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handoutMasterIdLst>
    <p:handoutMasterId r:id="rId35"/>
  </p:handoutMasterIdLst>
  <p:sldIdLst>
    <p:sldId id="256" r:id="rId2"/>
    <p:sldId id="257" r:id="rId3"/>
    <p:sldId id="305" r:id="rId4"/>
    <p:sldId id="328" r:id="rId5"/>
    <p:sldId id="306" r:id="rId6"/>
    <p:sldId id="310" r:id="rId7"/>
    <p:sldId id="330" r:id="rId8"/>
    <p:sldId id="331" r:id="rId9"/>
    <p:sldId id="365" r:id="rId10"/>
    <p:sldId id="364" r:id="rId11"/>
    <p:sldId id="362" r:id="rId12"/>
    <p:sldId id="332" r:id="rId13"/>
    <p:sldId id="336" r:id="rId14"/>
    <p:sldId id="339" r:id="rId15"/>
    <p:sldId id="341" r:id="rId16"/>
    <p:sldId id="355" r:id="rId17"/>
    <p:sldId id="344" r:id="rId18"/>
    <p:sldId id="345" r:id="rId19"/>
    <p:sldId id="358" r:id="rId20"/>
    <p:sldId id="361" r:id="rId21"/>
    <p:sldId id="320" r:id="rId22"/>
    <p:sldId id="347" r:id="rId23"/>
    <p:sldId id="348" r:id="rId24"/>
    <p:sldId id="366" r:id="rId25"/>
    <p:sldId id="367" r:id="rId26"/>
    <p:sldId id="368" r:id="rId27"/>
    <p:sldId id="354" r:id="rId28"/>
    <p:sldId id="373" r:id="rId29"/>
    <p:sldId id="374" r:id="rId30"/>
    <p:sldId id="369" r:id="rId31"/>
    <p:sldId id="372" r:id="rId32"/>
    <p:sldId id="37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1FF"/>
    <a:srgbClr val="CB6CE6"/>
    <a:srgbClr val="004E3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332" autoAdjust="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9283-0B4F-4786-A4E4-C5E53FD1EA74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7EE06-CEEB-441B-AE8E-684775AF6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60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5104-8AE2-405E-8212-C622827D1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8D79D-D73B-4EAA-870E-438B11FF9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E6D-BBB1-4EA0-8949-E3E198AB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1512C-7E00-4BB7-9EB2-1C868D33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7B10-8C0B-441F-812E-1C4AFA5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1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1FA4-BAA2-4A31-B414-C838731E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CF55F-E2E5-4231-9ECE-5450F1047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C286-788B-4BB9-8394-A30E2D73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6622-4C2A-43E7-B4C6-0E867139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33589-0B74-49EB-BFB2-B5042E08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9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F8AA6-7AC0-4A14-A41F-48056FD9F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DC23C-4237-4A15-ABC8-58AF19C83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ADBC-75A2-4969-8F7F-3E76CF8A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CC14-ADE3-4FA1-B065-56E7FC9A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D3B5-18DD-440A-8692-D2B637E2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8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B33B-C8B0-423B-BBAD-70D7605F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95F9-6CDC-46CA-81BC-866A5D6E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348B-F23F-4009-B0AD-89C57F1C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FABF9-D5C3-4BBC-B096-F4952108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ED1AC-7079-4470-85AE-DC209632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2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94CA-F4C3-4132-BD2D-FF03553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BC29-330D-44E9-8EEA-603511F24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C91C-0299-4697-809A-CDE436C3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95975-D402-469D-B910-828F87B6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BA975-D2A7-43D1-9BEB-DD62385E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51ECB-EC17-42D3-8EFC-22C57236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38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FE3-86B7-486A-A570-0E2263C0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8D9DD-FBCF-48DC-8384-8E2D3FDF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09676-BDFE-487B-A0B2-51254DD6E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6DA2F-0FB7-4EC8-8087-228FEB734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CED77-E1C3-44E1-9DE0-56CF7C176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4C419-D799-42BE-B774-F8FA44AC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6FC8D-DECA-49E7-BDC7-66546EC7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CBF92-46EB-41BA-A91A-8C33F34A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85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DF226-92D8-4130-BA59-48F4799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3E94C-05AB-43AE-B478-4BF426E1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D3F32-B1A0-4FEE-9760-0813E262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C4608-286E-4EB0-87FA-399661BE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2BAE4-124F-4D20-84E3-97EEC61A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4626A-909D-46C9-B642-6ACEA8F9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31A36-1AE0-4D49-9459-4493447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7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B006-9314-4A89-81E6-5930A5B6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B1A9C-1B36-427E-8E59-CF39A9F0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DA7B1-85E1-4716-AAE6-6FEE17A65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C4AA6-3542-4EC0-8539-1FA0EFA8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63495-8103-4D98-ADD4-9ABEEBBB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E367A-99AA-44F7-AA23-DFD1E779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9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D537-9982-4752-80C4-6A5395A1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1D810-FEC1-425C-A1BC-6CF24FE7D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D57B7-7D5A-4B4B-8532-A83913D4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02C2D-2CF2-4FAC-86A9-B1FC5E3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5FEA7-FF65-4337-8F1B-EAD9B367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D7346-C3E7-42E4-BADC-385CA582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1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F4BB4-4F9C-4731-9CFB-1D8F43B4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89158-3455-45D9-8C49-AACB96B0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6D96-041A-4F44-B0E3-5846F00D1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00A7E-974C-4EFD-9983-2B1056FC0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E574-33F2-44C4-9DBF-E9A1BF630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10FF0-BF51-495D-A00F-8C89C3601D1E}"/>
              </a:ext>
            </a:extLst>
          </p:cNvPr>
          <p:cNvSpPr/>
          <p:nvPr userDrawn="1"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C014A6-37DA-45AC-AE8C-F089F2FDD835}"/>
              </a:ext>
            </a:extLst>
          </p:cNvPr>
          <p:cNvSpPr/>
          <p:nvPr userDrawn="1"/>
        </p:nvSpPr>
        <p:spPr>
          <a:xfrm>
            <a:off x="0" y="0"/>
            <a:ext cx="1281953" cy="6355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00846F5-23CE-481F-9CC9-44FA623FF4D5}"/>
              </a:ext>
            </a:extLst>
          </p:cNvPr>
          <p:cNvSpPr/>
          <p:nvPr userDrawn="1"/>
        </p:nvSpPr>
        <p:spPr>
          <a:xfrm rot="5400000">
            <a:off x="-816343" y="2825314"/>
            <a:ext cx="2918110" cy="99967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2" descr="KUET | Khulna University of Engineering &amp; Technology">
            <a:extLst>
              <a:ext uri="{FF2B5EF4-FFF2-40B4-BE49-F238E27FC236}">
                <a16:creationId xmlns:a16="http://schemas.microsoft.com/office/drawing/2014/main" id="{40E685CB-6965-485E-836A-7C755A337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68772"/>
            <a:ext cx="999675" cy="114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D1AD1F4-D5A3-4574-9CC6-FD3557967809}"/>
              </a:ext>
            </a:extLst>
          </p:cNvPr>
          <p:cNvSpPr txBox="1">
            <a:spLocks/>
          </p:cNvSpPr>
          <p:nvPr userDrawn="1"/>
        </p:nvSpPr>
        <p:spPr>
          <a:xfrm>
            <a:off x="551062" y="642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B8E52CB-23EB-4690-AFE6-1F010598BEBE}" type="datetimeFigureOut">
              <a:rPr lang="en-IN" sz="1400" smtClean="0">
                <a:solidFill>
                  <a:schemeClr val="bg1"/>
                </a:solidFill>
              </a:rPr>
              <a:pPr/>
              <a:t>26-10-2024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575EBB-E97E-43EA-885B-F92D90FB0A07}"/>
              </a:ext>
            </a:extLst>
          </p:cNvPr>
          <p:cNvSpPr txBox="1">
            <a:spLocks/>
          </p:cNvSpPr>
          <p:nvPr userDrawn="1"/>
        </p:nvSpPr>
        <p:spPr>
          <a:xfrm>
            <a:off x="8686667" y="6423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636A91-2559-467B-9DAC-357E60A3AFB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031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5080"/>
            <a:ext cx="12192000" cy="502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3286CDCA-A429-526C-EE28-48347B53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3570" y="1122042"/>
            <a:ext cx="9942990" cy="1258011"/>
          </a:xfrm>
        </p:spPr>
        <p:txBody>
          <a:bodyPr anchor="t" anchorCtr="0">
            <a:noAutofit/>
          </a:bodyPr>
          <a:lstStyle/>
          <a:p>
            <a:pPr marL="193675" marR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</a:pPr>
            <a:r>
              <a:rPr lang="en-US" sz="3600" b="1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Protecting Patient Privacy While Improving Heart Disease Diagnosis: A Machine Learning Approach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ubtitle 6">
            <a:extLst>
              <a:ext uri="{FF2B5EF4-FFF2-40B4-BE49-F238E27FC236}">
                <a16:creationId xmlns:a16="http://schemas.microsoft.com/office/drawing/2014/main" id="{9CD4DF9A-8CF7-1128-6A43-4B1F81DB3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6606" y="5273336"/>
            <a:ext cx="9366131" cy="10392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Technology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 University of Engineering &amp; Technology, Khulna-9203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DFF37F-E3A7-4C19-8676-E4378C8015C2}"/>
              </a:ext>
            </a:extLst>
          </p:cNvPr>
          <p:cNvSpPr txBox="1">
            <a:spLocks/>
          </p:cNvSpPr>
          <p:nvPr/>
        </p:nvSpPr>
        <p:spPr>
          <a:xfrm>
            <a:off x="1411306" y="256734"/>
            <a:ext cx="10396729" cy="7771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small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Thesis/ Project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cap="small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CSE 4000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879A08-1875-43D9-9739-F9DDED542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44660"/>
              </p:ext>
            </p:extLst>
          </p:nvPr>
        </p:nvGraphicFramePr>
        <p:xfrm>
          <a:off x="2157598" y="3162098"/>
          <a:ext cx="9366132" cy="1755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9680">
                  <a:extLst>
                    <a:ext uri="{9D8B030D-6E8A-4147-A177-3AD203B41FA5}">
                      <a16:colId xmlns:a16="http://schemas.microsoft.com/office/drawing/2014/main" val="2159155816"/>
                    </a:ext>
                  </a:extLst>
                </a:gridCol>
                <a:gridCol w="4986452">
                  <a:extLst>
                    <a:ext uri="{9D8B030D-6E8A-4147-A177-3AD203B41FA5}">
                      <a16:colId xmlns:a16="http://schemas.microsoft.com/office/drawing/2014/main" val="1265348975"/>
                    </a:ext>
                  </a:extLst>
                </a:gridCol>
              </a:tblGrid>
              <a:tr h="1755125">
                <a:tc>
                  <a:txBody>
                    <a:bodyPr/>
                    <a:lstStyle/>
                    <a:p>
                      <a:pPr marL="573088" indent="-573088">
                        <a:lnSpc>
                          <a:spcPct val="150000"/>
                        </a:lnSpc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Supervisor:</a:t>
                      </a:r>
                      <a:b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Dola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Das</a:t>
                      </a:r>
                    </a:p>
                    <a:p>
                      <a:pPr marL="573088" indent="0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 Professor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573088" marR="0" lvl="0" indent="-57308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By:</a:t>
                      </a:r>
                      <a:b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Israt Tasnim Esha</a:t>
                      </a:r>
                    </a:p>
                    <a:p>
                      <a:pPr marL="573088" indent="0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Roll: 1907090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24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29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3874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339437"/>
            <a:ext cx="9729575" cy="471011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 collects and processes datasets.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 encrypts and sends data to SP.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trains ML models and sends the best to SD.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 develops the SYS and releases it to SU.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 inputs data and receives predictions.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processes data and predicts heart disease.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 validates medical records and mine blocks.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stores medical records securely.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3B70D-973B-475B-9BD9-6F475C634DCA}"/>
              </a:ext>
            </a:extLst>
          </p:cNvPr>
          <p:cNvSpPr txBox="1"/>
          <p:nvPr/>
        </p:nvSpPr>
        <p:spPr>
          <a:xfrm>
            <a:off x="8831372" y="29193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11446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48117" y="5567082"/>
            <a:ext cx="9681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1.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An overview of the Proposed System Architecture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5B7AD0-C94D-4B6E-8CDD-8D4D7B399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57598"/>
              </p:ext>
            </p:extLst>
          </p:nvPr>
        </p:nvGraphicFramePr>
        <p:xfrm>
          <a:off x="2031999" y="1275480"/>
          <a:ext cx="9397870" cy="4157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8935">
                  <a:extLst>
                    <a:ext uri="{9D8B030D-6E8A-4147-A177-3AD203B41FA5}">
                      <a16:colId xmlns:a16="http://schemas.microsoft.com/office/drawing/2014/main" val="2296535961"/>
                    </a:ext>
                  </a:extLst>
                </a:gridCol>
                <a:gridCol w="4698935">
                  <a:extLst>
                    <a:ext uri="{9D8B030D-6E8A-4147-A177-3AD203B41FA5}">
                      <a16:colId xmlns:a16="http://schemas.microsoft.com/office/drawing/2014/main" val="2195453843"/>
                    </a:ext>
                  </a:extLst>
                </a:gridCol>
              </a:tblGrid>
              <a:tr h="4157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28221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1D9D8D6-DD95-4A5E-B3F5-0431A7155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999" y="1509906"/>
            <a:ext cx="3911601" cy="36882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AB70796-66E1-40A3-AA8F-DEB5A4686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266" y="1509907"/>
            <a:ext cx="3911600" cy="368827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C5F3E0FB-DD3A-461F-B894-BC66951B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13874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3C287B-F178-43B6-B6ED-89AA91DA2E81}"/>
              </a:ext>
            </a:extLst>
          </p:cNvPr>
          <p:cNvSpPr txBox="1"/>
          <p:nvPr/>
        </p:nvSpPr>
        <p:spPr>
          <a:xfrm>
            <a:off x="8831372" y="29193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9690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1821017" y="3368995"/>
            <a:ext cx="6852012" cy="2236617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8770192" y="1341274"/>
            <a:ext cx="2748191" cy="359560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5289396" y="1092536"/>
            <a:ext cx="2974786" cy="1752432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2021221" y="1173760"/>
            <a:ext cx="3046344" cy="2019318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 flipH="1">
            <a:off x="4330263" y="2655355"/>
            <a:ext cx="12520" cy="15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>
            <a:off x="2750745" y="1941928"/>
            <a:ext cx="7966" cy="55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4354402" y="3880168"/>
            <a:ext cx="4782" cy="27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4359184" y="4802690"/>
            <a:ext cx="5102" cy="260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4999148" y="3725536"/>
            <a:ext cx="154447" cy="2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6665393" y="4775202"/>
            <a:ext cx="5843" cy="28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 flipV="1">
            <a:off x="4873171" y="5210761"/>
            <a:ext cx="1294101" cy="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H="1" flipV="1">
            <a:off x="7993493" y="4183917"/>
            <a:ext cx="7755" cy="163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6170492" y="3748871"/>
            <a:ext cx="590646" cy="3359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3462921" y="1658913"/>
            <a:ext cx="210416" cy="1945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3343367" y="1741213"/>
            <a:ext cx="119554" cy="1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3568129" y="1853501"/>
            <a:ext cx="97374" cy="11048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2765311" y="4333778"/>
            <a:ext cx="924" cy="33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9409765" y="2231831"/>
            <a:ext cx="210416" cy="1945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cxnSpLocks/>
            <a:stCxn id="220" idx="2"/>
            <a:endCxn id="226" idx="0"/>
          </p:cNvCxnSpPr>
          <p:nvPr/>
        </p:nvCxnSpPr>
        <p:spPr>
          <a:xfrm>
            <a:off x="9514646" y="2088724"/>
            <a:ext cx="327" cy="14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cxnSpLocks/>
            <a:stCxn id="170" idx="2"/>
            <a:endCxn id="226" idx="4"/>
          </p:cNvCxnSpPr>
          <p:nvPr/>
        </p:nvCxnSpPr>
        <p:spPr>
          <a:xfrm flipV="1">
            <a:off x="4983041" y="2426418"/>
            <a:ext cx="4531932" cy="5389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cxnSpLocks/>
            <a:stCxn id="226" idx="6"/>
            <a:endCxn id="223" idx="1"/>
          </p:cNvCxnSpPr>
          <p:nvPr/>
        </p:nvCxnSpPr>
        <p:spPr>
          <a:xfrm>
            <a:off x="9620181" y="2329125"/>
            <a:ext cx="651846" cy="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cxnSpLocks/>
            <a:stCxn id="222" idx="2"/>
            <a:endCxn id="254" idx="1"/>
          </p:cNvCxnSpPr>
          <p:nvPr/>
        </p:nvCxnSpPr>
        <p:spPr>
          <a:xfrm>
            <a:off x="10850528" y="2538083"/>
            <a:ext cx="404" cy="1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10669539" y="3505064"/>
            <a:ext cx="210416" cy="1945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>
            <a:off x="10525361" y="3602358"/>
            <a:ext cx="144178" cy="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9690724" y="3929969"/>
            <a:ext cx="210416" cy="1945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cxnSpLocks/>
            <a:stCxn id="265" idx="2"/>
            <a:endCxn id="302" idx="0"/>
          </p:cNvCxnSpPr>
          <p:nvPr/>
        </p:nvCxnSpPr>
        <p:spPr>
          <a:xfrm flipH="1">
            <a:off x="9795932" y="3798880"/>
            <a:ext cx="1406" cy="131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cxnSpLocks/>
            <a:stCxn id="104" idx="3"/>
            <a:endCxn id="302" idx="2"/>
          </p:cNvCxnSpPr>
          <p:nvPr/>
        </p:nvCxnSpPr>
        <p:spPr>
          <a:xfrm flipV="1">
            <a:off x="8584868" y="4027263"/>
            <a:ext cx="1105856" cy="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 flipH="1">
            <a:off x="9795143" y="4124556"/>
            <a:ext cx="789" cy="15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50594F-E27A-492A-B2CA-C43CF7C16E4F}"/>
              </a:ext>
            </a:extLst>
          </p:cNvPr>
          <p:cNvGrpSpPr/>
          <p:nvPr/>
        </p:nvGrpSpPr>
        <p:grpSpPr>
          <a:xfrm>
            <a:off x="3467708" y="1884654"/>
            <a:ext cx="1503809" cy="770701"/>
            <a:chOff x="3325644" y="1690041"/>
            <a:chExt cx="1503809" cy="77070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A7C52F4-A1B2-474C-9AB7-1471CAF1807E}"/>
                </a:ext>
              </a:extLst>
            </p:cNvPr>
            <p:cNvGrpSpPr/>
            <p:nvPr/>
          </p:nvGrpSpPr>
          <p:grpSpPr>
            <a:xfrm>
              <a:off x="3571984" y="1826465"/>
              <a:ext cx="1257469" cy="634277"/>
              <a:chOff x="2001168" y="888787"/>
              <a:chExt cx="998064" cy="52321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1CB5C5-3A1A-4536-99AC-B105145F2BD4}"/>
                  </a:ext>
                </a:extLst>
              </p:cNvPr>
              <p:cNvSpPr/>
              <p:nvPr/>
            </p:nvSpPr>
            <p:spPr>
              <a:xfrm>
                <a:off x="2001168" y="888787"/>
                <a:ext cx="998064" cy="52321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F046A3-C678-477F-9899-2E6A2276E2D7}"/>
                  </a:ext>
                </a:extLst>
              </p:cNvPr>
              <p:cNvSpPr txBox="1"/>
              <p:nvPr/>
            </p:nvSpPr>
            <p:spPr>
              <a:xfrm>
                <a:off x="2001168" y="894883"/>
                <a:ext cx="998064" cy="414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Keys Generation</a:t>
                </a:r>
              </a:p>
            </p:txBody>
          </p: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BCF8B7AE-FC92-465D-85EC-B5DA97332B07}"/>
                </a:ext>
              </a:extLst>
            </p:cNvPr>
            <p:cNvGrpSpPr/>
            <p:nvPr/>
          </p:nvGrpSpPr>
          <p:grpSpPr>
            <a:xfrm>
              <a:off x="3325644" y="1690041"/>
              <a:ext cx="515320" cy="297454"/>
              <a:chOff x="945142" y="761367"/>
              <a:chExt cx="386490" cy="223091"/>
            </a:xfrm>
          </p:grpSpPr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CF77FA43-06E5-48E2-B3C2-D0B23951DAB6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E43B2025-54E3-49DF-8A17-576FC01CEDF1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57A488A-1BAA-48E0-865B-D3873FE27CC7}"/>
              </a:ext>
            </a:extLst>
          </p:cNvPr>
          <p:cNvGrpSpPr/>
          <p:nvPr/>
        </p:nvGrpSpPr>
        <p:grpSpPr>
          <a:xfrm>
            <a:off x="3456538" y="2667016"/>
            <a:ext cx="1563414" cy="445976"/>
            <a:chOff x="3333524" y="2499295"/>
            <a:chExt cx="1563414" cy="445976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47A66DC-202C-4B06-8241-3C00B932DE95}"/>
                </a:ext>
              </a:extLst>
            </p:cNvPr>
            <p:cNvGrpSpPr/>
            <p:nvPr/>
          </p:nvGrpSpPr>
          <p:grpSpPr>
            <a:xfrm>
              <a:off x="3513406" y="2641911"/>
              <a:ext cx="1383532" cy="303360"/>
              <a:chOff x="3230880" y="2718998"/>
              <a:chExt cx="1014984" cy="316187"/>
            </a:xfrm>
          </p:grpSpPr>
          <p:sp>
            <p:nvSpPr>
              <p:cNvPr id="170" name="Parallelogram 169">
                <a:extLst>
                  <a:ext uri="{FF2B5EF4-FFF2-40B4-BE49-F238E27FC236}">
                    <a16:creationId xmlns:a16="http://schemas.microsoft.com/office/drawing/2014/main" id="{5643A701-28BA-41EF-A544-70E82CBD4F67}"/>
                  </a:ext>
                </a:extLst>
              </p:cNvPr>
              <p:cNvSpPr/>
              <p:nvPr/>
            </p:nvSpPr>
            <p:spPr>
              <a:xfrm>
                <a:off x="3230880" y="2727408"/>
                <a:ext cx="1014984" cy="307777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FABC2EC-DD23-4F3B-80EF-F70F2AD63D46}"/>
                  </a:ext>
                </a:extLst>
              </p:cNvPr>
              <p:cNvSpPr txBox="1"/>
              <p:nvPr/>
            </p:nvSpPr>
            <p:spPr>
              <a:xfrm>
                <a:off x="3252216" y="2718998"/>
                <a:ext cx="975360" cy="310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Keys</a:t>
                </a:r>
              </a:p>
            </p:txBody>
          </p:sp>
        </p:grp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7B793CCB-88C0-492C-B766-DF10BDEAD06B}"/>
                </a:ext>
              </a:extLst>
            </p:cNvPr>
            <p:cNvGrpSpPr/>
            <p:nvPr/>
          </p:nvGrpSpPr>
          <p:grpSpPr>
            <a:xfrm>
              <a:off x="3333524" y="2499295"/>
              <a:ext cx="515320" cy="297454"/>
              <a:chOff x="945142" y="761367"/>
              <a:chExt cx="386490" cy="223091"/>
            </a:xfrm>
          </p:grpSpPr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8F301841-090B-4A3C-A724-B8DC4A649284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13AFDAF6-4927-490B-9D7F-A07F230C800C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47BEDB-B7AE-4332-902E-D34648F67B83}"/>
              </a:ext>
            </a:extLst>
          </p:cNvPr>
          <p:cNvGrpSpPr/>
          <p:nvPr/>
        </p:nvGrpSpPr>
        <p:grpSpPr>
          <a:xfrm>
            <a:off x="1926207" y="1449627"/>
            <a:ext cx="1417160" cy="492301"/>
            <a:chOff x="1525063" y="1213777"/>
            <a:chExt cx="1417160" cy="49230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779604A-6BB9-4784-B598-BAF862696FF7}"/>
                </a:ext>
              </a:extLst>
            </p:cNvPr>
            <p:cNvGrpSpPr/>
            <p:nvPr/>
          </p:nvGrpSpPr>
          <p:grpSpPr>
            <a:xfrm>
              <a:off x="1756979" y="1350493"/>
              <a:ext cx="1185244" cy="355585"/>
              <a:chOff x="3195984" y="928800"/>
              <a:chExt cx="818232" cy="26668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D6AD18-C51C-49A7-A6C0-A9653B0BCD97}"/>
                  </a:ext>
                </a:extLst>
              </p:cNvPr>
              <p:cNvSpPr/>
              <p:nvPr/>
            </p:nvSpPr>
            <p:spPr>
              <a:xfrm>
                <a:off x="3195984" y="928800"/>
                <a:ext cx="818232" cy="26668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016D8-29A9-42A8-97BB-6995669206E7}"/>
                  </a:ext>
                </a:extLst>
              </p:cNvPr>
              <p:cNvSpPr txBox="1"/>
              <p:nvPr/>
            </p:nvSpPr>
            <p:spPr>
              <a:xfrm>
                <a:off x="3195984" y="933407"/>
                <a:ext cx="81823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Encryption</a:t>
                </a:r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68EEBF54-DAD1-4241-80E7-B3B479DDFEF4}"/>
                </a:ext>
              </a:extLst>
            </p:cNvPr>
            <p:cNvGrpSpPr/>
            <p:nvPr/>
          </p:nvGrpSpPr>
          <p:grpSpPr>
            <a:xfrm>
              <a:off x="1525063" y="1213777"/>
              <a:ext cx="515320" cy="297454"/>
              <a:chOff x="945142" y="761367"/>
              <a:chExt cx="386490" cy="223091"/>
            </a:xfrm>
          </p:grpSpPr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8334D97-42E7-4C14-8602-30D438A8BB38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E9746095-625C-415A-BFC8-00672BE54155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65E042-6D19-4EA7-99B2-FB23035178D9}"/>
              </a:ext>
            </a:extLst>
          </p:cNvPr>
          <p:cNvGrpSpPr/>
          <p:nvPr/>
        </p:nvGrpSpPr>
        <p:grpSpPr>
          <a:xfrm>
            <a:off x="2051644" y="2311497"/>
            <a:ext cx="1336583" cy="810035"/>
            <a:chOff x="1650500" y="1991377"/>
            <a:chExt cx="1336583" cy="81003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E1D2E23-9D4B-45F7-BE5F-064C578B579F}"/>
                </a:ext>
              </a:extLst>
            </p:cNvPr>
            <p:cNvGrpSpPr/>
            <p:nvPr/>
          </p:nvGrpSpPr>
          <p:grpSpPr>
            <a:xfrm>
              <a:off x="1720455" y="2171850"/>
              <a:ext cx="1266628" cy="629562"/>
              <a:chOff x="4340352" y="955718"/>
              <a:chExt cx="1016350" cy="525987"/>
            </a:xfrm>
          </p:grpSpPr>
          <p:sp>
            <p:nvSpPr>
              <p:cNvPr id="34" name="Parallelogram 33">
                <a:extLst>
                  <a:ext uri="{FF2B5EF4-FFF2-40B4-BE49-F238E27FC236}">
                    <a16:creationId xmlns:a16="http://schemas.microsoft.com/office/drawing/2014/main" id="{B4FD3667-1518-4A97-A9B5-582EE10A7EB9}"/>
                  </a:ext>
                </a:extLst>
              </p:cNvPr>
              <p:cNvSpPr/>
              <p:nvPr/>
            </p:nvSpPr>
            <p:spPr>
              <a:xfrm>
                <a:off x="4340352" y="958485"/>
                <a:ext cx="998064" cy="523220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AFA179-E1DB-4D90-B0F4-8E80FD03DBD3}"/>
                  </a:ext>
                </a:extLst>
              </p:cNvPr>
              <p:cNvSpPr txBox="1"/>
              <p:nvPr/>
            </p:nvSpPr>
            <p:spPr>
              <a:xfrm>
                <a:off x="4346447" y="955718"/>
                <a:ext cx="1010255" cy="41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Encrypted Dataset</a:t>
                </a:r>
              </a:p>
            </p:txBody>
          </p: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73E5A1E-1486-4ED4-B530-A6B964136F35}"/>
                </a:ext>
              </a:extLst>
            </p:cNvPr>
            <p:cNvGrpSpPr/>
            <p:nvPr/>
          </p:nvGrpSpPr>
          <p:grpSpPr>
            <a:xfrm>
              <a:off x="1650500" y="1991377"/>
              <a:ext cx="515320" cy="297454"/>
              <a:chOff x="945142" y="761367"/>
              <a:chExt cx="386490" cy="223091"/>
            </a:xfrm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C6EB88A8-256E-4C6C-996B-7DAD2941993A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663C582F-42A2-4606-8CC6-F2D87D246C93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9CD887-9F16-49AB-B747-504CA6B296A1}"/>
              </a:ext>
            </a:extLst>
          </p:cNvPr>
          <p:cNvGrpSpPr/>
          <p:nvPr/>
        </p:nvGrpSpPr>
        <p:grpSpPr>
          <a:xfrm>
            <a:off x="1692582" y="3847821"/>
            <a:ext cx="1872796" cy="485957"/>
            <a:chOff x="1291438" y="3904221"/>
            <a:chExt cx="1872796" cy="48595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BAFDA9D-16E7-4FA2-A990-AF69656A9E33}"/>
                </a:ext>
              </a:extLst>
            </p:cNvPr>
            <p:cNvGrpSpPr/>
            <p:nvPr/>
          </p:nvGrpSpPr>
          <p:grpSpPr>
            <a:xfrm>
              <a:off x="1564099" y="4041641"/>
              <a:ext cx="1600135" cy="348537"/>
              <a:chOff x="1659792" y="2603376"/>
              <a:chExt cx="1241904" cy="36576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0092BC-CA86-48C0-866A-DFDFEF72E2F3}"/>
                  </a:ext>
                </a:extLst>
              </p:cNvPr>
              <p:cNvSpPr/>
              <p:nvPr/>
            </p:nvSpPr>
            <p:spPr>
              <a:xfrm>
                <a:off x="1659792" y="2603376"/>
                <a:ext cx="1241904" cy="36576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5E874D-A3B5-44DC-A955-052485DD0744}"/>
                  </a:ext>
                </a:extLst>
              </p:cNvPr>
              <p:cNvSpPr txBox="1"/>
              <p:nvPr/>
            </p:nvSpPr>
            <p:spPr>
              <a:xfrm>
                <a:off x="1659792" y="2607984"/>
                <a:ext cx="1241904" cy="31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Preprocessing</a:t>
                </a:r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AD63FFD-EF15-4944-A587-95DED4631188}"/>
                </a:ext>
              </a:extLst>
            </p:cNvPr>
            <p:cNvGrpSpPr/>
            <p:nvPr/>
          </p:nvGrpSpPr>
          <p:grpSpPr>
            <a:xfrm>
              <a:off x="1291438" y="3904221"/>
              <a:ext cx="573218" cy="297454"/>
              <a:chOff x="921600" y="763200"/>
              <a:chExt cx="429914" cy="223091"/>
            </a:xfrm>
          </p:grpSpPr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16270CDD-4C19-420E-B44D-2082877E7A26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F1A87BB6-78CB-4750-B6B1-86ED49F30D19}"/>
                  </a:ext>
                </a:extLst>
              </p:cNvPr>
              <p:cNvSpPr txBox="1"/>
              <p:nvPr/>
            </p:nvSpPr>
            <p:spPr>
              <a:xfrm>
                <a:off x="921600" y="763200"/>
                <a:ext cx="429914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3DE4A9-8926-4863-85C8-934C3A3B8E0F}"/>
              </a:ext>
            </a:extLst>
          </p:cNvPr>
          <p:cNvGrpSpPr/>
          <p:nvPr/>
        </p:nvGrpSpPr>
        <p:grpSpPr>
          <a:xfrm>
            <a:off x="2118646" y="4518716"/>
            <a:ext cx="1114961" cy="452744"/>
            <a:chOff x="1717502" y="4575116"/>
            <a:chExt cx="1114961" cy="452744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8CC15A0C-7DFE-4274-99FE-C5FDC67D1619}"/>
                </a:ext>
              </a:extLst>
            </p:cNvPr>
            <p:cNvGrpSpPr/>
            <p:nvPr/>
          </p:nvGrpSpPr>
          <p:grpSpPr>
            <a:xfrm>
              <a:off x="1894903" y="4724506"/>
              <a:ext cx="937560" cy="303354"/>
              <a:chOff x="3230880" y="2719003"/>
              <a:chExt cx="1014984" cy="316182"/>
            </a:xfrm>
          </p:grpSpPr>
          <p:sp>
            <p:nvSpPr>
              <p:cNvPr id="242" name="Parallelogram 241">
                <a:extLst>
                  <a:ext uri="{FF2B5EF4-FFF2-40B4-BE49-F238E27FC236}">
                    <a16:creationId xmlns:a16="http://schemas.microsoft.com/office/drawing/2014/main" id="{091DF0E4-7E9B-4548-A3DD-C42A14F827D4}"/>
                  </a:ext>
                </a:extLst>
              </p:cNvPr>
              <p:cNvSpPr/>
              <p:nvPr/>
            </p:nvSpPr>
            <p:spPr>
              <a:xfrm>
                <a:off x="3230880" y="2727408"/>
                <a:ext cx="1014984" cy="307777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C744CCC-5653-41FE-AA01-0C303C346D42}"/>
                  </a:ext>
                </a:extLst>
              </p:cNvPr>
              <p:cNvSpPr txBox="1"/>
              <p:nvPr/>
            </p:nvSpPr>
            <p:spPr>
              <a:xfrm>
                <a:off x="3252215" y="2719003"/>
                <a:ext cx="975360" cy="31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Scaler</a:t>
                </a:r>
              </a:p>
            </p:txBody>
          </p: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E298E909-FD16-4BB6-B12D-A4765A5C7D2A}"/>
                </a:ext>
              </a:extLst>
            </p:cNvPr>
            <p:cNvGrpSpPr/>
            <p:nvPr/>
          </p:nvGrpSpPr>
          <p:grpSpPr>
            <a:xfrm>
              <a:off x="1717502" y="4575116"/>
              <a:ext cx="515320" cy="297454"/>
              <a:chOff x="945142" y="761367"/>
              <a:chExt cx="386490" cy="223091"/>
            </a:xfrm>
          </p:grpSpPr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27DDC2A2-F6D4-4E29-9D05-12391B613E72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1CC17C26-E19A-4C45-8A92-5E8B508D6FB1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A6176E-3BD7-4717-9A6A-2B84C695FEDC}"/>
              </a:ext>
            </a:extLst>
          </p:cNvPr>
          <p:cNvGrpSpPr/>
          <p:nvPr/>
        </p:nvGrpSpPr>
        <p:grpSpPr>
          <a:xfrm>
            <a:off x="3533932" y="4030561"/>
            <a:ext cx="1427811" cy="772129"/>
            <a:chOff x="3296618" y="3757777"/>
            <a:chExt cx="1427811" cy="77212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D6571A-A3E7-4F3C-BCC0-D28E8B8D01D4}"/>
                </a:ext>
              </a:extLst>
            </p:cNvPr>
            <p:cNvGrpSpPr/>
            <p:nvPr/>
          </p:nvGrpSpPr>
          <p:grpSpPr>
            <a:xfrm>
              <a:off x="3519310" y="3880661"/>
              <a:ext cx="1205119" cy="649245"/>
              <a:chOff x="1745136" y="3365760"/>
              <a:chExt cx="924912" cy="648329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7B2A3C-D530-4639-8601-2C1DD407EF67}"/>
                  </a:ext>
                </a:extLst>
              </p:cNvPr>
              <p:cNvSpPr/>
              <p:nvPr/>
            </p:nvSpPr>
            <p:spPr>
              <a:xfrm>
                <a:off x="1745136" y="3365760"/>
                <a:ext cx="924912" cy="64832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D9058-75B8-4519-8184-59880D2BFE74}"/>
                  </a:ext>
                </a:extLst>
              </p:cNvPr>
              <p:cNvSpPr txBox="1"/>
              <p:nvPr/>
            </p:nvSpPr>
            <p:spPr>
              <a:xfrm>
                <a:off x="1745136" y="3382560"/>
                <a:ext cx="924912" cy="50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Test Split</a:t>
                </a:r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BF55187C-E61E-4A82-94D6-3373FE2FB7B0}"/>
                </a:ext>
              </a:extLst>
            </p:cNvPr>
            <p:cNvGrpSpPr/>
            <p:nvPr/>
          </p:nvGrpSpPr>
          <p:grpSpPr>
            <a:xfrm>
              <a:off x="3296618" y="3757777"/>
              <a:ext cx="515320" cy="297454"/>
              <a:chOff x="945142" y="761367"/>
              <a:chExt cx="386490" cy="223091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35914C20-29D2-4D27-994C-AFC3B08EE3C5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4" name="TextBox 373">
                <a:extLst>
                  <a:ext uri="{FF2B5EF4-FFF2-40B4-BE49-F238E27FC236}">
                    <a16:creationId xmlns:a16="http://schemas.microsoft.com/office/drawing/2014/main" id="{E453E8F5-2279-46EE-9181-6605D639E3CE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8DC778-4E9B-429A-B163-DF9EF391526E}"/>
              </a:ext>
            </a:extLst>
          </p:cNvPr>
          <p:cNvGrpSpPr/>
          <p:nvPr/>
        </p:nvGrpSpPr>
        <p:grpSpPr>
          <a:xfrm>
            <a:off x="3531952" y="3424993"/>
            <a:ext cx="1491298" cy="455175"/>
            <a:chOff x="3287018" y="3200977"/>
            <a:chExt cx="1491298" cy="45517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1E32F43-EA55-4366-B107-229B5E9CFF23}"/>
                </a:ext>
              </a:extLst>
            </p:cNvPr>
            <p:cNvGrpSpPr/>
            <p:nvPr/>
          </p:nvGrpSpPr>
          <p:grpSpPr>
            <a:xfrm>
              <a:off x="3440620" y="3352792"/>
              <a:ext cx="1337696" cy="303360"/>
              <a:chOff x="3230880" y="2718998"/>
              <a:chExt cx="1014984" cy="316187"/>
            </a:xfrm>
          </p:grpSpPr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3542C45A-AD33-4930-9695-998C5800927A}"/>
                  </a:ext>
                </a:extLst>
              </p:cNvPr>
              <p:cNvSpPr/>
              <p:nvPr/>
            </p:nvSpPr>
            <p:spPr>
              <a:xfrm>
                <a:off x="3230880" y="2727408"/>
                <a:ext cx="1014984" cy="307777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AE209-5B51-44D9-B67A-86AE7C2D9F6A}"/>
                  </a:ext>
                </a:extLst>
              </p:cNvPr>
              <p:cNvSpPr txBox="1"/>
              <p:nvPr/>
            </p:nvSpPr>
            <p:spPr>
              <a:xfrm>
                <a:off x="3252216" y="2718998"/>
                <a:ext cx="975360" cy="31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 Data</a:t>
                </a:r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C07AD86E-3ECE-41AE-BFC3-063C352892D9}"/>
                </a:ext>
              </a:extLst>
            </p:cNvPr>
            <p:cNvGrpSpPr/>
            <p:nvPr/>
          </p:nvGrpSpPr>
          <p:grpSpPr>
            <a:xfrm>
              <a:off x="3287018" y="3200977"/>
              <a:ext cx="515320" cy="297454"/>
              <a:chOff x="945142" y="761367"/>
              <a:chExt cx="386490" cy="223091"/>
            </a:xfrm>
          </p:grpSpPr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A761050D-45E5-43FA-9963-4DD35EAD6102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02C9400A-F79B-4919-90D3-0CB3780EC377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40234B-2089-44D5-BAB7-27B04A80F73D}"/>
              </a:ext>
            </a:extLst>
          </p:cNvPr>
          <p:cNvGrpSpPr/>
          <p:nvPr/>
        </p:nvGrpSpPr>
        <p:grpSpPr>
          <a:xfrm>
            <a:off x="3625750" y="4914370"/>
            <a:ext cx="1284332" cy="451687"/>
            <a:chOff x="3394778" y="4645937"/>
            <a:chExt cx="1284332" cy="451687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7F0BF08-6CD6-4C7D-BC5E-A63FE257E6DA}"/>
                </a:ext>
              </a:extLst>
            </p:cNvPr>
            <p:cNvGrpSpPr/>
            <p:nvPr/>
          </p:nvGrpSpPr>
          <p:grpSpPr>
            <a:xfrm>
              <a:off x="3584229" y="4794270"/>
              <a:ext cx="1094881" cy="303354"/>
              <a:chOff x="3230880" y="2719003"/>
              <a:chExt cx="1014984" cy="316182"/>
            </a:xfrm>
          </p:grpSpPr>
          <p:sp>
            <p:nvSpPr>
              <p:cNvPr id="135" name="Parallelogram 134">
                <a:extLst>
                  <a:ext uri="{FF2B5EF4-FFF2-40B4-BE49-F238E27FC236}">
                    <a16:creationId xmlns:a16="http://schemas.microsoft.com/office/drawing/2014/main" id="{68AACE87-A018-420B-A4CB-6763F60FCBB6}"/>
                  </a:ext>
                </a:extLst>
              </p:cNvPr>
              <p:cNvSpPr/>
              <p:nvPr/>
            </p:nvSpPr>
            <p:spPr>
              <a:xfrm>
                <a:off x="3230880" y="2727408"/>
                <a:ext cx="1014984" cy="307777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C3CF8E-B2DB-45E2-B4CD-7E360007C79C}"/>
                  </a:ext>
                </a:extLst>
              </p:cNvPr>
              <p:cNvSpPr txBox="1"/>
              <p:nvPr/>
            </p:nvSpPr>
            <p:spPr>
              <a:xfrm>
                <a:off x="3252216" y="2719003"/>
                <a:ext cx="975360" cy="31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Data</a:t>
                </a:r>
              </a:p>
            </p:txBody>
          </p: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088E4D7A-F745-42FC-96B5-81319A509EB0}"/>
                </a:ext>
              </a:extLst>
            </p:cNvPr>
            <p:cNvGrpSpPr/>
            <p:nvPr/>
          </p:nvGrpSpPr>
          <p:grpSpPr>
            <a:xfrm>
              <a:off x="3394778" y="4645937"/>
              <a:ext cx="515320" cy="297454"/>
              <a:chOff x="945142" y="761367"/>
              <a:chExt cx="386490" cy="223091"/>
            </a:xfrm>
          </p:grpSpPr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A6C9EC56-235E-4BB8-A34B-2E925003DFAA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751863A0-E8B6-44EA-B060-38282AB7BEBB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7AF563-56D3-42F2-A49A-4DF2C6B44489}"/>
              </a:ext>
            </a:extLst>
          </p:cNvPr>
          <p:cNvGrpSpPr/>
          <p:nvPr/>
        </p:nvGrpSpPr>
        <p:grpSpPr>
          <a:xfrm>
            <a:off x="4912892" y="3426593"/>
            <a:ext cx="1257600" cy="496546"/>
            <a:chOff x="4767018" y="3202577"/>
            <a:chExt cx="1257600" cy="496546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F32C337-0199-458B-97C7-8A04C3086BF0}"/>
                </a:ext>
              </a:extLst>
            </p:cNvPr>
            <p:cNvGrpSpPr/>
            <p:nvPr/>
          </p:nvGrpSpPr>
          <p:grpSpPr>
            <a:xfrm>
              <a:off x="5007721" y="3350586"/>
              <a:ext cx="1016897" cy="348537"/>
              <a:chOff x="1659792" y="2603376"/>
              <a:chExt cx="1241904" cy="36576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75E61BF-CB57-4383-B7C9-D7A351ED218D}"/>
                  </a:ext>
                </a:extLst>
              </p:cNvPr>
              <p:cNvSpPr/>
              <p:nvPr/>
            </p:nvSpPr>
            <p:spPr>
              <a:xfrm>
                <a:off x="1659792" y="2603376"/>
                <a:ext cx="1241904" cy="36576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C07E37-8428-4ED8-94B3-72E18E523DB0}"/>
                  </a:ext>
                </a:extLst>
              </p:cNvPr>
              <p:cNvSpPr txBox="1"/>
              <p:nvPr/>
            </p:nvSpPr>
            <p:spPr>
              <a:xfrm>
                <a:off x="1659792" y="2607984"/>
                <a:ext cx="1241904" cy="31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Training</a:t>
                </a:r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0E8C6D29-A40C-4546-86AB-CE224DFE19F5}"/>
                </a:ext>
              </a:extLst>
            </p:cNvPr>
            <p:cNvGrpSpPr/>
            <p:nvPr/>
          </p:nvGrpSpPr>
          <p:grpSpPr>
            <a:xfrm>
              <a:off x="4767018" y="3202577"/>
              <a:ext cx="515320" cy="297454"/>
              <a:chOff x="945142" y="761367"/>
              <a:chExt cx="386490" cy="223091"/>
            </a:xfrm>
          </p:grpSpPr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CC30CA19-1AFA-4D66-AF46-C2A33B6A4A34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6" name="TextBox 385">
                <a:extLst>
                  <a:ext uri="{FF2B5EF4-FFF2-40B4-BE49-F238E27FC236}">
                    <a16:creationId xmlns:a16="http://schemas.microsoft.com/office/drawing/2014/main" id="{09E372D3-88D3-428C-89D1-A46B7ADA0E97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730D6C-A991-4A76-B224-371DB809BDE1}"/>
              </a:ext>
            </a:extLst>
          </p:cNvPr>
          <p:cNvGrpSpPr/>
          <p:nvPr/>
        </p:nvGrpSpPr>
        <p:grpSpPr>
          <a:xfrm>
            <a:off x="6127052" y="3930417"/>
            <a:ext cx="1160638" cy="844785"/>
            <a:chOff x="6072618" y="3692177"/>
            <a:chExt cx="1160638" cy="844785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0D45C78-4F49-4CC5-B11A-A14261D45B74}"/>
                </a:ext>
              </a:extLst>
            </p:cNvPr>
            <p:cNvGrpSpPr/>
            <p:nvPr/>
          </p:nvGrpSpPr>
          <p:grpSpPr>
            <a:xfrm>
              <a:off x="6174029" y="3846623"/>
              <a:ext cx="1059227" cy="690339"/>
              <a:chOff x="4340352" y="955717"/>
              <a:chExt cx="1055236" cy="525988"/>
            </a:xfrm>
          </p:grpSpPr>
          <p:sp>
            <p:nvSpPr>
              <p:cNvPr id="88" name="Parallelogram 87">
                <a:extLst>
                  <a:ext uri="{FF2B5EF4-FFF2-40B4-BE49-F238E27FC236}">
                    <a16:creationId xmlns:a16="http://schemas.microsoft.com/office/drawing/2014/main" id="{FDB30531-21BE-4038-824B-9EAD25593E21}"/>
                  </a:ext>
                </a:extLst>
              </p:cNvPr>
              <p:cNvSpPr/>
              <p:nvPr/>
            </p:nvSpPr>
            <p:spPr>
              <a:xfrm>
                <a:off x="4340352" y="958485"/>
                <a:ext cx="1041597" cy="523220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222232E-9CF8-4876-8C3E-A2A72BF879F5}"/>
                  </a:ext>
                </a:extLst>
              </p:cNvPr>
              <p:cNvSpPr txBox="1"/>
              <p:nvPr/>
            </p:nvSpPr>
            <p:spPr>
              <a:xfrm>
                <a:off x="4346452" y="955717"/>
                <a:ext cx="1049136" cy="38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Trained Models</a:t>
                </a:r>
              </a:p>
            </p:txBody>
          </p:sp>
        </p:grp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6ABCA888-ED0D-40E9-8157-A23A33AF7355}"/>
                </a:ext>
              </a:extLst>
            </p:cNvPr>
            <p:cNvGrpSpPr/>
            <p:nvPr/>
          </p:nvGrpSpPr>
          <p:grpSpPr>
            <a:xfrm>
              <a:off x="6072618" y="3692177"/>
              <a:ext cx="515320" cy="297454"/>
              <a:chOff x="945142" y="761367"/>
              <a:chExt cx="386490" cy="223091"/>
            </a:xfrm>
          </p:grpSpPr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D4D147CA-1558-4E5B-A5F6-A71F5F61F644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26A63BF5-2955-4B67-B858-33D6AB70A721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BCB518-8673-4212-A4B2-81C489B99368}"/>
              </a:ext>
            </a:extLst>
          </p:cNvPr>
          <p:cNvGrpSpPr/>
          <p:nvPr/>
        </p:nvGrpSpPr>
        <p:grpSpPr>
          <a:xfrm>
            <a:off x="5916244" y="4892600"/>
            <a:ext cx="1258956" cy="513580"/>
            <a:chOff x="5857758" y="4613477"/>
            <a:chExt cx="1258956" cy="5135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7B3CDBC-2C72-44C3-8399-6F167DB3197D}"/>
                </a:ext>
              </a:extLst>
            </p:cNvPr>
            <p:cNvGrpSpPr/>
            <p:nvPr/>
          </p:nvGrpSpPr>
          <p:grpSpPr>
            <a:xfrm>
              <a:off x="6108786" y="4778520"/>
              <a:ext cx="1007928" cy="348537"/>
              <a:chOff x="1659792" y="2603376"/>
              <a:chExt cx="1241904" cy="36576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0A3661E-EEAE-4E9D-AF94-6EFC9C62B288}"/>
                  </a:ext>
                </a:extLst>
              </p:cNvPr>
              <p:cNvSpPr/>
              <p:nvPr/>
            </p:nvSpPr>
            <p:spPr>
              <a:xfrm>
                <a:off x="1659792" y="2603376"/>
                <a:ext cx="1241904" cy="36576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287E97B-BF50-401D-B860-3BDC1BDAA883}"/>
                  </a:ext>
                </a:extLst>
              </p:cNvPr>
              <p:cNvSpPr txBox="1"/>
              <p:nvPr/>
            </p:nvSpPr>
            <p:spPr>
              <a:xfrm>
                <a:off x="1659792" y="2607984"/>
                <a:ext cx="1241904" cy="312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Testing</a:t>
                </a:r>
              </a:p>
            </p:txBody>
          </p:sp>
        </p:grp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C0A12D39-D156-4466-A90E-AB399C80E560}"/>
                </a:ext>
              </a:extLst>
            </p:cNvPr>
            <p:cNvGrpSpPr/>
            <p:nvPr/>
          </p:nvGrpSpPr>
          <p:grpSpPr>
            <a:xfrm>
              <a:off x="5857758" y="4613477"/>
              <a:ext cx="515320" cy="297454"/>
              <a:chOff x="945142" y="761367"/>
              <a:chExt cx="386490" cy="223091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8F90548-225E-4102-9F14-E202EA5C47EA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1C986F53-45A2-4D2D-AC75-0C293EC8C8BE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735FF1E-4666-41B4-88F2-11549B41D892}"/>
              </a:ext>
            </a:extLst>
          </p:cNvPr>
          <p:cNvGrpSpPr/>
          <p:nvPr/>
        </p:nvGrpSpPr>
        <p:grpSpPr>
          <a:xfrm>
            <a:off x="7189741" y="3736217"/>
            <a:ext cx="1417301" cy="453602"/>
            <a:chOff x="7192008" y="3792617"/>
            <a:chExt cx="1417301" cy="453602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D7FDF3B-7503-4255-ADEB-C5A4C025E6E8}"/>
                </a:ext>
              </a:extLst>
            </p:cNvPr>
            <p:cNvGrpSpPr/>
            <p:nvPr/>
          </p:nvGrpSpPr>
          <p:grpSpPr>
            <a:xfrm>
              <a:off x="7378509" y="3942863"/>
              <a:ext cx="1230800" cy="303356"/>
              <a:chOff x="3230880" y="2719001"/>
              <a:chExt cx="1014984" cy="316184"/>
            </a:xfrm>
          </p:grpSpPr>
          <p:sp>
            <p:nvSpPr>
              <p:cNvPr id="103" name="Parallelogram 102">
                <a:extLst>
                  <a:ext uri="{FF2B5EF4-FFF2-40B4-BE49-F238E27FC236}">
                    <a16:creationId xmlns:a16="http://schemas.microsoft.com/office/drawing/2014/main" id="{CFE27A24-673F-4AD2-A82B-94B012C94241}"/>
                  </a:ext>
                </a:extLst>
              </p:cNvPr>
              <p:cNvSpPr/>
              <p:nvPr/>
            </p:nvSpPr>
            <p:spPr>
              <a:xfrm>
                <a:off x="3230880" y="2727408"/>
                <a:ext cx="1014984" cy="307777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C5A9AC4-5EEE-47C5-9C9E-C0361C759892}"/>
                  </a:ext>
                </a:extLst>
              </p:cNvPr>
              <p:cNvSpPr txBox="1"/>
              <p:nvPr/>
            </p:nvSpPr>
            <p:spPr>
              <a:xfrm>
                <a:off x="3252218" y="2719001"/>
                <a:ext cx="975360" cy="310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Model</a:t>
                </a:r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4F5311A9-F8A4-4C31-B55B-70D9F502D984}"/>
                </a:ext>
              </a:extLst>
            </p:cNvPr>
            <p:cNvGrpSpPr/>
            <p:nvPr/>
          </p:nvGrpSpPr>
          <p:grpSpPr>
            <a:xfrm>
              <a:off x="7192008" y="3792617"/>
              <a:ext cx="515320" cy="297454"/>
              <a:chOff x="945142" y="761367"/>
              <a:chExt cx="386490" cy="223091"/>
            </a:xfrm>
          </p:grpSpPr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147D8B3B-83AA-4E89-8581-8A751DBF5624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2D14115F-FCE9-4A83-AA3B-5EC03817DBF7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911C81-4412-481E-91C4-E9EB3C14241D}"/>
              </a:ext>
            </a:extLst>
          </p:cNvPr>
          <p:cNvGrpSpPr/>
          <p:nvPr/>
        </p:nvGrpSpPr>
        <p:grpSpPr>
          <a:xfrm>
            <a:off x="7363425" y="4336127"/>
            <a:ext cx="1275645" cy="1147688"/>
            <a:chOff x="7356731" y="4392527"/>
            <a:chExt cx="1275645" cy="1147688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3A47C05-E538-41C0-A473-409AED0C2C30}"/>
                </a:ext>
              </a:extLst>
            </p:cNvPr>
            <p:cNvGrpSpPr/>
            <p:nvPr/>
          </p:nvGrpSpPr>
          <p:grpSpPr>
            <a:xfrm>
              <a:off x="7356731" y="4403650"/>
              <a:ext cx="1275645" cy="1136565"/>
              <a:chOff x="4111200" y="2959200"/>
              <a:chExt cx="835948" cy="678203"/>
            </a:xfrm>
          </p:grpSpPr>
          <p:sp>
            <p:nvSpPr>
              <p:cNvPr id="98" name="Diamond 97">
                <a:extLst>
                  <a:ext uri="{FF2B5EF4-FFF2-40B4-BE49-F238E27FC236}">
                    <a16:creationId xmlns:a16="http://schemas.microsoft.com/office/drawing/2014/main" id="{E69C8465-68B2-42DE-9626-064264640043}"/>
                  </a:ext>
                </a:extLst>
              </p:cNvPr>
              <p:cNvSpPr/>
              <p:nvPr/>
            </p:nvSpPr>
            <p:spPr>
              <a:xfrm>
                <a:off x="4111200" y="2959200"/>
                <a:ext cx="835948" cy="678203"/>
              </a:xfrm>
              <a:prstGeom prst="diamond">
                <a:avLst/>
              </a:prstGeom>
              <a:noFill/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CD9C97A-AC97-45DB-9647-4C614FD5360C}"/>
                  </a:ext>
                </a:extLst>
              </p:cNvPr>
              <p:cNvSpPr txBox="1"/>
              <p:nvPr/>
            </p:nvSpPr>
            <p:spPr>
              <a:xfrm>
                <a:off x="4177574" y="3099769"/>
                <a:ext cx="706079" cy="299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Models</a:t>
                </a:r>
              </a:p>
            </p:txBody>
          </p:sp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5CAB37AD-4832-4D22-AD4E-DC8AAB89F682}"/>
                </a:ext>
              </a:extLst>
            </p:cNvPr>
            <p:cNvGrpSpPr/>
            <p:nvPr/>
          </p:nvGrpSpPr>
          <p:grpSpPr>
            <a:xfrm>
              <a:off x="7551018" y="4392527"/>
              <a:ext cx="515320" cy="297454"/>
              <a:chOff x="945142" y="761367"/>
              <a:chExt cx="386490" cy="223091"/>
            </a:xfrm>
          </p:grpSpPr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C00911ED-8651-4EB5-A9A5-6CA8FDD7B58E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3AD3F787-0DD1-4244-B97E-4F52DC94EBC7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</a:p>
            </p:txBody>
          </p:sp>
        </p:grp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5DE2F85-C1D3-44F4-B66C-CCF5AA8B3F3A}"/>
              </a:ext>
            </a:extLst>
          </p:cNvPr>
          <p:cNvGrpSpPr/>
          <p:nvPr/>
        </p:nvGrpSpPr>
        <p:grpSpPr>
          <a:xfrm>
            <a:off x="8658610" y="1615787"/>
            <a:ext cx="1529445" cy="478843"/>
            <a:chOff x="9984666" y="880977"/>
            <a:chExt cx="1529445" cy="478843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3704CB0C-11D7-4F8C-91E8-447BAE33EFCC}"/>
                </a:ext>
              </a:extLst>
            </p:cNvPr>
            <p:cNvGrpSpPr/>
            <p:nvPr/>
          </p:nvGrpSpPr>
          <p:grpSpPr>
            <a:xfrm>
              <a:off x="10163235" y="1056460"/>
              <a:ext cx="1350876" cy="303360"/>
              <a:chOff x="3230880" y="2718998"/>
              <a:chExt cx="1014984" cy="316187"/>
            </a:xfrm>
          </p:grpSpPr>
          <p:sp>
            <p:nvSpPr>
              <p:cNvPr id="219" name="Parallelogram 218">
                <a:extLst>
                  <a:ext uri="{FF2B5EF4-FFF2-40B4-BE49-F238E27FC236}">
                    <a16:creationId xmlns:a16="http://schemas.microsoft.com/office/drawing/2014/main" id="{7369A4DD-C198-4EF4-8AF4-3C89641D57A9}"/>
                  </a:ext>
                </a:extLst>
              </p:cNvPr>
              <p:cNvSpPr/>
              <p:nvPr/>
            </p:nvSpPr>
            <p:spPr>
              <a:xfrm>
                <a:off x="3230880" y="2727408"/>
                <a:ext cx="1014984" cy="307777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B7062309-5728-4094-9527-61393778805C}"/>
                  </a:ext>
                </a:extLst>
              </p:cNvPr>
              <p:cNvSpPr txBox="1"/>
              <p:nvPr/>
            </p:nvSpPr>
            <p:spPr>
              <a:xfrm>
                <a:off x="3252216" y="2718998"/>
                <a:ext cx="975360" cy="310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Patient Data</a:t>
                </a:r>
              </a:p>
            </p:txBody>
          </p:sp>
        </p:grpSp>
        <p:grpSp>
          <p:nvGrpSpPr>
            <p:cNvPr id="421" name="Group 420">
              <a:extLst>
                <a:ext uri="{FF2B5EF4-FFF2-40B4-BE49-F238E27FC236}">
                  <a16:creationId xmlns:a16="http://schemas.microsoft.com/office/drawing/2014/main" id="{274D90F0-1C8D-48B3-80E5-676CCDF0092A}"/>
                </a:ext>
              </a:extLst>
            </p:cNvPr>
            <p:cNvGrpSpPr/>
            <p:nvPr/>
          </p:nvGrpSpPr>
          <p:grpSpPr>
            <a:xfrm>
              <a:off x="9984666" y="880977"/>
              <a:ext cx="515320" cy="297454"/>
              <a:chOff x="945142" y="761367"/>
              <a:chExt cx="386490" cy="223091"/>
            </a:xfrm>
          </p:grpSpPr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D8130B7A-4B4E-44CE-B5F1-E80877CAEF82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0F5D1277-6A85-4263-87AD-3BF52415C766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21382B-D659-4B68-9BCB-A986D8612DF0}"/>
              </a:ext>
            </a:extLst>
          </p:cNvPr>
          <p:cNvGrpSpPr/>
          <p:nvPr/>
        </p:nvGrpSpPr>
        <p:grpSpPr>
          <a:xfrm>
            <a:off x="10030680" y="2030527"/>
            <a:ext cx="1398348" cy="507556"/>
            <a:chOff x="10898266" y="1443037"/>
            <a:chExt cx="1398348" cy="507556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4CDD6B62-110B-4318-A240-752773D7F3BF}"/>
                </a:ext>
              </a:extLst>
            </p:cNvPr>
            <p:cNvGrpSpPr/>
            <p:nvPr/>
          </p:nvGrpSpPr>
          <p:grpSpPr>
            <a:xfrm>
              <a:off x="11139613" y="1595008"/>
              <a:ext cx="1157001" cy="355585"/>
              <a:chOff x="3195984" y="928800"/>
              <a:chExt cx="818232" cy="266689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9264CB8A-54EB-493E-9F75-6CF32998A59F}"/>
                  </a:ext>
                </a:extLst>
              </p:cNvPr>
              <p:cNvSpPr/>
              <p:nvPr/>
            </p:nvSpPr>
            <p:spPr>
              <a:xfrm>
                <a:off x="3195984" y="928800"/>
                <a:ext cx="818232" cy="26668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/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A1D17533-4D18-4323-BBBE-94E74A45F893}"/>
                  </a:ext>
                </a:extLst>
              </p:cNvPr>
              <p:cNvSpPr txBox="1"/>
              <p:nvPr/>
            </p:nvSpPr>
            <p:spPr>
              <a:xfrm>
                <a:off x="3195984" y="933407"/>
                <a:ext cx="818232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Encryption</a:t>
                </a:r>
              </a:p>
            </p:txBody>
          </p:sp>
        </p:grp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0F13422A-0682-431C-8BF0-5523A3E628F0}"/>
                </a:ext>
              </a:extLst>
            </p:cNvPr>
            <p:cNvGrpSpPr/>
            <p:nvPr/>
          </p:nvGrpSpPr>
          <p:grpSpPr>
            <a:xfrm>
              <a:off x="10898266" y="1443037"/>
              <a:ext cx="515320" cy="297454"/>
              <a:chOff x="945142" y="761367"/>
              <a:chExt cx="386490" cy="223091"/>
            </a:xfrm>
          </p:grpSpPr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24334CF6-AE4F-4F67-959C-1830F5F00F8F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6C3A1242-8908-4651-A838-E3313F44D96F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F8C0DD-C5CE-43CE-BD65-D7037B5AFF7B}"/>
              </a:ext>
            </a:extLst>
          </p:cNvPr>
          <p:cNvGrpSpPr/>
          <p:nvPr/>
        </p:nvGrpSpPr>
        <p:grpSpPr>
          <a:xfrm>
            <a:off x="10053910" y="2547617"/>
            <a:ext cx="1358501" cy="764913"/>
            <a:chOff x="10986266" y="2055377"/>
            <a:chExt cx="1358501" cy="764913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634581AB-FE38-4EE9-A78F-DCF6C93A5D3F}"/>
                </a:ext>
              </a:extLst>
            </p:cNvPr>
            <p:cNvGrpSpPr/>
            <p:nvPr/>
          </p:nvGrpSpPr>
          <p:grpSpPr>
            <a:xfrm>
              <a:off x="11083821" y="2194042"/>
              <a:ext cx="1260946" cy="626248"/>
              <a:chOff x="4340352" y="958485"/>
              <a:chExt cx="1012986" cy="523220"/>
            </a:xfrm>
          </p:grpSpPr>
          <p:sp>
            <p:nvSpPr>
              <p:cNvPr id="254" name="Parallelogram 253">
                <a:extLst>
                  <a:ext uri="{FF2B5EF4-FFF2-40B4-BE49-F238E27FC236}">
                    <a16:creationId xmlns:a16="http://schemas.microsoft.com/office/drawing/2014/main" id="{77CDF7E6-4896-476A-B21B-612268C0C62D}"/>
                  </a:ext>
                </a:extLst>
              </p:cNvPr>
              <p:cNvSpPr/>
              <p:nvPr/>
            </p:nvSpPr>
            <p:spPr>
              <a:xfrm>
                <a:off x="4340352" y="958485"/>
                <a:ext cx="998064" cy="523220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EBA9188-F1D9-4128-93FA-95F242FAEA7F}"/>
                  </a:ext>
                </a:extLst>
              </p:cNvPr>
              <p:cNvSpPr txBox="1"/>
              <p:nvPr/>
            </p:nvSpPr>
            <p:spPr>
              <a:xfrm>
                <a:off x="4394431" y="1006609"/>
                <a:ext cx="958907" cy="41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Encrypted Data</a:t>
                </a:r>
              </a:p>
            </p:txBody>
          </p: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FBB1F97C-A637-417A-AE2C-AA388230A525}"/>
                </a:ext>
              </a:extLst>
            </p:cNvPr>
            <p:cNvGrpSpPr/>
            <p:nvPr/>
          </p:nvGrpSpPr>
          <p:grpSpPr>
            <a:xfrm>
              <a:off x="10986266" y="2055377"/>
              <a:ext cx="515320" cy="297454"/>
              <a:chOff x="945142" y="761367"/>
              <a:chExt cx="386490" cy="223091"/>
            </a:xfrm>
          </p:grpSpPr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AD193CCF-58AD-45F2-BF35-E35EF544F00F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C4B6DBE0-5D5A-48C6-A3B5-0A88CA4DEBC3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6A71BA-1C92-4446-A530-135205F5ED6A}"/>
              </a:ext>
            </a:extLst>
          </p:cNvPr>
          <p:cNvGrpSpPr/>
          <p:nvPr/>
        </p:nvGrpSpPr>
        <p:grpSpPr>
          <a:xfrm>
            <a:off x="8816030" y="3296347"/>
            <a:ext cx="1709331" cy="502533"/>
            <a:chOff x="9740766" y="2961587"/>
            <a:chExt cx="1709331" cy="502533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9513633A-D7E0-4486-9A65-96138280BCAA}"/>
                </a:ext>
              </a:extLst>
            </p:cNvPr>
            <p:cNvGrpSpPr/>
            <p:nvPr/>
          </p:nvGrpSpPr>
          <p:grpSpPr>
            <a:xfrm>
              <a:off x="9994050" y="3115583"/>
              <a:ext cx="1456047" cy="348537"/>
              <a:chOff x="1659792" y="2603376"/>
              <a:chExt cx="1241904" cy="36576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FD1FE3F-918F-41F7-B41A-D9423851A848}"/>
                  </a:ext>
                </a:extLst>
              </p:cNvPr>
              <p:cNvSpPr/>
              <p:nvPr/>
            </p:nvSpPr>
            <p:spPr>
              <a:xfrm>
                <a:off x="1659792" y="2603376"/>
                <a:ext cx="1241904" cy="365760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89D3A02C-E41A-487D-B0E3-B444E65E05A0}"/>
                  </a:ext>
                </a:extLst>
              </p:cNvPr>
              <p:cNvSpPr txBox="1"/>
              <p:nvPr/>
            </p:nvSpPr>
            <p:spPr>
              <a:xfrm>
                <a:off x="1659792" y="2607984"/>
                <a:ext cx="1241904" cy="312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Preprocessing</a:t>
                </a:r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33461F0D-FDA6-4461-B651-81A78B1AB4ED}"/>
                </a:ext>
              </a:extLst>
            </p:cNvPr>
            <p:cNvGrpSpPr/>
            <p:nvPr/>
          </p:nvGrpSpPr>
          <p:grpSpPr>
            <a:xfrm>
              <a:off x="9740766" y="2961587"/>
              <a:ext cx="515320" cy="297454"/>
              <a:chOff x="945142" y="761367"/>
              <a:chExt cx="386490" cy="223091"/>
            </a:xfrm>
          </p:grpSpPr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7B6DCFDF-A0ED-409D-8CF3-390344B2292E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93D4F23B-2BAF-4C73-A012-F1AF49F6FBB6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2F5C58-85E1-4F05-94B5-EE5C15B44242}"/>
              </a:ext>
            </a:extLst>
          </p:cNvPr>
          <p:cNvGrpSpPr/>
          <p:nvPr/>
        </p:nvGrpSpPr>
        <p:grpSpPr>
          <a:xfrm>
            <a:off x="9076707" y="4120577"/>
            <a:ext cx="1331345" cy="735959"/>
            <a:chOff x="10019674" y="4176977"/>
            <a:chExt cx="1331345" cy="735959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A5A30F68-A39A-46C9-AEEF-46CDE2E49058}"/>
                </a:ext>
              </a:extLst>
            </p:cNvPr>
            <p:cNvGrpSpPr/>
            <p:nvPr/>
          </p:nvGrpSpPr>
          <p:grpSpPr>
            <a:xfrm>
              <a:off x="10117804" y="4332410"/>
              <a:ext cx="1233215" cy="580526"/>
              <a:chOff x="4340352" y="955718"/>
              <a:chExt cx="1016350" cy="525987"/>
            </a:xfrm>
          </p:grpSpPr>
          <p:sp>
            <p:nvSpPr>
              <p:cNvPr id="330" name="Parallelogram 329">
                <a:extLst>
                  <a:ext uri="{FF2B5EF4-FFF2-40B4-BE49-F238E27FC236}">
                    <a16:creationId xmlns:a16="http://schemas.microsoft.com/office/drawing/2014/main" id="{1CAB0D3C-F3A5-4E32-BF4A-A22EBEA53CE5}"/>
                  </a:ext>
                </a:extLst>
              </p:cNvPr>
              <p:cNvSpPr/>
              <p:nvPr/>
            </p:nvSpPr>
            <p:spPr>
              <a:xfrm>
                <a:off x="4340352" y="958485"/>
                <a:ext cx="998064" cy="523220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/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9E4DF82-44E2-4FAF-A72F-F8648D8EE2C7}"/>
                  </a:ext>
                </a:extLst>
              </p:cNvPr>
              <p:cNvSpPr txBox="1"/>
              <p:nvPr/>
            </p:nvSpPr>
            <p:spPr>
              <a:xfrm>
                <a:off x="4346447" y="955718"/>
                <a:ext cx="1010255" cy="455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Output</a:t>
                </a:r>
              </a:p>
            </p:txBody>
          </p:sp>
        </p:grp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8E60A04F-A458-423A-A3BE-178735AD281C}"/>
                </a:ext>
              </a:extLst>
            </p:cNvPr>
            <p:cNvGrpSpPr/>
            <p:nvPr/>
          </p:nvGrpSpPr>
          <p:grpSpPr>
            <a:xfrm>
              <a:off x="10019674" y="4176977"/>
              <a:ext cx="515320" cy="297454"/>
              <a:chOff x="945142" y="761367"/>
              <a:chExt cx="386490" cy="223091"/>
            </a:xfrm>
          </p:grpSpPr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8E33F1B7-1745-480E-BA97-152C5E6D7CBB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8B7954DD-105E-4950-9B44-88AE4A195626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cxnSpLocks/>
            <a:stCxn id="254" idx="4"/>
            <a:endCxn id="272" idx="0"/>
          </p:cNvCxnSpPr>
          <p:nvPr/>
        </p:nvCxnSpPr>
        <p:spPr>
          <a:xfrm>
            <a:off x="10772651" y="3312530"/>
            <a:ext cx="2096" cy="19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6137536" y="328350"/>
            <a:ext cx="1265909" cy="8008512"/>
          </a:xfrm>
          <a:prstGeom prst="bentConnector3">
            <a:avLst>
              <a:gd name="adj1" fmla="val -44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2019908" y="1162737"/>
            <a:ext cx="663704" cy="302760"/>
            <a:chOff x="1465445" y="383906"/>
            <a:chExt cx="497778" cy="262329"/>
          </a:xfrm>
          <a:solidFill>
            <a:srgbClr val="4472C4"/>
          </a:solidFill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5" y="392174"/>
              <a:ext cx="497776" cy="2230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cxnSpLocks/>
            <a:stCxn id="34" idx="4"/>
            <a:endCxn id="11" idx="0"/>
          </p:cNvCxnSpPr>
          <p:nvPr/>
        </p:nvCxnSpPr>
        <p:spPr>
          <a:xfrm>
            <a:off x="2743519" y="3121532"/>
            <a:ext cx="21792" cy="86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>
            <a:off x="7636008" y="2007210"/>
            <a:ext cx="7618" cy="284031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6720272" y="1656514"/>
            <a:ext cx="210416" cy="194587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3"/>
          </a:p>
        </p:txBody>
      </p: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6825481" y="1851102"/>
            <a:ext cx="276403" cy="7152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 flipV="1">
            <a:off x="6595010" y="1746457"/>
            <a:ext cx="125262" cy="7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3673337" y="1746457"/>
            <a:ext cx="1662641" cy="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C88981-88B7-41E8-B5B8-CEA024569DA1}"/>
              </a:ext>
            </a:extLst>
          </p:cNvPr>
          <p:cNvGrpSpPr/>
          <p:nvPr/>
        </p:nvGrpSpPr>
        <p:grpSpPr>
          <a:xfrm>
            <a:off x="6846052" y="1440180"/>
            <a:ext cx="1331700" cy="567030"/>
            <a:chOff x="7143408" y="716800"/>
            <a:chExt cx="1331700" cy="567030"/>
          </a:xfrm>
        </p:grpSpPr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1AF339A0-4359-4D36-A7D6-60B39AC43472}"/>
                </a:ext>
              </a:extLst>
            </p:cNvPr>
            <p:cNvGrpSpPr/>
            <p:nvPr/>
          </p:nvGrpSpPr>
          <p:grpSpPr>
            <a:xfrm>
              <a:off x="7391620" y="784987"/>
              <a:ext cx="1083488" cy="498843"/>
              <a:chOff x="1036800" y="928800"/>
              <a:chExt cx="763201" cy="483456"/>
            </a:xfrm>
          </p:grpSpPr>
          <p:sp>
            <p:nvSpPr>
              <p:cNvPr id="225" name="Cylinder 224">
                <a:extLst>
                  <a:ext uri="{FF2B5EF4-FFF2-40B4-BE49-F238E27FC236}">
                    <a16:creationId xmlns:a16="http://schemas.microsoft.com/office/drawing/2014/main" id="{127D9747-9D4D-40FD-8B6F-1A62D8FE5ED1}"/>
                  </a:ext>
                </a:extLst>
              </p:cNvPr>
              <p:cNvSpPr/>
              <p:nvPr/>
            </p:nvSpPr>
            <p:spPr>
              <a:xfrm>
                <a:off x="1036800" y="928800"/>
                <a:ext cx="763200" cy="483456"/>
              </a:xfrm>
              <a:prstGeom prst="can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F10CBB49-C022-4584-823B-365F6C32953D}"/>
                  </a:ext>
                </a:extLst>
              </p:cNvPr>
              <p:cNvSpPr txBox="1"/>
              <p:nvPr/>
            </p:nvSpPr>
            <p:spPr>
              <a:xfrm>
                <a:off x="1036801" y="1051247"/>
                <a:ext cx="763200" cy="288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1</a:t>
                </a:r>
              </a:p>
            </p:txBody>
          </p:sp>
        </p:grp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CCAAB251-2EAC-461E-B6B6-B0F93B59825D}"/>
                </a:ext>
              </a:extLst>
            </p:cNvPr>
            <p:cNvGrpSpPr/>
            <p:nvPr/>
          </p:nvGrpSpPr>
          <p:grpSpPr>
            <a:xfrm>
              <a:off x="7143408" y="716800"/>
              <a:ext cx="515320" cy="297454"/>
              <a:chOff x="945142" y="761367"/>
              <a:chExt cx="386490" cy="223091"/>
            </a:xfrm>
          </p:grpSpPr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0D448546-2F41-4D5D-8292-182885424D53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D884F947-4B5C-4AF8-B399-7B51C605AE96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1EB3D-5793-4909-AEDD-F7DFE6C7D2A6}"/>
              </a:ext>
            </a:extLst>
          </p:cNvPr>
          <p:cNvGrpSpPr/>
          <p:nvPr/>
        </p:nvGrpSpPr>
        <p:grpSpPr>
          <a:xfrm>
            <a:off x="6864872" y="2194020"/>
            <a:ext cx="1320498" cy="596064"/>
            <a:chOff x="7154608" y="1582400"/>
            <a:chExt cx="1320498" cy="596064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0C07373A-BCC8-418C-95CC-871AD5E0A3EE}"/>
                </a:ext>
              </a:extLst>
            </p:cNvPr>
            <p:cNvGrpSpPr/>
            <p:nvPr/>
          </p:nvGrpSpPr>
          <p:grpSpPr>
            <a:xfrm>
              <a:off x="7391618" y="1679621"/>
              <a:ext cx="1083488" cy="498843"/>
              <a:chOff x="1036800" y="928800"/>
              <a:chExt cx="763201" cy="483456"/>
            </a:xfrm>
          </p:grpSpPr>
          <p:sp>
            <p:nvSpPr>
              <p:cNvPr id="230" name="Cylinder 229">
                <a:extLst>
                  <a:ext uri="{FF2B5EF4-FFF2-40B4-BE49-F238E27FC236}">
                    <a16:creationId xmlns:a16="http://schemas.microsoft.com/office/drawing/2014/main" id="{B576A957-17D3-467E-89AE-1687344EFE68}"/>
                  </a:ext>
                </a:extLst>
              </p:cNvPr>
              <p:cNvSpPr/>
              <p:nvPr/>
            </p:nvSpPr>
            <p:spPr>
              <a:xfrm>
                <a:off x="1036800" y="928800"/>
                <a:ext cx="763200" cy="483456"/>
              </a:xfrm>
              <a:prstGeom prst="can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E1894DD-09C6-470A-A676-7AFA3D9A337A}"/>
                  </a:ext>
                </a:extLst>
              </p:cNvPr>
              <p:cNvSpPr txBox="1"/>
              <p:nvPr/>
            </p:nvSpPr>
            <p:spPr>
              <a:xfrm>
                <a:off x="1036801" y="1051247"/>
                <a:ext cx="763200" cy="288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 N</a:t>
                </a:r>
              </a:p>
            </p:txBody>
          </p: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5471BE06-CFD4-4199-8261-AEE6BF06763B}"/>
                </a:ext>
              </a:extLst>
            </p:cNvPr>
            <p:cNvGrpSpPr/>
            <p:nvPr/>
          </p:nvGrpSpPr>
          <p:grpSpPr>
            <a:xfrm>
              <a:off x="7154608" y="1582400"/>
              <a:ext cx="515320" cy="297454"/>
              <a:chOff x="945142" y="761367"/>
              <a:chExt cx="386490" cy="22309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CBB33BF-3DE5-4D01-BC7D-391E247B57E2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5253C13D-31FD-48B6-9447-53ACC83F74CF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1B7CD1-5177-4456-86F8-394BDAC422D8}"/>
              </a:ext>
            </a:extLst>
          </p:cNvPr>
          <p:cNvGrpSpPr/>
          <p:nvPr/>
        </p:nvGrpSpPr>
        <p:grpSpPr>
          <a:xfrm>
            <a:off x="5227452" y="1374520"/>
            <a:ext cx="1367558" cy="750212"/>
            <a:chOff x="5397808" y="1131200"/>
            <a:chExt cx="1367558" cy="750212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31620B2E-C15F-4A20-8EDB-87675C1D0FDA}"/>
                </a:ext>
              </a:extLst>
            </p:cNvPr>
            <p:cNvGrpSpPr/>
            <p:nvPr/>
          </p:nvGrpSpPr>
          <p:grpSpPr>
            <a:xfrm>
              <a:off x="5498738" y="1251850"/>
              <a:ext cx="1266628" cy="629562"/>
              <a:chOff x="4340352" y="955718"/>
              <a:chExt cx="1016350" cy="525987"/>
            </a:xfrm>
          </p:grpSpPr>
          <p:sp>
            <p:nvSpPr>
              <p:cNvPr id="244" name="Parallelogram 243">
                <a:extLst>
                  <a:ext uri="{FF2B5EF4-FFF2-40B4-BE49-F238E27FC236}">
                    <a16:creationId xmlns:a16="http://schemas.microsoft.com/office/drawing/2014/main" id="{04F9C2F1-C0F5-4216-9E34-2E067D8DE3F6}"/>
                  </a:ext>
                </a:extLst>
              </p:cNvPr>
              <p:cNvSpPr/>
              <p:nvPr/>
            </p:nvSpPr>
            <p:spPr>
              <a:xfrm>
                <a:off x="4340352" y="958485"/>
                <a:ext cx="998064" cy="523220"/>
              </a:xfrm>
              <a:prstGeom prst="parallelogram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33" dirty="0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624D1C12-1795-4C17-A4D0-3588C9CC16AB}"/>
                  </a:ext>
                </a:extLst>
              </p:cNvPr>
              <p:cNvSpPr txBox="1"/>
              <p:nvPr/>
            </p:nvSpPr>
            <p:spPr>
              <a:xfrm>
                <a:off x="4346447" y="955718"/>
                <a:ext cx="1010255" cy="41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Combined Dataset</a:t>
                </a:r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6C39C044-63C9-4914-8ECD-FE51C7506742}"/>
                </a:ext>
              </a:extLst>
            </p:cNvPr>
            <p:cNvGrpSpPr/>
            <p:nvPr/>
          </p:nvGrpSpPr>
          <p:grpSpPr>
            <a:xfrm>
              <a:off x="5397808" y="1131200"/>
              <a:ext cx="515320" cy="297454"/>
              <a:chOff x="945142" y="761367"/>
              <a:chExt cx="386490" cy="223091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96940C26-09B6-415E-9B74-1D5DA0E82A45}"/>
                  </a:ext>
                </a:extLst>
              </p:cNvPr>
              <p:cNvSpPr/>
              <p:nvPr/>
            </p:nvSpPr>
            <p:spPr>
              <a:xfrm>
                <a:off x="1047531" y="794577"/>
                <a:ext cx="181713" cy="169083"/>
              </a:xfrm>
              <a:prstGeom prst="ellipse">
                <a:avLst/>
              </a:prstGeom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BF0CA856-059B-4E75-A8BB-DB59C7B70381}"/>
                  </a:ext>
                </a:extLst>
              </p:cNvPr>
              <p:cNvSpPr txBox="1"/>
              <p:nvPr/>
            </p:nvSpPr>
            <p:spPr>
              <a:xfrm>
                <a:off x="945142" y="761367"/>
                <a:ext cx="3864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33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sp>
        <p:nvSpPr>
          <p:cNvPr id="205" name="Title 1">
            <a:extLst>
              <a:ext uri="{FF2B5EF4-FFF2-40B4-BE49-F238E27FC236}">
                <a16:creationId xmlns:a16="http://schemas.microsoft.com/office/drawing/2014/main" id="{3262FF74-6366-48A6-8B51-0F798F91A1CC}"/>
              </a:ext>
            </a:extLst>
          </p:cNvPr>
          <p:cNvSpPr txBox="1">
            <a:spLocks/>
          </p:cNvSpPr>
          <p:nvPr/>
        </p:nvSpPr>
        <p:spPr>
          <a:xfrm>
            <a:off x="1804654" y="-2167"/>
            <a:ext cx="9747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6CE356-840A-4202-B235-6546DE363C05}"/>
              </a:ext>
            </a:extLst>
          </p:cNvPr>
          <p:cNvSpPr/>
          <p:nvPr/>
        </p:nvSpPr>
        <p:spPr>
          <a:xfrm>
            <a:off x="1682497" y="5722145"/>
            <a:ext cx="9747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2.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System Architecture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C18F8D-0220-4C44-BC6A-B78D2189A4FA}"/>
              </a:ext>
            </a:extLst>
          </p:cNvPr>
          <p:cNvCxnSpPr>
            <a:cxnSpLocks/>
            <a:stCxn id="93" idx="3"/>
            <a:endCxn id="98" idx="1"/>
          </p:cNvCxnSpPr>
          <p:nvPr/>
        </p:nvCxnSpPr>
        <p:spPr>
          <a:xfrm flipV="1">
            <a:off x="7175200" y="4915533"/>
            <a:ext cx="188225" cy="2952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049EC460-8C3A-4C09-AF6F-93DD1A22A04F}"/>
              </a:ext>
            </a:extLst>
          </p:cNvPr>
          <p:cNvCxnSpPr>
            <a:stCxn id="225" idx="2"/>
            <a:endCxn id="233" idx="6"/>
          </p:cNvCxnSpPr>
          <p:nvPr/>
        </p:nvCxnSpPr>
        <p:spPr>
          <a:xfrm flipH="1" flipV="1">
            <a:off x="6930688" y="1753808"/>
            <a:ext cx="163576" cy="3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E1B376C2-E8D0-4E31-A57E-50213C7A53F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565378" y="4159510"/>
            <a:ext cx="191246" cy="262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Rectangle: Single Corner Snipped 677">
            <a:extLst>
              <a:ext uri="{FF2B5EF4-FFF2-40B4-BE49-F238E27FC236}">
                <a16:creationId xmlns:a16="http://schemas.microsoft.com/office/drawing/2014/main" id="{D0BED90D-E3BD-49CF-ABD0-78F2A9CDB83D}"/>
              </a:ext>
            </a:extLst>
          </p:cNvPr>
          <p:cNvSpPr/>
          <p:nvPr/>
        </p:nvSpPr>
        <p:spPr>
          <a:xfrm flipV="1">
            <a:off x="8769819" y="1329181"/>
            <a:ext cx="663701" cy="349772"/>
          </a:xfrm>
          <a:prstGeom prst="snip1Rect">
            <a:avLst>
              <a:gd name="adj" fmla="val 39862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51D8D805-5E9B-4798-A841-736D238DD52E}"/>
              </a:ext>
            </a:extLst>
          </p:cNvPr>
          <p:cNvGrpSpPr/>
          <p:nvPr/>
        </p:nvGrpSpPr>
        <p:grpSpPr>
          <a:xfrm>
            <a:off x="5284563" y="1087204"/>
            <a:ext cx="663704" cy="306997"/>
            <a:chOff x="1465445" y="383906"/>
            <a:chExt cx="497778" cy="266000"/>
          </a:xfrm>
          <a:solidFill>
            <a:srgbClr val="4472C4"/>
          </a:solidFill>
        </p:grpSpPr>
        <p:sp>
          <p:nvSpPr>
            <p:cNvPr id="287" name="Rectangle: Single Corner Snipped 286">
              <a:extLst>
                <a:ext uri="{FF2B5EF4-FFF2-40B4-BE49-F238E27FC236}">
                  <a16:creationId xmlns:a16="http://schemas.microsoft.com/office/drawing/2014/main" id="{22EFA76D-DE58-41D4-A5DB-EF58BAD9E804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1660FD9-782A-4F68-A721-DC351B32AF73}"/>
                </a:ext>
              </a:extLst>
            </p:cNvPr>
            <p:cNvSpPr txBox="1"/>
            <p:nvPr/>
          </p:nvSpPr>
          <p:spPr>
            <a:xfrm>
              <a:off x="1465445" y="392174"/>
              <a:ext cx="497776" cy="257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A390BE7-EBDE-4CFF-8346-78068F48066F}"/>
              </a:ext>
            </a:extLst>
          </p:cNvPr>
          <p:cNvGrpSpPr/>
          <p:nvPr/>
        </p:nvGrpSpPr>
        <p:grpSpPr>
          <a:xfrm>
            <a:off x="8764969" y="1336139"/>
            <a:ext cx="663704" cy="306997"/>
            <a:chOff x="1465445" y="383906"/>
            <a:chExt cx="497778" cy="266002"/>
          </a:xfrm>
          <a:solidFill>
            <a:srgbClr val="4472C4"/>
          </a:solidFill>
        </p:grpSpPr>
        <p:sp>
          <p:nvSpPr>
            <p:cNvPr id="290" name="Rectangle: Single Corner Snipped 289">
              <a:extLst>
                <a:ext uri="{FF2B5EF4-FFF2-40B4-BE49-F238E27FC236}">
                  <a16:creationId xmlns:a16="http://schemas.microsoft.com/office/drawing/2014/main" id="{6620CB0A-6E33-4E05-8D1B-DCC92BE48EF1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19808B98-C5AD-4955-9CFA-207EDD4730AD}"/>
                </a:ext>
              </a:extLst>
            </p:cNvPr>
            <p:cNvSpPr txBox="1"/>
            <p:nvPr/>
          </p:nvSpPr>
          <p:spPr>
            <a:xfrm>
              <a:off x="1465445" y="392176"/>
              <a:ext cx="497776" cy="257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03E7790-136A-45A0-9589-92C43B969B8D}"/>
              </a:ext>
            </a:extLst>
          </p:cNvPr>
          <p:cNvGrpSpPr/>
          <p:nvPr/>
        </p:nvGrpSpPr>
        <p:grpSpPr>
          <a:xfrm>
            <a:off x="1814168" y="3360345"/>
            <a:ext cx="663704" cy="306997"/>
            <a:chOff x="1465445" y="383906"/>
            <a:chExt cx="497778" cy="266000"/>
          </a:xfrm>
          <a:solidFill>
            <a:srgbClr val="4472C4"/>
          </a:solidFill>
        </p:grpSpPr>
        <p:sp>
          <p:nvSpPr>
            <p:cNvPr id="293" name="Rectangle: Single Corner Snipped 292">
              <a:extLst>
                <a:ext uri="{FF2B5EF4-FFF2-40B4-BE49-F238E27FC236}">
                  <a16:creationId xmlns:a16="http://schemas.microsoft.com/office/drawing/2014/main" id="{32B00F97-8186-4FFC-BF1C-1ED700D317F8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BCF2CFB-4F2C-4077-BDA4-7DF0DCBC5FF7}"/>
                </a:ext>
              </a:extLst>
            </p:cNvPr>
            <p:cNvSpPr txBox="1"/>
            <p:nvPr/>
          </p:nvSpPr>
          <p:spPr>
            <a:xfrm>
              <a:off x="1465445" y="392174"/>
              <a:ext cx="497776" cy="2577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33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2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200" grpId="0" animBg="1"/>
      <p:bldP spid="263" grpId="0" animBg="1"/>
      <p:bldP spid="16" grpId="0" animBg="1"/>
      <p:bldP spid="141" grpId="0" animBg="1"/>
      <p:bldP spid="226" grpId="0" animBg="1"/>
      <p:bldP spid="272" grpId="0" animBg="1"/>
      <p:bldP spid="302" grpId="0" animBg="1"/>
      <p:bldP spid="2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Datasets [21-26]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918A55-CA8F-41B4-897E-7DF623229A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78" y="1187810"/>
            <a:ext cx="7356256" cy="34559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277439-5D7C-4210-A166-C67F37D79B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06" y="1544992"/>
            <a:ext cx="7405517" cy="34559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782518-8A8E-4454-B596-ECB5E34F49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08" y="1880338"/>
            <a:ext cx="7356257" cy="343292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B6C4EA-A058-4744-8902-4A7C2268FD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97" y="2262672"/>
            <a:ext cx="7364905" cy="342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A3C44-8339-41DF-8D0B-404B0B5AC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78" y="1198749"/>
            <a:ext cx="7356256" cy="3436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40283C-B90D-4037-9D8F-DCABFB2697C7}"/>
              </a:ext>
            </a:extLst>
          </p:cNvPr>
          <p:cNvSpPr txBox="1"/>
          <p:nvPr/>
        </p:nvSpPr>
        <p:spPr>
          <a:xfrm>
            <a:off x="1853678" y="4608605"/>
            <a:ext cx="735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Structured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662D0-FE2F-4844-863E-C862F54A58C8}"/>
              </a:ext>
            </a:extLst>
          </p:cNvPr>
          <p:cNvSpPr txBox="1"/>
          <p:nvPr/>
        </p:nvSpPr>
        <p:spPr>
          <a:xfrm>
            <a:off x="2578026" y="5052340"/>
            <a:ext cx="735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Encrypted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FBFF9-4401-4D2D-B941-F7161262DAA7}"/>
              </a:ext>
            </a:extLst>
          </p:cNvPr>
          <p:cNvSpPr txBox="1"/>
          <p:nvPr/>
        </p:nvSpPr>
        <p:spPr>
          <a:xfrm>
            <a:off x="4012378" y="5553767"/>
            <a:ext cx="7356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Preprocessed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160F08-0C75-4BD2-A6F6-048541208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026" y="1643682"/>
            <a:ext cx="7356256" cy="34367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252B5B-46C7-4A66-940B-9485A2DFD1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378" y="2151369"/>
            <a:ext cx="7331735" cy="34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>
            <a:extLst>
              <a:ext uri="{FF2B5EF4-FFF2-40B4-BE49-F238E27FC236}">
                <a16:creationId xmlns:a16="http://schemas.microsoft.com/office/drawing/2014/main" id="{3262FF74-6366-48A6-8B51-0F798F91A1CC}"/>
              </a:ext>
            </a:extLst>
          </p:cNvPr>
          <p:cNvSpPr txBox="1">
            <a:spLocks/>
          </p:cNvSpPr>
          <p:nvPr/>
        </p:nvSpPr>
        <p:spPr>
          <a:xfrm>
            <a:off x="1804654" y="-2167"/>
            <a:ext cx="9747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6CE356-840A-4202-B235-6546DE363C05}"/>
              </a:ext>
            </a:extLst>
          </p:cNvPr>
          <p:cNvSpPr/>
          <p:nvPr/>
        </p:nvSpPr>
        <p:spPr>
          <a:xfrm>
            <a:off x="1682497" y="5722145"/>
            <a:ext cx="9747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3: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Distribution of Features by Heart Disease Status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BA2C1-B313-41A6-B03B-B31C0C97F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3" y="2110443"/>
            <a:ext cx="8417858" cy="350744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3DEECF4D-0D29-4DA5-8639-6F22CE14CCB1}"/>
              </a:ext>
            </a:extLst>
          </p:cNvPr>
          <p:cNvSpPr txBox="1"/>
          <p:nvPr/>
        </p:nvSpPr>
        <p:spPr>
          <a:xfrm>
            <a:off x="8831372" y="27941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480D0-3D3A-4884-8F91-5C92EE1CE702}"/>
              </a:ext>
            </a:extLst>
          </p:cNvPr>
          <p:cNvSpPr txBox="1"/>
          <p:nvPr/>
        </p:nvSpPr>
        <p:spPr>
          <a:xfrm>
            <a:off x="1804654" y="1127923"/>
            <a:ext cx="9625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 showing heart disease distribution by age, sex, chest pain, blood pressure, cholesterol, and blood sugar:</a:t>
            </a:r>
          </a:p>
        </p:txBody>
      </p:sp>
    </p:spTree>
    <p:extLst>
      <p:ext uri="{BB962C8B-B14F-4D97-AF65-F5344CB8AC3E}">
        <p14:creationId xmlns:p14="http://schemas.microsoft.com/office/powerpoint/2010/main" val="47641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EE90C-454E-4911-A808-03ECECFC6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943" y="2110443"/>
            <a:ext cx="8417861" cy="3507442"/>
          </a:xfrm>
          <a:prstGeom prst="rect">
            <a:avLst/>
          </a:prstGeom>
        </p:spPr>
      </p:pic>
      <p:sp>
        <p:nvSpPr>
          <p:cNvPr id="205" name="Title 1">
            <a:extLst>
              <a:ext uri="{FF2B5EF4-FFF2-40B4-BE49-F238E27FC236}">
                <a16:creationId xmlns:a16="http://schemas.microsoft.com/office/drawing/2014/main" id="{3262FF74-6366-48A6-8B51-0F798F91A1CC}"/>
              </a:ext>
            </a:extLst>
          </p:cNvPr>
          <p:cNvSpPr txBox="1">
            <a:spLocks/>
          </p:cNvSpPr>
          <p:nvPr/>
        </p:nvSpPr>
        <p:spPr>
          <a:xfrm>
            <a:off x="1804654" y="-2167"/>
            <a:ext cx="9747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6CE356-840A-4202-B235-6546DE363C05}"/>
              </a:ext>
            </a:extLst>
          </p:cNvPr>
          <p:cNvSpPr/>
          <p:nvPr/>
        </p:nvSpPr>
        <p:spPr>
          <a:xfrm>
            <a:off x="1682497" y="5722145"/>
            <a:ext cx="9747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3: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Distribution of Features by Heart Disease Status (Contd.)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EECF4D-0D29-4DA5-8639-6F22CE14CCB1}"/>
              </a:ext>
            </a:extLst>
          </p:cNvPr>
          <p:cNvSpPr txBox="1"/>
          <p:nvPr/>
        </p:nvSpPr>
        <p:spPr>
          <a:xfrm>
            <a:off x="8831372" y="27941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480D0-3D3A-4884-8F91-5C92EE1CE702}"/>
              </a:ext>
            </a:extLst>
          </p:cNvPr>
          <p:cNvSpPr txBox="1"/>
          <p:nvPr/>
        </p:nvSpPr>
        <p:spPr>
          <a:xfrm>
            <a:off x="1804654" y="1127923"/>
            <a:ext cx="9625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 showing heart disease distribution by ECG results, maximum heart rate, exercise angina,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Oldpeak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 slope:</a:t>
            </a:r>
          </a:p>
        </p:txBody>
      </p:sp>
    </p:spTree>
    <p:extLst>
      <p:ext uri="{BB962C8B-B14F-4D97-AF65-F5344CB8AC3E}">
        <p14:creationId xmlns:p14="http://schemas.microsoft.com/office/powerpoint/2010/main" val="378083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>
            <a:extLst>
              <a:ext uri="{FF2B5EF4-FFF2-40B4-BE49-F238E27FC236}">
                <a16:creationId xmlns:a16="http://schemas.microsoft.com/office/drawing/2014/main" id="{3262FF74-6366-48A6-8B51-0F798F91A1CC}"/>
              </a:ext>
            </a:extLst>
          </p:cNvPr>
          <p:cNvSpPr txBox="1">
            <a:spLocks/>
          </p:cNvSpPr>
          <p:nvPr/>
        </p:nvSpPr>
        <p:spPr>
          <a:xfrm>
            <a:off x="1804654" y="-2167"/>
            <a:ext cx="9747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6CE356-840A-4202-B235-6546DE363C05}"/>
              </a:ext>
            </a:extLst>
          </p:cNvPr>
          <p:cNvSpPr/>
          <p:nvPr/>
        </p:nvSpPr>
        <p:spPr>
          <a:xfrm>
            <a:off x="1682497" y="5722145"/>
            <a:ext cx="9747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4: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 Metrics of Classification Algorithms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290F4-6009-40C8-AA63-35E58BF7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54" y="1330436"/>
            <a:ext cx="9625213" cy="40105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81DC1-8E79-4485-BF2D-118FCD9FDEFC}"/>
              </a:ext>
            </a:extLst>
          </p:cNvPr>
          <p:cNvSpPr txBox="1"/>
          <p:nvPr/>
        </p:nvSpPr>
        <p:spPr>
          <a:xfrm>
            <a:off x="8831372" y="27941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2827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>
            <a:extLst>
              <a:ext uri="{FF2B5EF4-FFF2-40B4-BE49-F238E27FC236}">
                <a16:creationId xmlns:a16="http://schemas.microsoft.com/office/drawing/2014/main" id="{3262FF74-6366-48A6-8B51-0F798F91A1CC}"/>
              </a:ext>
            </a:extLst>
          </p:cNvPr>
          <p:cNvSpPr txBox="1">
            <a:spLocks/>
          </p:cNvSpPr>
          <p:nvPr/>
        </p:nvSpPr>
        <p:spPr>
          <a:xfrm>
            <a:off x="1804654" y="-2167"/>
            <a:ext cx="9747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6CE356-840A-4202-B235-6546DE363C05}"/>
              </a:ext>
            </a:extLst>
          </p:cNvPr>
          <p:cNvSpPr/>
          <p:nvPr/>
        </p:nvSpPr>
        <p:spPr>
          <a:xfrm>
            <a:off x="1682497" y="5722145"/>
            <a:ext cx="9747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4: 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Performance Metrics of Classification Algorithms (Contd.)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18B2538-EFE5-48AE-AC0D-7F1AB5351FFB}"/>
              </a:ext>
            </a:extLst>
          </p:cNvPr>
          <p:cNvSpPr txBox="1"/>
          <p:nvPr/>
        </p:nvSpPr>
        <p:spPr>
          <a:xfrm>
            <a:off x="8831372" y="27941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61CE74-75CD-4939-8A8B-E3CD59FF3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654" y="1330436"/>
            <a:ext cx="9625213" cy="401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56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outperforms other algorithms.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shows strong performance.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has acceptable performance.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and K-Nearest Neighbor have limitations in predictive values.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training set size improves performance, but the rate of improvement decreases.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67926-BCA6-4313-BCA8-1424371CA83E}"/>
              </a:ext>
            </a:extLst>
          </p:cNvPr>
          <p:cNvSpPr txBox="1"/>
          <p:nvPr/>
        </p:nvSpPr>
        <p:spPr>
          <a:xfrm>
            <a:off x="8831372" y="27941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887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2453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292" y="1313397"/>
            <a:ext cx="9729575" cy="4874525"/>
          </a:xfrm>
        </p:spPr>
        <p:txBody>
          <a:bodyPr numCol="2">
            <a:noAutofit/>
          </a:bodyPr>
          <a:lstStyle/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and Solutions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Socio-Economic Impact and Sustainability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Analyses and Budget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652475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>
            <a:extLst>
              <a:ext uri="{FF2B5EF4-FFF2-40B4-BE49-F238E27FC236}">
                <a16:creationId xmlns:a16="http://schemas.microsoft.com/office/drawing/2014/main" id="{3262FF74-6366-48A6-8B51-0F798F91A1CC}"/>
              </a:ext>
            </a:extLst>
          </p:cNvPr>
          <p:cNvSpPr txBox="1">
            <a:spLocks/>
          </p:cNvSpPr>
          <p:nvPr/>
        </p:nvSpPr>
        <p:spPr>
          <a:xfrm>
            <a:off x="1804654" y="-2167"/>
            <a:ext cx="97473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26CE356-840A-4202-B235-6546DE363C05}"/>
              </a:ext>
            </a:extLst>
          </p:cNvPr>
          <p:cNvSpPr/>
          <p:nvPr/>
        </p:nvSpPr>
        <p:spPr>
          <a:xfrm>
            <a:off x="1682497" y="5722145"/>
            <a:ext cx="9747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Fig. 5: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User interface of a heart disease prediction 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EECF4D-0D29-4DA5-8639-6F22CE14CCB1}"/>
              </a:ext>
            </a:extLst>
          </p:cNvPr>
          <p:cNvSpPr txBox="1"/>
          <p:nvPr/>
        </p:nvSpPr>
        <p:spPr>
          <a:xfrm>
            <a:off x="8831372" y="27941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480D0-3D3A-4884-8F91-5C92EE1CE702}"/>
              </a:ext>
            </a:extLst>
          </p:cNvPr>
          <p:cNvSpPr txBox="1"/>
          <p:nvPr/>
        </p:nvSpPr>
        <p:spPr>
          <a:xfrm>
            <a:off x="1804654" y="1127923"/>
            <a:ext cx="9625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input their medical information and receive a prediction.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01C4331-BA6E-44C4-8D42-BC99D35C7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35704"/>
              </p:ext>
            </p:extLst>
          </p:nvPr>
        </p:nvGraphicFramePr>
        <p:xfrm>
          <a:off x="2031999" y="1782695"/>
          <a:ext cx="9397870" cy="3725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8935">
                  <a:extLst>
                    <a:ext uri="{9D8B030D-6E8A-4147-A177-3AD203B41FA5}">
                      <a16:colId xmlns:a16="http://schemas.microsoft.com/office/drawing/2014/main" val="2296535961"/>
                    </a:ext>
                  </a:extLst>
                </a:gridCol>
                <a:gridCol w="4698935">
                  <a:extLst>
                    <a:ext uri="{9D8B030D-6E8A-4147-A177-3AD203B41FA5}">
                      <a16:colId xmlns:a16="http://schemas.microsoft.com/office/drawing/2014/main" val="2195453843"/>
                    </a:ext>
                  </a:extLst>
                </a:gridCol>
              </a:tblGrid>
              <a:tr h="372521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2822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9695970-79AC-4252-8640-44DB4B81B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75" y="1782693"/>
            <a:ext cx="2891001" cy="3725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051C2-66F5-485A-BCBE-117094F7D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786725"/>
            <a:ext cx="2581597" cy="371222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0ED98F-DBB2-46FF-BCEA-19473489C81F}"/>
              </a:ext>
            </a:extLst>
          </p:cNvPr>
          <p:cNvSpPr/>
          <p:nvPr/>
        </p:nvSpPr>
        <p:spPr>
          <a:xfrm>
            <a:off x="6409765" y="3030071"/>
            <a:ext cx="645459" cy="2868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45430"/>
            <a:ext cx="8841645" cy="13255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89647"/>
              </p:ext>
            </p:extLst>
          </p:nvPr>
        </p:nvGraphicFramePr>
        <p:xfrm>
          <a:off x="1745673" y="1568824"/>
          <a:ext cx="9762835" cy="4651536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123033">
                  <a:extLst>
                    <a:ext uri="{9D8B030D-6E8A-4147-A177-3AD203B41FA5}">
                      <a16:colId xmlns:a16="http://schemas.microsoft.com/office/drawing/2014/main" val="2875010451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4086939475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1746299499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3416822469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1229615558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3027415124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822282207"/>
                    </a:ext>
                  </a:extLst>
                </a:gridCol>
              </a:tblGrid>
              <a:tr h="8573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3469792005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Cleveland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Cleveland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public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Cleveland, Hungary, Switzerland, Long Beach V, UCI Kaggle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Cleveland, Comprehensive, CVD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Kaggle Dataset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1315619861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Quality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 removed, SS, Min-Max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 removal, Binary conversion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SMOTE, Splitting, Balancing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implication, Standard preprocessing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 conversion, Outliers handling, SMOTE, Under-sampling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Standardization, Scaling, Encoding, Data cleaning, Feature selection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1952326026"/>
                  </a:ext>
                </a:extLst>
              </a:tr>
              <a:tr h="8573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Engineering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Relief, MRMR, LASSO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HRFLM method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features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14-attribute dataset created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Chi-Square, ANOVA, FS, FE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extLst>
                  <a:ext uri="{0D108BD9-81ED-4DB2-BD59-A6C34878D82A}">
                    <a16:rowId xmlns:a16="http://schemas.microsoft.com/office/drawing/2014/main" val="4087275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2CD2AD-7CE9-4509-9A40-4225EBD47FE4}"/>
              </a:ext>
            </a:extLst>
          </p:cNvPr>
          <p:cNvSpPr txBox="1"/>
          <p:nvPr/>
        </p:nvSpPr>
        <p:spPr>
          <a:xfrm>
            <a:off x="1745673" y="972569"/>
            <a:ext cx="976283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Comparison With Other Approaches</a:t>
            </a:r>
          </a:p>
        </p:txBody>
      </p:sp>
    </p:spTree>
    <p:extLst>
      <p:ext uri="{BB962C8B-B14F-4D97-AF65-F5344CB8AC3E}">
        <p14:creationId xmlns:p14="http://schemas.microsoft.com/office/powerpoint/2010/main" val="1470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45430"/>
            <a:ext cx="8518915" cy="13255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B68D5-47D5-4F34-95C2-92849B04E5BA}"/>
              </a:ext>
            </a:extLst>
          </p:cNvPr>
          <p:cNvSpPr txBox="1"/>
          <p:nvPr/>
        </p:nvSpPr>
        <p:spPr>
          <a:xfrm>
            <a:off x="8787855" y="32349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397"/>
              </p:ext>
            </p:extLst>
          </p:nvPr>
        </p:nvGraphicFramePr>
        <p:xfrm>
          <a:off x="1745673" y="1568824"/>
          <a:ext cx="9762835" cy="412853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123033">
                  <a:extLst>
                    <a:ext uri="{9D8B030D-6E8A-4147-A177-3AD203B41FA5}">
                      <a16:colId xmlns:a16="http://schemas.microsoft.com/office/drawing/2014/main" val="2875010451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4086939475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1746299499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3416822469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1229615558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3027415124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822282207"/>
                    </a:ext>
                  </a:extLst>
                </a:gridCol>
              </a:tblGrid>
              <a:tr h="8573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3469792005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Algorithms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ANN, LR, KNN, SVM, DT, NB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NB, GLM, LR, DL, DT, RF, GBT, SVM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b-NO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SVM, SGD, KNN, ET, XGB, LR</a:t>
                      </a:r>
                      <a:endParaRPr lang="nb-NO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LR, KNN, SVM, GBC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LR, DT, RF, KNN, NB, SVM, MLP, QMBC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NB, DT, RF, KNN, SVM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1315619861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 Tuning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Leave-one-subject-out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Hyperband, SMOTE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Minimal, Basic evaluation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"random_state"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1952326026"/>
                  </a:ext>
                </a:extLst>
              </a:tr>
              <a:tr h="8573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Metrics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Specificity, Sensitivity, MCC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Sensitivity, Specificity, Precision, F-Measure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F1-Score, MCC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Precision, Recall, F1-Score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Sensitivity, Specificity, Precision, Recall, F1-Score, AUC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 Recall, Specificity, Precision, F1-Score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4087275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2CD2AD-7CE9-4509-9A40-4225EBD47FE4}"/>
              </a:ext>
            </a:extLst>
          </p:cNvPr>
          <p:cNvSpPr txBox="1"/>
          <p:nvPr/>
        </p:nvSpPr>
        <p:spPr>
          <a:xfrm>
            <a:off x="1745673" y="972569"/>
            <a:ext cx="976283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Comparison With Other Approaches (contd.)</a:t>
            </a:r>
          </a:p>
        </p:txBody>
      </p:sp>
    </p:spTree>
    <p:extLst>
      <p:ext uri="{BB962C8B-B14F-4D97-AF65-F5344CB8AC3E}">
        <p14:creationId xmlns:p14="http://schemas.microsoft.com/office/powerpoint/2010/main" val="1502596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45430"/>
            <a:ext cx="9029903" cy="132556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9B68D5-47D5-4F34-95C2-92849B04E5BA}"/>
              </a:ext>
            </a:extLst>
          </p:cNvPr>
          <p:cNvSpPr txBox="1"/>
          <p:nvPr/>
        </p:nvSpPr>
        <p:spPr>
          <a:xfrm>
            <a:off x="8787855" y="323490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84052"/>
              </p:ext>
            </p:extLst>
          </p:nvPr>
        </p:nvGraphicFramePr>
        <p:xfrm>
          <a:off x="1745673" y="1568824"/>
          <a:ext cx="9762835" cy="319982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123033">
                  <a:extLst>
                    <a:ext uri="{9D8B030D-6E8A-4147-A177-3AD203B41FA5}">
                      <a16:colId xmlns:a16="http://schemas.microsoft.com/office/drawing/2014/main" val="2875010451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4086939475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1746299499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3416822469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1229615558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3027415124"/>
                    </a:ext>
                  </a:extLst>
                </a:gridCol>
                <a:gridCol w="1439967">
                  <a:extLst>
                    <a:ext uri="{9D8B030D-6E8A-4147-A177-3AD203B41FA5}">
                      <a16:colId xmlns:a16="http://schemas.microsoft.com/office/drawing/2014/main" val="822282207"/>
                    </a:ext>
                  </a:extLst>
                </a:gridCol>
              </a:tblGrid>
              <a:tr h="8573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  <a:endParaRPr lang="en-US" sz="1700" b="1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US" sz="1700" b="1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3469792005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Model, Train-Test Ratio, Evaluation Metric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SVM+ Relief+  LASSO+ FCMIM+ LLBFS, Accuracy (92.37%)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HRFLM (RF+LM), 7:3, Accuracy (88.7%)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HB+ SMOTE+ ET, 3:1, F1-Score (95.78%)</a:t>
                      </a:r>
                      <a:endParaRPr lang="fr-FR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XGB+ </a:t>
                      </a:r>
                      <a:r>
                        <a:rPr lang="en-US" sz="17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7:3, Accuracy (99.03%)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CVD Dataset: QMBC+ Chi-Square+ PCA, 8:2. F1-Score (99.92%)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RF, 8:2, F1-Score (96.58%) 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1315619861"/>
                  </a:ext>
                </a:extLst>
              </a:tr>
              <a:tr h="6696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Novelty of Approach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mutual information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HRFLM hybrid model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Hyperband, balancing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Near-zero prediction error, unique model</a:t>
                      </a:r>
                      <a:endParaRPr lang="en-US" sz="170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Novel QMBC, improved performance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29" marR="4029" marT="2686" marB="268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7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Encryption, integrated techniques</a:t>
                      </a:r>
                      <a:endParaRPr lang="en-US" sz="1700" dirty="0">
                        <a:effectLst/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686" marB="2686" anchor="ctr"/>
                </a:tc>
                <a:extLst>
                  <a:ext uri="{0D108BD9-81ED-4DB2-BD59-A6C34878D82A}">
                    <a16:rowId xmlns:a16="http://schemas.microsoft.com/office/drawing/2014/main" val="19523260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2CD2AD-7CE9-4509-9A40-4225EBD47FE4}"/>
              </a:ext>
            </a:extLst>
          </p:cNvPr>
          <p:cNvSpPr txBox="1"/>
          <p:nvPr/>
        </p:nvSpPr>
        <p:spPr>
          <a:xfrm>
            <a:off x="1745673" y="972569"/>
            <a:ext cx="988407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3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Comparison With Other Approaches (contd.)</a:t>
            </a:r>
          </a:p>
        </p:txBody>
      </p:sp>
    </p:spTree>
    <p:extLst>
      <p:ext uri="{BB962C8B-B14F-4D97-AF65-F5344CB8AC3E}">
        <p14:creationId xmlns:p14="http://schemas.microsoft.com/office/powerpoint/2010/main" val="4015443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securely collects, encrypts, and processes heart disease data.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achieved top accuracy on encrypted data.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ensures data integrity and tamper-proof storage.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 was prioritized for balanced precision and recall.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aids both patients and healthcare providers. </a:t>
            </a:r>
          </a:p>
        </p:txBody>
      </p:sp>
    </p:spTree>
    <p:extLst>
      <p:ext uri="{BB962C8B-B14F-4D97-AF65-F5344CB8AC3E}">
        <p14:creationId xmlns:p14="http://schemas.microsoft.com/office/powerpoint/2010/main" val="1519788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datasets may affect accuracy.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Slows processing on large data.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diversity hinders model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974657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techniques for missing data handling.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model results with PCA,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deep learning.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key generation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storage with digital signatures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record verification and storage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and tamper-proof medical records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NLP and text mining to analyze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822504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322" y="-3282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867A86-D48E-4DB8-9BC6-DF62DFFDBA21}"/>
              </a:ext>
            </a:extLst>
          </p:cNvPr>
          <p:cNvSpPr/>
          <p:nvPr/>
        </p:nvSpPr>
        <p:spPr>
          <a:xfrm>
            <a:off x="1682497" y="5722145"/>
            <a:ext cx="9747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Figure 6: 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Project Timeline Overview for Thesis Work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F3CFF-0734-47B1-85EE-0CE9BC7A7989}"/>
              </a:ext>
            </a:extLst>
          </p:cNvPr>
          <p:cNvSpPr txBox="1"/>
          <p:nvPr/>
        </p:nvSpPr>
        <p:spPr>
          <a:xfrm>
            <a:off x="8655423" y="1347035"/>
            <a:ext cx="31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Completed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4E4B4F-A72E-4526-A82A-90357A98B8C5}"/>
              </a:ext>
            </a:extLst>
          </p:cNvPr>
          <p:cNvSpPr/>
          <p:nvPr/>
        </p:nvSpPr>
        <p:spPr>
          <a:xfrm>
            <a:off x="9121589" y="1503918"/>
            <a:ext cx="349624" cy="152400"/>
          </a:xfrm>
          <a:prstGeom prst="roundRect">
            <a:avLst/>
          </a:prstGeom>
          <a:solidFill>
            <a:srgbClr val="004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C4666-508A-4790-B0B2-6FD7A084F640}"/>
              </a:ext>
            </a:extLst>
          </p:cNvPr>
          <p:cNvSpPr txBox="1"/>
          <p:nvPr/>
        </p:nvSpPr>
        <p:spPr>
          <a:xfrm>
            <a:off x="8655423" y="1734750"/>
            <a:ext cx="31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On going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2CA945-213E-432F-BF8C-DE8CCD137FF3}"/>
              </a:ext>
            </a:extLst>
          </p:cNvPr>
          <p:cNvSpPr/>
          <p:nvPr/>
        </p:nvSpPr>
        <p:spPr>
          <a:xfrm>
            <a:off x="9121589" y="1891633"/>
            <a:ext cx="349624" cy="152400"/>
          </a:xfrm>
          <a:prstGeom prst="roundRect">
            <a:avLst/>
          </a:prstGeom>
          <a:solidFill>
            <a:srgbClr val="CB6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8F62B8-EDD0-4FC7-9F5F-9225F3FF2FA7}"/>
              </a:ext>
            </a:extLst>
          </p:cNvPr>
          <p:cNvSpPr txBox="1"/>
          <p:nvPr/>
        </p:nvSpPr>
        <p:spPr>
          <a:xfrm>
            <a:off x="8655423" y="2126966"/>
            <a:ext cx="3182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Yet to be done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998888-D21C-4CFC-BB29-EFA2D0636519}"/>
              </a:ext>
            </a:extLst>
          </p:cNvPr>
          <p:cNvSpPr/>
          <p:nvPr/>
        </p:nvSpPr>
        <p:spPr>
          <a:xfrm>
            <a:off x="9121589" y="2283849"/>
            <a:ext cx="349624" cy="152400"/>
          </a:xfrm>
          <a:prstGeom prst="roundRect">
            <a:avLst/>
          </a:prstGeom>
          <a:solidFill>
            <a:srgbClr val="5271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AE5BDC-09B7-441B-BEB5-28C2B98DC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41" y="1342553"/>
            <a:ext cx="6857999" cy="41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40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881975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Socio-Economic Impact and Sustainability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 to healthcare.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patient autonomy.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healthcare costs.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benefits from healthier individuals.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accuracy and reliability.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accessibility for all.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cost-effectiveness. </a:t>
            </a:r>
          </a:p>
        </p:txBody>
      </p:sp>
    </p:spTree>
    <p:extLst>
      <p:ext uri="{BB962C8B-B14F-4D97-AF65-F5344CB8AC3E}">
        <p14:creationId xmlns:p14="http://schemas.microsoft.com/office/powerpoint/2010/main" val="1330461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673" y="45430"/>
            <a:ext cx="796310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Analyses and Budget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00728"/>
              </p:ext>
            </p:extLst>
          </p:nvPr>
        </p:nvGraphicFramePr>
        <p:xfrm>
          <a:off x="1745673" y="1568824"/>
          <a:ext cx="9762836" cy="4126232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136045">
                  <a:extLst>
                    <a:ext uri="{9D8B030D-6E8A-4147-A177-3AD203B41FA5}">
                      <a16:colId xmlns:a16="http://schemas.microsoft.com/office/drawing/2014/main" val="2875010451"/>
                    </a:ext>
                  </a:extLst>
                </a:gridCol>
                <a:gridCol w="2357717">
                  <a:extLst>
                    <a:ext uri="{9D8B030D-6E8A-4147-A177-3AD203B41FA5}">
                      <a16:colId xmlns:a16="http://schemas.microsoft.com/office/drawing/2014/main" val="4086939475"/>
                    </a:ext>
                  </a:extLst>
                </a:gridCol>
                <a:gridCol w="1622612">
                  <a:extLst>
                    <a:ext uri="{9D8B030D-6E8A-4147-A177-3AD203B41FA5}">
                      <a16:colId xmlns:a16="http://schemas.microsoft.com/office/drawing/2014/main" val="1746299499"/>
                    </a:ext>
                  </a:extLst>
                </a:gridCol>
                <a:gridCol w="3646462">
                  <a:extLst>
                    <a:ext uri="{9D8B030D-6E8A-4147-A177-3AD203B41FA5}">
                      <a16:colId xmlns:a16="http://schemas.microsoft.com/office/drawing/2014/main" val="3416822469"/>
                    </a:ext>
                  </a:extLst>
                </a:gridCol>
              </a:tblGrid>
              <a:tr h="1031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6979200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Acquisition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Collection Efforts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Tk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Unsuccessful hospital data collection attempts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15619861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Miscellaneous Expenses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and Printing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 Tk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cost for binding and printing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326026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Estimated Budget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1100 Tk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7275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2CD2AD-7CE9-4509-9A40-4225EBD47FE4}"/>
              </a:ext>
            </a:extLst>
          </p:cNvPr>
          <p:cNvSpPr txBox="1"/>
          <p:nvPr/>
        </p:nvSpPr>
        <p:spPr>
          <a:xfrm>
            <a:off x="1745673" y="972569"/>
            <a:ext cx="988407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4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 Financial Analyses and Budget</a:t>
            </a:r>
          </a:p>
        </p:txBody>
      </p:sp>
    </p:spTree>
    <p:extLst>
      <p:ext uri="{BB962C8B-B14F-4D97-AF65-F5344CB8AC3E}">
        <p14:creationId xmlns:p14="http://schemas.microsoft.com/office/powerpoint/2010/main" val="157550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8" y="1381583"/>
            <a:ext cx="6314020" cy="471011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a type of disease that affects the heart or blood vessels.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major global health problem.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accurate diagnosis are crucial.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diagnostic methods have limitations.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offers potential for improvement.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757517-8DF5-40F3-87B5-4D3659DF7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801" y="2188606"/>
            <a:ext cx="3432880" cy="280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8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63" y="33211"/>
            <a:ext cx="9906001" cy="106070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A2532C-8703-42C8-9296-6B51DD316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044613"/>
              </p:ext>
            </p:extLst>
          </p:nvPr>
        </p:nvGraphicFramePr>
        <p:xfrm>
          <a:off x="1676262" y="1045698"/>
          <a:ext cx="9906002" cy="505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350">
                  <a:extLst>
                    <a:ext uri="{9D8B030D-6E8A-4147-A177-3AD203B41FA5}">
                      <a16:colId xmlns:a16="http://schemas.microsoft.com/office/drawing/2014/main" val="3980913353"/>
                    </a:ext>
                  </a:extLst>
                </a:gridCol>
                <a:gridCol w="9197652">
                  <a:extLst>
                    <a:ext uri="{9D8B030D-6E8A-4147-A177-3AD203B41FA5}">
                      <a16:colId xmlns:a16="http://schemas.microsoft.com/office/drawing/2014/main" val="369310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Li, Jian Ping, Amin Ul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Haq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Salah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Ud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Din,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Jalaluddin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Khan, Asif Khan, and Abdus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Saboor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"Heart disease identification method using machine learning classification in e-healthcare." 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 access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8 (2020): 107562-107582.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5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Mohan,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Senthilkumar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Chandrasegar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Thirumalai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 Gautam Srivastava. "Effective heart disease prediction using hybrid machine learning techniques." 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 access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7 (2019): 81542-81554.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63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Abdellatif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Abdallah, Hamdan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Abdellatef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Jeevan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Kanesan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Chee-Onn Chow, Joon Huang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Chuah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 Hassan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Muwafaq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Gheni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"An effective heart disease detection and severity level classification model using machine learning and hyperparameter optimization methods." </a:t>
                      </a:r>
                      <a:r>
                        <a:rPr lang="en-US" sz="220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ieee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access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10 (2022): 79974-79985.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8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Das, Ranjit Chandra, Madhab Chandra Das, Md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Amzad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Hossain, Md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Ashiqur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Rahman, Md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Helal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Hossen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Rakibul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Hasan. "Heart disease detection using ml." In </a:t>
                      </a:r>
                      <a:r>
                        <a:rPr lang="en-US" sz="220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 IEEE 13th Annual Computing and Communication Workshop and Conference (CCWC)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pp. 0983-0987. IEEE, 2023.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77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08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63" y="33211"/>
            <a:ext cx="9906001" cy="106070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A2532C-8703-42C8-9296-6B51DD316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969190"/>
              </p:ext>
            </p:extLst>
          </p:nvPr>
        </p:nvGraphicFramePr>
        <p:xfrm>
          <a:off x="1676262" y="1045698"/>
          <a:ext cx="9906002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350">
                  <a:extLst>
                    <a:ext uri="{9D8B030D-6E8A-4147-A177-3AD203B41FA5}">
                      <a16:colId xmlns:a16="http://schemas.microsoft.com/office/drawing/2014/main" val="3980913353"/>
                    </a:ext>
                  </a:extLst>
                </a:gridCol>
                <a:gridCol w="9197652">
                  <a:extLst>
                    <a:ext uri="{9D8B030D-6E8A-4147-A177-3AD203B41FA5}">
                      <a16:colId xmlns:a16="http://schemas.microsoft.com/office/drawing/2014/main" val="369310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Haq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Amin Ul,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Jianping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Li, Muhammad Hammad Memon, Muhammad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Hunain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Memon,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Jalaluddin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Khan, and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Syeda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Munazza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Marium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"Heart disease prediction system using model of machine learning and sequential backward selection algorithm for features selection." In 2019 IEEE 5th International Conference for Convergence in Technology (I2CT), pp. 1-4. IEEE, 2019.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5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Ahmad,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Ghulab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Nabi, Hira Fatima,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Shafi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Ullah, and Abdelaziz Salah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Saidi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"Efficient medical diagnosis of human heart diseases using machine learning techniques with and without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GridSearchCV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." IEEE Access 10 (2022): 80151-80173.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63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Kapila, Ramdas,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Thirumalaisamy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Ragunathan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Sumalatha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Saleti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T. Jaya Lakshmi, and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Mohd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Wazih</a:t>
                      </a: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Ahmad. "Heart disease prediction using novel quine McCluskey binary classifier (QMBC)." IEEE Access 11 (2023): 64324-64347.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8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[20]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https://www.kaggle.com/datasets/abhishek14398/heart-disease-classification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1214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https://www.kaggle.com/datasets/fedesoriano/heart-failure-prediction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54952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CE526B-365D-43E5-9537-183C90EB29CF}"/>
              </a:ext>
            </a:extLst>
          </p:cNvPr>
          <p:cNvSpPr txBox="1"/>
          <p:nvPr/>
        </p:nvSpPr>
        <p:spPr>
          <a:xfrm>
            <a:off x="8785411" y="15473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3051196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863" y="33211"/>
            <a:ext cx="9906001" cy="1060704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A2532C-8703-42C8-9296-6B51DD316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560684"/>
              </p:ext>
            </p:extLst>
          </p:nvPr>
        </p:nvGraphicFramePr>
        <p:xfrm>
          <a:off x="1676262" y="1045698"/>
          <a:ext cx="9906002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350">
                  <a:extLst>
                    <a:ext uri="{9D8B030D-6E8A-4147-A177-3AD203B41FA5}">
                      <a16:colId xmlns:a16="http://schemas.microsoft.com/office/drawing/2014/main" val="3980913353"/>
                    </a:ext>
                  </a:extLst>
                </a:gridCol>
                <a:gridCol w="9197652">
                  <a:extLst>
                    <a:ext uri="{9D8B030D-6E8A-4147-A177-3AD203B41FA5}">
                      <a16:colId xmlns:a16="http://schemas.microsoft.com/office/drawing/2014/main" val="3693109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https://www.kaggle.com/datasets/jocelyndumlao/cardiovascular-disease-dataset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502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https://www.kaggle.com/datasets/rishidamarla/heart-disease-prediction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263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https://www.kaggle.com/datasets/redwankarimsony/heart-disease-data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694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https://www.kaggle.com/datasets/ineubytes/heart-disease-dataset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600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https://www.kaggle.com/datasets/johnsmith88/heart-disease-dataset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28758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CE526B-365D-43E5-9537-183C90EB29CF}"/>
              </a:ext>
            </a:extLst>
          </p:cNvPr>
          <p:cNvSpPr txBox="1"/>
          <p:nvPr/>
        </p:nvSpPr>
        <p:spPr>
          <a:xfrm>
            <a:off x="8785411" y="154734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1032181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8031" y="1935162"/>
            <a:ext cx="7199513" cy="280142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All…</a:t>
            </a: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Question???</a:t>
            </a:r>
          </a:p>
        </p:txBody>
      </p:sp>
    </p:spTree>
    <p:extLst>
      <p:ext uri="{BB962C8B-B14F-4D97-AF65-F5344CB8AC3E}">
        <p14:creationId xmlns:p14="http://schemas.microsoft.com/office/powerpoint/2010/main" val="188177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47371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patient data privacy and security is challenging.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must be fast for real-time use.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need transparency in prediction processes.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storage must be efficient and secure. </a:t>
            </a:r>
          </a:p>
        </p:txBody>
      </p:sp>
    </p:spTree>
    <p:extLst>
      <p:ext uri="{BB962C8B-B14F-4D97-AF65-F5344CB8AC3E}">
        <p14:creationId xmlns:p14="http://schemas.microsoft.com/office/powerpoint/2010/main" val="15102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145669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496" y="1471232"/>
            <a:ext cx="9729575" cy="471011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heart disease prediction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 storage </a:t>
            </a:r>
          </a:p>
          <a:p>
            <a:pPr algn="just">
              <a:lnSpc>
                <a:spcPct val="100000"/>
              </a:lnSpc>
              <a:spcBef>
                <a:spcPts val="18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4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3" y="1054"/>
            <a:ext cx="50415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329A26-4F1E-4364-B4FC-FA5A8AA0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26549"/>
              </p:ext>
            </p:extLst>
          </p:nvPr>
        </p:nvGraphicFramePr>
        <p:xfrm>
          <a:off x="1745673" y="1817547"/>
          <a:ext cx="9884074" cy="411480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05103">
                  <a:extLst>
                    <a:ext uri="{9D8B030D-6E8A-4147-A177-3AD203B41FA5}">
                      <a16:colId xmlns:a16="http://schemas.microsoft.com/office/drawing/2014/main" val="4152034756"/>
                    </a:ext>
                  </a:extLst>
                </a:gridCol>
                <a:gridCol w="3182471">
                  <a:extLst>
                    <a:ext uri="{9D8B030D-6E8A-4147-A177-3AD203B41FA5}">
                      <a16:colId xmlns:a16="http://schemas.microsoft.com/office/drawing/2014/main" val="2199344617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4237192555"/>
                    </a:ext>
                  </a:extLst>
                </a:gridCol>
                <a:gridCol w="3991818">
                  <a:extLst>
                    <a:ext uri="{9D8B030D-6E8A-4147-A177-3AD203B41FA5}">
                      <a16:colId xmlns:a16="http://schemas.microsoft.com/office/drawing/2014/main" val="13030847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199047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FCMIM-SVM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92.37%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 hindered DNN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09223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HRFLM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Lacked methodological 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1789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Lacked privacy focus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41898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discussion on feature selection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8119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578483-6D2F-430D-8AA5-216B1B9A866E}"/>
              </a:ext>
            </a:extLst>
          </p:cNvPr>
          <p:cNvSpPr txBox="1"/>
          <p:nvPr/>
        </p:nvSpPr>
        <p:spPr>
          <a:xfrm>
            <a:off x="1745673" y="1096286"/>
            <a:ext cx="988407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Contributions and Limitations in 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293183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3" y="1054"/>
            <a:ext cx="5041577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329A26-4F1E-4364-B4FC-FA5A8AA0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266739"/>
              </p:ext>
            </p:extLst>
          </p:nvPr>
        </p:nvGraphicFramePr>
        <p:xfrm>
          <a:off x="1745673" y="1817547"/>
          <a:ext cx="9884074" cy="3535680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105103">
                  <a:extLst>
                    <a:ext uri="{9D8B030D-6E8A-4147-A177-3AD203B41FA5}">
                      <a16:colId xmlns:a16="http://schemas.microsoft.com/office/drawing/2014/main" val="4152034756"/>
                    </a:ext>
                  </a:extLst>
                </a:gridCol>
                <a:gridCol w="3182471">
                  <a:extLst>
                    <a:ext uri="{9D8B030D-6E8A-4147-A177-3AD203B41FA5}">
                      <a16:colId xmlns:a16="http://schemas.microsoft.com/office/drawing/2014/main" val="2199344617"/>
                    </a:ext>
                  </a:extLst>
                </a:gridCol>
                <a:gridCol w="1604682">
                  <a:extLst>
                    <a:ext uri="{9D8B030D-6E8A-4147-A177-3AD203B41FA5}">
                      <a16:colId xmlns:a16="http://schemas.microsoft.com/office/drawing/2014/main" val="4237192555"/>
                    </a:ext>
                  </a:extLst>
                </a:gridCol>
                <a:gridCol w="3991818">
                  <a:extLst>
                    <a:ext uri="{9D8B030D-6E8A-4147-A177-3AD203B41FA5}">
                      <a16:colId xmlns:a16="http://schemas.microsoft.com/office/drawing/2014/main" val="130308479"/>
                    </a:ext>
                  </a:extLst>
                </a:gridCol>
              </a:tblGrid>
              <a:tr h="8839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199047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 backward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overlook trade-offs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4092236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classifiers with 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of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117895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methods, QMBC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98.53%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QMBC validation may be insufficient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4418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578483-6D2F-430D-8AA5-216B1B9A866E}"/>
              </a:ext>
            </a:extLst>
          </p:cNvPr>
          <p:cNvSpPr txBox="1"/>
          <p:nvPr/>
        </p:nvSpPr>
        <p:spPr>
          <a:xfrm>
            <a:off x="1745673" y="1096286"/>
            <a:ext cx="988407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Contributions and Limitations in </a:t>
            </a: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Solutions (contd.)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2E527-1794-492C-AB2A-536000EB3A24}"/>
              </a:ext>
            </a:extLst>
          </p:cNvPr>
          <p:cNvSpPr txBox="1"/>
          <p:nvPr/>
        </p:nvSpPr>
        <p:spPr>
          <a:xfrm>
            <a:off x="8909094" y="326845"/>
            <a:ext cx="27206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1974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133" y="1054"/>
            <a:ext cx="998361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and Solutions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329A26-4F1E-4364-B4FC-FA5A8AA0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91163"/>
              </p:ext>
            </p:extLst>
          </p:nvPr>
        </p:nvGraphicFramePr>
        <p:xfrm>
          <a:off x="1745673" y="1817547"/>
          <a:ext cx="9884074" cy="427939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4942037">
                  <a:extLst>
                    <a:ext uri="{9D8B030D-6E8A-4147-A177-3AD203B41FA5}">
                      <a16:colId xmlns:a16="http://schemas.microsoft.com/office/drawing/2014/main" val="4152034756"/>
                    </a:ext>
                  </a:extLst>
                </a:gridCol>
                <a:gridCol w="4942037">
                  <a:extLst>
                    <a:ext uri="{9D8B030D-6E8A-4147-A177-3AD203B41FA5}">
                      <a16:colId xmlns:a16="http://schemas.microsoft.com/office/drawing/2014/main" val="3120131819"/>
                    </a:ext>
                  </a:extLst>
                </a:gridCol>
              </a:tblGrid>
              <a:tr h="707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Gaps</a:t>
                      </a:r>
                      <a:endParaRPr lang="en-US" sz="2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Solutions</a:t>
                      </a:r>
                      <a:endParaRPr lang="en-US" sz="2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9199047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data privacy and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Encryption, blockchain 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261358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Incomplete system lifecycle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framework and user-centric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894991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evaluation metrics</a:t>
                      </a:r>
                      <a:endParaRPr lang="en-US" sz="2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 set of evaluation metrics</a:t>
                      </a:r>
                      <a:endParaRPr lang="en-US" sz="2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5405030"/>
                  </a:ext>
                </a:extLst>
              </a:tr>
              <a:tr h="707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in handling large-scale datasets and distributed systems</a:t>
                      </a:r>
                      <a:endParaRPr lang="en-US" sz="2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can potentially handle large-scale datasets and distributed systems</a:t>
                      </a:r>
                      <a:endParaRPr lang="en-US" sz="26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08982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578483-6D2F-430D-8AA5-216B1B9A866E}"/>
              </a:ext>
            </a:extLst>
          </p:cNvPr>
          <p:cNvSpPr txBox="1"/>
          <p:nvPr/>
        </p:nvSpPr>
        <p:spPr>
          <a:xfrm>
            <a:off x="1745673" y="1096286"/>
            <a:ext cx="988407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2: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and Solutions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54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496" y="209677"/>
            <a:ext cx="9747371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292" y="1535240"/>
            <a:ext cx="9729575" cy="4437754"/>
          </a:xfrm>
        </p:spPr>
        <p:txBody>
          <a:bodyPr numCol="2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entities: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Company (CC)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Developer (SD)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(SP)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User (SU)</a:t>
            </a:r>
          </a:p>
          <a:p>
            <a:pPr lvl="1">
              <a:spcBef>
                <a:spcPts val="1200"/>
              </a:spcBef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(SYS)</a:t>
            </a:r>
          </a:p>
          <a:p>
            <a:pPr lvl="1">
              <a:spcBef>
                <a:spcPts val="1200"/>
              </a:spcBef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 (MN)</a:t>
            </a:r>
          </a:p>
          <a:p>
            <a:pPr lvl="1">
              <a:spcBef>
                <a:spcPts val="1200"/>
              </a:spcBef>
            </a:pPr>
            <a:r>
              <a:rPr lang="sv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(BC)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3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15698</TotalTime>
  <Words>1824</Words>
  <Application>Microsoft Office PowerPoint</Application>
  <PresentationFormat>Widescreen</PresentationFormat>
  <Paragraphs>365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Office Theme</vt:lpstr>
      <vt:lpstr>Protecting Patient Privacy While Improving Heart Disease Diagnosis: A Machine Learning Approach</vt:lpstr>
      <vt:lpstr>Outline </vt:lpstr>
      <vt:lpstr>Introduction</vt:lpstr>
      <vt:lpstr>Problem Statement</vt:lpstr>
      <vt:lpstr>Objectives</vt:lpstr>
      <vt:lpstr>Related Works</vt:lpstr>
      <vt:lpstr>Related Works</vt:lpstr>
      <vt:lpstr>Research Gaps and Solutions</vt:lpstr>
      <vt:lpstr>Proposed System Architecture</vt:lpstr>
      <vt:lpstr>Proposed System Architecture</vt:lpstr>
      <vt:lpstr>Proposed System Architecture</vt:lpstr>
      <vt:lpstr>PowerPoint Presentation</vt:lpstr>
      <vt:lpstr>Datasets [21-26]</vt:lpstr>
      <vt:lpstr>Results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Comparison</vt:lpstr>
      <vt:lpstr>Comparison</vt:lpstr>
      <vt:lpstr>Comparison</vt:lpstr>
      <vt:lpstr>Conclusion</vt:lpstr>
      <vt:lpstr>Limitations</vt:lpstr>
      <vt:lpstr>Future Works</vt:lpstr>
      <vt:lpstr>Gantt Chart</vt:lpstr>
      <vt:lpstr>Socio-Economic Impact and Sustainability</vt:lpstr>
      <vt:lpstr>Financial Analyses and Budget</vt:lpstr>
      <vt:lpstr>References</vt:lpstr>
      <vt:lpstr>References</vt:lpstr>
      <vt:lpstr>References</vt:lpstr>
      <vt:lpstr>Thank You All…  Any Question???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Israt Tasnim Esha</cp:lastModifiedBy>
  <cp:revision>550</cp:revision>
  <dcterms:created xsi:type="dcterms:W3CDTF">2022-12-09T15:33:44Z</dcterms:created>
  <dcterms:modified xsi:type="dcterms:W3CDTF">2024-10-26T06:30:48Z</dcterms:modified>
</cp:coreProperties>
</file>