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Sans ExtraBold"/>
      <p:bold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SansExtraBold-boldItalic.fntdata"/><Relationship Id="rId23" Type="http://schemas.openxmlformats.org/officeDocument/2006/relationships/font" Target="fonts/NunitoSans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19" Type="http://schemas.openxmlformats.org/officeDocument/2006/relationships/font" Target="fonts/Nunito-regular.fntdata"/><Relationship Id="rId18" Type="http://schemas.openxmlformats.org/officeDocument/2006/relationships/font" Target="fonts/Nunit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100" lIns="134100" spcFirstLastPara="1" rIns="134100" wrap="square" tIns="134100">
            <a:noAutofit/>
          </a:bodyPr>
          <a:lstStyle>
            <a:lvl1pPr lvl="0" algn="r">
              <a:buNone/>
              <a:defRPr sz="1900">
                <a:solidFill>
                  <a:schemeClr val="tx1"/>
                </a:solidFill>
              </a:defRPr>
            </a:lvl1pPr>
            <a:lvl2pPr lvl="1" algn="r">
              <a:buNone/>
              <a:defRPr sz="1900">
                <a:solidFill>
                  <a:schemeClr val="tx1"/>
                </a:solidFill>
              </a:defRPr>
            </a:lvl2pPr>
            <a:lvl3pPr lvl="2" algn="r">
              <a:buNone/>
              <a:defRPr sz="1900">
                <a:solidFill>
                  <a:schemeClr val="tx1"/>
                </a:solidFill>
              </a:defRPr>
            </a:lvl3pPr>
            <a:lvl4pPr lvl="3" algn="r">
              <a:buNone/>
              <a:defRPr sz="1900">
                <a:solidFill>
                  <a:schemeClr val="tx1"/>
                </a:solidFill>
              </a:defRPr>
            </a:lvl4pPr>
            <a:lvl5pPr lvl="4" algn="r">
              <a:buNone/>
              <a:defRPr sz="1900">
                <a:solidFill>
                  <a:schemeClr val="tx1"/>
                </a:solidFill>
              </a:defRPr>
            </a:lvl5pPr>
            <a:lvl6pPr lvl="5" algn="r">
              <a:buNone/>
              <a:defRPr sz="1900">
                <a:solidFill>
                  <a:schemeClr val="tx1"/>
                </a:solidFill>
              </a:defRPr>
            </a:lvl6pPr>
            <a:lvl7pPr lvl="6" algn="r">
              <a:buNone/>
              <a:defRPr sz="1900">
                <a:solidFill>
                  <a:schemeClr val="tx1"/>
                </a:solidFill>
              </a:defRPr>
            </a:lvl7pPr>
            <a:lvl8pPr lvl="7" algn="r">
              <a:buNone/>
              <a:defRPr sz="1900">
                <a:solidFill>
                  <a:schemeClr val="tx1"/>
                </a:solidFill>
              </a:defRPr>
            </a:lvl8pPr>
            <a:lvl9pPr lvl="8" algn="r">
              <a:buNone/>
              <a:defRPr sz="19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019501" y="2239625"/>
            <a:ext cx="7477601" cy="18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Sound of Silence: Transforming Visuals into Audio For the Blind</a:t>
            </a:r>
            <a:endParaRPr b="1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992072" y="3477540"/>
            <a:ext cx="7828479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b="1" i="0" lang="en-US" sz="1750" u="none" cap="none" strike="noStrike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how the power of NLP can bridge the accessibility gap for visually impaired individuals, transforming images into immersive audio experiences</a:t>
            </a:r>
            <a:endParaRPr b="1" i="0" sz="17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1" y="5424200"/>
            <a:ext cx="914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RA: EHSANUR RAHMAN RHYTHM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ST: FARAH BINTA HAQUE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Presented By:</a:t>
            </a:r>
            <a:endParaRPr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Team 18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Isratul Hasan 20301072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Maliha Mehejabin 20301264</a:t>
            </a:r>
            <a:b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Tahsin Ashrafee Susmit 20301088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99025" y="5288450"/>
            <a:ext cx="4928100" cy="2277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0" y="944545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CSE 431</a:t>
            </a:r>
            <a:endParaRPr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0" y="-75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0" y="-75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/>
          <p:nvPr/>
        </p:nvSpPr>
        <p:spPr>
          <a:xfrm>
            <a:off x="4490799" y="1959694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Conclusion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4653074" y="3313615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4756050" y="3313625"/>
            <a:ext cx="17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5212913" y="3237234"/>
            <a:ext cx="2743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Summary of Findings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5212951" y="4056616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Summarize the key findings and advancements achieved through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4653074" y="4989433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53075" y="4954825"/>
            <a:ext cx="499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5215413" y="4989427"/>
            <a:ext cx="2994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Impact on Accessibility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5212938" y="5944984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Emphasize the transformative impact of the system on enhancing accessibility for visually impaired individuals.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13690854" y="7599686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2348389" y="3245525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Discover the significance of using NLP to convert images into audio for the visually impaired community. Explore existing solutions and their limitations.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highlight>
                <a:srgbClr val="E9494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2348400" y="1305170"/>
            <a:ext cx="4579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Literature Review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2348400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570559" y="3510915"/>
            <a:ext cx="2718673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Image-to-Audio Conversion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570559" y="4427458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existing research on converting visuals into audio to aid visually impaired individuals.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5733575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5955751" y="3510925"/>
            <a:ext cx="2675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NLP Techniques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5955744" y="4080272"/>
            <a:ext cx="2718673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Review the application of NLP techniques in generating natural language descriptions of visual content.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118750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340924" y="3510925"/>
            <a:ext cx="2799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Identifying Gaps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9340929" y="4080272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Identify gaps and challenges in the existing literature to inform further advancements in the field.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52" name="Google Shape;52;p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flipH="1">
            <a:off x="7606750" y="0"/>
            <a:ext cx="702365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348389" y="2154198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Methodology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348400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2570559" y="3515082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Dataset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2570559" y="4084439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Define the types of images used in the study, ranging from everyday objects to complex scenes.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733575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5955751" y="3515075"/>
            <a:ext cx="2718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NLP Techniques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955744" y="4084439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Specify the NLP models and algorithms employed to generate detailed textual descriptions of images.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9118750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9340929" y="3515082"/>
            <a:ext cx="2718673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Audio Generation Process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9340929" y="4431625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Explain the step-by-step process of converting textual descriptions into immersive audio experiences.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71" name="Google Shape;71;p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0" y="0"/>
            <a:ext cx="702365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79" name="Google Shape;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>
            <a:off x="4490800" y="957662"/>
            <a:ext cx="4526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Image Processing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4653075" y="3202750"/>
            <a:ext cx="337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5212932" y="3237300"/>
            <a:ext cx="463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Information Extraction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5212913" y="3806666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Discuss methods for extracting relevant information from images for accurate audio descriptions.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4653082" y="495490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5212930" y="4989550"/>
            <a:ext cx="5151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Computer Vision Techniques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the potential of computer vision techniques to enhance feature extraction from images.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/>
          <p:nvPr/>
        </p:nvSpPr>
        <p:spPr>
          <a:xfrm>
            <a:off x="4490800" y="1189347"/>
            <a:ext cx="75363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Natural Language Processing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4490799" y="3338751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679752" y="3380423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5212931" y="3415075"/>
            <a:ext cx="4353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Coherent Descriptions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5212913" y="3984427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Explain the NLP models used for generating contextually relevant and coherent audio descriptions.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653082" y="513266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212934" y="5167325"/>
            <a:ext cx="3825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Training Process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5212913" y="5736669"/>
            <a:ext cx="8584287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Discuss the training and fine-tuning process to optimize the quality of textual descriptions.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833201" y="1959775"/>
            <a:ext cx="7845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Audio Generation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833199" y="316099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022152" y="3202662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1555331" y="3237300"/>
            <a:ext cx="5436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Text-to-Speech Conversion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555313" y="3806666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the process of converting textual descriptions into audio, considering voice synthesis, intonation, and pacing.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910424" y="5109358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995482" y="5109355"/>
            <a:ext cx="175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555313" y="4989552"/>
            <a:ext cx="28956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Immersive Experience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555313" y="6189634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Create an immersive audio experience by leveraging audio effects to enhance the realism of the auditory experience.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/>
          <p:nvPr/>
        </p:nvSpPr>
        <p:spPr>
          <a:xfrm>
            <a:off x="833199" y="712589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Evaluation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2388533" y="1962400"/>
            <a:ext cx="394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Evaluation Metrics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2337013" y="2699070"/>
            <a:ext cx="7751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Define robust metrics to evaluate the effectiveness and accuracy of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078766" y="3955137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2421729" y="3962088"/>
            <a:ext cx="3657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Comparative Analysis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Compare the results of the developed system with existing solutions and benchmarks in the field.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1074956" y="5954792"/>
            <a:ext cx="1828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2388513" y="5961698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User Feedback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Present feedback from visually impaired individuals who have experienced the 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/>
          <p:nvPr/>
        </p:nvSpPr>
        <p:spPr>
          <a:xfrm>
            <a:off x="4490799" y="1103325"/>
            <a:ext cx="698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Challenges and Limitations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4490800" y="2970724"/>
            <a:ext cx="9306300" cy="1948800"/>
          </a:xfrm>
          <a:prstGeom prst="roundRect">
            <a:avLst>
              <a:gd fmla="val 9738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4712979" y="3192900"/>
            <a:ext cx="5803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Development Challenges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4712970" y="3762256"/>
            <a:ext cx="8862060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Discuss the challenges faced during the development of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4413575" y="5218475"/>
            <a:ext cx="9306300" cy="2056500"/>
          </a:xfrm>
          <a:prstGeom prst="roundRect">
            <a:avLst>
              <a:gd fmla="val 773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4828829" y="5512725"/>
            <a:ext cx="5121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Potential Limitations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4712970" y="6267401"/>
            <a:ext cx="8862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Address potential limitations of the approach, including accuracy, scalability, and resource requirements.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