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3852" r:id="rId6"/>
    <p:sldId id="3849" r:id="rId7"/>
    <p:sldId id="261" r:id="rId8"/>
    <p:sldId id="3851" r:id="rId9"/>
    <p:sldId id="265" r:id="rId10"/>
    <p:sldId id="263" r:id="rId11"/>
    <p:sldId id="268" r:id="rId12"/>
    <p:sldId id="3848" r:id="rId13"/>
    <p:sldId id="267" r:id="rId14"/>
    <p:sldId id="3853" r:id="rId15"/>
    <p:sldId id="3854" r:id="rId16"/>
    <p:sldId id="3855" r:id="rId17"/>
    <p:sldId id="3856" r:id="rId18"/>
    <p:sldId id="3857" r:id="rId19"/>
    <p:sldId id="3858" r:id="rId20"/>
    <p:sldId id="3859" r:id="rId21"/>
    <p:sldId id="3860" r:id="rId22"/>
    <p:sldId id="3861" r:id="rId23"/>
    <p:sldId id="3862" r:id="rId24"/>
    <p:sldId id="3863" r:id="rId25"/>
    <p:sldId id="3864" r:id="rId26"/>
    <p:sldId id="3865" r:id="rId27"/>
    <p:sldId id="384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70" d="100"/>
          <a:sy n="70" d="100"/>
        </p:scale>
        <p:origin x="1166" y="38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DGE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DGE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DGE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DGE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DGE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Net</a:t>
            </a:r>
            <a:r>
              <a:rPr lang="en-US" baseline="0"/>
              <a:t>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strRef>
              <c:f>'Basic &amp; Conditional formula'!$B$5:$B$14</c:f>
              <c:strCache>
                <c:ptCount val="10"/>
                <c:pt idx="0">
                  <c:v>Laptop</c:v>
                </c:pt>
                <c:pt idx="1">
                  <c:v>Smartphone</c:v>
                </c:pt>
                <c:pt idx="2">
                  <c:v>Printer</c:v>
                </c:pt>
                <c:pt idx="3">
                  <c:v>Office Chair</c:v>
                </c:pt>
                <c:pt idx="4">
                  <c:v>Desk</c:v>
                </c:pt>
                <c:pt idx="5">
                  <c:v>Hard Drive</c:v>
                </c:pt>
                <c:pt idx="6">
                  <c:v>Monitor</c:v>
                </c:pt>
                <c:pt idx="7">
                  <c:v>Mouse</c:v>
                </c:pt>
                <c:pt idx="8">
                  <c:v>Keyboard</c:v>
                </c:pt>
                <c:pt idx="9">
                  <c:v>Router</c:v>
                </c:pt>
              </c:strCache>
            </c:strRef>
          </c:cat>
          <c:val>
            <c:numRef>
              <c:f>'Basic &amp; Conditional formula'!$L$5:$L$14</c:f>
              <c:numCache>
                <c:formatCode>#,##0[$৳-845]</c:formatCode>
                <c:ptCount val="10"/>
                <c:pt idx="0">
                  <c:v>76000</c:v>
                </c:pt>
                <c:pt idx="1">
                  <c:v>29400</c:v>
                </c:pt>
                <c:pt idx="2">
                  <c:v>4000</c:v>
                </c:pt>
                <c:pt idx="3">
                  <c:v>7500</c:v>
                </c:pt>
                <c:pt idx="4">
                  <c:v>9000</c:v>
                </c:pt>
                <c:pt idx="5">
                  <c:v>14700</c:v>
                </c:pt>
                <c:pt idx="6">
                  <c:v>12250</c:v>
                </c:pt>
                <c:pt idx="7">
                  <c:v>4000</c:v>
                </c:pt>
                <c:pt idx="8">
                  <c:v>2100</c:v>
                </c:pt>
                <c:pt idx="9">
                  <c:v>2250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C2-4FB5-BEEC-B5AB4D268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67449472"/>
        <c:axId val="67449952"/>
      </c:barChart>
      <c:catAx>
        <c:axId val="67449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49952"/>
        <c:crosses val="autoZero"/>
        <c:auto val="1"/>
        <c:lblAlgn val="ctr"/>
        <c:lblOffset val="100"/>
        <c:noMultiLvlLbl val="0"/>
      </c:catAx>
      <c:valAx>
        <c:axId val="67449952"/>
        <c:scaling>
          <c:orientation val="minMax"/>
        </c:scaling>
        <c:delete val="0"/>
        <c:axPos val="l"/>
        <c:numFmt formatCode="#,##0[$৳-845]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4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Inventory</a:t>
            </a:r>
            <a:r>
              <a:rPr lang="en-US" baseline="0"/>
              <a:t> Items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'Basic &amp; Conditional formula'!$B$5:$B$14</c:f>
              <c:strCache>
                <c:ptCount val="10"/>
                <c:pt idx="0">
                  <c:v>Laptop</c:v>
                </c:pt>
                <c:pt idx="1">
                  <c:v>Smartphone</c:v>
                </c:pt>
                <c:pt idx="2">
                  <c:v>Printer</c:v>
                </c:pt>
                <c:pt idx="3">
                  <c:v>Office Chair</c:v>
                </c:pt>
                <c:pt idx="4">
                  <c:v>Desk</c:v>
                </c:pt>
                <c:pt idx="5">
                  <c:v>Hard Drive</c:v>
                </c:pt>
                <c:pt idx="6">
                  <c:v>Monitor</c:v>
                </c:pt>
                <c:pt idx="7">
                  <c:v>Mouse</c:v>
                </c:pt>
                <c:pt idx="8">
                  <c:v>Keyboard</c:v>
                </c:pt>
                <c:pt idx="9">
                  <c:v>Router</c:v>
                </c:pt>
              </c:strCache>
            </c:strRef>
          </c:cat>
          <c:val>
            <c:numRef>
              <c:f>'Basic &amp; Conditional formula'!$D$5:$D$14</c:f>
              <c:numCache>
                <c:formatCode>#,##0[$৳-845]</c:formatCode>
                <c:ptCount val="10"/>
                <c:pt idx="0">
                  <c:v>8000</c:v>
                </c:pt>
                <c:pt idx="1">
                  <c:v>5000</c:v>
                </c:pt>
                <c:pt idx="2">
                  <c:v>2000</c:v>
                </c:pt>
                <c:pt idx="3">
                  <c:v>1500</c:v>
                </c:pt>
                <c:pt idx="4">
                  <c:v>3000</c:v>
                </c:pt>
                <c:pt idx="5">
                  <c:v>1000</c:v>
                </c:pt>
                <c:pt idx="6">
                  <c:v>2500</c:v>
                </c:pt>
                <c:pt idx="7">
                  <c:v>200</c:v>
                </c:pt>
                <c:pt idx="8">
                  <c:v>300</c:v>
                </c:pt>
                <c:pt idx="9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AA-473A-AA19-E2BCC281F6DE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'Basic &amp; Conditional formula'!$B$5:$B$14</c:f>
              <c:strCache>
                <c:ptCount val="10"/>
                <c:pt idx="0">
                  <c:v>Laptop</c:v>
                </c:pt>
                <c:pt idx="1">
                  <c:v>Smartphone</c:v>
                </c:pt>
                <c:pt idx="2">
                  <c:v>Printer</c:v>
                </c:pt>
                <c:pt idx="3">
                  <c:v>Office Chair</c:v>
                </c:pt>
                <c:pt idx="4">
                  <c:v>Desk</c:v>
                </c:pt>
                <c:pt idx="5">
                  <c:v>Hard Drive</c:v>
                </c:pt>
                <c:pt idx="6">
                  <c:v>Monitor</c:v>
                </c:pt>
                <c:pt idx="7">
                  <c:v>Mouse</c:v>
                </c:pt>
                <c:pt idx="8">
                  <c:v>Keyboard</c:v>
                </c:pt>
                <c:pt idx="9">
                  <c:v>Router</c:v>
                </c:pt>
              </c:strCache>
            </c:strRef>
          </c:cat>
          <c:val>
            <c:numRef>
              <c:f>'Basic &amp; Conditional formula'!$G$5:$G$14</c:f>
              <c:numCache>
                <c:formatCode>#,##0[$৳-845]</c:formatCode>
                <c:ptCount val="10"/>
                <c:pt idx="0">
                  <c:v>120000</c:v>
                </c:pt>
                <c:pt idx="1">
                  <c:v>40000</c:v>
                </c:pt>
                <c:pt idx="2">
                  <c:v>6000</c:v>
                </c:pt>
                <c:pt idx="3">
                  <c:v>18000</c:v>
                </c:pt>
                <c:pt idx="4">
                  <c:v>15000</c:v>
                </c:pt>
                <c:pt idx="5">
                  <c:v>20000</c:v>
                </c:pt>
                <c:pt idx="6">
                  <c:v>17500</c:v>
                </c:pt>
                <c:pt idx="7">
                  <c:v>5000</c:v>
                </c:pt>
                <c:pt idx="8">
                  <c:v>3000</c:v>
                </c:pt>
                <c:pt idx="9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AA-473A-AA19-E2BCC281F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2579919"/>
        <c:axId val="112579439"/>
      </c:barChart>
      <c:catAx>
        <c:axId val="112579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579439"/>
        <c:crosses val="autoZero"/>
        <c:auto val="1"/>
        <c:lblAlgn val="ctr"/>
        <c:lblOffset val="100"/>
        <c:noMultiLvlLbl val="0"/>
      </c:catAx>
      <c:valAx>
        <c:axId val="112579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#,##0[$৳-845]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57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[EDGE project.xlsx]countrywise!PivotTable3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countrywise!$B$3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F27-4561-A3EE-AE25B77F6B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F27-4561-A3EE-AE25B77F6B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F27-4561-A3EE-AE25B77F6B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F27-4561-A3EE-AE25B77F6B5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F27-4561-A3EE-AE25B77F6B5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countrywise!$A$4:$A$9</c:f>
              <c:strCache>
                <c:ptCount val="5"/>
                <c:pt idx="0">
                  <c:v>Australia</c:v>
                </c:pt>
                <c:pt idx="1">
                  <c:v>Canada</c:v>
                </c:pt>
                <c:pt idx="2">
                  <c:v>Germany</c:v>
                </c:pt>
                <c:pt idx="3">
                  <c:v>UK</c:v>
                </c:pt>
                <c:pt idx="4">
                  <c:v>USA</c:v>
                </c:pt>
              </c:strCache>
            </c:strRef>
          </c:cat>
          <c:val>
            <c:numRef>
              <c:f>countrywise!$B$4:$B$9</c:f>
              <c:numCache>
                <c:formatCode>General</c:formatCode>
                <c:ptCount val="5"/>
                <c:pt idx="0">
                  <c:v>25100</c:v>
                </c:pt>
                <c:pt idx="1">
                  <c:v>21900</c:v>
                </c:pt>
                <c:pt idx="2">
                  <c:v>20200</c:v>
                </c:pt>
                <c:pt idx="3">
                  <c:v>19900</c:v>
                </c:pt>
                <c:pt idx="4">
                  <c:v>18100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F27-4561-A3EE-AE25B77F6B5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[EDGE project.xlsx]Occupation!PivotTable4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Occupation!$B$3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Occupation!$A$4:$A$42</c:f>
              <c:strCache>
                <c:ptCount val="38"/>
                <c:pt idx="0">
                  <c:v>Accountant</c:v>
                </c:pt>
                <c:pt idx="1">
                  <c:v>Architect</c:v>
                </c:pt>
                <c:pt idx="2">
                  <c:v>Bank Manager</c:v>
                </c:pt>
                <c:pt idx="3">
                  <c:v>Business Analyst</c:v>
                </c:pt>
                <c:pt idx="4">
                  <c:v>Business Owner</c:v>
                </c:pt>
                <c:pt idx="5">
                  <c:v>CEO</c:v>
                </c:pt>
                <c:pt idx="6">
                  <c:v>CFO</c:v>
                </c:pt>
                <c:pt idx="7">
                  <c:v>Civil Engineer</c:v>
                </c:pt>
                <c:pt idx="8">
                  <c:v>Consultant</c:v>
                </c:pt>
                <c:pt idx="9">
                  <c:v>Data Analyst</c:v>
                </c:pt>
                <c:pt idx="10">
                  <c:v>Director</c:v>
                </c:pt>
                <c:pt idx="11">
                  <c:v>Doctor</c:v>
                </c:pt>
                <c:pt idx="12">
                  <c:v>Economist</c:v>
                </c:pt>
                <c:pt idx="13">
                  <c:v>Engineer</c:v>
                </c:pt>
                <c:pt idx="14">
                  <c:v>Entrepreneur</c:v>
                </c:pt>
                <c:pt idx="15">
                  <c:v>Fashion Designer</c:v>
                </c:pt>
                <c:pt idx="16">
                  <c:v>Financial Advisor</c:v>
                </c:pt>
                <c:pt idx="17">
                  <c:v>Graphic Designer</c:v>
                </c:pt>
                <c:pt idx="18">
                  <c:v>HR Manager</c:v>
                </c:pt>
                <c:pt idx="19">
                  <c:v>HR Specialist</c:v>
                </c:pt>
                <c:pt idx="20">
                  <c:v>Interior Designer</c:v>
                </c:pt>
                <c:pt idx="21">
                  <c:v>Investor</c:v>
                </c:pt>
                <c:pt idx="22">
                  <c:v>IT Specialist</c:v>
                </c:pt>
                <c:pt idx="23">
                  <c:v>Journalist</c:v>
                </c:pt>
                <c:pt idx="24">
                  <c:v>Lawyer</c:v>
                </c:pt>
                <c:pt idx="25">
                  <c:v>Marketing Executive</c:v>
                </c:pt>
                <c:pt idx="26">
                  <c:v>Marketing Manager</c:v>
                </c:pt>
                <c:pt idx="27">
                  <c:v>Operations Manager</c:v>
                </c:pt>
                <c:pt idx="28">
                  <c:v>Pharmacist</c:v>
                </c:pt>
                <c:pt idx="29">
                  <c:v>Professor</c:v>
                </c:pt>
                <c:pt idx="30">
                  <c:v>Project Manager</c:v>
                </c:pt>
                <c:pt idx="31">
                  <c:v>Real Estate Agent</c:v>
                </c:pt>
                <c:pt idx="32">
                  <c:v>Research Analyst</c:v>
                </c:pt>
                <c:pt idx="33">
                  <c:v>Research Scientist</c:v>
                </c:pt>
                <c:pt idx="34">
                  <c:v>Scientist</c:v>
                </c:pt>
                <c:pt idx="35">
                  <c:v>Software Developer</c:v>
                </c:pt>
                <c:pt idx="36">
                  <c:v>Software Engineer</c:v>
                </c:pt>
                <c:pt idx="37">
                  <c:v>Teacher</c:v>
                </c:pt>
              </c:strCache>
            </c:strRef>
          </c:cat>
          <c:val>
            <c:numRef>
              <c:f>Occupation!$B$4:$B$42</c:f>
              <c:numCache>
                <c:formatCode>General</c:formatCode>
                <c:ptCount val="38"/>
                <c:pt idx="0">
                  <c:v>1300</c:v>
                </c:pt>
                <c:pt idx="1">
                  <c:v>4000</c:v>
                </c:pt>
                <c:pt idx="2">
                  <c:v>3400</c:v>
                </c:pt>
                <c:pt idx="3">
                  <c:v>2700</c:v>
                </c:pt>
                <c:pt idx="4">
                  <c:v>5000</c:v>
                </c:pt>
                <c:pt idx="5">
                  <c:v>6000</c:v>
                </c:pt>
                <c:pt idx="6">
                  <c:v>4200</c:v>
                </c:pt>
                <c:pt idx="7">
                  <c:v>2900</c:v>
                </c:pt>
                <c:pt idx="8">
                  <c:v>3200</c:v>
                </c:pt>
                <c:pt idx="9">
                  <c:v>1600</c:v>
                </c:pt>
                <c:pt idx="10">
                  <c:v>4800</c:v>
                </c:pt>
                <c:pt idx="11">
                  <c:v>3000</c:v>
                </c:pt>
                <c:pt idx="12">
                  <c:v>1400</c:v>
                </c:pt>
                <c:pt idx="13">
                  <c:v>1500</c:v>
                </c:pt>
                <c:pt idx="14">
                  <c:v>2800</c:v>
                </c:pt>
                <c:pt idx="15">
                  <c:v>1800</c:v>
                </c:pt>
                <c:pt idx="16">
                  <c:v>3100</c:v>
                </c:pt>
                <c:pt idx="17">
                  <c:v>1800</c:v>
                </c:pt>
                <c:pt idx="18">
                  <c:v>2100</c:v>
                </c:pt>
                <c:pt idx="19">
                  <c:v>2200</c:v>
                </c:pt>
                <c:pt idx="20">
                  <c:v>1700</c:v>
                </c:pt>
                <c:pt idx="21">
                  <c:v>5500</c:v>
                </c:pt>
                <c:pt idx="22">
                  <c:v>2300</c:v>
                </c:pt>
                <c:pt idx="23">
                  <c:v>1500</c:v>
                </c:pt>
                <c:pt idx="24">
                  <c:v>2500</c:v>
                </c:pt>
                <c:pt idx="25">
                  <c:v>1900</c:v>
                </c:pt>
                <c:pt idx="26">
                  <c:v>2200</c:v>
                </c:pt>
                <c:pt idx="27">
                  <c:v>2600</c:v>
                </c:pt>
                <c:pt idx="28">
                  <c:v>2700</c:v>
                </c:pt>
                <c:pt idx="29">
                  <c:v>2300</c:v>
                </c:pt>
                <c:pt idx="30">
                  <c:v>3000</c:v>
                </c:pt>
                <c:pt idx="31">
                  <c:v>3500</c:v>
                </c:pt>
                <c:pt idx="32">
                  <c:v>2400</c:v>
                </c:pt>
                <c:pt idx="33">
                  <c:v>2500</c:v>
                </c:pt>
                <c:pt idx="34">
                  <c:v>2600</c:v>
                </c:pt>
                <c:pt idx="35">
                  <c:v>2000</c:v>
                </c:pt>
                <c:pt idx="36">
                  <c:v>2000</c:v>
                </c:pt>
                <c:pt idx="37">
                  <c:v>3200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6C-487A-A6B5-9AC63A43A0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48631568"/>
        <c:axId val="148633008"/>
      </c:barChart>
      <c:catAx>
        <c:axId val="14863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33008"/>
        <c:crosses val="autoZero"/>
        <c:auto val="1"/>
        <c:lblAlgn val="ctr"/>
        <c:lblOffset val="100"/>
        <c:noMultiLvlLbl val="0"/>
      </c:catAx>
      <c:valAx>
        <c:axId val="148633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3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[EDGE project.xlsx]region!PivotTable5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1560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1560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156082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region!$B$3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region!$A$4:$A$8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region!$B$4:$B$8</c:f>
              <c:numCache>
                <c:formatCode>General</c:formatCode>
                <c:ptCount val="4"/>
                <c:pt idx="0">
                  <c:v>27200</c:v>
                </c:pt>
                <c:pt idx="1">
                  <c:v>25500</c:v>
                </c:pt>
                <c:pt idx="2">
                  <c:v>26600</c:v>
                </c:pt>
                <c:pt idx="3">
                  <c:v>25900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E9-4309-9D70-E275DB51EC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719090384"/>
        <c:axId val="1719087984"/>
      </c:barChart>
      <c:catAx>
        <c:axId val="1719090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9087984"/>
        <c:crosses val="autoZero"/>
        <c:auto val="1"/>
        <c:lblAlgn val="ctr"/>
        <c:lblOffset val="100"/>
        <c:noMultiLvlLbl val="0"/>
      </c:catAx>
      <c:valAx>
        <c:axId val="17190879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1909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39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04D6F-7206-3F9C-B8A3-E7AF1A95E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9DF5A3-89DC-2E51-8C96-1446868408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11C135-F46E-3F33-C02C-9F52C10AB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45C61-032D-C491-9F1A-3BD2708D1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3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93CF-5E8B-423D-96E6-DB060317000D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5AA6-EDF1-4B1B-BE1B-FC290C14B5D0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6B5F-B7FE-4EC7-A8F0-C7EB1DE210B8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3A170-2890-4808-975F-060D567C53BE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F9FE163-E823-4902-9F52-1B553DEB4E6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3/14/2025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Prepared by Ishrat Jahan Urmy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344DA-F033-45F2-84A8-D2B8783937B5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A215-F4C4-490E-A4D2-55D37F7776A4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A979-74D3-4A53-86DB-A4F19BDAECE4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DAFF-BB14-4A5A-913D-779C94E51D7D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2655-383A-41AB-B94C-5F9DE7F7E60F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1"/>
            <a:ext cx="9960864" cy="1225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4">
              <a:lumMod val="60000"/>
              <a:lumOff val="40000"/>
              <a:alpha val="35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903EE1-53AB-4514-861B-0272EBA57960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Prepared by Ishrat Jahan </a:t>
            </a:r>
            <a:r>
              <a:rPr lang="en-US" dirty="0" err="1"/>
              <a:t>Urmy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468EAD-F05C-B730-8C13-9324DD74386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76396329"/>
              </p:ext>
            </p:extLst>
          </p:nvPr>
        </p:nvGraphicFramePr>
        <p:xfrm>
          <a:off x="0" y="1140290"/>
          <a:ext cx="12192000" cy="395902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317500" dir="5400000" sx="90000" sy="-19000" rotWithShape="0">
                    <a:prstClr val="black">
                      <a:alpha val="15000"/>
                    </a:prstClr>
                  </a:outerShdw>
                </a:effectLst>
                <a:tableStyleId>{72833802-FEF1-4C79-8D5D-14CF1EAF98D9}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840843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231735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527416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42693831"/>
                    </a:ext>
                  </a:extLst>
                </a:gridCol>
              </a:tblGrid>
              <a:tr h="3959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321185"/>
                  </a:ext>
                </a:extLst>
              </a:tr>
            </a:tbl>
          </a:graphicData>
        </a:graphic>
      </p:graphicFrame>
      <p:pic>
        <p:nvPicPr>
          <p:cNvPr id="8" name="Picture 7" descr="A logo with a flame and text&#10;&#10;AI-generated content may be incorrect.">
            <a:extLst>
              <a:ext uri="{FF2B5EF4-FFF2-40B4-BE49-F238E27FC236}">
                <a16:creationId xmlns:a16="http://schemas.microsoft.com/office/drawing/2014/main" id="{14C326E7-9E58-E58F-7A6A-65A6D144FC8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7833"/>
            <a:ext cx="822960" cy="822960"/>
          </a:xfrm>
          <a:prstGeom prst="rect">
            <a:avLst/>
          </a:prstGeom>
        </p:spPr>
      </p:pic>
      <p:pic>
        <p:nvPicPr>
          <p:cNvPr id="9" name="Picture 8" descr="A blue and black logo&#10;&#10;AI-generated content may be incorrect.">
            <a:extLst>
              <a:ext uri="{FF2B5EF4-FFF2-40B4-BE49-F238E27FC236}">
                <a16:creationId xmlns:a16="http://schemas.microsoft.com/office/drawing/2014/main" id="{AAEA6A13-4F0E-3E93-2F4D-ACF30E0A1F8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8964"/>
          <a:stretch/>
        </p:blipFill>
        <p:spPr>
          <a:xfrm>
            <a:off x="10491144" y="0"/>
            <a:ext cx="1700856" cy="6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lfredo Heav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0933" y="298864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sz="9600" dirty="0"/>
              <a:t>Welcome</a:t>
            </a:r>
            <a:br>
              <a:rPr lang="en-US" dirty="0"/>
            </a:br>
            <a:r>
              <a:rPr lang="en-US" sz="4800" dirty="0">
                <a:solidFill>
                  <a:srgbClr val="002060"/>
                </a:solidFill>
              </a:rPr>
              <a:t>  </a:t>
            </a:r>
            <a:r>
              <a:rPr lang="en-US" sz="4400" dirty="0">
                <a:solidFill>
                  <a:srgbClr val="002060"/>
                </a:solidFill>
              </a:rPr>
              <a:t>To My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EC0ECF-97E8-284C-00F7-627D2BFF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5540-72BE-2C5A-9C99-8945D311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45E980AC-24F4-A2DD-EC8C-5B3AE26CF85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39991769"/>
              </p:ext>
            </p:extLst>
          </p:nvPr>
        </p:nvGraphicFramePr>
        <p:xfrm>
          <a:off x="838200" y="1825626"/>
          <a:ext cx="10014857" cy="4063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EB6A-E850-4B11-8EAD-6C72C3DD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6EF00-03AC-EFDC-D4E5-8A5FE4D2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2D5EC-EC45-A6FA-2A04-696E732D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0791FB32-3878-3828-0283-6AE46EC0B178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838200" y="1825625"/>
          <a:ext cx="10515600" cy="42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59342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2740-B9FC-FA72-1019-CF3579FA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005E9-4980-D6F1-B339-E52F5194A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5751C-77AD-7F31-EC30-F2951D25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A4D5D727-B2A6-EF8D-6F0A-DB39E4C77A8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927167107"/>
              </p:ext>
            </p:extLst>
          </p:nvPr>
        </p:nvGraphicFramePr>
        <p:xfrm>
          <a:off x="2525485" y="1850572"/>
          <a:ext cx="6544861" cy="4483879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691198">
                  <a:extLst>
                    <a:ext uri="{9D8B030D-6E8A-4147-A177-3AD203B41FA5}">
                      <a16:colId xmlns:a16="http://schemas.microsoft.com/office/drawing/2014/main" val="3150702934"/>
                    </a:ext>
                  </a:extLst>
                </a:gridCol>
                <a:gridCol w="1311224">
                  <a:extLst>
                    <a:ext uri="{9D8B030D-6E8A-4147-A177-3AD203B41FA5}">
                      <a16:colId xmlns:a16="http://schemas.microsoft.com/office/drawing/2014/main" val="2656082078"/>
                    </a:ext>
                  </a:extLst>
                </a:gridCol>
                <a:gridCol w="1799239">
                  <a:extLst>
                    <a:ext uri="{9D8B030D-6E8A-4147-A177-3AD203B41FA5}">
                      <a16:colId xmlns:a16="http://schemas.microsoft.com/office/drawing/2014/main" val="374498125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725193242"/>
                    </a:ext>
                  </a:extLst>
                </a:gridCol>
              </a:tblGrid>
              <a:tr h="366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Name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Gender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Age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Occupation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9236275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Alice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Female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28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Engineer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1744257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Bob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Male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35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Teacher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394697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Charlie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Male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42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Doctor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4515498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David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Male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Software Developer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509024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Emma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Female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25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Graphic Designer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8532130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Frank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Male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50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Business Owner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1281748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Grace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Female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38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Lawyer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922431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Henry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Male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27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Accountant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986736"/>
                  </a:ext>
                </a:extLst>
              </a:tr>
              <a:tr h="3668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Isabella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Female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31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Marketing Manager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7714282"/>
                  </a:ext>
                </a:extLst>
              </a:tr>
              <a:tr h="3812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Jack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Male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45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Consultant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2951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64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364A-3670-5EF7-E489-7DA741E1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D87C4-EB89-35D5-0963-DFE65781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9A918-2A13-8792-0E9D-52603046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CDA12295-4AFF-C4E2-675D-5B1E5E124B5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BDBCF0-E0B3-292E-EE97-CDC27A20F639}"/>
              </a:ext>
            </a:extLst>
          </p:cNvPr>
          <p:cNvSpPr/>
          <p:nvPr/>
        </p:nvSpPr>
        <p:spPr>
          <a:xfrm>
            <a:off x="3363686" y="2337299"/>
            <a:ext cx="5693229" cy="260168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400" b="1" u="sng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 look up formula to find out occupation: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=LOOKUP(A20,A7:A16,D7:D16)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69741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655F-1FA9-A7AD-C6AA-D57CF477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85AF51-65C9-8CE0-53F3-BADA39A1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68B03-8EF4-A50E-8B63-BD41BC62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1D9DDBB8-83C8-3B08-E4B6-193F30E8A1A0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5866020"/>
              </p:ext>
            </p:extLst>
          </p:nvPr>
        </p:nvGraphicFramePr>
        <p:xfrm>
          <a:off x="2991641" y="1667047"/>
          <a:ext cx="6208717" cy="4871865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691198">
                  <a:extLst>
                    <a:ext uri="{9D8B030D-6E8A-4147-A177-3AD203B41FA5}">
                      <a16:colId xmlns:a16="http://schemas.microsoft.com/office/drawing/2014/main" val="4268074040"/>
                    </a:ext>
                  </a:extLst>
                </a:gridCol>
                <a:gridCol w="1398104">
                  <a:extLst>
                    <a:ext uri="{9D8B030D-6E8A-4147-A177-3AD203B41FA5}">
                      <a16:colId xmlns:a16="http://schemas.microsoft.com/office/drawing/2014/main" val="3479622080"/>
                    </a:ext>
                  </a:extLst>
                </a:gridCol>
                <a:gridCol w="1398104">
                  <a:extLst>
                    <a:ext uri="{9D8B030D-6E8A-4147-A177-3AD203B41FA5}">
                      <a16:colId xmlns:a16="http://schemas.microsoft.com/office/drawing/2014/main" val="467720442"/>
                    </a:ext>
                  </a:extLst>
                </a:gridCol>
                <a:gridCol w="2721311">
                  <a:extLst>
                    <a:ext uri="{9D8B030D-6E8A-4147-A177-3AD203B41FA5}">
                      <a16:colId xmlns:a16="http://schemas.microsoft.com/office/drawing/2014/main" val="2712498089"/>
                    </a:ext>
                  </a:extLst>
                </a:gridCol>
              </a:tblGrid>
              <a:tr h="270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Name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Product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Quantity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Price per Unit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162684"/>
                  </a:ext>
                </a:extLst>
              </a:tr>
              <a:tr h="270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Alice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Laptop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$800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930704"/>
                  </a:ext>
                </a:extLst>
              </a:tr>
              <a:tr h="270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Bob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Mouse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$15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688109"/>
                  </a:ext>
                </a:extLst>
              </a:tr>
              <a:tr h="270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Charlie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Keyboard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$30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101728"/>
                  </a:ext>
                </a:extLst>
              </a:tr>
              <a:tr h="270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David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Laptop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$800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4828084"/>
                  </a:ext>
                </a:extLst>
              </a:tr>
              <a:tr h="270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Emma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Monitor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$200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097402"/>
                  </a:ext>
                </a:extLst>
              </a:tr>
              <a:tr h="270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Frank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Laptop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$800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8638"/>
                  </a:ext>
                </a:extLst>
              </a:tr>
              <a:tr h="270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Grace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Keyboard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$30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4745"/>
                  </a:ext>
                </a:extLst>
              </a:tr>
              <a:tr h="270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Henry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Mouse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$15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731017"/>
                  </a:ext>
                </a:extLst>
              </a:tr>
              <a:tr h="270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Isabella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Monitor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$200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038806"/>
                  </a:ext>
                </a:extLst>
              </a:tr>
              <a:tr h="270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Jack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Printer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$150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0452801"/>
                  </a:ext>
                </a:extLst>
              </a:tr>
              <a:tr h="270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Alice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Mouse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$15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379650"/>
                  </a:ext>
                </a:extLst>
              </a:tr>
              <a:tr h="270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Charlie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Laptop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$800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4443908"/>
                  </a:ext>
                </a:extLst>
              </a:tr>
              <a:tr h="270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Emma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Keyboard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$30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1374716"/>
                  </a:ext>
                </a:extLst>
              </a:tr>
              <a:tr h="2706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Frank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Printer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$150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0480770"/>
                  </a:ext>
                </a:extLst>
              </a:tr>
              <a:tr h="2810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Grace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Monitor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$200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01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0853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85EC-BF89-5234-0805-375B4EEB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D0B00-6983-0DEC-F6D0-4E90F745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CF0E1-99E6-DE6A-269C-35D8478C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1A72C6F-DE1C-E3D1-578A-3C12C95C0C4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lowchart: Punched Tape 5">
            <a:extLst>
              <a:ext uri="{FF2B5EF4-FFF2-40B4-BE49-F238E27FC236}">
                <a16:creationId xmlns:a16="http://schemas.microsoft.com/office/drawing/2014/main" id="{2A45BE7C-8CCF-81B9-8A91-ED5B74A97698}"/>
              </a:ext>
            </a:extLst>
          </p:cNvPr>
          <p:cNvSpPr/>
          <p:nvPr/>
        </p:nvSpPr>
        <p:spPr>
          <a:xfrm>
            <a:off x="3026230" y="1825625"/>
            <a:ext cx="4942114" cy="4530725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b="1" u="sng" kern="1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u="sng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Sumifs</a:t>
            </a:r>
            <a:r>
              <a:rPr lang="en-US" sz="1800" b="1" u="sng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determine total quantity of laptop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=SUMIFS(C26:C40,B26:B40,B26)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u="sng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Countifs</a:t>
            </a:r>
            <a:r>
              <a:rPr lang="en-US" sz="1800" b="1" u="sng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=COUNTIFS(B26:B40,B27)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u="sng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Index: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=INDEX(A26:D40,3,4)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8969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FAD5-3401-F902-98C6-7FC7756C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Pivochart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142F9-9BFF-F7DA-1ACE-1F8F1928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6B13-BD85-9E4E-20F6-D68BD501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0303B646-3075-D2CA-108D-8B5419E6381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554720628"/>
              </p:ext>
            </p:extLst>
          </p:nvPr>
        </p:nvGraphicFramePr>
        <p:xfrm>
          <a:off x="1533580" y="1869169"/>
          <a:ext cx="9612086" cy="4009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0728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FB80-7808-0D14-42B4-4834D831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Pivochart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0B90D-5240-D54A-A687-6401BFECE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1EBB6-DEA0-217D-979B-164CC580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F19D0062-060A-DDC4-0F11-F81BD0A9E013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612985236"/>
              </p:ext>
            </p:extLst>
          </p:nvPr>
        </p:nvGraphicFramePr>
        <p:xfrm>
          <a:off x="838200" y="1825625"/>
          <a:ext cx="10515600" cy="42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5749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13B4-23F2-BD61-C75C-7AB75E77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Pivochart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8F4E4-E5D6-8F12-5A37-980C64921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46EBC-3A18-8A0B-C21F-FF93EFA0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6ABF0EA0-816B-F18F-8C35-64E1D052763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046434123"/>
              </p:ext>
            </p:extLst>
          </p:nvPr>
        </p:nvGraphicFramePr>
        <p:xfrm>
          <a:off x="838200" y="1825625"/>
          <a:ext cx="10515600" cy="429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0969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8949-EBB5-EE9E-3FDD-7A2FA246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F34B4-0E8D-E3B2-9A1F-48B9F5D5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1046B-59E5-C1DA-3449-D0697CDE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F1DCEAC-D31D-CEA2-BE97-A66499A1517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Insert a PivotTable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	Select the entire dataset (including headers).</a:t>
            </a:r>
          </a:p>
          <a:p>
            <a:pPr marL="0" indent="0">
              <a:buNone/>
            </a:pPr>
            <a:r>
              <a:rPr lang="en-US" dirty="0"/>
              <a:t>ii.	Go to Insert → Click PivotTable.</a:t>
            </a:r>
          </a:p>
          <a:p>
            <a:pPr marL="0" indent="0">
              <a:buNone/>
            </a:pPr>
            <a:r>
              <a:rPr lang="en-US" dirty="0"/>
              <a:t>iii.	In the "Create PivotTable" window:</a:t>
            </a:r>
          </a:p>
          <a:p>
            <a:pPr marL="0" indent="0">
              <a:buNone/>
            </a:pPr>
            <a:r>
              <a:rPr lang="en-US" dirty="0"/>
              <a:t>a.	Select New Worksheet for better organization.</a:t>
            </a:r>
          </a:p>
          <a:p>
            <a:pPr marL="0" indent="0">
              <a:buNone/>
            </a:pPr>
            <a:r>
              <a:rPr lang="en-US" dirty="0"/>
              <a:t>b.	Click OK.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307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717C9-3E46-6203-3B29-13A03062F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525AC6-0417-16FD-120F-1F137EFE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974" y="0"/>
            <a:ext cx="4351848" cy="1381328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67518-CCF7-C41B-1CFB-85E27BAB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46" y="2336467"/>
            <a:ext cx="5507421" cy="2141482"/>
          </a:xfrm>
          <a:solidFill>
            <a:schemeClr val="accent4">
              <a:lumMod val="75000"/>
              <a:alpha val="35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Submitted To:</a:t>
            </a:r>
          </a:p>
          <a:p>
            <a:r>
              <a:rPr lang="en-US" dirty="0">
                <a:solidFill>
                  <a:schemeClr val="bg1"/>
                </a:solidFill>
              </a:rPr>
              <a:t>Md Mahbub E Noor</a:t>
            </a:r>
          </a:p>
          <a:p>
            <a:r>
              <a:rPr lang="en-US" dirty="0">
                <a:solidFill>
                  <a:schemeClr val="bg1"/>
                </a:solidFill>
              </a:rPr>
              <a:t>Assistant Professor</a:t>
            </a:r>
          </a:p>
          <a:p>
            <a:r>
              <a:rPr lang="en-US" dirty="0">
                <a:solidFill>
                  <a:schemeClr val="bg1"/>
                </a:solidFill>
              </a:rPr>
              <a:t>Department of Computer Science &amp; Technology</a:t>
            </a:r>
          </a:p>
          <a:p>
            <a:r>
              <a:rPr lang="en-US" dirty="0">
                <a:solidFill>
                  <a:schemeClr val="bg1"/>
                </a:solidFill>
              </a:rPr>
              <a:t>Faculty of Science</a:t>
            </a:r>
          </a:p>
          <a:p>
            <a:r>
              <a:rPr lang="en-US" dirty="0">
                <a:solidFill>
                  <a:schemeClr val="bg1"/>
                </a:solidFill>
              </a:rPr>
              <a:t>University of </a:t>
            </a:r>
            <a:r>
              <a:rPr lang="en-US" dirty="0" err="1">
                <a:solidFill>
                  <a:schemeClr val="bg1"/>
                </a:solidFill>
              </a:rPr>
              <a:t>Barishal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8A0A7B-3021-3DB5-F7EE-0ACA05F0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1ED21-2FF1-CB56-E7E8-84800947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Prepared by Ishrat Jahan Urmy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4090C-D5DC-6EEA-9A95-9A79D61EC279}"/>
              </a:ext>
            </a:extLst>
          </p:cNvPr>
          <p:cNvSpPr txBox="1"/>
          <p:nvPr/>
        </p:nvSpPr>
        <p:spPr>
          <a:xfrm>
            <a:off x="6291365" y="2347556"/>
            <a:ext cx="5566653" cy="20313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Submitted By</a:t>
            </a:r>
          </a:p>
          <a:p>
            <a:r>
              <a:rPr lang="en-US" dirty="0">
                <a:solidFill>
                  <a:schemeClr val="bg1"/>
                </a:solidFill>
              </a:rPr>
              <a:t>Israt Jahan </a:t>
            </a:r>
            <a:r>
              <a:rPr lang="en-US" dirty="0" err="1">
                <a:solidFill>
                  <a:schemeClr val="bg1"/>
                </a:solidFill>
              </a:rPr>
              <a:t>Urmy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Roll: 10</a:t>
            </a:r>
          </a:p>
          <a:p>
            <a:r>
              <a:rPr lang="en-US" dirty="0">
                <a:solidFill>
                  <a:schemeClr val="bg1"/>
                </a:solidFill>
              </a:rPr>
              <a:t>Batch 67, Computer Fundamentals</a:t>
            </a:r>
          </a:p>
          <a:p>
            <a:r>
              <a:rPr lang="en-US" dirty="0">
                <a:solidFill>
                  <a:schemeClr val="bg1"/>
                </a:solidFill>
              </a:rPr>
              <a:t>Department of Accounting &amp; Information Systems</a:t>
            </a:r>
          </a:p>
          <a:p>
            <a:r>
              <a:rPr lang="en-US" dirty="0">
                <a:solidFill>
                  <a:schemeClr val="bg1"/>
                </a:solidFill>
              </a:rPr>
              <a:t>Faculty of Business Studies</a:t>
            </a:r>
          </a:p>
          <a:p>
            <a:r>
              <a:rPr lang="en-US" dirty="0">
                <a:solidFill>
                  <a:schemeClr val="bg1"/>
                </a:solidFill>
              </a:rPr>
              <a:t>University of </a:t>
            </a:r>
            <a:r>
              <a:rPr lang="en-US" dirty="0" err="1">
                <a:solidFill>
                  <a:schemeClr val="bg1"/>
                </a:solidFill>
              </a:rPr>
              <a:t>Barishal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23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C177-B256-B446-7A1D-822B3325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3675D-C9F0-B5C0-F58D-FCF1E817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E3386-8A68-7AA7-CF77-5BA8BDEA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BF316CB-4D6E-56A8-9E88-0FFCF99BC94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Build the PivotTable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	In the PivotTable Fields Pane, drag fields into the areas:</a:t>
            </a:r>
          </a:p>
          <a:p>
            <a:pPr marL="0" indent="0">
              <a:buNone/>
            </a:pPr>
            <a:r>
              <a:rPr lang="en-US" dirty="0"/>
              <a:t>a.	Rows: Drag Country</a:t>
            </a:r>
          </a:p>
          <a:p>
            <a:pPr marL="0" indent="0">
              <a:buNone/>
            </a:pPr>
            <a:r>
              <a:rPr lang="en-US" dirty="0"/>
              <a:t>b.	Columns: Drag Department</a:t>
            </a:r>
          </a:p>
          <a:p>
            <a:pPr marL="0" indent="0">
              <a:buNone/>
            </a:pPr>
            <a:r>
              <a:rPr lang="en-US" dirty="0"/>
              <a:t>c.	Values: Drag Salary (this will show total salary per country per department)</a:t>
            </a:r>
          </a:p>
          <a:p>
            <a:pPr marL="0" indent="0">
              <a:buNone/>
            </a:pPr>
            <a:r>
              <a:rPr lang="en-US" dirty="0"/>
              <a:t>d.	Filters (Optional): Drag Product Category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0487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5B83-E37E-DC44-B187-137A9B89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61DFD-2651-6000-B3B8-5049EA43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40A15-2E53-FCE7-AB4D-F8ABEF96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7255B072-36AA-AAE0-24C7-10CB7A5A2D37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Insert a Slicer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	Click inside the PivotTable.</a:t>
            </a:r>
          </a:p>
          <a:p>
            <a:pPr marL="0" indent="0">
              <a:buNone/>
            </a:pPr>
            <a:r>
              <a:rPr lang="en-US" dirty="0"/>
              <a:t>ii.	Go to PivotTable Analyze → Click Insert Slicer.</a:t>
            </a:r>
          </a:p>
          <a:p>
            <a:pPr marL="0" indent="0">
              <a:buNone/>
            </a:pPr>
            <a:r>
              <a:rPr lang="en-US" dirty="0"/>
              <a:t>iii.	Select the slicer fields (Country, Department, Product Category).</a:t>
            </a:r>
          </a:p>
          <a:p>
            <a:pPr marL="0" indent="0">
              <a:buNone/>
            </a:pPr>
            <a:r>
              <a:rPr lang="en-US" dirty="0"/>
              <a:t>iv.	Click OK → The slicers will appear.</a:t>
            </a:r>
          </a:p>
          <a:p>
            <a:pPr marL="0" indent="0">
              <a:buNone/>
            </a:pPr>
            <a:r>
              <a:rPr lang="en-US" dirty="0"/>
              <a:t>v.	Move and resize the slicers as needed.</a:t>
            </a:r>
          </a:p>
          <a:p>
            <a:pPr marL="0" indent="0">
              <a:buNone/>
            </a:pPr>
            <a:r>
              <a:rPr lang="en-US" dirty="0"/>
              <a:t>Now, clicking on slicer buttons will filter the PivotTable.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7909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1F9B-5C5A-B954-7602-EBE20904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86375-C5C2-D961-1703-FE53BCE3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325B3-C119-9CEE-568C-564DED98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44A06A8-BCC1-0A92-007A-78D187DC540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4: Connect Slicer to Multiple PivotTables (Report Connections)</a:t>
            </a:r>
          </a:p>
          <a:p>
            <a:pPr marL="0" indent="0">
              <a:buNone/>
            </a:pPr>
            <a:r>
              <a:rPr lang="en-US" dirty="0"/>
              <a:t>If you want the slicer to control multiple PivotTables: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	Right-click on a slicer → Click Report Connections.</a:t>
            </a:r>
          </a:p>
          <a:p>
            <a:pPr marL="0" indent="0">
              <a:buNone/>
            </a:pPr>
            <a:r>
              <a:rPr lang="en-US" dirty="0"/>
              <a:t>ii.	A window will appear listing all PivotTables.</a:t>
            </a:r>
          </a:p>
          <a:p>
            <a:pPr marL="0" indent="0">
              <a:buNone/>
            </a:pPr>
            <a:r>
              <a:rPr lang="en-US" dirty="0"/>
              <a:t>iii.	Check all PivotTables where you want the slicer to apply filters.</a:t>
            </a:r>
          </a:p>
          <a:p>
            <a:pPr marL="0" indent="0">
              <a:buNone/>
            </a:pPr>
            <a:r>
              <a:rPr lang="en-US" dirty="0"/>
              <a:t>iv.	Click OK.</a:t>
            </a:r>
          </a:p>
          <a:p>
            <a:pPr marL="0" indent="0">
              <a:buNone/>
            </a:pPr>
            <a:r>
              <a:rPr lang="en-US" dirty="0"/>
              <a:t>Now, the slicer will filter all connected PivotTables simultaneously.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0853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7C66E-A6E7-B84A-DC42-F4693B0E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Picture: Group with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9A42-E0FB-3649-27FC-755A81E348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AFB2E-0413-BA27-625E-1301BB5F4CFC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3D89E-B7BA-D8D6-9AA8-E0FF3F14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2F776-A2A1-CB84-498A-27784577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64E930-F337-99CC-B624-9EE9965E1B04}"/>
              </a:ext>
            </a:extLst>
          </p:cNvPr>
          <p:cNvGrpSpPr/>
          <p:nvPr/>
        </p:nvGrpSpPr>
        <p:grpSpPr>
          <a:xfrm>
            <a:off x="1709233" y="2999613"/>
            <a:ext cx="3173095" cy="1582420"/>
            <a:chOff x="0" y="0"/>
            <a:chExt cx="3772861" cy="175964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D196A64-38A4-668C-5B20-37E509F5446F}"/>
                </a:ext>
              </a:extLst>
            </p:cNvPr>
            <p:cNvSpPr/>
            <p:nvPr/>
          </p:nvSpPr>
          <p:spPr>
            <a:xfrm>
              <a:off x="0" y="0"/>
              <a:ext cx="3772861" cy="1759643"/>
            </a:xfrm>
            <a:prstGeom prst="rect">
              <a:avLst/>
            </a:prstGeom>
            <a:solidFill>
              <a:srgbClr val="196B24"/>
            </a:solidFill>
            <a:ln w="1270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B0801912-4BF2-CEEE-0CF6-1668AE72289B}"/>
                </a:ext>
              </a:extLst>
            </p:cNvPr>
            <p:cNvSpPr/>
            <p:nvPr/>
          </p:nvSpPr>
          <p:spPr>
            <a:xfrm>
              <a:off x="1352390" y="376517"/>
              <a:ext cx="1137237" cy="1006609"/>
            </a:xfrm>
            <a:prstGeom prst="flowChartConnector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C6547D-1F01-A292-B042-0D648D326B42}"/>
              </a:ext>
            </a:extLst>
          </p:cNvPr>
          <p:cNvGrpSpPr/>
          <p:nvPr/>
        </p:nvGrpSpPr>
        <p:grpSpPr>
          <a:xfrm>
            <a:off x="7211808" y="3019089"/>
            <a:ext cx="2797584" cy="1910751"/>
            <a:chOff x="0" y="0"/>
            <a:chExt cx="2221006" cy="1671437"/>
          </a:xfrm>
        </p:grpSpPr>
        <p:sp>
          <p:nvSpPr>
            <p:cNvPr id="29" name="Sun 28">
              <a:extLst>
                <a:ext uri="{FF2B5EF4-FFF2-40B4-BE49-F238E27FC236}">
                  <a16:creationId xmlns:a16="http://schemas.microsoft.com/office/drawing/2014/main" id="{159EE3DE-714F-2307-B1FF-22A5A79C9736}"/>
                </a:ext>
              </a:extLst>
            </p:cNvPr>
            <p:cNvSpPr/>
            <p:nvPr/>
          </p:nvSpPr>
          <p:spPr>
            <a:xfrm>
              <a:off x="0" y="0"/>
              <a:ext cx="2221006" cy="1671437"/>
            </a:xfrm>
            <a:prstGeom prst="sun">
              <a:avLst>
                <a:gd name="adj" fmla="val 28321"/>
              </a:avLst>
            </a:prstGeom>
            <a:solidFill>
              <a:srgbClr val="FFFF00"/>
            </a:solidFill>
            <a:ln w="1270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Smiley Face 29">
              <a:extLst>
                <a:ext uri="{FF2B5EF4-FFF2-40B4-BE49-F238E27FC236}">
                  <a16:creationId xmlns:a16="http://schemas.microsoft.com/office/drawing/2014/main" id="{BBFA6922-C8C2-372D-CBB9-306CC8EFC30F}"/>
                </a:ext>
              </a:extLst>
            </p:cNvPr>
            <p:cNvSpPr/>
            <p:nvPr/>
          </p:nvSpPr>
          <p:spPr>
            <a:xfrm>
              <a:off x="622727" y="457360"/>
              <a:ext cx="975872" cy="753035"/>
            </a:xfrm>
            <a:prstGeom prst="smileyFace">
              <a:avLst/>
            </a:prstGeom>
            <a:solidFill>
              <a:srgbClr val="FF0000"/>
            </a:solidFill>
            <a:ln w="1270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35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75" y="65568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BB456-51B1-A816-3F16-0BAE5BEB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D4EF-F5A5-6CD0-A7C5-0E0DE837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11" y="1021754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022" y="1327828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Inventory Management System</a:t>
            </a:r>
          </a:p>
          <a:p>
            <a:r>
              <a:rPr lang="en-US" dirty="0"/>
              <a:t>Sales Information</a:t>
            </a:r>
          </a:p>
          <a:p>
            <a:r>
              <a:rPr lang="en-US" dirty="0"/>
              <a:t>Discount Rules</a:t>
            </a:r>
          </a:p>
          <a:p>
            <a:r>
              <a:rPr lang="en-US" dirty="0"/>
              <a:t>Charts</a:t>
            </a:r>
          </a:p>
          <a:p>
            <a:r>
              <a:rPr lang="en-US" dirty="0"/>
              <a:t>Customer Data</a:t>
            </a:r>
          </a:p>
          <a:p>
            <a:r>
              <a:rPr lang="en-US" dirty="0" err="1"/>
              <a:t>Pivochart</a:t>
            </a:r>
            <a:endParaRPr lang="en-US" dirty="0"/>
          </a:p>
          <a:p>
            <a:r>
              <a:rPr lang="en-US" dirty="0"/>
              <a:t>Steps</a:t>
            </a:r>
          </a:p>
          <a:p>
            <a:r>
              <a:rPr lang="en-US" dirty="0"/>
              <a:t>Picture Group with Shapes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45" y="-84304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Inventory Management Systems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69053A-0373-B20E-B547-55522ABEA1C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12875733"/>
              </p:ext>
            </p:extLst>
          </p:nvPr>
        </p:nvGraphicFramePr>
        <p:xfrm>
          <a:off x="1161551" y="2107475"/>
          <a:ext cx="9868898" cy="3563981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592509">
                  <a:extLst>
                    <a:ext uri="{9D8B030D-6E8A-4147-A177-3AD203B41FA5}">
                      <a16:colId xmlns:a16="http://schemas.microsoft.com/office/drawing/2014/main" val="95936754"/>
                    </a:ext>
                  </a:extLst>
                </a:gridCol>
                <a:gridCol w="1617129">
                  <a:extLst>
                    <a:ext uri="{9D8B030D-6E8A-4147-A177-3AD203B41FA5}">
                      <a16:colId xmlns:a16="http://schemas.microsoft.com/office/drawing/2014/main" val="3402289583"/>
                    </a:ext>
                  </a:extLst>
                </a:gridCol>
                <a:gridCol w="1601529">
                  <a:extLst>
                    <a:ext uri="{9D8B030D-6E8A-4147-A177-3AD203B41FA5}">
                      <a16:colId xmlns:a16="http://schemas.microsoft.com/office/drawing/2014/main" val="1152103986"/>
                    </a:ext>
                  </a:extLst>
                </a:gridCol>
                <a:gridCol w="1079472">
                  <a:extLst>
                    <a:ext uri="{9D8B030D-6E8A-4147-A177-3AD203B41FA5}">
                      <a16:colId xmlns:a16="http://schemas.microsoft.com/office/drawing/2014/main" val="319736762"/>
                    </a:ext>
                  </a:extLst>
                </a:gridCol>
                <a:gridCol w="1234425">
                  <a:extLst>
                    <a:ext uri="{9D8B030D-6E8A-4147-A177-3AD203B41FA5}">
                      <a16:colId xmlns:a16="http://schemas.microsoft.com/office/drawing/2014/main" val="1643280977"/>
                    </a:ext>
                  </a:extLst>
                </a:gridCol>
                <a:gridCol w="1154350">
                  <a:extLst>
                    <a:ext uri="{9D8B030D-6E8A-4147-A177-3AD203B41FA5}">
                      <a16:colId xmlns:a16="http://schemas.microsoft.com/office/drawing/2014/main" val="1520220777"/>
                    </a:ext>
                  </a:extLst>
                </a:gridCol>
                <a:gridCol w="1366498">
                  <a:extLst>
                    <a:ext uri="{9D8B030D-6E8A-4147-A177-3AD203B41FA5}">
                      <a16:colId xmlns:a16="http://schemas.microsoft.com/office/drawing/2014/main" val="2706666789"/>
                    </a:ext>
                  </a:extLst>
                </a:gridCol>
                <a:gridCol w="1222986">
                  <a:extLst>
                    <a:ext uri="{9D8B030D-6E8A-4147-A177-3AD203B41FA5}">
                      <a16:colId xmlns:a16="http://schemas.microsoft.com/office/drawing/2014/main" val="2538485674"/>
                    </a:ext>
                  </a:extLst>
                </a:gridCol>
              </a:tblGrid>
              <a:tr h="5577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Item ID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Item Name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Category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Unit Price 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Stock Quantity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Reorder Level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Total Value 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Status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extLst>
                  <a:ext uri="{0D108BD9-81ED-4DB2-BD59-A6C34878D82A}">
                    <a16:rowId xmlns:a16="http://schemas.microsoft.com/office/drawing/2014/main" val="4236950067"/>
                  </a:ext>
                </a:extLst>
              </a:tr>
              <a:tr h="273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101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Laptop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Electronics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8,000৳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15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120,000৳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In Stock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extLst>
                  <a:ext uri="{0D108BD9-81ED-4DB2-BD59-A6C34878D82A}">
                    <a16:rowId xmlns:a16="http://schemas.microsoft.com/office/drawing/2014/main" val="2789342553"/>
                  </a:ext>
                </a:extLst>
              </a:tr>
              <a:tr h="273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102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Smartphone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Electronics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5,000৳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40,000৳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In Stock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extLst>
                  <a:ext uri="{0D108BD9-81ED-4DB2-BD59-A6C34878D82A}">
                    <a16:rowId xmlns:a16="http://schemas.microsoft.com/office/drawing/2014/main" val="251219005"/>
                  </a:ext>
                </a:extLst>
              </a:tr>
              <a:tr h="273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103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Printer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Electronics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2,000৳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6,000৳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Low Stock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extLst>
                  <a:ext uri="{0D108BD9-81ED-4DB2-BD59-A6C34878D82A}">
                    <a16:rowId xmlns:a16="http://schemas.microsoft.com/office/drawing/2014/main" val="1666120778"/>
                  </a:ext>
                </a:extLst>
              </a:tr>
              <a:tr h="273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104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Office Chair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Furniture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1,500৳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18,000৳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In Stock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extLst>
                  <a:ext uri="{0D108BD9-81ED-4DB2-BD59-A6C34878D82A}">
                    <a16:rowId xmlns:a16="http://schemas.microsoft.com/office/drawing/2014/main" val="410190293"/>
                  </a:ext>
                </a:extLst>
              </a:tr>
              <a:tr h="273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105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Desk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Furniture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3,000৳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15,000৳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In Stock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extLst>
                  <a:ext uri="{0D108BD9-81ED-4DB2-BD59-A6C34878D82A}">
                    <a16:rowId xmlns:a16="http://schemas.microsoft.com/office/drawing/2014/main" val="471277019"/>
                  </a:ext>
                </a:extLst>
              </a:tr>
              <a:tr h="273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106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Hard Drive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Accessories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20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20,000৳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In Stock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extLst>
                  <a:ext uri="{0D108BD9-81ED-4DB2-BD59-A6C34878D82A}">
                    <a16:rowId xmlns:a16="http://schemas.microsoft.com/office/drawing/2014/main" val="3845858363"/>
                  </a:ext>
                </a:extLst>
              </a:tr>
              <a:tr h="273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107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Monitor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Electronics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2,500৳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17,500৳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In Stock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extLst>
                  <a:ext uri="{0D108BD9-81ED-4DB2-BD59-A6C34878D82A}">
                    <a16:rowId xmlns:a16="http://schemas.microsoft.com/office/drawing/2014/main" val="1929476079"/>
                  </a:ext>
                </a:extLst>
              </a:tr>
              <a:tr h="273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108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Mouse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Accessories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200৳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25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5,000৳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In Stock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extLst>
                  <a:ext uri="{0D108BD9-81ED-4DB2-BD59-A6C34878D82A}">
                    <a16:rowId xmlns:a16="http://schemas.microsoft.com/office/drawing/2014/main" val="669947746"/>
                  </a:ext>
                </a:extLst>
              </a:tr>
              <a:tr h="273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109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Keyboard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Accessories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300৳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3,000৳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In Stock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extLst>
                  <a:ext uri="{0D108BD9-81ED-4DB2-BD59-A6C34878D82A}">
                    <a16:rowId xmlns:a16="http://schemas.microsoft.com/office/drawing/2014/main" val="1342963701"/>
                  </a:ext>
                </a:extLst>
              </a:tr>
              <a:tr h="2732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110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Router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Networking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750৳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3,000৳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Low Stock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extLst>
                  <a:ext uri="{0D108BD9-81ED-4DB2-BD59-A6C34878D82A}">
                    <a16:rowId xmlns:a16="http://schemas.microsoft.com/office/drawing/2014/main" val="707448086"/>
                  </a:ext>
                </a:extLst>
              </a:tr>
              <a:tr h="273295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Total Inventory Value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247,500৳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573" marR="52573" marT="0" marB="0"/>
                </a:tc>
                <a:extLst>
                  <a:ext uri="{0D108BD9-81ED-4DB2-BD59-A6C34878D82A}">
                    <a16:rowId xmlns:a16="http://schemas.microsoft.com/office/drawing/2014/main" val="26539747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8A4B5-2AD7-BAB7-9033-D7E2FC18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D1AB4-FE6A-446B-2D6D-FFFBB434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-42387"/>
            <a:ext cx="10515600" cy="1554163"/>
          </a:xfrm>
          <a:noFill/>
        </p:spPr>
        <p:txBody>
          <a:bodyPr anchor="ctr"/>
          <a:lstStyle/>
          <a:p>
            <a:r>
              <a:rPr lang="en-US" dirty="0"/>
              <a:t>Formula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3920" y="2837997"/>
            <a:ext cx="4915163" cy="4297680"/>
          </a:xfrm>
          <a:noFill/>
        </p:spPr>
        <p:txBody>
          <a:bodyPr>
            <a:normAutofit/>
          </a:bodyPr>
          <a:lstStyle/>
          <a:p>
            <a:r>
              <a:rPr lang="en-US" sz="2400" dirty="0"/>
              <a:t>IF:</a:t>
            </a:r>
          </a:p>
          <a:p>
            <a:r>
              <a:rPr lang="en-US" sz="2400" dirty="0"/>
              <a:t>To find out stock status:</a:t>
            </a:r>
          </a:p>
          <a:p>
            <a:r>
              <a:rPr lang="en-US" sz="2400" dirty="0"/>
              <a:t>=IF(E5&lt;=F5,"Low </a:t>
            </a:r>
            <a:r>
              <a:rPr lang="en-US" sz="2400" dirty="0" err="1"/>
              <a:t>Stock","In</a:t>
            </a:r>
            <a:r>
              <a:rPr lang="en-US" sz="2400" dirty="0"/>
              <a:t> Stock")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87440" y="2837997"/>
            <a:ext cx="5212080" cy="4297680"/>
          </a:xfrm>
          <a:noFill/>
        </p:spPr>
        <p:txBody>
          <a:bodyPr>
            <a:normAutofit/>
          </a:bodyPr>
          <a:lstStyle/>
          <a:p>
            <a:r>
              <a:rPr lang="en-US" sz="2400" dirty="0"/>
              <a:t>Sum:</a:t>
            </a:r>
          </a:p>
          <a:p>
            <a:r>
              <a:rPr lang="en-US" sz="2400" dirty="0"/>
              <a:t>To calculate total inventory value:</a:t>
            </a:r>
          </a:p>
          <a:p>
            <a:r>
              <a:rPr lang="en-US" sz="2400" dirty="0"/>
              <a:t>=SUM(G5:G14)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4C53D-8841-9DDC-05B8-E33DA88F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D1464-F055-BE2D-1846-68C7E4BD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0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5915" y="2957739"/>
            <a:ext cx="3690256" cy="429768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=MAX(E5:E14)</a:t>
            </a:r>
          </a:p>
          <a:p>
            <a:pPr marL="0" indent="0">
              <a:buNone/>
            </a:pPr>
            <a:r>
              <a:rPr lang="pt-BR" dirty="0"/>
              <a:t>=MIN(E5:E14)</a:t>
            </a:r>
          </a:p>
          <a:p>
            <a:pPr marL="0" indent="0">
              <a:buNone/>
            </a:pPr>
            <a:r>
              <a:rPr lang="pt-BR" dirty="0"/>
              <a:t>=COUNTIF(H5:H14,"Low Stock")</a:t>
            </a:r>
          </a:p>
          <a:p>
            <a:pPr marL="0" indent="0">
              <a:buNone/>
            </a:pPr>
            <a:r>
              <a:rPr lang="pt-BR" dirty="0"/>
              <a:t>=AVERAGE(E5:E14)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8D258EC-E22F-DC56-1682-BC88D9ABBD02}"/>
              </a:ext>
            </a:extLst>
          </p:cNvPr>
          <p:cNvGraphicFramePr>
            <a:graphicFrameLocks noGrp="1"/>
          </p:cNvGraphicFramePr>
          <p:nvPr>
            <p:ph sz="half" idx="15"/>
            <p:extLst>
              <p:ext uri="{D42A27DB-BD31-4B8C-83A1-F6EECF244321}">
                <p14:modId xmlns:p14="http://schemas.microsoft.com/office/powerpoint/2010/main" val="1992194470"/>
              </p:ext>
            </p:extLst>
          </p:nvPr>
        </p:nvGraphicFramePr>
        <p:xfrm>
          <a:off x="6553200" y="2957739"/>
          <a:ext cx="4114800" cy="2138615"/>
        </p:xfrm>
        <a:graphic>
          <a:graphicData uri="http://schemas.openxmlformats.org/drawingml/2006/table">
            <a:tbl>
              <a:tblPr firstRow="1" firstCol="1" bandRow="1"/>
              <a:tblGrid>
                <a:gridCol w="1824591">
                  <a:extLst>
                    <a:ext uri="{9D8B030D-6E8A-4147-A177-3AD203B41FA5}">
                      <a16:colId xmlns:a16="http://schemas.microsoft.com/office/drawing/2014/main" val="269827399"/>
                    </a:ext>
                  </a:extLst>
                </a:gridCol>
                <a:gridCol w="1120673">
                  <a:extLst>
                    <a:ext uri="{9D8B030D-6E8A-4147-A177-3AD203B41FA5}">
                      <a16:colId xmlns:a16="http://schemas.microsoft.com/office/drawing/2014/main" val="2838124708"/>
                    </a:ext>
                  </a:extLst>
                </a:gridCol>
                <a:gridCol w="1169536">
                  <a:extLst>
                    <a:ext uri="{9D8B030D-6E8A-4147-A177-3AD203B41FA5}">
                      <a16:colId xmlns:a16="http://schemas.microsoft.com/office/drawing/2014/main" val="2898692236"/>
                    </a:ext>
                  </a:extLst>
                </a:gridCol>
              </a:tblGrid>
              <a:tr h="5670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Maximum stock quantity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786471"/>
                  </a:ext>
                </a:extLst>
              </a:tr>
              <a:tr h="5670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Minimum stock quantity 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305850"/>
                  </a:ext>
                </a:extLst>
              </a:tr>
              <a:tr h="5670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No. of low stock item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682169"/>
                  </a:ext>
                </a:extLst>
              </a:tr>
              <a:tr h="4375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Average Stock level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982" marR="8298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82211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86BC5-B09D-115E-2581-CCB330CF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00F77-3242-8663-3B78-0882B96B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885" y="-1369106"/>
            <a:ext cx="5257800" cy="2324046"/>
          </a:xfrm>
          <a:noFill/>
        </p:spPr>
        <p:txBody>
          <a:bodyPr anchor="b"/>
          <a:lstStyle/>
          <a:p>
            <a:r>
              <a:rPr lang="en-US" dirty="0"/>
              <a:t>Sales Information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D523BEF-DA78-61E3-4022-9555C629C3F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35573706"/>
              </p:ext>
            </p:extLst>
          </p:nvPr>
        </p:nvGraphicFramePr>
        <p:xfrm>
          <a:off x="2623456" y="1796143"/>
          <a:ext cx="6607629" cy="466095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1602922">
                  <a:extLst>
                    <a:ext uri="{9D8B030D-6E8A-4147-A177-3AD203B41FA5}">
                      <a16:colId xmlns:a16="http://schemas.microsoft.com/office/drawing/2014/main" val="2635170708"/>
                    </a:ext>
                  </a:extLst>
                </a:gridCol>
                <a:gridCol w="1588760">
                  <a:extLst>
                    <a:ext uri="{9D8B030D-6E8A-4147-A177-3AD203B41FA5}">
                      <a16:colId xmlns:a16="http://schemas.microsoft.com/office/drawing/2014/main" val="3580990097"/>
                    </a:ext>
                  </a:extLst>
                </a:gridCol>
                <a:gridCol w="1644234">
                  <a:extLst>
                    <a:ext uri="{9D8B030D-6E8A-4147-A177-3AD203B41FA5}">
                      <a16:colId xmlns:a16="http://schemas.microsoft.com/office/drawing/2014/main" val="1026328199"/>
                    </a:ext>
                  </a:extLst>
                </a:gridCol>
                <a:gridCol w="1771713">
                  <a:extLst>
                    <a:ext uri="{9D8B030D-6E8A-4147-A177-3AD203B41FA5}">
                      <a16:colId xmlns:a16="http://schemas.microsoft.com/office/drawing/2014/main" val="1822391953"/>
                    </a:ext>
                  </a:extLst>
                </a:gridCol>
              </a:tblGrid>
              <a:tr h="6408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Sold Quantity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Total Sales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Discount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Net Sales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extLst>
                  <a:ext uri="{0D108BD9-81ED-4DB2-BD59-A6C34878D82A}">
                    <a16:rowId xmlns:a16="http://schemas.microsoft.com/office/drawing/2014/main" val="2620569491"/>
                  </a:ext>
                </a:extLst>
              </a:tr>
              <a:tr h="2305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80,000৳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4000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76,000৳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extLst>
                  <a:ext uri="{0D108BD9-81ED-4DB2-BD59-A6C34878D82A}">
                    <a16:rowId xmlns:a16="http://schemas.microsoft.com/office/drawing/2014/main" val="2454716923"/>
                  </a:ext>
                </a:extLst>
              </a:tr>
              <a:tr h="4610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6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30,000৳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600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29,400৳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extLst>
                  <a:ext uri="{0D108BD9-81ED-4DB2-BD59-A6C34878D82A}">
                    <a16:rowId xmlns:a16="http://schemas.microsoft.com/office/drawing/2014/main" val="3230123744"/>
                  </a:ext>
                </a:extLst>
              </a:tr>
              <a:tr h="2305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4,000৳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4,000৳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extLst>
                  <a:ext uri="{0D108BD9-81ED-4DB2-BD59-A6C34878D82A}">
                    <a16:rowId xmlns:a16="http://schemas.microsoft.com/office/drawing/2014/main" val="3297187300"/>
                  </a:ext>
                </a:extLst>
              </a:tr>
              <a:tr h="4610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5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7,500৳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7,500৳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extLst>
                  <a:ext uri="{0D108BD9-81ED-4DB2-BD59-A6C34878D82A}">
                    <a16:rowId xmlns:a16="http://schemas.microsoft.com/office/drawing/2014/main" val="750024543"/>
                  </a:ext>
                </a:extLst>
              </a:tr>
              <a:tr h="2305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9,000৳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9,000৳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extLst>
                  <a:ext uri="{0D108BD9-81ED-4DB2-BD59-A6C34878D82A}">
                    <a16:rowId xmlns:a16="http://schemas.microsoft.com/office/drawing/2014/main" val="1654951075"/>
                  </a:ext>
                </a:extLst>
              </a:tr>
              <a:tr h="4610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15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15,000৳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300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14,700৳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extLst>
                  <a:ext uri="{0D108BD9-81ED-4DB2-BD59-A6C34878D82A}">
                    <a16:rowId xmlns:a16="http://schemas.microsoft.com/office/drawing/2014/main" val="173138210"/>
                  </a:ext>
                </a:extLst>
              </a:tr>
              <a:tr h="23054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12,500৳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250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12,250৳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extLst>
                  <a:ext uri="{0D108BD9-81ED-4DB2-BD59-A6C34878D82A}">
                    <a16:rowId xmlns:a16="http://schemas.microsoft.com/office/drawing/2014/main" val="1737109121"/>
                  </a:ext>
                </a:extLst>
              </a:tr>
              <a:tr h="4610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4,000৳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4,000৳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extLst>
                  <a:ext uri="{0D108BD9-81ED-4DB2-BD59-A6C34878D82A}">
                    <a16:rowId xmlns:a16="http://schemas.microsoft.com/office/drawing/2014/main" val="3936037852"/>
                  </a:ext>
                </a:extLst>
              </a:tr>
              <a:tr h="4610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2,100৳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2,100৳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extLst>
                  <a:ext uri="{0D108BD9-81ED-4DB2-BD59-A6C34878D82A}">
                    <a16:rowId xmlns:a16="http://schemas.microsoft.com/office/drawing/2014/main" val="3588776799"/>
                  </a:ext>
                </a:extLst>
              </a:tr>
              <a:tr h="46109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2,250৳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2,250৳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extLst>
                  <a:ext uri="{0D108BD9-81ED-4DB2-BD59-A6C34878D82A}">
                    <a16:rowId xmlns:a16="http://schemas.microsoft.com/office/drawing/2014/main" val="2367830861"/>
                  </a:ext>
                </a:extLst>
              </a:tr>
              <a:tr h="230548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Net Revenue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161,200৳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5" marR="57195" marT="0" marB="0"/>
                </a:tc>
                <a:extLst>
                  <a:ext uri="{0D108BD9-81ED-4DB2-BD59-A6C34878D82A}">
                    <a16:rowId xmlns:a16="http://schemas.microsoft.com/office/drawing/2014/main" val="33571391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AE4A4-CF28-C23E-F87C-8F91BEB0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459C-1C85-5BAD-480A-C0660C9C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0"/>
            <a:ext cx="10515600" cy="1325563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Discount Rules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82462" cy="429767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EFA9F-63FB-6676-19B3-43DB0419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39CC6-E668-599A-0204-85B25A4B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5B52F667-764D-6168-DAF4-78C1BC36D2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189515" y="2410276"/>
            <a:ext cx="6498772" cy="3457124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800" b="1" u="sng" kern="100" dirty="0">
                <a:solidFill>
                  <a:srgbClr val="0E28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Rules: </a:t>
            </a:r>
          </a:p>
          <a:p>
            <a:pPr marL="342900" marR="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2% Discount for total sales over $10,000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5% Discount for total sales over $50,000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Discount if total sales ≤ $10,000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6" y="71913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628900" y="1942148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3029" y="1825625"/>
            <a:ext cx="3450771" cy="4297680"/>
          </a:xfr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1F4E6-C9E2-3C7B-DF4C-37F299F8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78F78-B997-8409-5777-4FA02A4C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Ishrat Jahan Urmy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8DD1FC-BC5F-4963-698D-0664E5B07A0B}"/>
              </a:ext>
            </a:extLst>
          </p:cNvPr>
          <p:cNvSpPr/>
          <p:nvPr/>
        </p:nvSpPr>
        <p:spPr>
          <a:xfrm>
            <a:off x="3113314" y="1942148"/>
            <a:ext cx="5965372" cy="2604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find out the amount of discount: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=IF(J5&gt;50000,J5*5%,IF(J5&gt;10000,J5*2%,0))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30005B-6102-4F3C-A26F-485DF1BF9717}">
  <ds:schemaRefs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www.w3.org/XML/1998/namespace"/>
    <ds:schemaRef ds:uri="http://schemas.microsoft.com/office/2006/documentManagement/types"/>
    <ds:schemaRef ds:uri="71af3243-3dd4-4a8d-8c0d-dd76da1f02a5"/>
    <ds:schemaRef ds:uri="230e9df3-be65-4c73-a93b-d1236ebd677e"/>
    <ds:schemaRef ds:uri="16c05727-aa75-4e4a-9b5f-8a80a116589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117</TotalTime>
  <Words>1020</Words>
  <Application>Microsoft Office PowerPoint</Application>
  <PresentationFormat>Widescreen</PresentationFormat>
  <Paragraphs>418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Alfredo Heavy</vt:lpstr>
      <vt:lpstr>Aptos</vt:lpstr>
      <vt:lpstr>Aptos Narrow</vt:lpstr>
      <vt:lpstr>Arial</vt:lpstr>
      <vt:lpstr>Avenir Next LT Pro</vt:lpstr>
      <vt:lpstr>Avenir Next LT Pro Light</vt:lpstr>
      <vt:lpstr>Calibri</vt:lpstr>
      <vt:lpstr>Times New Roman</vt:lpstr>
      <vt:lpstr>Custom</vt:lpstr>
      <vt:lpstr>Welcome   To My Presentation</vt:lpstr>
      <vt:lpstr>PowerPoint Presentation</vt:lpstr>
      <vt:lpstr>Contents</vt:lpstr>
      <vt:lpstr>Inventory Management Systems</vt:lpstr>
      <vt:lpstr>Formula </vt:lpstr>
      <vt:lpstr>Formula</vt:lpstr>
      <vt:lpstr>Sales Information</vt:lpstr>
      <vt:lpstr>Discount Rules</vt:lpstr>
      <vt:lpstr>Formula</vt:lpstr>
      <vt:lpstr>Chart</vt:lpstr>
      <vt:lpstr>Chart</vt:lpstr>
      <vt:lpstr>Customer Data</vt:lpstr>
      <vt:lpstr>Formula</vt:lpstr>
      <vt:lpstr>Customer Data</vt:lpstr>
      <vt:lpstr>Formula</vt:lpstr>
      <vt:lpstr>Pivochart</vt:lpstr>
      <vt:lpstr>Pivochart</vt:lpstr>
      <vt:lpstr>Pivochart</vt:lpstr>
      <vt:lpstr>Steps</vt:lpstr>
      <vt:lpstr>Steps</vt:lpstr>
      <vt:lpstr>Steps</vt:lpstr>
      <vt:lpstr>Steps</vt:lpstr>
      <vt:lpstr>Picture: Group with Shapes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Xishan</dc:creator>
  <cp:lastModifiedBy>User</cp:lastModifiedBy>
  <cp:revision>7</cp:revision>
  <dcterms:created xsi:type="dcterms:W3CDTF">2025-03-14T15:24:23Z</dcterms:created>
  <dcterms:modified xsi:type="dcterms:W3CDTF">2025-03-14T17:28:30Z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