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338CFC-6FD0-492C-BA4E-4A94D7118842}" type="datetimeFigureOut">
              <a:rPr lang="fr-FR" smtClean="0"/>
              <a:pPr/>
              <a:t>12/05/2020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97577D-60D7-445E-8ADC-8B832C535DD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997577D-60D7-445E-8ADC-8B832C535DD1}" type="slidenum">
              <a:rPr lang="fr-FR" smtClean="0"/>
              <a:pPr/>
              <a:t>8</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2D5CA50-AB1E-42BE-877B-655265B3526C}" type="datetimeFigureOut">
              <a:rPr lang="fr-FR" smtClean="0"/>
              <a:pPr/>
              <a:t>12/05/2020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8D7940-7D9D-43E1-9E29-D86F72E17FD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5CA50-AB1E-42BE-877B-655265B3526C}" type="datetimeFigureOut">
              <a:rPr lang="fr-FR" smtClean="0"/>
              <a:pPr/>
              <a:t>12/05/2020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D7940-7D9D-43E1-9E29-D86F72E17FD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71472" y="642918"/>
            <a:ext cx="7772400" cy="1470025"/>
          </a:xfrm>
        </p:spPr>
        <p:txBody>
          <a:bodyPr/>
          <a:lstStyle/>
          <a:p>
            <a:r>
              <a:rPr lang="fr-FR" dirty="0" smtClean="0"/>
              <a:t>Documentation MCD, MLD et SQL</a:t>
            </a:r>
            <a:endParaRPr lang="fr-FR" dirty="0"/>
          </a:p>
        </p:txBody>
      </p:sp>
      <p:sp>
        <p:nvSpPr>
          <p:cNvPr id="3" name="Sous-titre 2"/>
          <p:cNvSpPr>
            <a:spLocks noGrp="1"/>
          </p:cNvSpPr>
          <p:nvPr>
            <p:ph type="subTitle" idx="1"/>
          </p:nvPr>
        </p:nvSpPr>
        <p:spPr>
          <a:xfrm>
            <a:off x="1357290" y="2428868"/>
            <a:ext cx="6400800" cy="3786214"/>
          </a:xfrm>
        </p:spPr>
        <p:txBody>
          <a:bodyPr>
            <a:normAutofit/>
          </a:bodyPr>
          <a:lstStyle/>
          <a:p>
            <a:pPr algn="l"/>
            <a:r>
              <a:rPr lang="fr-FR" sz="2400" dirty="0" smtClean="0">
                <a:latin typeface="Times New Roman" pitchFamily="18" charset="0"/>
                <a:cs typeface="Times New Roman" pitchFamily="18" charset="0"/>
              </a:rPr>
              <a:t>                                    Plan</a:t>
            </a:r>
          </a:p>
          <a:p>
            <a:pPr marL="571500" indent="-571500" algn="l">
              <a:buFont typeface="+mj-lt"/>
              <a:buAutoNum type="romanUcPeriod"/>
            </a:pPr>
            <a:r>
              <a:rPr lang="fr-FR" sz="2400" dirty="0">
                <a:latin typeface="Times New Roman" pitchFamily="18" charset="0"/>
                <a:cs typeface="Times New Roman" pitchFamily="18" charset="0"/>
              </a:rPr>
              <a:t>La modélisation</a:t>
            </a:r>
          </a:p>
          <a:p>
            <a:pPr marL="571500" indent="-571500" algn="l">
              <a:buFont typeface="+mj-lt"/>
              <a:buAutoNum type="romanUcPeriod"/>
            </a:pPr>
            <a:r>
              <a:rPr lang="fr-FR" sz="2400" dirty="0">
                <a:latin typeface="Times New Roman" pitchFamily="18" charset="0"/>
                <a:cs typeface="Times New Roman" pitchFamily="18" charset="0"/>
              </a:rPr>
              <a:t>MCD et Modèle Entité-Association.</a:t>
            </a:r>
          </a:p>
          <a:p>
            <a:pPr marL="571500" indent="-571500" algn="l">
              <a:buFont typeface="+mj-lt"/>
              <a:buAutoNum type="romanUcPeriod"/>
            </a:pPr>
            <a:r>
              <a:rPr lang="fr-FR" sz="2400" dirty="0">
                <a:latin typeface="Times New Roman" pitchFamily="18" charset="0"/>
                <a:cs typeface="Times New Roman" pitchFamily="18" charset="0"/>
              </a:rPr>
              <a:t>MLD et modèle </a:t>
            </a:r>
            <a:r>
              <a:rPr lang="fr-FR" sz="2400" dirty="0" smtClean="0">
                <a:latin typeface="Times New Roman" pitchFamily="18" charset="0"/>
                <a:cs typeface="Times New Roman" pitchFamily="18" charset="0"/>
              </a:rPr>
              <a:t>relationnel</a:t>
            </a:r>
            <a:endParaRPr lang="fr-FR" sz="2400" dirty="0">
              <a:latin typeface="Times New Roman" pitchFamily="18" charset="0"/>
              <a:cs typeface="Times New Roman" pitchFamily="18" charset="0"/>
            </a:endParaRPr>
          </a:p>
          <a:p>
            <a:pPr marL="571500" indent="-571500" algn="l">
              <a:buFont typeface="+mj-lt"/>
              <a:buAutoNum type="romanUcPeriod"/>
            </a:pPr>
            <a:r>
              <a:rPr lang="fr-FR" sz="2400" dirty="0">
                <a:latin typeface="Times New Roman" pitchFamily="18" charset="0"/>
                <a:cs typeface="Times New Roman" pitchFamily="18" charset="0"/>
              </a:rPr>
              <a:t>MLD : MODÈLE LOGIQUE DES DONNÉES</a:t>
            </a:r>
          </a:p>
          <a:p>
            <a:pPr marL="571500" indent="-571500" algn="l">
              <a:buFont typeface="+mj-lt"/>
              <a:buAutoNum type="romanUcPeriod"/>
            </a:pPr>
            <a:r>
              <a:rPr lang="fr-FR" sz="2400" dirty="0" smtClean="0">
                <a:latin typeface="Times New Roman" pitchFamily="18" charset="0"/>
                <a:cs typeface="Times New Roman" pitchFamily="18" charset="0"/>
              </a:rPr>
              <a:t>SQL</a:t>
            </a:r>
            <a:endParaRPr lang="fr-FR"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14348" y="357166"/>
            <a:ext cx="7772400" cy="6143668"/>
          </a:xfrm>
        </p:spPr>
        <p:txBody>
          <a:bodyPr>
            <a:normAutofit lnSpcReduction="10000"/>
          </a:bodyPr>
          <a:lstStyle/>
          <a:p>
            <a:pPr marL="457200" indent="-457200">
              <a:buFont typeface="+mj-lt"/>
              <a:buAutoNum type="arabicPeriod"/>
            </a:pPr>
            <a:r>
              <a:rPr lang="fr-FR" b="1" dirty="0">
                <a:latin typeface="Times New Roman" pitchFamily="18" charset="0"/>
                <a:cs typeface="Times New Roman" pitchFamily="18" charset="0"/>
              </a:rPr>
              <a:t>Passage du MCD au </a:t>
            </a:r>
            <a:r>
              <a:rPr lang="fr-FR" b="1" dirty="0" smtClean="0">
                <a:latin typeface="Times New Roman" pitchFamily="18" charset="0"/>
                <a:cs typeface="Times New Roman" pitchFamily="18" charset="0"/>
              </a:rPr>
              <a:t>MLD</a:t>
            </a:r>
            <a:r>
              <a:rPr lang="fr-FR" dirty="0" smtClean="0">
                <a:latin typeface="Times New Roman" pitchFamily="18" charset="0"/>
                <a:cs typeface="Times New Roman" pitchFamily="18" charset="0"/>
              </a:rPr>
              <a:t>.</a:t>
            </a:r>
          </a:p>
          <a:p>
            <a:r>
              <a:rPr lang="fr-FR" sz="1800" dirty="0" smtClean="0">
                <a:latin typeface="Times New Roman" pitchFamily="18" charset="0"/>
                <a:cs typeface="Times New Roman" pitchFamily="18" charset="0"/>
              </a:rPr>
              <a:t>En général, il existe des règles de passage du MCD au MLD quel que soit la technique finalement choisi (fichier, XML, BD-R, BD-OO, etc.).</a:t>
            </a:r>
          </a:p>
          <a:p>
            <a:r>
              <a:rPr lang="fr-FR" sz="1800" dirty="0" smtClean="0">
                <a:latin typeface="Times New Roman" pitchFamily="18" charset="0"/>
                <a:cs typeface="Times New Roman" pitchFamily="18" charset="0"/>
              </a:rPr>
              <a:t>On </a:t>
            </a:r>
            <a:r>
              <a:rPr lang="fr-FR" sz="1800" dirty="0">
                <a:latin typeface="Times New Roman" pitchFamily="18" charset="0"/>
                <a:cs typeface="Times New Roman" pitchFamily="18" charset="0"/>
              </a:rPr>
              <a:t>rappelle ici les 6 règles de passage du MEA au MR</a:t>
            </a:r>
          </a:p>
          <a:p>
            <a:r>
              <a:rPr lang="fr-FR" sz="1800" dirty="0">
                <a:latin typeface="Times New Roman" pitchFamily="18" charset="0"/>
                <a:cs typeface="Times New Roman" pitchFamily="18" charset="0"/>
              </a:rPr>
              <a:t>Les 6 règles de passage du MEA au MR</a:t>
            </a:r>
          </a:p>
          <a:p>
            <a:r>
              <a:rPr lang="fr-FR" sz="1800" dirty="0">
                <a:latin typeface="Times New Roman" pitchFamily="18" charset="0"/>
                <a:cs typeface="Times New Roman" pitchFamily="18" charset="0"/>
              </a:rPr>
              <a:t>Règle 1 - Entité :</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Chaque entité devient une table. Chaque attribut de l'entité devient un attribut de cette table.</a:t>
            </a:r>
          </a:p>
          <a:p>
            <a:r>
              <a:rPr lang="fr-FR" sz="1800" dirty="0">
                <a:latin typeface="Times New Roman" pitchFamily="18" charset="0"/>
                <a:cs typeface="Times New Roman" pitchFamily="18" charset="0"/>
              </a:rPr>
              <a:t>Règle 2 – Association « 1 à plusieurs » :</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La clé primaire de l’entité supérieure (côté plusieurs) devient attribut clé étrangère dans la table issue de l’entité inférieure (coté 1).</a:t>
            </a:r>
          </a:p>
          <a:p>
            <a:r>
              <a:rPr lang="fr-FR" sz="1800" dirty="0">
                <a:latin typeface="Times New Roman" pitchFamily="18" charset="0"/>
                <a:cs typeface="Times New Roman" pitchFamily="18" charset="0"/>
              </a:rPr>
              <a:t>Dans le cas d'une association « 1 à plusieurs » réflexive, ce nouvel attribut doit être renommé.</a:t>
            </a:r>
          </a:p>
          <a:p>
            <a:r>
              <a:rPr lang="fr-FR" sz="1800" dirty="0">
                <a:latin typeface="Times New Roman" pitchFamily="18" charset="0"/>
                <a:cs typeface="Times New Roman" pitchFamily="18" charset="0"/>
              </a:rPr>
              <a:t>Par exemple : #NE devient # </a:t>
            </a:r>
            <a:r>
              <a:rPr lang="fr-FR" sz="1800" dirty="0" err="1">
                <a:latin typeface="Times New Roman" pitchFamily="18" charset="0"/>
                <a:cs typeface="Times New Roman" pitchFamily="18" charset="0"/>
              </a:rPr>
              <a:t>NEchef</a:t>
            </a:r>
            <a:r>
              <a:rPr lang="fr-FR" sz="1800" dirty="0" smtClean="0">
                <a:latin typeface="Times New Roman" pitchFamily="18" charset="0"/>
                <a:cs typeface="Times New Roman" pitchFamily="18" charset="0"/>
              </a:rPr>
              <a:t>.</a:t>
            </a:r>
          </a:p>
          <a:p>
            <a:r>
              <a:rPr lang="fr-FR" sz="1900" dirty="0">
                <a:latin typeface="Times New Roman" pitchFamily="18" charset="0"/>
                <a:cs typeface="Times New Roman" pitchFamily="18" charset="0"/>
              </a:rPr>
              <a:t>Dans le cas d’un identifiant relatif (association (1.1) </a:t>
            </a:r>
            <a:r>
              <a:rPr lang="fr-FR" sz="1900" dirty="0" err="1">
                <a:latin typeface="Times New Roman" pitchFamily="18" charset="0"/>
                <a:cs typeface="Times New Roman" pitchFamily="18" charset="0"/>
              </a:rPr>
              <a:t>parenthèsée</a:t>
            </a:r>
            <a:r>
              <a:rPr lang="fr-FR" sz="1900" dirty="0">
                <a:latin typeface="Times New Roman" pitchFamily="18" charset="0"/>
                <a:cs typeface="Times New Roman" pitchFamily="18" charset="0"/>
              </a:rPr>
              <a:t>), la clé primaire de l’entité supérieure (côté plusieurs) devient attribut clé étrangère et primaire dans la table issue de l’entité inférieure (coté 1).</a:t>
            </a:r>
          </a:p>
          <a:p>
            <a:r>
              <a:rPr lang="fr-FR" sz="1900" dirty="0">
                <a:latin typeface="Times New Roman" pitchFamily="18" charset="0"/>
                <a:cs typeface="Times New Roman" pitchFamily="18" charset="0"/>
              </a:rPr>
              <a:t>Règle 3 – Association « plusieurs à plusieurs » :</a:t>
            </a:r>
            <a:r>
              <a:rPr lang="fr-FR" sz="1900" b="1" dirty="0">
                <a:latin typeface="Times New Roman" pitchFamily="18" charset="0"/>
                <a:cs typeface="Times New Roman" pitchFamily="18" charset="0"/>
              </a:rPr>
              <a:t> </a:t>
            </a:r>
            <a:r>
              <a:rPr lang="fr-FR" sz="1900" dirty="0">
                <a:latin typeface="Times New Roman" pitchFamily="18" charset="0"/>
                <a:cs typeface="Times New Roman" pitchFamily="18" charset="0"/>
              </a:rPr>
              <a:t>Une association « plusieurs à plusieurs » devient une table. Les clés primaires des entités associée deviennent clés étrangères dans cette table. Les attributs de l’association deviennent attributs de la table. La détermination de la clé primaire de cette table n’est pas automatique.</a:t>
            </a:r>
          </a:p>
          <a:p>
            <a:endParaRPr lang="fr-FR" sz="1800" dirty="0">
              <a:latin typeface="Times New Roman" pitchFamily="18" charset="0"/>
              <a:cs typeface="Times New Roman" pitchFamily="18" charset="0"/>
            </a:endParaRPr>
          </a:p>
          <a:p>
            <a:pPr marL="457200" indent="-457200"/>
            <a:endParaRPr lang="fr-FR"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85786" y="1928802"/>
            <a:ext cx="7772400" cy="4286280"/>
          </a:xfrm>
        </p:spPr>
        <p:txBody>
          <a:bodyPr>
            <a:normAutofit fontScale="25000" lnSpcReduction="20000"/>
          </a:bodyPr>
          <a:lstStyle/>
          <a:p>
            <a:r>
              <a:rPr lang="fr-FR" sz="7200" dirty="0">
                <a:latin typeface="Times New Roman" pitchFamily="18" charset="0"/>
                <a:cs typeface="Times New Roman" pitchFamily="18" charset="0"/>
              </a:rPr>
              <a:t>En général, la clé primaire de cette table est constituée de la concaténation des clés primaires des entités associées. Toutefois, il faut se demander si cette concaténation forme bien la clé primaire.</a:t>
            </a:r>
          </a:p>
          <a:p>
            <a:r>
              <a:rPr lang="fr-FR" sz="7200" dirty="0">
                <a:latin typeface="Times New Roman" pitchFamily="18" charset="0"/>
                <a:cs typeface="Times New Roman" pitchFamily="18" charset="0"/>
              </a:rPr>
              <a:t>Si ce n’est pas le cas, on peut essayer d’ajouter des attributs non-clés pour trouver la clé primaire.</a:t>
            </a:r>
          </a:p>
          <a:p>
            <a:r>
              <a:rPr lang="fr-FR" sz="7200" dirty="0">
                <a:latin typeface="Times New Roman" pitchFamily="18" charset="0"/>
                <a:cs typeface="Times New Roman" pitchFamily="18" charset="0"/>
              </a:rPr>
              <a:t>Ensuite, il faut se demander si on ne peut pas supprimer certains attributs clés étrangères pour réduire la clé primaire au minimum d’attributs.</a:t>
            </a:r>
          </a:p>
          <a:p>
            <a:r>
              <a:rPr lang="fr-FR" sz="7200" dirty="0">
                <a:latin typeface="Times New Roman" pitchFamily="18" charset="0"/>
                <a:cs typeface="Times New Roman" pitchFamily="18" charset="0"/>
              </a:rPr>
              <a:t>Règle 4 – Association « 0.1 à plusieurs » : 2 possibilités :</a:t>
            </a:r>
          </a:p>
          <a:p>
            <a:r>
              <a:rPr lang="fr-FR" sz="7200" dirty="0">
                <a:latin typeface="Times New Roman" pitchFamily="18" charset="0"/>
                <a:cs typeface="Times New Roman" pitchFamily="18" charset="0"/>
              </a:rPr>
              <a:t>• Si elles portent des attributs, on applique la règle 3</a:t>
            </a:r>
            <a:r>
              <a:rPr lang="fr-FR" sz="7200" b="1" dirty="0">
                <a:latin typeface="Times New Roman" pitchFamily="18" charset="0"/>
                <a:cs typeface="Times New Roman" pitchFamily="18" charset="0"/>
              </a:rPr>
              <a:t> </a:t>
            </a:r>
            <a:r>
              <a:rPr lang="fr-FR" sz="7200" dirty="0">
                <a:latin typeface="Times New Roman" pitchFamily="18" charset="0"/>
                <a:cs typeface="Times New Roman" pitchFamily="18" charset="0"/>
              </a:rPr>
              <a:t>concernant les associations plusieurs à plusieurs. L’association donne une table.</a:t>
            </a:r>
          </a:p>
          <a:p>
            <a:r>
              <a:rPr lang="fr-FR" sz="7200" dirty="0">
                <a:latin typeface="Times New Roman" pitchFamily="18" charset="0"/>
                <a:cs typeface="Times New Roman" pitchFamily="18" charset="0"/>
              </a:rPr>
              <a:t>• Si elles ne portent pas d’attributs, on applique la règle 2</a:t>
            </a:r>
            <a:r>
              <a:rPr lang="fr-FR" sz="7200" b="1" dirty="0">
                <a:latin typeface="Times New Roman" pitchFamily="18" charset="0"/>
                <a:cs typeface="Times New Roman" pitchFamily="18" charset="0"/>
              </a:rPr>
              <a:t> </a:t>
            </a:r>
            <a:r>
              <a:rPr lang="fr-FR" sz="7200" dirty="0">
                <a:latin typeface="Times New Roman" pitchFamily="18" charset="0"/>
                <a:cs typeface="Times New Roman" pitchFamily="18" charset="0"/>
              </a:rPr>
              <a:t>concernant les associations 1 à plusieurs. Dans ce cas la clé étrangère produite n’est pas obligatoire puisque le minimum est à 0 (pas NOT NULL).</a:t>
            </a:r>
          </a:p>
          <a:p>
            <a:r>
              <a:rPr lang="fr-FR" sz="7200" dirty="0">
                <a:latin typeface="Times New Roman" pitchFamily="18" charset="0"/>
                <a:cs typeface="Times New Roman" pitchFamily="18" charset="0"/>
              </a:rPr>
              <a:t>Règle 5</a:t>
            </a:r>
            <a:r>
              <a:rPr lang="fr-FR" sz="7200" b="1" dirty="0">
                <a:latin typeface="Times New Roman" pitchFamily="18" charset="0"/>
                <a:cs typeface="Times New Roman" pitchFamily="18" charset="0"/>
              </a:rPr>
              <a:t> – </a:t>
            </a:r>
            <a:r>
              <a:rPr lang="fr-FR" sz="7200" dirty="0">
                <a:latin typeface="Times New Roman" pitchFamily="18" charset="0"/>
                <a:cs typeface="Times New Roman" pitchFamily="18" charset="0"/>
              </a:rPr>
              <a:t>L’héritage :</a:t>
            </a:r>
            <a:r>
              <a:rPr lang="fr-FR" sz="7200" b="1" dirty="0">
                <a:latin typeface="Times New Roman" pitchFamily="18" charset="0"/>
                <a:cs typeface="Times New Roman" pitchFamily="18" charset="0"/>
              </a:rPr>
              <a:t> </a:t>
            </a:r>
            <a:r>
              <a:rPr lang="fr-FR" sz="7200" dirty="0">
                <a:latin typeface="Times New Roman" pitchFamily="18" charset="0"/>
                <a:cs typeface="Times New Roman" pitchFamily="18" charset="0"/>
              </a:rPr>
              <a:t>Dans le cas d’un héritage, chaque entité participant (espèce et genre) devient une table. La clé primaire de la table issue de l’entité genre devient clé étrangère dans les tables issues des entités espèces. Si une entité espèce n’a pas de clé primaire, la clé étrangère issue de l’entité genre devient la clé primaire de la table issue de l’entité espèce.</a:t>
            </a:r>
          </a:p>
          <a:p>
            <a:r>
              <a:rPr lang="fr-FR" sz="7200" dirty="0">
                <a:latin typeface="Times New Roman" pitchFamily="18" charset="0"/>
                <a:cs typeface="Times New Roman" pitchFamily="18" charset="0"/>
              </a:rPr>
              <a:t>Règle 6 – Clé complexe</a:t>
            </a:r>
            <a:r>
              <a:rPr lang="fr-FR" sz="7200" b="1" dirty="0">
                <a:latin typeface="Times New Roman" pitchFamily="18" charset="0"/>
                <a:cs typeface="Times New Roman" pitchFamily="18" charset="0"/>
              </a:rPr>
              <a:t> </a:t>
            </a:r>
            <a:r>
              <a:rPr lang="fr-FR" sz="7200" dirty="0">
                <a:latin typeface="Times New Roman" pitchFamily="18" charset="0"/>
                <a:cs typeface="Times New Roman" pitchFamily="18" charset="0"/>
              </a:rPr>
              <a:t>:</a:t>
            </a:r>
            <a:r>
              <a:rPr lang="fr-FR" sz="7200" b="1" dirty="0">
                <a:latin typeface="Times New Roman" pitchFamily="18" charset="0"/>
                <a:cs typeface="Times New Roman" pitchFamily="18" charset="0"/>
              </a:rPr>
              <a:t> </a:t>
            </a:r>
            <a:r>
              <a:rPr lang="fr-FR" sz="7200" dirty="0">
                <a:latin typeface="Times New Roman" pitchFamily="18" charset="0"/>
                <a:cs typeface="Times New Roman" pitchFamily="18" charset="0"/>
              </a:rPr>
              <a:t>Les clés complexe sont produite en appliquant les 5 règles précédentes avec une différence : les associations peuvent relier des entités ou des associations qui donnent une table dans le modèle relationnel. Dans ce cas les règles 5 premières règles s’appliquent en considérant la clé primaire de la table issue de l’association reliée comme si elle provenait d’une entité.</a:t>
            </a:r>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642918"/>
            <a:ext cx="7772400" cy="879488"/>
          </a:xfrm>
        </p:spPr>
        <p:txBody>
          <a:bodyPr>
            <a:normAutofit fontScale="90000"/>
          </a:bodyPr>
          <a:lstStyle/>
          <a:p>
            <a:pPr marL="857250" indent="-857250">
              <a:buFont typeface="+mj-lt"/>
              <a:buAutoNum type="romanUcPeriod" startAt="5"/>
            </a:pPr>
            <a:r>
              <a:rPr lang="fr-FR" sz="3600" dirty="0" smtClean="0">
                <a:latin typeface="Times New Roman" pitchFamily="18" charset="0"/>
                <a:cs typeface="Times New Roman" pitchFamily="18" charset="0"/>
              </a:rPr>
              <a:t>SQL</a:t>
            </a: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endParaRPr lang="fr-FR" dirty="0"/>
          </a:p>
        </p:txBody>
      </p:sp>
      <p:sp>
        <p:nvSpPr>
          <p:cNvPr id="3" name="Espace réservé du texte 2"/>
          <p:cNvSpPr>
            <a:spLocks noGrp="1"/>
          </p:cNvSpPr>
          <p:nvPr>
            <p:ph type="body" idx="1"/>
          </p:nvPr>
        </p:nvSpPr>
        <p:spPr>
          <a:xfrm>
            <a:off x="722313" y="2357431"/>
            <a:ext cx="7772400" cy="2857519"/>
          </a:xfrm>
        </p:spPr>
        <p:txBody>
          <a:bodyPr>
            <a:normAutofit/>
          </a:bodyPr>
          <a:lstStyle/>
          <a:p>
            <a:r>
              <a:rPr lang="fr-FR" sz="1900" dirty="0">
                <a:latin typeface="Times New Roman" pitchFamily="18" charset="0"/>
                <a:cs typeface="Times New Roman" pitchFamily="18" charset="0"/>
              </a:rPr>
              <a:t>Le SQL </a:t>
            </a:r>
            <a:r>
              <a:rPr lang="fr-FR" sz="1900" dirty="0" smtClean="0">
                <a:latin typeface="Times New Roman" pitchFamily="18" charset="0"/>
                <a:cs typeface="Times New Roman" pitchFamily="18" charset="0"/>
              </a:rPr>
              <a:t>(Structure </a:t>
            </a:r>
            <a:r>
              <a:rPr lang="fr-FR" sz="1900" dirty="0">
                <a:latin typeface="Times New Roman" pitchFamily="18" charset="0"/>
                <a:cs typeface="Times New Roman" pitchFamily="18" charset="0"/>
              </a:rPr>
              <a:t>Query Language) est un langage permettant de communiquer avec une base de données. Ce langage informatique est notamment très utilisé par les développeurs web pour communiquer avec les données d’un site web. SQL.sh recense des cours de SQL et des explications sur les principales commandes pour lire, insérer, modifier et supprimer des données dans une base</a:t>
            </a:r>
            <a:r>
              <a:rPr lang="fr-FR" sz="1900" dirty="0" smtClean="0">
                <a:latin typeface="Times New Roman" pitchFamily="18" charset="0"/>
                <a:cs typeface="Times New Roman" pitchFamily="18" charset="0"/>
              </a:rPr>
              <a:t>.</a:t>
            </a:r>
          </a:p>
          <a:p>
            <a:r>
              <a:rPr lang="fr-FR" sz="1800" dirty="0">
                <a:latin typeface="Times New Roman" pitchFamily="18" charset="0"/>
                <a:cs typeface="Times New Roman" pitchFamily="18" charset="0"/>
              </a:rPr>
              <a:t>SQL est un langage déclaratif, il n'est donc pas a proprement parlé un langage de programmation, mais plutôt une interface standard pour accéder aux bases de données.</a:t>
            </a:r>
          </a:p>
          <a:p>
            <a:endParaRPr lang="fr-FR" sz="1900" dirty="0">
              <a:latin typeface="Times New Roman" pitchFamily="18" charset="0"/>
              <a:cs typeface="Times New Roman" pitchFamily="18" charset="0"/>
            </a:endParaRP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22313" y="2143116"/>
            <a:ext cx="7772400" cy="3071833"/>
          </a:xfrm>
        </p:spPr>
        <p:txBody>
          <a:bodyPr>
            <a:normAutofit/>
          </a:bodyPr>
          <a:lstStyle/>
          <a:p>
            <a:r>
              <a:rPr lang="fr-FR" sz="1800" dirty="0">
                <a:latin typeface="Times New Roman" pitchFamily="18" charset="0"/>
                <a:cs typeface="Times New Roman" pitchFamily="18" charset="0"/>
              </a:rPr>
              <a:t>Il est composé de trois sous ensembles :</a:t>
            </a:r>
          </a:p>
          <a:p>
            <a:pPr lvl="0">
              <a:buFont typeface="Wingdings" pitchFamily="2" charset="2"/>
              <a:buChar char="Ø"/>
            </a:pPr>
            <a:r>
              <a:rPr lang="fr-FR" sz="1800" dirty="0">
                <a:latin typeface="Times New Roman" pitchFamily="18" charset="0"/>
                <a:cs typeface="Times New Roman" pitchFamily="18" charset="0"/>
              </a:rPr>
              <a:t>Le Langage de Définition de Données (LDD, ou en anglais DDL, </a:t>
            </a:r>
            <a:r>
              <a:rPr lang="fr-FR" sz="1800" i="1" dirty="0">
                <a:latin typeface="Times New Roman" pitchFamily="18" charset="0"/>
                <a:cs typeface="Times New Roman" pitchFamily="18" charset="0"/>
              </a:rPr>
              <a:t>Data </a:t>
            </a:r>
            <a:r>
              <a:rPr lang="fr-FR" sz="1800" i="1" dirty="0" smtClean="0">
                <a:latin typeface="Times New Roman" pitchFamily="18" charset="0"/>
                <a:cs typeface="Times New Roman" pitchFamily="18" charset="0"/>
              </a:rPr>
              <a:t>Définition </a:t>
            </a:r>
            <a:r>
              <a:rPr lang="fr-FR" sz="1800" i="1" dirty="0">
                <a:latin typeface="Times New Roman" pitchFamily="18" charset="0"/>
                <a:cs typeface="Times New Roman" pitchFamily="18" charset="0"/>
              </a:rPr>
              <a:t>Language</a:t>
            </a:r>
            <a:r>
              <a:rPr lang="fr-FR" sz="1800" dirty="0">
                <a:latin typeface="Times New Roman" pitchFamily="18" charset="0"/>
                <a:cs typeface="Times New Roman" pitchFamily="18" charset="0"/>
              </a:rPr>
              <a:t>) pour créer et supprimer des objets dans la base de données (tables, contraintes d'intégrité, vues, etc.).</a:t>
            </a:r>
          </a:p>
          <a:p>
            <a:r>
              <a:rPr lang="fr-FR" sz="1800" dirty="0">
                <a:latin typeface="Times New Roman" pitchFamily="18" charset="0"/>
                <a:cs typeface="Times New Roman" pitchFamily="18" charset="0"/>
              </a:rPr>
              <a:t>Exemple de commandes : CREATE DROP ALTER</a:t>
            </a:r>
          </a:p>
          <a:p>
            <a:pPr lvl="0">
              <a:buFont typeface="Wingdings" pitchFamily="2" charset="2"/>
              <a:buChar char="Ø"/>
            </a:pPr>
            <a:r>
              <a:rPr lang="fr-FR" sz="1800" dirty="0">
                <a:latin typeface="Times New Roman" pitchFamily="18" charset="0"/>
                <a:cs typeface="Times New Roman" pitchFamily="18" charset="0"/>
              </a:rPr>
              <a:t>Le Langage de Contrôle de Données (LCD, ou en anglais DCL, </a:t>
            </a:r>
            <a:r>
              <a:rPr lang="fr-FR" sz="1800" i="1" dirty="0">
                <a:latin typeface="Times New Roman" pitchFamily="18" charset="0"/>
                <a:cs typeface="Times New Roman" pitchFamily="18" charset="0"/>
              </a:rPr>
              <a:t>Data Control Language</a:t>
            </a:r>
            <a:r>
              <a:rPr lang="fr-FR" sz="1800" dirty="0">
                <a:latin typeface="Times New Roman" pitchFamily="18" charset="0"/>
                <a:cs typeface="Times New Roman" pitchFamily="18" charset="0"/>
              </a:rPr>
              <a:t>) pour gérer les droits sur les objets de la base (création des utilisateurs et affectation de leurs droits).</a:t>
            </a:r>
          </a:p>
          <a:p>
            <a:r>
              <a:rPr lang="fr-FR" sz="1800" dirty="0">
                <a:latin typeface="Times New Roman" pitchFamily="18" charset="0"/>
                <a:cs typeface="Times New Roman" pitchFamily="18" charset="0"/>
              </a:rPr>
              <a:t>Exemple de commandes : GRANT REVOKE</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14348" y="1785926"/>
            <a:ext cx="7772400" cy="3429023"/>
          </a:xfrm>
        </p:spPr>
        <p:txBody>
          <a:bodyPr>
            <a:normAutofit/>
          </a:bodyPr>
          <a:lstStyle/>
          <a:p>
            <a:pPr lvl="0"/>
            <a:r>
              <a:rPr lang="fr-FR" sz="1800" dirty="0">
                <a:latin typeface="Times New Roman" pitchFamily="18" charset="0"/>
                <a:cs typeface="Times New Roman" pitchFamily="18" charset="0"/>
              </a:rPr>
              <a:t>Le Langage de Manipulation de Données (LMD, ou en anglais DML, </a:t>
            </a:r>
            <a:r>
              <a:rPr lang="fr-FR" sz="1800" i="1" dirty="0">
                <a:latin typeface="Times New Roman" pitchFamily="18" charset="0"/>
                <a:cs typeface="Times New Roman" pitchFamily="18" charset="0"/>
              </a:rPr>
              <a:t>Data Manipulation Language</a:t>
            </a:r>
            <a:r>
              <a:rPr lang="fr-FR" sz="1800" dirty="0">
                <a:latin typeface="Times New Roman" pitchFamily="18" charset="0"/>
                <a:cs typeface="Times New Roman" pitchFamily="18" charset="0"/>
              </a:rPr>
              <a:t>) pour la recherche, l'insertion, la mise à jour et la suppression de données. Le LMD est basé sur les opérateurs relationnels, auxquels sont ajoutés des fonctions de calcul d'agrégats et des instructions pour réaliser les opérations d'insertion, mise à jour et suppression.</a:t>
            </a:r>
          </a:p>
          <a:p>
            <a:r>
              <a:rPr lang="fr-FR" sz="1800" dirty="0">
                <a:latin typeface="Times New Roman" pitchFamily="18" charset="0"/>
                <a:cs typeface="Times New Roman" pitchFamily="18" charset="0"/>
              </a:rPr>
              <a:t>Exemple de commandes : INSERT UPDATE DELETE SELECT</a:t>
            </a:r>
          </a:p>
          <a:p>
            <a:pPr lvl="0"/>
            <a:r>
              <a:rPr lang="fr-FR" sz="1800" dirty="0">
                <a:latin typeface="Times New Roman" pitchFamily="18" charset="0"/>
                <a:cs typeface="Times New Roman" pitchFamily="18" charset="0"/>
              </a:rPr>
              <a:t>Le Langage de Contrôle de Transaction (LCT, ou en anglais TCL, </a:t>
            </a:r>
            <a:r>
              <a:rPr lang="fr-FR" sz="1800" i="1" dirty="0">
                <a:latin typeface="Times New Roman" pitchFamily="18" charset="0"/>
                <a:cs typeface="Times New Roman" pitchFamily="18" charset="0"/>
              </a:rPr>
              <a:t>Transaction Control Language</a:t>
            </a:r>
            <a:r>
              <a:rPr lang="fr-FR" sz="1800" dirty="0">
                <a:latin typeface="Times New Roman" pitchFamily="18" charset="0"/>
                <a:cs typeface="Times New Roman" pitchFamily="18" charset="0"/>
              </a:rPr>
              <a:t>) pour la gestion des transactions (validation ou annulation de modifications de données dans la BD)</a:t>
            </a:r>
          </a:p>
          <a:p>
            <a:r>
              <a:rPr lang="fr-FR" sz="1800" dirty="0">
                <a:latin typeface="Times New Roman" pitchFamily="18" charset="0"/>
                <a:cs typeface="Times New Roman" pitchFamily="18" charset="0"/>
              </a:rPr>
              <a:t>Exemple de commandes : COMMIT ROLLBACK</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descr="2589.png"/>
          <p:cNvPicPr>
            <a:picLocks noGrp="1" noChangeAspect="1"/>
          </p:cNvPicPr>
          <p:nvPr>
            <p:ph type="pic" idx="1"/>
          </p:nvPr>
        </p:nvPicPr>
        <p:blipFill>
          <a:blip r:embed="rId2"/>
          <a:srcRect l="11914" r="11914"/>
          <a:stretch>
            <a:fillRect/>
          </a:stretch>
        </p:blipFill>
        <p:spPr>
          <a:xfrm>
            <a:off x="642910" y="612774"/>
            <a:ext cx="7429552" cy="488792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500042"/>
            <a:ext cx="7772400" cy="1362075"/>
          </a:xfrm>
        </p:spPr>
        <p:txBody>
          <a:bodyPr>
            <a:noAutofit/>
          </a:bodyPr>
          <a:lstStyle/>
          <a:p>
            <a:r>
              <a:rPr lang="fr-FR" sz="28700" dirty="0" smtClean="0">
                <a:latin typeface="Times New Roman" pitchFamily="18" charset="0"/>
                <a:cs typeface="Times New Roman" pitchFamily="18" charset="0"/>
              </a:rPr>
              <a:t>FIN</a:t>
            </a:r>
            <a:endParaRPr lang="fr-FR" sz="287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785794"/>
            <a:ext cx="7772400" cy="665174"/>
          </a:xfrm>
        </p:spPr>
        <p:txBody>
          <a:bodyPr>
            <a:normAutofit fontScale="90000"/>
          </a:bodyPr>
          <a:lstStyle/>
          <a:p>
            <a:pPr marL="514350" indent="-514350">
              <a:buFont typeface="+mj-lt"/>
              <a:buAutoNum type="romanUcPeriod"/>
            </a:pPr>
            <a:r>
              <a:rPr lang="fr-FR" sz="2400" dirty="0" smtClean="0">
                <a:latin typeface="Times New Roman" pitchFamily="18" charset="0"/>
                <a:cs typeface="Times New Roman" pitchFamily="18" charset="0"/>
              </a:rPr>
              <a:t>La modélisation</a:t>
            </a:r>
            <a:br>
              <a:rPr lang="fr-FR" sz="2400" dirty="0" smtClean="0">
                <a:latin typeface="Times New Roman" pitchFamily="18" charset="0"/>
                <a:cs typeface="Times New Roman" pitchFamily="18" charset="0"/>
              </a:rPr>
            </a:br>
            <a:endParaRPr lang="fr-FR" sz="2400" dirty="0">
              <a:latin typeface="Times New Roman" pitchFamily="18" charset="0"/>
              <a:cs typeface="Times New Roman" pitchFamily="18" charset="0"/>
            </a:endParaRPr>
          </a:p>
        </p:txBody>
      </p:sp>
      <p:sp>
        <p:nvSpPr>
          <p:cNvPr id="3" name="Espace réservé du texte 2"/>
          <p:cNvSpPr>
            <a:spLocks noGrp="1"/>
          </p:cNvSpPr>
          <p:nvPr>
            <p:ph type="body" idx="1"/>
          </p:nvPr>
        </p:nvSpPr>
        <p:spPr>
          <a:xfrm>
            <a:off x="722313" y="1857364"/>
            <a:ext cx="7772400" cy="3571899"/>
          </a:xfrm>
        </p:spPr>
        <p:txBody>
          <a:bodyPr>
            <a:normAutofit/>
          </a:bodyPr>
          <a:lstStyle/>
          <a:p>
            <a:r>
              <a:rPr lang="fr-FR" sz="1800" dirty="0">
                <a:latin typeface="Times New Roman" pitchFamily="18" charset="0"/>
                <a:cs typeface="Times New Roman" pitchFamily="18" charset="0"/>
              </a:rPr>
              <a:t>La modélisation</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est l’activité qui consiste à produire un modèle.</a:t>
            </a:r>
          </a:p>
          <a:p>
            <a:r>
              <a:rPr lang="fr-FR" sz="1800" dirty="0">
                <a:latin typeface="Times New Roman" pitchFamily="18" charset="0"/>
                <a:cs typeface="Times New Roman" pitchFamily="18" charset="0"/>
              </a:rPr>
              <a:t>Un modèle</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est ce qui sert ou doit servir d’objet d’imitation pour faire ou reproduire quelque chose. On s’intéresse ici à la modélisation des données.</a:t>
            </a:r>
          </a:p>
          <a:p>
            <a:r>
              <a:rPr lang="fr-FR" sz="1800" dirty="0">
                <a:latin typeface="Times New Roman" pitchFamily="18" charset="0"/>
                <a:cs typeface="Times New Roman" pitchFamily="18" charset="0"/>
              </a:rPr>
              <a:t>Un modèle des données est une représentation de l’ensemble des données. Cette représentation prend en compte un outil de représentation (un langage) et un niveau de précision (des contraintes méthodologiques).</a:t>
            </a:r>
          </a:p>
          <a:p>
            <a:r>
              <a:rPr lang="fr-FR" sz="1800" dirty="0">
                <a:latin typeface="Times New Roman" pitchFamily="18" charset="0"/>
                <a:cs typeface="Times New Roman" pitchFamily="18" charset="0"/>
              </a:rPr>
              <a:t>Il existe plusieurs modèles de représentation des données : hiérarchique, relationnel, entité association, objet, ensembliste, etc.</a:t>
            </a:r>
          </a:p>
          <a:p>
            <a:r>
              <a:rPr lang="fr-FR" sz="1800" dirty="0">
                <a:latin typeface="Times New Roman" pitchFamily="18" charset="0"/>
                <a:cs typeface="Times New Roman" pitchFamily="18" charset="0"/>
              </a:rPr>
              <a:t>Les deux modèles dominant actuellement sont : le modèle relationnel</a:t>
            </a:r>
            <a:r>
              <a:rPr lang="fr-FR" sz="1800" b="1" dirty="0">
                <a:latin typeface="Times New Roman" pitchFamily="18" charset="0"/>
                <a:cs typeface="Times New Roman" pitchFamily="18" charset="0"/>
              </a:rPr>
              <a:t> : </a:t>
            </a:r>
            <a:r>
              <a:rPr lang="fr-FR" sz="1800" dirty="0">
                <a:latin typeface="Times New Roman" pitchFamily="18" charset="0"/>
                <a:cs typeface="Times New Roman" pitchFamily="18" charset="0"/>
              </a:rPr>
              <a:t>MR</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(qui correspond aux SGBD-R) et le modèle entité-association</a:t>
            </a:r>
            <a:r>
              <a:rPr lang="fr-FR" sz="1800" b="1" dirty="0">
                <a:latin typeface="Times New Roman" pitchFamily="18" charset="0"/>
                <a:cs typeface="Times New Roman" pitchFamily="18" charset="0"/>
              </a:rPr>
              <a:t> : </a:t>
            </a:r>
            <a:r>
              <a:rPr lang="fr-FR" sz="1800" dirty="0">
                <a:latin typeface="Times New Roman" pitchFamily="18" charset="0"/>
                <a:cs typeface="Times New Roman" pitchFamily="18" charset="0"/>
              </a:rPr>
              <a:t>MEA</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(qui est indépendant du type de SGBD utilisé).</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14348" y="1071546"/>
            <a:ext cx="7772400" cy="3857652"/>
          </a:xfrm>
        </p:spPr>
        <p:txBody>
          <a:bodyPr>
            <a:normAutofit/>
          </a:bodyPr>
          <a:lstStyle/>
          <a:p>
            <a:r>
              <a:rPr lang="fr-FR" sz="1800" dirty="0">
                <a:latin typeface="Times New Roman" pitchFamily="18" charset="0"/>
                <a:cs typeface="Times New Roman" pitchFamily="18" charset="0"/>
              </a:rPr>
              <a:t>Ces deux modèles correspondent à 2 langages différents.</a:t>
            </a:r>
          </a:p>
          <a:p>
            <a:r>
              <a:rPr lang="fr-FR" sz="1800" dirty="0">
                <a:latin typeface="Times New Roman" pitchFamily="18" charset="0"/>
                <a:cs typeface="Times New Roman" pitchFamily="18" charset="0"/>
              </a:rPr>
              <a:t>Les schémas entité-relation et les diagrammes de classe UML peuvent être utilisés comme autres langages à peu près équivalents au MEA.</a:t>
            </a:r>
          </a:p>
          <a:p>
            <a:r>
              <a:rPr lang="fr-FR" sz="1800" dirty="0">
                <a:latin typeface="Times New Roman" pitchFamily="18" charset="0"/>
                <a:cs typeface="Times New Roman" pitchFamily="18" charset="0"/>
              </a:rPr>
              <a:t>La méthode MERISE, utilisée quasi-exclusivement en France, distingue entre 3 types de modèles selon des critères méthodologiques : le modèle conceptuel des données </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MCD, le modèle logique des données : MLD</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et le modèle physique</a:t>
            </a:r>
            <a:r>
              <a:rPr lang="fr-FR" sz="1800" b="1" dirty="0">
                <a:latin typeface="Times New Roman" pitchFamily="18" charset="0"/>
                <a:cs typeface="Times New Roman" pitchFamily="18" charset="0"/>
              </a:rPr>
              <a:t> </a:t>
            </a:r>
            <a:r>
              <a:rPr lang="fr-FR" sz="1800" dirty="0">
                <a:latin typeface="Times New Roman" pitchFamily="18" charset="0"/>
                <a:cs typeface="Times New Roman" pitchFamily="18" charset="0"/>
              </a:rPr>
              <a:t>des données : MPD. L’usage tend à rendre équivalents MCD et MEA, MLD et MR, MPD et SQL.</a:t>
            </a:r>
          </a:p>
          <a:p>
            <a:r>
              <a:rPr lang="fr-FR" sz="1800" dirty="0">
                <a:latin typeface="Times New Roman" pitchFamily="18" charset="0"/>
                <a:cs typeface="Times New Roman" pitchFamily="18" charset="0"/>
              </a:rPr>
              <a:t>Le MCD est du niveau de l’analyse fonctionnelle et est adapté à la maîtrise d’ouvrage (MOA).</a:t>
            </a:r>
          </a:p>
          <a:p>
            <a:r>
              <a:rPr lang="fr-FR" sz="1800" dirty="0">
                <a:latin typeface="Times New Roman" pitchFamily="18" charset="0"/>
                <a:cs typeface="Times New Roman" pitchFamily="18" charset="0"/>
              </a:rPr>
              <a:t>Le MLD est du niveau de l’analyse organique et est adapté à la maîtrise d’œuvre (MOE</a:t>
            </a:r>
            <a:r>
              <a:rPr lang="fr-FR" sz="1800" dirty="0" smtClean="0">
                <a:latin typeface="Times New Roman" pitchFamily="18" charset="0"/>
                <a:cs typeface="Times New Roman" pitchFamily="18" charset="0"/>
              </a:rPr>
              <a:t>).</a:t>
            </a:r>
          </a:p>
          <a:p>
            <a:endParaRPr lang="fr-FR" sz="1800" dirty="0" smtClean="0">
              <a:latin typeface="Times New Roman" pitchFamily="18" charset="0"/>
              <a:cs typeface="Times New Roman" pitchFamily="18" charset="0"/>
            </a:endParaRPr>
          </a:p>
          <a:p>
            <a:endParaRPr lang="fr-FR" dirty="0"/>
          </a:p>
        </p:txBody>
      </p:sp>
      <p:graphicFrame>
        <p:nvGraphicFramePr>
          <p:cNvPr id="10" name="Tableau 9"/>
          <p:cNvGraphicFramePr>
            <a:graphicFrameLocks noGrp="1"/>
          </p:cNvGraphicFramePr>
          <p:nvPr/>
        </p:nvGraphicFramePr>
        <p:xfrm>
          <a:off x="1500166" y="4286256"/>
          <a:ext cx="6096000" cy="1431544"/>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just">
                        <a:lnSpc>
                          <a:spcPct val="115000"/>
                        </a:lnSpc>
                        <a:spcAft>
                          <a:spcPts val="0"/>
                        </a:spcAft>
                      </a:pPr>
                      <a:r>
                        <a:rPr lang="fr-FR" sz="1200" dirty="0">
                          <a:latin typeface="Times New Roman" pitchFamily="18" charset="0"/>
                          <a:ea typeface="Times New Roman"/>
                          <a:cs typeface="Times New Roman" pitchFamily="18" charset="0"/>
                        </a:rPr>
                        <a:t>Méthode</a:t>
                      </a:r>
                    </a:p>
                  </a:txBody>
                  <a:tcPr marL="44450" marR="44450" marT="0" marB="0"/>
                </a:tc>
                <a:tc>
                  <a:txBody>
                    <a:bodyPr/>
                    <a:lstStyle/>
                    <a:p>
                      <a:r>
                        <a:rPr lang="fr-FR" sz="1200" b="1" kern="1200" dirty="0" smtClean="0">
                          <a:solidFill>
                            <a:schemeClr val="lt1"/>
                          </a:solidFill>
                          <a:latin typeface="Times New Roman" pitchFamily="18" charset="0"/>
                          <a:ea typeface="+mn-ea"/>
                          <a:cs typeface="Times New Roman" pitchFamily="18" charset="0"/>
                        </a:rPr>
                        <a:t>MCD</a:t>
                      </a:r>
                      <a:endParaRPr lang="fr-FR" sz="1200" dirty="0">
                        <a:latin typeface="Times New Roman" pitchFamily="18" charset="0"/>
                        <a:cs typeface="Times New Roman" pitchFamily="18" charset="0"/>
                      </a:endParaRPr>
                    </a:p>
                  </a:txBody>
                  <a:tcPr/>
                </a:tc>
                <a:tc>
                  <a:txBody>
                    <a:bodyPr/>
                    <a:lstStyle/>
                    <a:p>
                      <a:r>
                        <a:rPr lang="fr-FR" sz="1200" b="1" kern="1200" dirty="0" smtClean="0">
                          <a:solidFill>
                            <a:schemeClr val="lt1"/>
                          </a:solidFill>
                          <a:latin typeface="Times New Roman" pitchFamily="18" charset="0"/>
                          <a:ea typeface="+mn-ea"/>
                          <a:cs typeface="Times New Roman" pitchFamily="18" charset="0"/>
                        </a:rPr>
                        <a:t>MLD</a:t>
                      </a:r>
                      <a:endParaRPr lang="fr-FR" sz="1200" dirty="0">
                        <a:latin typeface="Times New Roman" pitchFamily="18" charset="0"/>
                        <a:cs typeface="Times New Roman" pitchFamily="18" charset="0"/>
                      </a:endParaRPr>
                    </a:p>
                  </a:txBody>
                  <a:tcPr/>
                </a:tc>
                <a:tc>
                  <a:txBody>
                    <a:bodyPr/>
                    <a:lstStyle/>
                    <a:p>
                      <a:r>
                        <a:rPr lang="fr-FR" sz="1200" b="1" kern="1200" dirty="0" smtClean="0">
                          <a:solidFill>
                            <a:schemeClr val="lt1"/>
                          </a:solidFill>
                          <a:latin typeface="Times New Roman" pitchFamily="18" charset="0"/>
                          <a:ea typeface="+mn-ea"/>
                          <a:cs typeface="Times New Roman" pitchFamily="18" charset="0"/>
                        </a:rPr>
                        <a:t>MPD</a:t>
                      </a:r>
                      <a:endParaRPr lang="fr-FR" sz="1200" dirty="0">
                        <a:latin typeface="Times New Roman" pitchFamily="18" charset="0"/>
                        <a:cs typeface="Times New Roman" pitchFamily="18" charset="0"/>
                      </a:endParaRPr>
                    </a:p>
                  </a:txBody>
                  <a:tcPr/>
                </a:tc>
              </a:tr>
              <a:tr h="370840">
                <a:tc>
                  <a:txBody>
                    <a:bodyPr/>
                    <a:lstStyle/>
                    <a:p>
                      <a:r>
                        <a:rPr lang="fr-FR" sz="1200" kern="1200" dirty="0" smtClean="0">
                          <a:solidFill>
                            <a:schemeClr val="dk1"/>
                          </a:solidFill>
                          <a:latin typeface="Times New Roman" pitchFamily="18" charset="0"/>
                          <a:ea typeface="+mn-ea"/>
                          <a:cs typeface="Times New Roman" pitchFamily="18" charset="0"/>
                        </a:rPr>
                        <a:t>Langage</a:t>
                      </a:r>
                      <a:endParaRPr lang="fr-FR" sz="1200" dirty="0">
                        <a:latin typeface="Times New Roman" pitchFamily="18" charset="0"/>
                        <a:cs typeface="Times New Roman" pitchFamily="18" charset="0"/>
                      </a:endParaRPr>
                    </a:p>
                  </a:txBody>
                  <a:tcPr/>
                </a:tc>
                <a:tc>
                  <a:txBody>
                    <a:bodyPr/>
                    <a:lstStyle/>
                    <a:p>
                      <a:pPr algn="just">
                        <a:lnSpc>
                          <a:spcPct val="115000"/>
                        </a:lnSpc>
                        <a:spcAft>
                          <a:spcPts val="0"/>
                        </a:spcAft>
                      </a:pPr>
                      <a:r>
                        <a:rPr lang="en-US" sz="1200" dirty="0">
                          <a:latin typeface="Times New Roman" pitchFamily="18" charset="0"/>
                          <a:ea typeface="Times New Roman"/>
                          <a:cs typeface="Times New Roman" pitchFamily="18" charset="0"/>
                        </a:rPr>
                        <a:t>MEA, schema E-R, UML</a:t>
                      </a:r>
                      <a:endParaRPr lang="fr-FR" sz="1200" dirty="0">
                        <a:latin typeface="Times New Roman" pitchFamily="18" charset="0"/>
                        <a:ea typeface="Times New Roman"/>
                        <a:cs typeface="Times New Roman" pitchFamily="18" charset="0"/>
                      </a:endParaRPr>
                    </a:p>
                  </a:txBody>
                  <a:tcPr marL="44450" marR="44450" marT="0" marB="0"/>
                </a:tc>
                <a:tc>
                  <a:txBody>
                    <a:bodyPr/>
                    <a:lstStyle/>
                    <a:p>
                      <a:r>
                        <a:rPr lang="fr-FR" sz="1200" kern="1200" dirty="0" smtClean="0">
                          <a:solidFill>
                            <a:schemeClr val="dk1"/>
                          </a:solidFill>
                          <a:latin typeface="Times New Roman" pitchFamily="18" charset="0"/>
                          <a:ea typeface="+mn-ea"/>
                          <a:cs typeface="Times New Roman" pitchFamily="18" charset="0"/>
                        </a:rPr>
                        <a:t>MR</a:t>
                      </a:r>
                      <a:endParaRPr lang="fr-FR" sz="1200" dirty="0">
                        <a:latin typeface="Times New Roman" pitchFamily="18" charset="0"/>
                        <a:cs typeface="Times New Roman" pitchFamily="18" charset="0"/>
                      </a:endParaRPr>
                    </a:p>
                  </a:txBody>
                  <a:tcPr/>
                </a:tc>
                <a:tc>
                  <a:txBody>
                    <a:bodyPr/>
                    <a:lstStyle/>
                    <a:p>
                      <a:r>
                        <a:rPr lang="fr-FR" sz="1200" kern="1200" dirty="0" smtClean="0">
                          <a:solidFill>
                            <a:schemeClr val="dk1"/>
                          </a:solidFill>
                          <a:latin typeface="Times New Roman" pitchFamily="18" charset="0"/>
                          <a:ea typeface="+mn-ea"/>
                          <a:cs typeface="Times New Roman" pitchFamily="18" charset="0"/>
                        </a:rPr>
                        <a:t>SQL</a:t>
                      </a:r>
                      <a:endParaRPr lang="fr-FR" sz="1200" dirty="0">
                        <a:latin typeface="Times New Roman" pitchFamily="18" charset="0"/>
                        <a:cs typeface="Times New Roman" pitchFamily="18" charset="0"/>
                      </a:endParaRPr>
                    </a:p>
                  </a:txBody>
                  <a:tcPr/>
                </a:tc>
              </a:tr>
              <a:tr h="370840">
                <a:tc>
                  <a:txBody>
                    <a:bodyPr/>
                    <a:lstStyle/>
                    <a:p>
                      <a:r>
                        <a:rPr lang="fr-FR" sz="1200" kern="1200" dirty="0" smtClean="0">
                          <a:solidFill>
                            <a:schemeClr val="dk1"/>
                          </a:solidFill>
                          <a:latin typeface="Times New Roman" pitchFamily="18" charset="0"/>
                          <a:ea typeface="+mn-ea"/>
                          <a:cs typeface="Times New Roman" pitchFamily="18" charset="0"/>
                        </a:rPr>
                        <a:t>Type de langage</a:t>
                      </a:r>
                      <a:endParaRPr lang="fr-FR" sz="1200" dirty="0">
                        <a:latin typeface="Times New Roman" pitchFamily="18" charset="0"/>
                        <a:cs typeface="Times New Roman" pitchFamily="18" charset="0"/>
                      </a:endParaRPr>
                    </a:p>
                  </a:txBody>
                  <a:tcPr/>
                </a:tc>
                <a:tc>
                  <a:txBody>
                    <a:bodyPr/>
                    <a:lstStyle/>
                    <a:p>
                      <a:r>
                        <a:rPr lang="fr-FR" sz="1200" kern="1200" dirty="0" smtClean="0">
                          <a:solidFill>
                            <a:schemeClr val="dk1"/>
                          </a:solidFill>
                          <a:latin typeface="Times New Roman" pitchFamily="18" charset="0"/>
                          <a:ea typeface="+mn-ea"/>
                          <a:cs typeface="Times New Roman" pitchFamily="18" charset="0"/>
                        </a:rPr>
                        <a:t>Algorithmique-MOA</a:t>
                      </a:r>
                    </a:p>
                    <a:p>
                      <a:r>
                        <a:rPr lang="fr-FR" sz="1200" kern="1200" dirty="0" smtClean="0">
                          <a:solidFill>
                            <a:schemeClr val="dk1"/>
                          </a:solidFill>
                          <a:latin typeface="Times New Roman" pitchFamily="18" charset="0"/>
                          <a:ea typeface="+mn-ea"/>
                          <a:cs typeface="Times New Roman" pitchFamily="18" charset="0"/>
                        </a:rPr>
                        <a:t>Analyse fonctionnelle</a:t>
                      </a:r>
                      <a:endParaRPr lang="fr-FR" sz="1200" dirty="0">
                        <a:latin typeface="Times New Roman" pitchFamily="18" charset="0"/>
                        <a:cs typeface="Times New Roman" pitchFamily="18" charset="0"/>
                      </a:endParaRPr>
                    </a:p>
                  </a:txBody>
                  <a:tcPr/>
                </a:tc>
                <a:tc>
                  <a:txBody>
                    <a:bodyPr/>
                    <a:lstStyle/>
                    <a:p>
                      <a:r>
                        <a:rPr lang="fr-FR" sz="1200" kern="1200" dirty="0" smtClean="0">
                          <a:solidFill>
                            <a:schemeClr val="dk1"/>
                          </a:solidFill>
                          <a:latin typeface="Times New Roman" pitchFamily="18" charset="0"/>
                          <a:ea typeface="+mn-ea"/>
                          <a:cs typeface="Times New Roman" pitchFamily="18" charset="0"/>
                        </a:rPr>
                        <a:t>Algorithmique-MOE</a:t>
                      </a:r>
                    </a:p>
                    <a:p>
                      <a:r>
                        <a:rPr lang="fr-FR" sz="1200" kern="1200" dirty="0" smtClean="0">
                          <a:solidFill>
                            <a:schemeClr val="dk1"/>
                          </a:solidFill>
                          <a:latin typeface="Times New Roman" pitchFamily="18" charset="0"/>
                          <a:ea typeface="+mn-ea"/>
                          <a:cs typeface="Times New Roman" pitchFamily="18" charset="0"/>
                        </a:rPr>
                        <a:t>Analyse organique</a:t>
                      </a:r>
                      <a:endParaRPr lang="fr-FR" sz="1200" dirty="0">
                        <a:latin typeface="Times New Roman" pitchFamily="18" charset="0"/>
                        <a:cs typeface="Times New Roman" pitchFamily="18" charset="0"/>
                      </a:endParaRPr>
                    </a:p>
                  </a:txBody>
                  <a:tcPr/>
                </a:tc>
                <a:tc>
                  <a:txBody>
                    <a:bodyPr/>
                    <a:lstStyle/>
                    <a:p>
                      <a:r>
                        <a:rPr lang="fr-FR" sz="1200" kern="1200" dirty="0" smtClean="0">
                          <a:solidFill>
                            <a:schemeClr val="dk1"/>
                          </a:solidFill>
                          <a:latin typeface="Times New Roman" pitchFamily="18" charset="0"/>
                          <a:ea typeface="+mn-ea"/>
                          <a:cs typeface="Times New Roman" pitchFamily="18" charset="0"/>
                        </a:rPr>
                        <a:t>Code</a:t>
                      </a:r>
                      <a:endParaRPr lang="fr-FR" sz="12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714357"/>
            <a:ext cx="7772400" cy="714380"/>
          </a:xfrm>
        </p:spPr>
        <p:txBody>
          <a:bodyPr>
            <a:normAutofit fontScale="90000"/>
          </a:bodyPr>
          <a:lstStyle/>
          <a:p>
            <a:pPr marL="857250" indent="-857250">
              <a:buFont typeface="+mj-lt"/>
              <a:buAutoNum type="romanUcPeriod" startAt="2"/>
            </a:pPr>
            <a:r>
              <a:rPr lang="fr-FR" sz="2700" dirty="0" smtClean="0">
                <a:latin typeface="Times New Roman" pitchFamily="18" charset="0"/>
                <a:cs typeface="Times New Roman" pitchFamily="18" charset="0"/>
              </a:rPr>
              <a:t>MCD et Modèle Entité-Association.</a:t>
            </a: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endParaRPr lang="fr-FR" dirty="0"/>
          </a:p>
        </p:txBody>
      </p:sp>
      <p:sp>
        <p:nvSpPr>
          <p:cNvPr id="3" name="Espace réservé du texte 2"/>
          <p:cNvSpPr>
            <a:spLocks noGrp="1"/>
          </p:cNvSpPr>
          <p:nvPr>
            <p:ph type="body" idx="1"/>
          </p:nvPr>
        </p:nvSpPr>
        <p:spPr>
          <a:xfrm>
            <a:off x="785786" y="2285992"/>
            <a:ext cx="7772400" cy="4143403"/>
          </a:xfrm>
        </p:spPr>
        <p:txBody>
          <a:bodyPr>
            <a:normAutofit lnSpcReduction="10000"/>
          </a:bodyPr>
          <a:lstStyle/>
          <a:p>
            <a:r>
              <a:rPr lang="fr-FR" sz="1800" dirty="0">
                <a:latin typeface="Times New Roman" pitchFamily="18" charset="0"/>
                <a:cs typeface="Times New Roman" pitchFamily="18" charset="0"/>
              </a:rPr>
              <a:t>Le MCD, c’est l’ensemble des modèles qui intègrent les contraintes conceptuelles définies par Merise. Parmi ces modèles, le plus couramment utilisé est le modèle Entité-Association.</a:t>
            </a:r>
          </a:p>
          <a:p>
            <a:r>
              <a:rPr lang="fr-FR" sz="1800" dirty="0">
                <a:latin typeface="Times New Roman" pitchFamily="18" charset="0"/>
                <a:cs typeface="Times New Roman" pitchFamily="18" charset="0"/>
              </a:rPr>
              <a:t>Le MCD est donc une abstraction (un modèle abstrait), tandis que le modèle Entité-Association est un modèle concret. </a:t>
            </a:r>
          </a:p>
          <a:p>
            <a:r>
              <a:rPr lang="fr-FR" sz="1800" dirty="0">
                <a:latin typeface="Times New Roman" pitchFamily="18" charset="0"/>
                <a:cs typeface="Times New Roman" pitchFamily="18" charset="0"/>
              </a:rPr>
              <a:t>C’est une instance possible du MCD. Une autre instance possible d’un MCD peut être réalisée avec le formalisme des diagrammes de Classes UML.</a:t>
            </a:r>
          </a:p>
          <a:p>
            <a:r>
              <a:rPr lang="fr-FR" dirty="0" smtClean="0"/>
              <a:t>                                                     </a:t>
            </a:r>
            <a:r>
              <a:rPr lang="fr-FR" b="1" dirty="0" smtClean="0">
                <a:latin typeface="Times New Roman" pitchFamily="18" charset="0"/>
                <a:cs typeface="Times New Roman" pitchFamily="18" charset="0"/>
              </a:rPr>
              <a:t>MCD</a:t>
            </a:r>
            <a:endParaRPr lang="fr-FR" b="1" dirty="0">
              <a:latin typeface="Times New Roman" pitchFamily="18" charset="0"/>
              <a:cs typeface="Times New Roman" pitchFamily="18" charset="0"/>
            </a:endParaRPr>
          </a:p>
          <a:p>
            <a:endParaRPr lang="fr-FR" b="1" dirty="0" smtClean="0">
              <a:latin typeface="Times New Roman" pitchFamily="18" charset="0"/>
              <a:cs typeface="Times New Roman" pitchFamily="18" charset="0"/>
            </a:endParaRPr>
          </a:p>
          <a:p>
            <a:endParaRPr lang="fr-FR" b="1" dirty="0">
              <a:latin typeface="Times New Roman" pitchFamily="18" charset="0"/>
              <a:cs typeface="Times New Roman" pitchFamily="18" charset="0"/>
            </a:endParaRPr>
          </a:p>
          <a:p>
            <a:endParaRPr lang="fr-FR" b="1" dirty="0" smtClean="0">
              <a:latin typeface="Times New Roman" pitchFamily="18" charset="0"/>
              <a:cs typeface="Times New Roman" pitchFamily="18" charset="0"/>
            </a:endParaRPr>
          </a:p>
          <a:p>
            <a:r>
              <a:rPr lang="fr-FR" sz="1900" dirty="0">
                <a:latin typeface="Times New Roman" pitchFamily="18" charset="0"/>
                <a:cs typeface="Times New Roman" pitchFamily="18" charset="0"/>
              </a:rPr>
              <a:t>Toutefois, quand on parle du MCD, le plus souvent, on parle du modèle concret réalisé pour intégrer les contraintes conceptuelles définies par Merise (donc on parle d’un modèle Entité-Association).</a:t>
            </a:r>
            <a:endParaRPr lang="fr-FR" dirty="0">
              <a:latin typeface="Times New Roman" pitchFamily="18" charset="0"/>
              <a:cs typeface="Times New Roman" pitchFamily="18" charset="0"/>
            </a:endParaRPr>
          </a:p>
          <a:p>
            <a:endParaRPr lang="fr-FR" b="1" dirty="0" smtClean="0">
              <a:latin typeface="Times New Roman" pitchFamily="18" charset="0"/>
              <a:cs typeface="Times New Roman" pitchFamily="18" charset="0"/>
            </a:endParaRPr>
          </a:p>
          <a:p>
            <a:endParaRPr lang="fr-FR" b="1" dirty="0">
              <a:latin typeface="Times New Roman" pitchFamily="18" charset="0"/>
              <a:cs typeface="Times New Roman" pitchFamily="18" charset="0"/>
            </a:endParaRPr>
          </a:p>
        </p:txBody>
      </p:sp>
      <p:sp>
        <p:nvSpPr>
          <p:cNvPr id="4" name="Ellipse 3"/>
          <p:cNvSpPr/>
          <p:nvPr/>
        </p:nvSpPr>
        <p:spPr>
          <a:xfrm>
            <a:off x="2857488" y="4000504"/>
            <a:ext cx="264320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latin typeface="Times New Roman" pitchFamily="18" charset="0"/>
                <a:cs typeface="Times New Roman" pitchFamily="18" charset="0"/>
              </a:rPr>
              <a:t>Modèle Entité-Association    </a:t>
            </a:r>
          </a:p>
          <a:p>
            <a:pPr algn="ct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642918"/>
            <a:ext cx="7772400" cy="522298"/>
          </a:xfrm>
        </p:spPr>
        <p:txBody>
          <a:bodyPr>
            <a:normAutofit fontScale="90000"/>
          </a:bodyPr>
          <a:lstStyle/>
          <a:p>
            <a:pPr marL="857250" indent="-857250">
              <a:buFont typeface="+mj-lt"/>
              <a:buAutoNum type="romanUcPeriod" startAt="3"/>
            </a:pPr>
            <a:r>
              <a:rPr lang="fr-FR" sz="3600" dirty="0" smtClean="0">
                <a:latin typeface="Times New Roman" pitchFamily="18" charset="0"/>
                <a:cs typeface="Times New Roman" pitchFamily="18" charset="0"/>
              </a:rPr>
              <a:t>MLD et modèle relationnel</a:t>
            </a: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endParaRPr lang="fr-FR" dirty="0"/>
          </a:p>
        </p:txBody>
      </p:sp>
      <p:sp>
        <p:nvSpPr>
          <p:cNvPr id="3" name="Espace réservé du texte 2"/>
          <p:cNvSpPr>
            <a:spLocks noGrp="1"/>
          </p:cNvSpPr>
          <p:nvPr>
            <p:ph type="body" idx="1"/>
          </p:nvPr>
        </p:nvSpPr>
        <p:spPr>
          <a:xfrm>
            <a:off x="642910" y="2143116"/>
            <a:ext cx="7772400" cy="3522683"/>
          </a:xfrm>
        </p:spPr>
        <p:txBody>
          <a:bodyPr>
            <a:normAutofit lnSpcReduction="10000"/>
          </a:bodyPr>
          <a:lstStyle/>
          <a:p>
            <a:r>
              <a:rPr lang="fr-FR" sz="1900" dirty="0">
                <a:latin typeface="Times New Roman" pitchFamily="18" charset="0"/>
                <a:cs typeface="Times New Roman" pitchFamily="18" charset="0"/>
              </a:rPr>
              <a:t>La notion de MLD correspond à l’ensemble des modèles qui intègrent les contraintes organisationnelles et logiques définies par Merise. Parmi ces modèles, le plus couramment utilisé est le modèle relationnel.</a:t>
            </a:r>
          </a:p>
          <a:p>
            <a:r>
              <a:rPr lang="fr-FR" sz="1900" dirty="0">
                <a:latin typeface="Times New Roman" pitchFamily="18" charset="0"/>
                <a:cs typeface="Times New Roman" pitchFamily="18" charset="0"/>
              </a:rPr>
              <a:t>La notion de MLD est donc une abstraction (un modèle abstrait), tandis que le modèle relationnel est un modèle concret</a:t>
            </a:r>
            <a:r>
              <a:rPr lang="fr-FR" sz="1900" dirty="0" smtClean="0">
                <a:latin typeface="Times New Roman" pitchFamily="18" charset="0"/>
                <a:cs typeface="Times New Roman" pitchFamily="18" charset="0"/>
              </a:rPr>
              <a:t>.</a:t>
            </a:r>
          </a:p>
          <a:p>
            <a:r>
              <a:rPr lang="fr-FR" sz="1900" dirty="0">
                <a:latin typeface="Times New Roman" pitchFamily="18" charset="0"/>
                <a:cs typeface="Times New Roman" pitchFamily="18" charset="0"/>
              </a:rPr>
              <a:t> </a:t>
            </a:r>
            <a:r>
              <a:rPr lang="fr-FR" sz="1900" dirty="0" smtClean="0">
                <a:latin typeface="Times New Roman" pitchFamily="18" charset="0"/>
                <a:cs typeface="Times New Roman" pitchFamily="18" charset="0"/>
              </a:rPr>
              <a:t>                                                  </a:t>
            </a:r>
            <a:r>
              <a:rPr lang="fr-FR" sz="1900" b="1" dirty="0" smtClean="0">
                <a:latin typeface="Times New Roman" pitchFamily="18" charset="0"/>
                <a:cs typeface="Times New Roman" pitchFamily="18" charset="0"/>
              </a:rPr>
              <a:t>MLD</a:t>
            </a:r>
          </a:p>
          <a:p>
            <a:endParaRPr lang="fr-FR" sz="1900" b="1" dirty="0">
              <a:latin typeface="Times New Roman" pitchFamily="18" charset="0"/>
              <a:cs typeface="Times New Roman" pitchFamily="18" charset="0"/>
            </a:endParaRPr>
          </a:p>
          <a:p>
            <a:endParaRPr lang="fr-FR" sz="1900" b="1" dirty="0" smtClean="0">
              <a:latin typeface="Times New Roman" pitchFamily="18" charset="0"/>
              <a:cs typeface="Times New Roman" pitchFamily="18" charset="0"/>
            </a:endParaRPr>
          </a:p>
          <a:p>
            <a:endParaRPr lang="fr-FR" sz="1900" b="1" dirty="0">
              <a:latin typeface="Times New Roman" pitchFamily="18" charset="0"/>
              <a:cs typeface="Times New Roman" pitchFamily="18" charset="0"/>
            </a:endParaRPr>
          </a:p>
          <a:p>
            <a:r>
              <a:rPr lang="fr-FR" sz="1800" dirty="0">
                <a:latin typeface="Times New Roman" pitchFamily="18" charset="0"/>
                <a:cs typeface="Times New Roman" pitchFamily="18" charset="0"/>
              </a:rPr>
              <a:t>Toutefois, quand on parle du MLD, le plus souvent, on parle du modèle concret réalisé pour intégrer les contraintes organisationnelles et logiques définies par Merise (donc on parle d’un modèle relationnel</a:t>
            </a:r>
            <a:r>
              <a:rPr lang="fr-FR" sz="1800" dirty="0" smtClean="0">
                <a:latin typeface="Times New Roman" pitchFamily="18" charset="0"/>
                <a:cs typeface="Times New Roman" pitchFamily="18" charset="0"/>
              </a:rPr>
              <a:t>).</a:t>
            </a:r>
            <a:endParaRPr lang="fr-FR" sz="1900" b="1" dirty="0">
              <a:latin typeface="Times New Roman" pitchFamily="18" charset="0"/>
              <a:cs typeface="Times New Roman" pitchFamily="18" charset="0"/>
            </a:endParaRPr>
          </a:p>
        </p:txBody>
      </p:sp>
      <p:sp>
        <p:nvSpPr>
          <p:cNvPr id="4" name="Ellipse 3"/>
          <p:cNvSpPr/>
          <p:nvPr/>
        </p:nvSpPr>
        <p:spPr>
          <a:xfrm>
            <a:off x="2428860" y="3929066"/>
            <a:ext cx="335758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latin typeface="Times New Roman" pitchFamily="18" charset="0"/>
                <a:cs typeface="Times New Roman" pitchFamily="18" charset="0"/>
              </a:rPr>
              <a:t>Modèle </a:t>
            </a:r>
            <a:r>
              <a:rPr lang="fr-FR" dirty="0" smtClean="0">
                <a:latin typeface="Times New Roman" pitchFamily="18" charset="0"/>
                <a:cs typeface="Times New Roman" pitchFamily="18" charset="0"/>
              </a:rPr>
              <a:t>Relationnel    </a:t>
            </a:r>
            <a:endParaRPr lang="fr-FR" dirty="0">
              <a:latin typeface="Times New Roman" pitchFamily="18" charset="0"/>
              <a:cs typeface="Times New Roman" pitchFamily="18" charset="0"/>
            </a:endParaRPr>
          </a:p>
          <a:p>
            <a:pPr algn="ct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1670" y="1000108"/>
            <a:ext cx="5486400" cy="566738"/>
          </a:xfrm>
        </p:spPr>
        <p:txBody>
          <a:bodyPr>
            <a:normAutofit/>
          </a:bodyPr>
          <a:lstStyle/>
          <a:p>
            <a:r>
              <a:rPr lang="fr-FR" sz="2800" dirty="0" err="1" smtClean="0">
                <a:latin typeface="Times New Roman" pitchFamily="18" charset="0"/>
                <a:cs typeface="Times New Roman" pitchFamily="18" charset="0"/>
              </a:rPr>
              <a:t>Representation</a:t>
            </a:r>
            <a:r>
              <a:rPr lang="fr-FR" sz="2800" dirty="0" smtClean="0">
                <a:latin typeface="Times New Roman" pitchFamily="18" charset="0"/>
                <a:cs typeface="Times New Roman" pitchFamily="18" charset="0"/>
              </a:rPr>
              <a:t> du MLD</a:t>
            </a:r>
            <a:endParaRPr lang="fr-FR" sz="2800" dirty="0">
              <a:latin typeface="Times New Roman" pitchFamily="18" charset="0"/>
              <a:cs typeface="Times New Roman" pitchFamily="18" charset="0"/>
            </a:endParaRPr>
          </a:p>
        </p:txBody>
      </p:sp>
      <p:pic>
        <p:nvPicPr>
          <p:cNvPr id="5" name="Espace réservé pour une image  4" descr="mcd mld1.png"/>
          <p:cNvPicPr>
            <a:picLocks noGrp="1" noChangeAspect="1"/>
          </p:cNvPicPr>
          <p:nvPr>
            <p:ph type="pic" idx="1"/>
          </p:nvPr>
        </p:nvPicPr>
        <p:blipFill>
          <a:blip r:embed="rId2"/>
          <a:srcRect/>
          <a:stretch>
            <a:fillRect/>
          </a:stretch>
        </p:blipFill>
        <p:spPr>
          <a:xfrm>
            <a:off x="1714480" y="2643182"/>
            <a:ext cx="5486400" cy="322740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8662" y="571480"/>
            <a:ext cx="7772400" cy="1362075"/>
          </a:xfrm>
        </p:spPr>
        <p:txBody>
          <a:bodyPr>
            <a:normAutofit/>
          </a:bodyPr>
          <a:lstStyle/>
          <a:p>
            <a:r>
              <a:rPr lang="fr-FR" sz="3600" dirty="0">
                <a:latin typeface="Times New Roman" pitchFamily="18" charset="0"/>
                <a:cs typeface="Times New Roman" pitchFamily="18" charset="0"/>
              </a:rPr>
              <a:t>Les instanciations du MCD</a:t>
            </a:r>
          </a:p>
        </p:txBody>
      </p:sp>
      <p:sp>
        <p:nvSpPr>
          <p:cNvPr id="3" name="Espace réservé du texte 2"/>
          <p:cNvSpPr>
            <a:spLocks noGrp="1"/>
          </p:cNvSpPr>
          <p:nvPr>
            <p:ph type="body" idx="1"/>
          </p:nvPr>
        </p:nvSpPr>
        <p:spPr>
          <a:xfrm>
            <a:off x="714348" y="2071678"/>
            <a:ext cx="7772400" cy="3214711"/>
          </a:xfrm>
        </p:spPr>
        <p:txBody>
          <a:bodyPr>
            <a:normAutofit fontScale="40000" lnSpcReduction="20000"/>
          </a:bodyPr>
          <a:lstStyle/>
          <a:p>
            <a:r>
              <a:rPr lang="fr-FR" sz="5500" dirty="0">
                <a:latin typeface="Times New Roman" pitchFamily="18" charset="0"/>
                <a:cs typeface="Times New Roman" pitchFamily="18" charset="0"/>
              </a:rPr>
              <a:t>MEA, UML, schéma entité-relation, etc.</a:t>
            </a:r>
          </a:p>
          <a:p>
            <a:r>
              <a:rPr lang="fr-FR" sz="5500" dirty="0">
                <a:latin typeface="Times New Roman" pitchFamily="18" charset="0"/>
                <a:cs typeface="Times New Roman" pitchFamily="18" charset="0"/>
              </a:rPr>
              <a:t>Différents types de langages Classiquement, le MCD se fera avec un MEA.</a:t>
            </a:r>
          </a:p>
          <a:p>
            <a:r>
              <a:rPr lang="fr-FR" sz="5500" dirty="0">
                <a:latin typeface="Times New Roman" pitchFamily="18" charset="0"/>
                <a:cs typeface="Times New Roman" pitchFamily="18" charset="0"/>
              </a:rPr>
              <a:t>Le cours de modélisation présente l’utilisation du MEA pour la modélisation.</a:t>
            </a:r>
          </a:p>
          <a:p>
            <a:r>
              <a:rPr lang="fr-FR" sz="5500" dirty="0">
                <a:latin typeface="Times New Roman" pitchFamily="18" charset="0"/>
                <a:cs typeface="Times New Roman" pitchFamily="18" charset="0"/>
              </a:rPr>
              <a:t>On peut aussi réaliser le MCD avec un diagramme de classes UML.</a:t>
            </a:r>
          </a:p>
          <a:p>
            <a:r>
              <a:rPr lang="fr-FR" sz="5500" dirty="0">
                <a:latin typeface="Times New Roman" pitchFamily="18" charset="0"/>
                <a:cs typeface="Times New Roman" pitchFamily="18" charset="0"/>
              </a:rPr>
              <a:t>Le cours de modélisation présente l’utilisation de l’UML pour la modélisation des données.</a:t>
            </a:r>
          </a:p>
          <a:p>
            <a:r>
              <a:rPr lang="fr-FR" sz="5500" dirty="0">
                <a:latin typeface="Times New Roman" pitchFamily="18" charset="0"/>
                <a:cs typeface="Times New Roman" pitchFamily="18" charset="0"/>
              </a:rPr>
              <a:t>D’autres langages existent</a:t>
            </a:r>
            <a:r>
              <a:rPr lang="fr-FR" dirty="0"/>
              <a:t>.</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4348" y="1000108"/>
            <a:ext cx="7772400" cy="450860"/>
          </a:xfrm>
        </p:spPr>
        <p:txBody>
          <a:bodyPr>
            <a:normAutofit fontScale="90000"/>
          </a:bodyPr>
          <a:lstStyle/>
          <a:p>
            <a:r>
              <a:rPr lang="fr-FR" sz="2700" b="0" dirty="0">
                <a:latin typeface="Times New Roman" pitchFamily="18" charset="0"/>
                <a:cs typeface="Times New Roman" pitchFamily="18" charset="0"/>
              </a:rPr>
              <a:t>Les cardinalités des associations</a:t>
            </a:r>
            <a:r>
              <a:rPr lang="fr-FR" dirty="0"/>
              <a:t/>
            </a:r>
            <a:br>
              <a:rPr lang="fr-FR" dirty="0"/>
            </a:br>
            <a:endParaRPr lang="fr-FR" dirty="0"/>
          </a:p>
        </p:txBody>
      </p:sp>
      <p:sp>
        <p:nvSpPr>
          <p:cNvPr id="3" name="Espace réservé du texte 2"/>
          <p:cNvSpPr>
            <a:spLocks noGrp="1"/>
          </p:cNvSpPr>
          <p:nvPr>
            <p:ph type="body" idx="1"/>
          </p:nvPr>
        </p:nvSpPr>
        <p:spPr>
          <a:xfrm>
            <a:off x="714348" y="2285992"/>
            <a:ext cx="7772400" cy="2500330"/>
          </a:xfrm>
        </p:spPr>
        <p:txBody>
          <a:bodyPr>
            <a:normAutofit/>
          </a:bodyPr>
          <a:lstStyle/>
          <a:p>
            <a:r>
              <a:rPr lang="fr-FR" sz="1800" dirty="0">
                <a:latin typeface="Times New Roman" pitchFamily="18" charset="0"/>
                <a:cs typeface="Times New Roman" pitchFamily="18" charset="0"/>
              </a:rPr>
              <a:t>Tous les langages de modélisation présentés (MEA, UML, etc.) ont les deux caractéristiques essentielles suivantes :</a:t>
            </a:r>
          </a:p>
          <a:p>
            <a:r>
              <a:rPr lang="fr-FR" sz="1800" dirty="0">
                <a:latin typeface="Times New Roman" pitchFamily="18" charset="0"/>
                <a:cs typeface="Times New Roman" pitchFamily="18" charset="0"/>
              </a:rPr>
              <a:t>• Ils prennent en compte les cardinalités des associations. C’est donc ce à quoi il faut particulièrement s’attacher quel que soit le langage utilisé.</a:t>
            </a:r>
          </a:p>
          <a:p>
            <a:r>
              <a:rPr lang="fr-FR" sz="1800" dirty="0">
                <a:latin typeface="Times New Roman" pitchFamily="18" charset="0"/>
                <a:cs typeface="Times New Roman" pitchFamily="18" charset="0"/>
              </a:rPr>
              <a:t>• Ils cachent les clés étrangères sous les associations. De ce fait, ils ne présentent pas de clés primaires concaténées avec une clé étrangère.</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4348" y="928670"/>
            <a:ext cx="7772400" cy="808050"/>
          </a:xfrm>
        </p:spPr>
        <p:txBody>
          <a:bodyPr>
            <a:normAutofit fontScale="90000"/>
          </a:bodyPr>
          <a:lstStyle/>
          <a:p>
            <a:pPr marL="571500" indent="-571500">
              <a:buFont typeface="+mj-lt"/>
              <a:buAutoNum type="romanUcPeriod" startAt="4"/>
            </a:pPr>
            <a:r>
              <a:rPr lang="fr-FR" sz="3100" b="0" dirty="0" smtClean="0">
                <a:latin typeface="Times New Roman" pitchFamily="18" charset="0"/>
                <a:cs typeface="Times New Roman" pitchFamily="18" charset="0"/>
              </a:rPr>
              <a:t>MLD : MODÈLE LOGIQUE DES DONNÉES</a:t>
            </a: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endParaRPr lang="fr-FR" dirty="0"/>
          </a:p>
        </p:txBody>
      </p:sp>
      <p:sp>
        <p:nvSpPr>
          <p:cNvPr id="3" name="Espace réservé du texte 2"/>
          <p:cNvSpPr>
            <a:spLocks noGrp="1"/>
          </p:cNvSpPr>
          <p:nvPr>
            <p:ph type="body" idx="1"/>
          </p:nvPr>
        </p:nvSpPr>
        <p:spPr>
          <a:xfrm>
            <a:off x="714348" y="1857364"/>
            <a:ext cx="7772400" cy="3571900"/>
          </a:xfrm>
        </p:spPr>
        <p:txBody>
          <a:bodyPr>
            <a:normAutofit fontScale="25000" lnSpcReduction="20000"/>
          </a:bodyPr>
          <a:lstStyle/>
          <a:p>
            <a:pPr marL="457200" indent="-457200">
              <a:buFont typeface="+mj-lt"/>
              <a:buAutoNum type="arabicPeriod"/>
            </a:pPr>
            <a:r>
              <a:rPr lang="fr-FR" sz="8000" b="1" dirty="0" smtClean="0">
                <a:latin typeface="Times New Roman" pitchFamily="18" charset="0"/>
                <a:cs typeface="Times New Roman" pitchFamily="18" charset="0"/>
              </a:rPr>
              <a:t>Présentation</a:t>
            </a:r>
          </a:p>
          <a:p>
            <a:r>
              <a:rPr lang="fr-FR" sz="7200" dirty="0">
                <a:latin typeface="Times New Roman" pitchFamily="18" charset="0"/>
                <a:cs typeface="Times New Roman" pitchFamily="18" charset="0"/>
              </a:rPr>
              <a:t>Le MLD est une représentation du MCD et du MOD compatible avec l’état de l’art technique qui sera mis en œuvre sur le projet.</a:t>
            </a:r>
          </a:p>
          <a:p>
            <a:r>
              <a:rPr lang="fr-FR" sz="7200" dirty="0">
                <a:latin typeface="Times New Roman" pitchFamily="18" charset="0"/>
                <a:cs typeface="Times New Roman" pitchFamily="18" charset="0"/>
              </a:rPr>
              <a:t>Différentes techniques sont possibles :</a:t>
            </a:r>
          </a:p>
          <a:p>
            <a:r>
              <a:rPr lang="fr-FR" sz="7200" dirty="0">
                <a:latin typeface="Times New Roman" pitchFamily="18" charset="0"/>
                <a:cs typeface="Times New Roman" pitchFamily="18" charset="0"/>
              </a:rPr>
              <a:t>• Un MLD sous la forme de fichiers.</a:t>
            </a:r>
          </a:p>
          <a:p>
            <a:r>
              <a:rPr lang="fr-FR" sz="7200" dirty="0">
                <a:latin typeface="Times New Roman" pitchFamily="18" charset="0"/>
                <a:cs typeface="Times New Roman" pitchFamily="18" charset="0"/>
              </a:rPr>
              <a:t>On peut stocker les données dans des fichiers, leur utilisation se faisant via un petit nombre de procédures qui seront écrites entièrement. Le MLD, c’est alors le format des données dans les fichiers.</a:t>
            </a:r>
          </a:p>
          <a:p>
            <a:r>
              <a:rPr lang="fr-FR" sz="7200" dirty="0">
                <a:latin typeface="Times New Roman" pitchFamily="18" charset="0"/>
                <a:cs typeface="Times New Roman" pitchFamily="18" charset="0"/>
              </a:rPr>
              <a:t>• Un MLD sous la forme d’une base de données hiérarchique type XML</a:t>
            </a:r>
          </a:p>
          <a:p>
            <a:r>
              <a:rPr lang="fr-FR" sz="7200" dirty="0">
                <a:latin typeface="Times New Roman" pitchFamily="18" charset="0"/>
                <a:cs typeface="Times New Roman" pitchFamily="18" charset="0"/>
              </a:rPr>
              <a:t>• Un MLD sous la forme d’une base de données relationnelle</a:t>
            </a:r>
          </a:p>
          <a:p>
            <a:r>
              <a:rPr lang="fr-FR" sz="7200" dirty="0">
                <a:latin typeface="Times New Roman" pitchFamily="18" charset="0"/>
                <a:cs typeface="Times New Roman" pitchFamily="18" charset="0"/>
              </a:rPr>
              <a:t>• Un MLD sous la forme d’une base de données objet</a:t>
            </a:r>
          </a:p>
          <a:p>
            <a:r>
              <a:rPr lang="fr-FR" sz="7200" dirty="0">
                <a:latin typeface="Times New Roman" pitchFamily="18" charset="0"/>
                <a:cs typeface="Times New Roman" pitchFamily="18" charset="0"/>
              </a:rPr>
              <a:t>La BD relationnelle est l’usage le plus courant. Toutefois on voit que ça n’est pas le seul et que quelle que soit la technique, ça n’empêche pas de faire un MCD !</a:t>
            </a:r>
          </a:p>
          <a:p>
            <a:pPr marL="457200" indent="-457200"/>
            <a:endParaRPr lang="fr-FR"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1407</Words>
  <Application>Microsoft Office PowerPoint</Application>
  <PresentationFormat>Affichage à l'écran (4:3)</PresentationFormat>
  <Paragraphs>105</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Documentation MCD, MLD et SQL</vt:lpstr>
      <vt:lpstr>La modélisation </vt:lpstr>
      <vt:lpstr>Diapositive 3</vt:lpstr>
      <vt:lpstr>MCD et Modèle Entité-Association. </vt:lpstr>
      <vt:lpstr>MLD et modèle relationnel </vt:lpstr>
      <vt:lpstr>Representation du MLD</vt:lpstr>
      <vt:lpstr>Les instanciations du MCD</vt:lpstr>
      <vt:lpstr>Les cardinalités des associations </vt:lpstr>
      <vt:lpstr>MLD : MODÈLE LOGIQUE DES DONNÉES </vt:lpstr>
      <vt:lpstr>Diapositive 10</vt:lpstr>
      <vt:lpstr>Diapositive 11</vt:lpstr>
      <vt:lpstr>SQL </vt:lpstr>
      <vt:lpstr>Diapositive 13</vt:lpstr>
      <vt:lpstr>Diapositive 14</vt:lpstr>
      <vt:lpstr>Diapositive 15</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MCD, MLD et SQL</dc:title>
  <dc:creator>Seydina Issa Salihou</dc:creator>
  <cp:lastModifiedBy>Seydina Issa Salihou</cp:lastModifiedBy>
  <cp:revision>13</cp:revision>
  <dcterms:created xsi:type="dcterms:W3CDTF">2020-05-12T17:43:29Z</dcterms:created>
  <dcterms:modified xsi:type="dcterms:W3CDTF">2020-05-12T20:37:05Z</dcterms:modified>
</cp:coreProperties>
</file>