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7" r:id="rId1"/>
  </p:sldMasterIdLst>
  <p:sldIdLst>
    <p:sldId id="259" r:id="rId2"/>
    <p:sldId id="258" r:id="rId3"/>
    <p:sldId id="257" r:id="rId4"/>
    <p:sldId id="256"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72" d="100"/>
          <a:sy n="72" d="100"/>
        </p:scale>
        <p:origin x="133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C188CD58-C9AC-43F3-8279-574384158B71}"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9C131B0A-9AB4-46C9-803F-3AE61A9DB20C}" type="slidenum">
              <a:rPr lang="en-US" smtClean="0"/>
              <a:t>‹#›</a:t>
            </a:fld>
            <a:endParaRPr lang="en-US"/>
          </a:p>
        </p:txBody>
      </p:sp>
    </p:spTree>
    <p:extLst>
      <p:ext uri="{BB962C8B-B14F-4D97-AF65-F5344CB8AC3E}">
        <p14:creationId xmlns:p14="http://schemas.microsoft.com/office/powerpoint/2010/main" val="222319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C188CD58-C9AC-43F3-8279-574384158B71}"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C131B0A-9AB4-46C9-803F-3AE61A9DB20C}" type="slidenum">
              <a:rPr lang="en-US" smtClean="0"/>
              <a:t>‹#›</a:t>
            </a:fld>
            <a:endParaRPr lang="en-US"/>
          </a:p>
        </p:txBody>
      </p:sp>
    </p:spTree>
    <p:extLst>
      <p:ext uri="{BB962C8B-B14F-4D97-AF65-F5344CB8AC3E}">
        <p14:creationId xmlns:p14="http://schemas.microsoft.com/office/powerpoint/2010/main" val="426304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C188CD58-C9AC-43F3-8279-574384158B71}"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C131B0A-9AB4-46C9-803F-3AE61A9DB20C}"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42813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C188CD58-C9AC-43F3-8279-574384158B71}"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C131B0A-9AB4-46C9-803F-3AE61A9DB20C}" type="slidenum">
              <a:rPr lang="en-US" smtClean="0"/>
              <a:t>‹#›</a:t>
            </a:fld>
            <a:endParaRPr lang="en-US"/>
          </a:p>
        </p:txBody>
      </p:sp>
    </p:spTree>
    <p:extLst>
      <p:ext uri="{BB962C8B-B14F-4D97-AF65-F5344CB8AC3E}">
        <p14:creationId xmlns:p14="http://schemas.microsoft.com/office/powerpoint/2010/main" val="3156779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C188CD58-C9AC-43F3-8279-574384158B71}"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C131B0A-9AB4-46C9-803F-3AE61A9DB20C}"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908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C188CD58-C9AC-43F3-8279-574384158B71}"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C131B0A-9AB4-46C9-803F-3AE61A9DB20C}" type="slidenum">
              <a:rPr lang="en-US" smtClean="0"/>
              <a:t>‹#›</a:t>
            </a:fld>
            <a:endParaRPr lang="en-US"/>
          </a:p>
        </p:txBody>
      </p:sp>
    </p:spTree>
    <p:extLst>
      <p:ext uri="{BB962C8B-B14F-4D97-AF65-F5344CB8AC3E}">
        <p14:creationId xmlns:p14="http://schemas.microsoft.com/office/powerpoint/2010/main" val="3911309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188CD58-C9AC-43F3-8279-574384158B71}"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C131B0A-9AB4-46C9-803F-3AE61A9DB20C}" type="slidenum">
              <a:rPr lang="en-US" smtClean="0"/>
              <a:t>‹#›</a:t>
            </a:fld>
            <a:endParaRPr lang="en-US"/>
          </a:p>
        </p:txBody>
      </p:sp>
    </p:spTree>
    <p:extLst>
      <p:ext uri="{BB962C8B-B14F-4D97-AF65-F5344CB8AC3E}">
        <p14:creationId xmlns:p14="http://schemas.microsoft.com/office/powerpoint/2010/main" val="2977130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188CD58-C9AC-43F3-8279-574384158B71}"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C131B0A-9AB4-46C9-803F-3AE61A9DB20C}" type="slidenum">
              <a:rPr lang="en-US" smtClean="0"/>
              <a:t>‹#›</a:t>
            </a:fld>
            <a:endParaRPr lang="en-US"/>
          </a:p>
        </p:txBody>
      </p:sp>
    </p:spTree>
    <p:extLst>
      <p:ext uri="{BB962C8B-B14F-4D97-AF65-F5344CB8AC3E}">
        <p14:creationId xmlns:p14="http://schemas.microsoft.com/office/powerpoint/2010/main" val="2478559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188CD58-C9AC-43F3-8279-574384158B71}"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C131B0A-9AB4-46C9-803F-3AE61A9DB20C}" type="slidenum">
              <a:rPr lang="en-US" smtClean="0"/>
              <a:t>‹#›</a:t>
            </a:fld>
            <a:endParaRPr lang="en-US"/>
          </a:p>
        </p:txBody>
      </p:sp>
    </p:spTree>
    <p:extLst>
      <p:ext uri="{BB962C8B-B14F-4D97-AF65-F5344CB8AC3E}">
        <p14:creationId xmlns:p14="http://schemas.microsoft.com/office/powerpoint/2010/main" val="1591640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C188CD58-C9AC-43F3-8279-574384158B71}"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C131B0A-9AB4-46C9-803F-3AE61A9DB20C}" type="slidenum">
              <a:rPr lang="en-US" smtClean="0"/>
              <a:t>‹#›</a:t>
            </a:fld>
            <a:endParaRPr lang="en-US"/>
          </a:p>
        </p:txBody>
      </p:sp>
    </p:spTree>
    <p:extLst>
      <p:ext uri="{BB962C8B-B14F-4D97-AF65-F5344CB8AC3E}">
        <p14:creationId xmlns:p14="http://schemas.microsoft.com/office/powerpoint/2010/main" val="3490310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C188CD58-C9AC-43F3-8279-574384158B71}"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9C131B0A-9AB4-46C9-803F-3AE61A9DB20C}" type="slidenum">
              <a:rPr lang="en-US" smtClean="0"/>
              <a:t>‹#›</a:t>
            </a:fld>
            <a:endParaRPr lang="en-US"/>
          </a:p>
        </p:txBody>
      </p:sp>
    </p:spTree>
    <p:extLst>
      <p:ext uri="{BB962C8B-B14F-4D97-AF65-F5344CB8AC3E}">
        <p14:creationId xmlns:p14="http://schemas.microsoft.com/office/powerpoint/2010/main" val="2456168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C188CD58-C9AC-43F3-8279-574384158B71}" type="datetimeFigureOut">
              <a:rPr lang="en-US" smtClean="0"/>
              <a:t>3/7/2021</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9C131B0A-9AB4-46C9-803F-3AE61A9DB20C}" type="slidenum">
              <a:rPr lang="en-US" smtClean="0"/>
              <a:t>‹#›</a:t>
            </a:fld>
            <a:endParaRPr lang="en-US"/>
          </a:p>
        </p:txBody>
      </p:sp>
    </p:spTree>
    <p:extLst>
      <p:ext uri="{BB962C8B-B14F-4D97-AF65-F5344CB8AC3E}">
        <p14:creationId xmlns:p14="http://schemas.microsoft.com/office/powerpoint/2010/main" val="3581120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C188CD58-C9AC-43F3-8279-574384158B71}" type="datetimeFigureOut">
              <a:rPr lang="en-US" smtClean="0"/>
              <a:t>3/7/2021</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C131B0A-9AB4-46C9-803F-3AE61A9DB20C}" type="slidenum">
              <a:rPr lang="en-US" smtClean="0"/>
              <a:t>‹#›</a:t>
            </a:fld>
            <a:endParaRPr lang="en-US"/>
          </a:p>
        </p:txBody>
      </p:sp>
    </p:spTree>
    <p:extLst>
      <p:ext uri="{BB962C8B-B14F-4D97-AF65-F5344CB8AC3E}">
        <p14:creationId xmlns:p14="http://schemas.microsoft.com/office/powerpoint/2010/main" val="254886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88CD58-C9AC-43F3-8279-574384158B71}" type="datetimeFigureOut">
              <a:rPr lang="en-US" smtClean="0"/>
              <a:t>3/7/2021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C131B0A-9AB4-46C9-803F-3AE61A9DB20C}" type="slidenum">
              <a:rPr lang="en-US" smtClean="0"/>
              <a:t>‹#›</a:t>
            </a:fld>
            <a:endParaRPr lang="en-US"/>
          </a:p>
        </p:txBody>
      </p:sp>
    </p:spTree>
    <p:extLst>
      <p:ext uri="{BB962C8B-B14F-4D97-AF65-F5344CB8AC3E}">
        <p14:creationId xmlns:p14="http://schemas.microsoft.com/office/powerpoint/2010/main" val="451259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188CD58-C9AC-43F3-8279-574384158B71}"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C131B0A-9AB4-46C9-803F-3AE61A9DB20C}" type="slidenum">
              <a:rPr lang="en-US" smtClean="0"/>
              <a:t>‹#›</a:t>
            </a:fld>
            <a:endParaRPr lang="en-US"/>
          </a:p>
        </p:txBody>
      </p:sp>
    </p:spTree>
    <p:extLst>
      <p:ext uri="{BB962C8B-B14F-4D97-AF65-F5344CB8AC3E}">
        <p14:creationId xmlns:p14="http://schemas.microsoft.com/office/powerpoint/2010/main" val="2168108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188CD58-C9AC-43F3-8279-574384158B71}"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C131B0A-9AB4-46C9-803F-3AE61A9DB20C}" type="slidenum">
              <a:rPr lang="en-US" smtClean="0"/>
              <a:t>‹#›</a:t>
            </a:fld>
            <a:endParaRPr lang="en-US"/>
          </a:p>
        </p:txBody>
      </p:sp>
    </p:spTree>
    <p:extLst>
      <p:ext uri="{BB962C8B-B14F-4D97-AF65-F5344CB8AC3E}">
        <p14:creationId xmlns:p14="http://schemas.microsoft.com/office/powerpoint/2010/main" val="3213041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C188CD58-C9AC-43F3-8279-574384158B71}" type="datetimeFigureOut">
              <a:rPr lang="en-US" smtClean="0"/>
              <a:t>3/7/2021</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9C131B0A-9AB4-46C9-803F-3AE61A9DB20C}" type="slidenum">
              <a:rPr lang="en-US" smtClean="0"/>
              <a:t>‹#›</a:t>
            </a:fld>
            <a:endParaRPr lang="en-US"/>
          </a:p>
        </p:txBody>
      </p:sp>
    </p:spTree>
    <p:extLst>
      <p:ext uri="{BB962C8B-B14F-4D97-AF65-F5344CB8AC3E}">
        <p14:creationId xmlns:p14="http://schemas.microsoft.com/office/powerpoint/2010/main" val="15214793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ublic.tableau.com/profile/issa.alhali#!/vizhome/Airlineswhoseflightsaredelayed/CancellationDashboard?publish=ye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ublic.tableau.com/profile/issa.alhali#!/vizhome/AirlinesofflightsthedelayedinUSstatesfortheyear2015/Dashboard2?publish=ye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ublic.tableau.com/profile/issa.alhali#!/vizhome/Airlienscancellation/Airlinecancellation?publish=ye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3AE2EF0-E734-4948-B3C1-07B602035049}"/>
              </a:ext>
            </a:extLst>
          </p:cNvPr>
          <p:cNvSpPr>
            <a:spLocks noGrp="1"/>
          </p:cNvSpPr>
          <p:nvPr>
            <p:ph type="title"/>
          </p:nvPr>
        </p:nvSpPr>
        <p:spPr>
          <a:xfrm>
            <a:off x="1931949" y="531452"/>
            <a:ext cx="6787982" cy="1280890"/>
          </a:xfrm>
        </p:spPr>
        <p:txBody>
          <a:bodyPr>
            <a:normAutofit fontScale="90000"/>
          </a:bodyPr>
          <a:lstStyle/>
          <a:p>
            <a:r>
              <a:rPr lang="en-US" b="1" dirty="0"/>
              <a:t>Future Seekers – Business Analytics Nanodegree Program </a:t>
            </a:r>
          </a:p>
        </p:txBody>
      </p:sp>
      <p:sp>
        <p:nvSpPr>
          <p:cNvPr id="3" name="عنصر نائب للمحتوى 2">
            <a:extLst>
              <a:ext uri="{FF2B5EF4-FFF2-40B4-BE49-F238E27FC236}">
                <a16:creationId xmlns:a16="http://schemas.microsoft.com/office/drawing/2014/main" id="{85E4D21C-254B-4334-8C8A-306F3D7464E4}"/>
              </a:ext>
            </a:extLst>
          </p:cNvPr>
          <p:cNvSpPr>
            <a:spLocks noGrp="1"/>
          </p:cNvSpPr>
          <p:nvPr>
            <p:ph idx="1"/>
          </p:nvPr>
        </p:nvSpPr>
        <p:spPr>
          <a:xfrm>
            <a:off x="1719914" y="1619162"/>
            <a:ext cx="6591985" cy="1960292"/>
          </a:xfrm>
        </p:spPr>
        <p:txBody>
          <a:bodyPr>
            <a:noAutofit/>
          </a:bodyPr>
          <a:lstStyle/>
          <a:p>
            <a:pPr marL="0" indent="0" algn="ctr">
              <a:buNone/>
            </a:pPr>
            <a:r>
              <a:rPr lang="en-US" sz="3200" b="1" u="sng" dirty="0">
                <a:latin typeface="Angsana New" panose="02020603050405020304" pitchFamily="18" charset="-34"/>
                <a:cs typeface="Angsana New" panose="02020603050405020304" pitchFamily="18" charset="-34"/>
              </a:rPr>
              <a:t>Build Data Dashboards </a:t>
            </a:r>
          </a:p>
          <a:p>
            <a:pPr marL="0" indent="0" algn="ctr">
              <a:buNone/>
            </a:pPr>
            <a:r>
              <a:rPr lang="en-US" sz="3200" b="1" dirty="0">
                <a:latin typeface="Angsana New" panose="02020603050405020304" pitchFamily="18" charset="-34"/>
                <a:cs typeface="Angsana New" panose="02020603050405020304" pitchFamily="18" charset="-34"/>
              </a:rPr>
              <a:t>Issa Alhilali</a:t>
            </a:r>
          </a:p>
          <a:p>
            <a:pPr marL="0" indent="0" algn="ctr">
              <a:buNone/>
            </a:pPr>
            <a:r>
              <a:rPr lang="en-US" sz="3200" b="1" dirty="0">
                <a:latin typeface="Angsana New" panose="02020603050405020304" pitchFamily="18" charset="-34"/>
                <a:cs typeface="Angsana New" panose="02020603050405020304" pitchFamily="18" charset="-34"/>
              </a:rPr>
              <a:t>Future Seekers &amp; Udacity</a:t>
            </a:r>
          </a:p>
          <a:p>
            <a:pPr marL="0" indent="0" algn="ctr">
              <a:buNone/>
            </a:pPr>
            <a:endParaRPr lang="en-US" sz="3200" b="1" dirty="0">
              <a:latin typeface="Angsana New" panose="02020603050405020304" pitchFamily="18" charset="-34"/>
              <a:cs typeface="Angsana New" panose="02020603050405020304" pitchFamily="18" charset="-34"/>
            </a:endParaRPr>
          </a:p>
        </p:txBody>
      </p:sp>
      <p:sp>
        <p:nvSpPr>
          <p:cNvPr id="4" name="عنصر نائب للمحتوى 2">
            <a:extLst>
              <a:ext uri="{FF2B5EF4-FFF2-40B4-BE49-F238E27FC236}">
                <a16:creationId xmlns:a16="http://schemas.microsoft.com/office/drawing/2014/main" id="{29761C45-361B-4D54-AD6B-A93744BA78BC}"/>
              </a:ext>
            </a:extLst>
          </p:cNvPr>
          <p:cNvSpPr txBox="1">
            <a:spLocks/>
          </p:cNvSpPr>
          <p:nvPr/>
        </p:nvSpPr>
        <p:spPr>
          <a:xfrm>
            <a:off x="1163321" y="3672111"/>
            <a:ext cx="6591985" cy="274709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sz="1600" b="1" dirty="0">
                <a:cs typeface="Angsana New" panose="02020603050405020304" pitchFamily="18" charset="-34"/>
              </a:rPr>
              <a:t>In this project we will uncover insights from a set of data visualized on a canvas.</a:t>
            </a:r>
          </a:p>
          <a:p>
            <a:pPr>
              <a:buFont typeface="Wingdings" panose="05000000000000000000" pitchFamily="2" charset="2"/>
              <a:buChar char="§"/>
            </a:pPr>
            <a:r>
              <a:rPr lang="en-US" sz="1600" b="1" dirty="0">
                <a:cs typeface="Angsana New" panose="02020603050405020304" pitchFamily="18" charset="-34"/>
              </a:rPr>
              <a:t>It contains information about Departure delay flights and their reasons, as well as the airlines that canceled flights during 2015.</a:t>
            </a:r>
          </a:p>
          <a:p>
            <a:pPr>
              <a:buFont typeface="Wingdings" panose="05000000000000000000" pitchFamily="2" charset="2"/>
              <a:buChar char="§"/>
            </a:pPr>
            <a:r>
              <a:rPr lang="en-US" sz="1600" b="1" dirty="0">
                <a:cs typeface="Angsana New" panose="02020603050405020304" pitchFamily="18" charset="-34"/>
              </a:rPr>
              <a:t>Visualize this data to create different types of control panels below</a:t>
            </a:r>
          </a:p>
        </p:txBody>
      </p:sp>
    </p:spTree>
    <p:extLst>
      <p:ext uri="{BB962C8B-B14F-4D97-AF65-F5344CB8AC3E}">
        <p14:creationId xmlns:p14="http://schemas.microsoft.com/office/powerpoint/2010/main" val="1171162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3AE6102-FE7C-433A-818D-49740A44A009}"/>
              </a:ext>
            </a:extLst>
          </p:cNvPr>
          <p:cNvSpPr>
            <a:spLocks noGrp="1"/>
          </p:cNvSpPr>
          <p:nvPr>
            <p:ph type="ctrTitle"/>
          </p:nvPr>
        </p:nvSpPr>
        <p:spPr>
          <a:xfrm>
            <a:off x="1086850" y="228588"/>
            <a:ext cx="6976623" cy="490503"/>
          </a:xfrm>
        </p:spPr>
        <p:txBody>
          <a:bodyPr>
            <a:normAutofit/>
          </a:bodyPr>
          <a:lstStyle/>
          <a:p>
            <a:r>
              <a:rPr lang="en-US" sz="1800" b="1" dirty="0"/>
              <a:t>Airlines of flights the delayed in US states for the year 2015</a:t>
            </a:r>
          </a:p>
        </p:txBody>
      </p:sp>
      <p:sp>
        <p:nvSpPr>
          <p:cNvPr id="3" name="عنوان فرعي 2">
            <a:extLst>
              <a:ext uri="{FF2B5EF4-FFF2-40B4-BE49-F238E27FC236}">
                <a16:creationId xmlns:a16="http://schemas.microsoft.com/office/drawing/2014/main" id="{18C5C07E-E58B-45E2-A57B-65EA1F1EF5A3}"/>
              </a:ext>
            </a:extLst>
          </p:cNvPr>
          <p:cNvSpPr>
            <a:spLocks noGrp="1"/>
          </p:cNvSpPr>
          <p:nvPr>
            <p:ph type="subTitle" idx="1"/>
          </p:nvPr>
        </p:nvSpPr>
        <p:spPr>
          <a:xfrm>
            <a:off x="1110264" y="3897169"/>
            <a:ext cx="6711751" cy="2498036"/>
          </a:xfrm>
        </p:spPr>
        <p:txBody>
          <a:bodyPr>
            <a:normAutofit fontScale="62500" lnSpcReduction="20000"/>
          </a:bodyPr>
          <a:lstStyle/>
          <a:p>
            <a:pPr marL="285750" indent="-285750">
              <a:lnSpc>
                <a:spcPct val="150000"/>
              </a:lnSpc>
              <a:buFont typeface="Wingdings" panose="05000000000000000000" pitchFamily="2" charset="2"/>
              <a:buChar char="Ø"/>
            </a:pPr>
            <a:r>
              <a:rPr lang="en-US" sz="1400" b="1" dirty="0">
                <a:solidFill>
                  <a:schemeClr val="tx1"/>
                </a:solidFill>
              </a:rPr>
              <a:t>Through the dashboard of the United States and the states shown in the map panel, the map and table for all months and days of the week show a variation in the states and in the number of companies  that have delayed their flights, and the airline was witnessing the largest number of delayed southwest Airline flights, with an average of 648,419 flights, followed by United Air Lines with an average of 360,603 late flights, followed by the rest States in varying numbers.</a:t>
            </a:r>
          </a:p>
          <a:p>
            <a:pPr marL="285750" indent="-285750">
              <a:lnSpc>
                <a:spcPct val="150000"/>
              </a:lnSpc>
              <a:buFont typeface="Wingdings" panose="05000000000000000000" pitchFamily="2" charset="2"/>
              <a:buChar char="Ø"/>
            </a:pPr>
            <a:r>
              <a:rPr lang="en-US" sz="1400" b="1" dirty="0">
                <a:solidFill>
                  <a:schemeClr val="tx1"/>
                </a:solidFill>
              </a:rPr>
              <a:t>The table and the map were chosen to make it clear for everyone with the appropriate color selection that shows the depth and openness of color and the consistency of the data with the map and table.</a:t>
            </a:r>
          </a:p>
          <a:p>
            <a:pPr>
              <a:lnSpc>
                <a:spcPct val="150000"/>
              </a:lnSpc>
            </a:pPr>
            <a:r>
              <a:rPr lang="en-US" sz="1400" b="1" dirty="0">
                <a:solidFill>
                  <a:schemeClr val="tx1"/>
                </a:solidFill>
              </a:rPr>
              <a:t>Link Dashboard:</a:t>
            </a:r>
          </a:p>
          <a:p>
            <a:pPr>
              <a:lnSpc>
                <a:spcPct val="150000"/>
              </a:lnSpc>
            </a:pPr>
            <a:r>
              <a:rPr lang="en-US" sz="1400" b="1" dirty="0">
                <a:solidFill>
                  <a:schemeClr val="tx1"/>
                </a:solidFill>
                <a:hlinkClick r:id="rId2"/>
              </a:rPr>
              <a:t>https://public.tableau.com/profile/issa.alhali#!/vizhome/Airlineswhoseflightsaredelayed/CancellationDashboard?publish=yes</a:t>
            </a:r>
            <a:endParaRPr lang="ar-SA" sz="1400" b="1" dirty="0">
              <a:solidFill>
                <a:schemeClr val="tx1"/>
              </a:solidFill>
            </a:endParaRPr>
          </a:p>
          <a:p>
            <a:pPr>
              <a:lnSpc>
                <a:spcPct val="150000"/>
              </a:lnSpc>
            </a:pPr>
            <a:endParaRPr lang="en-US" sz="1400" b="1" dirty="0">
              <a:solidFill>
                <a:schemeClr val="tx1"/>
              </a:solidFill>
            </a:endParaRPr>
          </a:p>
        </p:txBody>
      </p:sp>
      <p:pic>
        <p:nvPicPr>
          <p:cNvPr id="7" name="صورة 6" descr="صورة تحتوي على خريطة&#10;&#10;تم إنشاء الوصف تلقائياً">
            <a:extLst>
              <a:ext uri="{FF2B5EF4-FFF2-40B4-BE49-F238E27FC236}">
                <a16:creationId xmlns:a16="http://schemas.microsoft.com/office/drawing/2014/main" id="{BFC4807F-C144-4E37-BC15-BE6C2B1C2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264" y="719091"/>
            <a:ext cx="6923472" cy="3178078"/>
          </a:xfrm>
          <a:prstGeom prst="rect">
            <a:avLst/>
          </a:prstGeom>
        </p:spPr>
      </p:pic>
    </p:spTree>
    <p:extLst>
      <p:ext uri="{BB962C8B-B14F-4D97-AF65-F5344CB8AC3E}">
        <p14:creationId xmlns:p14="http://schemas.microsoft.com/office/powerpoint/2010/main" val="3386119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538718A-0658-43B7-A541-D858D1E8F660}"/>
              </a:ext>
            </a:extLst>
          </p:cNvPr>
          <p:cNvSpPr>
            <a:spLocks noGrp="1"/>
          </p:cNvSpPr>
          <p:nvPr>
            <p:ph type="ctrTitle"/>
          </p:nvPr>
        </p:nvSpPr>
        <p:spPr>
          <a:xfrm>
            <a:off x="1590695" y="304800"/>
            <a:ext cx="6845285" cy="530087"/>
          </a:xfrm>
        </p:spPr>
        <p:txBody>
          <a:bodyPr>
            <a:normAutofit/>
          </a:bodyPr>
          <a:lstStyle/>
          <a:p>
            <a:r>
              <a:rPr lang="en-US" sz="1800" b="1" dirty="0"/>
              <a:t>Cause and Airline of flight cancellation in 2015 </a:t>
            </a:r>
          </a:p>
        </p:txBody>
      </p:sp>
      <p:sp>
        <p:nvSpPr>
          <p:cNvPr id="3" name="عنوان فرعي 2">
            <a:extLst>
              <a:ext uri="{FF2B5EF4-FFF2-40B4-BE49-F238E27FC236}">
                <a16:creationId xmlns:a16="http://schemas.microsoft.com/office/drawing/2014/main" id="{2DFB0569-D2D4-428C-B0BA-744C1F58ECB8}"/>
              </a:ext>
            </a:extLst>
          </p:cNvPr>
          <p:cNvSpPr>
            <a:spLocks noGrp="1"/>
          </p:cNvSpPr>
          <p:nvPr>
            <p:ph type="subTitle" idx="1"/>
          </p:nvPr>
        </p:nvSpPr>
        <p:spPr>
          <a:xfrm>
            <a:off x="1351722" y="4369543"/>
            <a:ext cx="6943704" cy="2004675"/>
          </a:xfrm>
        </p:spPr>
        <p:txBody>
          <a:bodyPr>
            <a:normAutofit fontScale="70000" lnSpcReduction="20000"/>
          </a:bodyPr>
          <a:lstStyle/>
          <a:p>
            <a:pPr marL="285750" indent="-285750">
              <a:lnSpc>
                <a:spcPct val="150000"/>
              </a:lnSpc>
              <a:buFont typeface="Wingdings" panose="05000000000000000000" pitchFamily="2" charset="2"/>
              <a:buChar char="Ø"/>
            </a:pPr>
            <a:r>
              <a:rPr lang="en-US" sz="1400" b="1" dirty="0">
                <a:solidFill>
                  <a:schemeClr val="tx1"/>
                </a:solidFill>
                <a:cs typeface="Arial" panose="020B0604020202020204" pitchFamily="34" charset="0"/>
              </a:rPr>
              <a:t>The pie chart and the histogram bar for the airlines shows that the main reason for canceling flights is due to the cause of the weather, as the number of canceled flights in 2015 reached 2397 flights that were canceled, while the company southwest Airlines issued the most canceled flights, and this also follows among the reasons such as the company Aviation / carrier as well as the national air system.</a:t>
            </a:r>
            <a:endParaRPr lang="ar-SA" sz="1400" b="1" dirty="0">
              <a:solidFill>
                <a:schemeClr val="tx1"/>
              </a:solidFill>
              <a:cs typeface="Arial" panose="020B0604020202020204" pitchFamily="34" charset="0"/>
            </a:endParaRPr>
          </a:p>
          <a:p>
            <a:pPr marL="285750" indent="-285750">
              <a:lnSpc>
                <a:spcPct val="150000"/>
              </a:lnSpc>
              <a:buFont typeface="Wingdings" panose="05000000000000000000" pitchFamily="2" charset="2"/>
              <a:buChar char="Ø"/>
            </a:pPr>
            <a:r>
              <a:rPr lang="en-US" sz="1400" b="1" dirty="0">
                <a:solidFill>
                  <a:schemeClr val="tx1"/>
                </a:solidFill>
                <a:cs typeface="Arial" panose="020B0604020202020204" pitchFamily="34" charset="0"/>
              </a:rPr>
              <a:t>Choose the horizontal bar and pie char to make the data clearer while choosing a color that corresponds to color blindness</a:t>
            </a:r>
          </a:p>
          <a:p>
            <a:pPr>
              <a:lnSpc>
                <a:spcPct val="150000"/>
              </a:lnSpc>
            </a:pPr>
            <a:r>
              <a:rPr lang="en-US" sz="1200" b="1" dirty="0">
                <a:solidFill>
                  <a:schemeClr val="tx1"/>
                </a:solidFill>
              </a:rPr>
              <a:t>Link Dashboard for Reason Cancellations:</a:t>
            </a:r>
          </a:p>
          <a:p>
            <a:pPr>
              <a:lnSpc>
                <a:spcPct val="150000"/>
              </a:lnSpc>
            </a:pPr>
            <a:r>
              <a:rPr lang="en-US" sz="1200" b="1" dirty="0">
                <a:solidFill>
                  <a:schemeClr val="tx1"/>
                </a:solidFill>
                <a:hlinkClick r:id="rId2"/>
              </a:rPr>
              <a:t>https://public.tableau.com/profile/issa.alhali#!/vizhome/AirlinesofflightsthedelayedinUSstatesfortheyear2015/Dashboard2?publish=yes</a:t>
            </a:r>
            <a:endParaRPr lang="en-US" sz="1200" b="1" dirty="0">
              <a:solidFill>
                <a:schemeClr val="tx1"/>
              </a:solidFill>
            </a:endParaRPr>
          </a:p>
          <a:p>
            <a:pPr>
              <a:lnSpc>
                <a:spcPct val="150000"/>
              </a:lnSpc>
            </a:pPr>
            <a:endParaRPr lang="en-US" sz="1200" dirty="0">
              <a:solidFill>
                <a:schemeClr val="tx1"/>
              </a:solidFill>
            </a:endParaRPr>
          </a:p>
          <a:p>
            <a:pPr>
              <a:lnSpc>
                <a:spcPct val="150000"/>
              </a:lnSpc>
            </a:pPr>
            <a:endParaRPr lang="en-US" sz="1200" b="1" dirty="0">
              <a:solidFill>
                <a:schemeClr val="tx1"/>
              </a:solidFill>
              <a:cs typeface="Arial" panose="020B0604020202020204" pitchFamily="34" charset="0"/>
            </a:endParaRPr>
          </a:p>
        </p:txBody>
      </p:sp>
      <p:pic>
        <p:nvPicPr>
          <p:cNvPr id="7" name="صورة 6">
            <a:extLst>
              <a:ext uri="{FF2B5EF4-FFF2-40B4-BE49-F238E27FC236}">
                <a16:creationId xmlns:a16="http://schemas.microsoft.com/office/drawing/2014/main" id="{297E14F5-47B1-4129-9926-E9F263F9CB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722" y="834888"/>
            <a:ext cx="7084258" cy="3366051"/>
          </a:xfrm>
          <a:prstGeom prst="rect">
            <a:avLst/>
          </a:prstGeom>
        </p:spPr>
      </p:pic>
    </p:spTree>
    <p:extLst>
      <p:ext uri="{BB962C8B-B14F-4D97-AF65-F5344CB8AC3E}">
        <p14:creationId xmlns:p14="http://schemas.microsoft.com/office/powerpoint/2010/main" val="1905989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3FF3DEE-5415-4897-AE02-8542DA1A4948}"/>
              </a:ext>
            </a:extLst>
          </p:cNvPr>
          <p:cNvSpPr>
            <a:spLocks noGrp="1"/>
          </p:cNvSpPr>
          <p:nvPr>
            <p:ph type="ctrTitle"/>
          </p:nvPr>
        </p:nvSpPr>
        <p:spPr>
          <a:xfrm>
            <a:off x="1143000" y="378643"/>
            <a:ext cx="6858000" cy="389983"/>
          </a:xfrm>
        </p:spPr>
        <p:txBody>
          <a:bodyPr>
            <a:normAutofit/>
          </a:bodyPr>
          <a:lstStyle/>
          <a:p>
            <a:r>
              <a:rPr lang="en-US" sz="1800" b="1" dirty="0"/>
              <a:t>Airlines that canceled their flights in 2015</a:t>
            </a:r>
          </a:p>
        </p:txBody>
      </p:sp>
      <p:sp>
        <p:nvSpPr>
          <p:cNvPr id="3" name="عنوان فرعي 2">
            <a:extLst>
              <a:ext uri="{FF2B5EF4-FFF2-40B4-BE49-F238E27FC236}">
                <a16:creationId xmlns:a16="http://schemas.microsoft.com/office/drawing/2014/main" id="{F862BDAC-E68E-4D15-97F2-8F00665C9CE4}"/>
              </a:ext>
            </a:extLst>
          </p:cNvPr>
          <p:cNvSpPr>
            <a:spLocks noGrp="1"/>
          </p:cNvSpPr>
          <p:nvPr>
            <p:ph type="subTitle" idx="1"/>
          </p:nvPr>
        </p:nvSpPr>
        <p:spPr>
          <a:xfrm>
            <a:off x="1256612" y="3763618"/>
            <a:ext cx="6858000" cy="2928728"/>
          </a:xfrm>
        </p:spPr>
        <p:txBody>
          <a:bodyPr>
            <a:noAutofit/>
          </a:bodyPr>
          <a:lstStyle/>
          <a:p>
            <a:pPr marL="171450" indent="-171450">
              <a:lnSpc>
                <a:spcPct val="170000"/>
              </a:lnSpc>
              <a:buFont typeface="Wingdings" panose="05000000000000000000" pitchFamily="2" charset="2"/>
              <a:buChar char="Ø"/>
            </a:pPr>
            <a:r>
              <a:rPr lang="en-US" sz="1200" b="1" dirty="0">
                <a:solidFill>
                  <a:schemeClr val="tx1"/>
                </a:solidFill>
              </a:rPr>
              <a:t>The chart shows most of the companies that canceled their flights during 2015, while the total number of companies that canceled their flights reached 14 companies, according to different companies, while Southwest Airlines topped with canceling 818 flights. Southeastern Atlantic Airlines followed by canceling 800 flights, while the companies remained varied in the number of canceled flights.</a:t>
            </a:r>
            <a:endParaRPr lang="ar-SA" sz="1200" b="1" dirty="0">
              <a:solidFill>
                <a:schemeClr val="tx1"/>
              </a:solidFill>
            </a:endParaRPr>
          </a:p>
          <a:p>
            <a:pPr marL="171450" indent="-171450">
              <a:buFont typeface="Wingdings" panose="05000000000000000000" pitchFamily="2" charset="2"/>
              <a:buChar char="Ø"/>
            </a:pPr>
            <a:r>
              <a:rPr lang="en-US" sz="1200" b="1" dirty="0">
                <a:solidFill>
                  <a:schemeClr val="tx1"/>
                </a:solidFill>
              </a:rPr>
              <a:t>Choose a horizontal bar to make the data more accurate and describe with clear numbers and with a choice of color that corresponds to color blindness.</a:t>
            </a:r>
          </a:p>
          <a:p>
            <a:r>
              <a:rPr lang="en-US" sz="1200" dirty="0">
                <a:solidFill>
                  <a:schemeClr val="tx1"/>
                </a:solidFill>
              </a:rPr>
              <a:t>Link Dashboard for Airlines Cancellations:</a:t>
            </a:r>
          </a:p>
          <a:p>
            <a:pPr>
              <a:spcBef>
                <a:spcPts val="0"/>
              </a:spcBef>
            </a:pPr>
            <a:r>
              <a:rPr lang="en-US" sz="1200" dirty="0">
                <a:solidFill>
                  <a:schemeClr val="tx1"/>
                </a:solidFill>
                <a:hlinkClick r:id="rId2"/>
              </a:rPr>
              <a:t>https://public.tableau.com/profile/issa.alhali#!/vizhome/Airlienscancellation/Airlinecancellation?publish=yes</a:t>
            </a:r>
            <a:endParaRPr lang="en-US" sz="1200" dirty="0">
              <a:solidFill>
                <a:schemeClr val="tx1"/>
              </a:solidFill>
            </a:endParaRPr>
          </a:p>
          <a:p>
            <a:endParaRPr lang="en-US" sz="1100" dirty="0">
              <a:solidFill>
                <a:schemeClr val="tx1"/>
              </a:solidFill>
            </a:endParaRPr>
          </a:p>
        </p:txBody>
      </p:sp>
      <p:pic>
        <p:nvPicPr>
          <p:cNvPr id="9" name="صورة 8">
            <a:extLst>
              <a:ext uri="{FF2B5EF4-FFF2-40B4-BE49-F238E27FC236}">
                <a16:creationId xmlns:a16="http://schemas.microsoft.com/office/drawing/2014/main" id="{6275B805-2754-40AE-8A6F-7380014A8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743" y="834890"/>
            <a:ext cx="6556513" cy="2928728"/>
          </a:xfrm>
          <a:prstGeom prst="rect">
            <a:avLst/>
          </a:prstGeom>
        </p:spPr>
      </p:pic>
    </p:spTree>
    <p:extLst>
      <p:ext uri="{BB962C8B-B14F-4D97-AF65-F5344CB8AC3E}">
        <p14:creationId xmlns:p14="http://schemas.microsoft.com/office/powerpoint/2010/main" val="50749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D4258ED-5D47-4818-9CC6-6F356344B8E2}"/>
              </a:ext>
            </a:extLst>
          </p:cNvPr>
          <p:cNvSpPr>
            <a:spLocks noGrp="1"/>
          </p:cNvSpPr>
          <p:nvPr>
            <p:ph type="ctrTitle"/>
          </p:nvPr>
        </p:nvSpPr>
        <p:spPr/>
        <p:txBody>
          <a:bodyPr/>
          <a:lstStyle/>
          <a:p>
            <a:r>
              <a:rPr lang="en-US" dirty="0"/>
              <a:t>THE END </a:t>
            </a:r>
          </a:p>
        </p:txBody>
      </p:sp>
    </p:spTree>
    <p:extLst>
      <p:ext uri="{BB962C8B-B14F-4D97-AF65-F5344CB8AC3E}">
        <p14:creationId xmlns:p14="http://schemas.microsoft.com/office/powerpoint/2010/main" val="3660561879"/>
      </p:ext>
    </p:extLst>
  </p:cSld>
  <p:clrMapOvr>
    <a:masterClrMapping/>
  </p:clrMapOvr>
</p:sld>
</file>

<file path=ppt/theme/theme1.xml><?xml version="1.0" encoding="utf-8"?>
<a:theme xmlns:a="http://schemas.openxmlformats.org/drawingml/2006/main" name="ربطة">
  <a:themeElements>
    <a:clrScheme name="ربطة">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ربطة">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ربطة">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1570</TotalTime>
  <Words>492</Words>
  <Application>Microsoft Office PowerPoint</Application>
  <PresentationFormat>عرض على الشاشة (4:3)</PresentationFormat>
  <Paragraphs>23</Paragraphs>
  <Slides>5</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5</vt:i4>
      </vt:variant>
    </vt:vector>
  </HeadingPairs>
  <TitlesOfParts>
    <vt:vector size="11" baseType="lpstr">
      <vt:lpstr>Angsana New</vt:lpstr>
      <vt:lpstr>Arial</vt:lpstr>
      <vt:lpstr>Century Gothic</vt:lpstr>
      <vt:lpstr>Wingdings</vt:lpstr>
      <vt:lpstr>Wingdings 3</vt:lpstr>
      <vt:lpstr>ربطة</vt:lpstr>
      <vt:lpstr>Future Seekers – Business Analytics Nanodegree Program </vt:lpstr>
      <vt:lpstr>Airlines of flights the delayed in US states for the year 2015</vt:lpstr>
      <vt:lpstr>Cause and Airline of flight cancellation in 2015 </vt:lpstr>
      <vt:lpstr>Airlines that canceled their flights in 2015</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Airlines that canceled their flights in 2015</dc:title>
  <dc:creator>issa alhilali</dc:creator>
  <cp:lastModifiedBy>issa alhilali</cp:lastModifiedBy>
  <cp:revision>28</cp:revision>
  <dcterms:created xsi:type="dcterms:W3CDTF">2021-03-07T18:09:29Z</dcterms:created>
  <dcterms:modified xsi:type="dcterms:W3CDTF">2021-03-08T20:19:55Z</dcterms:modified>
</cp:coreProperties>
</file>