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4E827B-17B9-4C38-9153-9455D9E96B90}" type="doc">
      <dgm:prSet loTypeId="urn:microsoft.com/office/officeart/2005/8/layout/radial6" loCatId="cycle" qsTypeId="urn:microsoft.com/office/officeart/2005/8/quickstyle/simple3" qsCatId="simple" csTypeId="urn:microsoft.com/office/officeart/2005/8/colors/accent1_2" csCatId="accent1" phldr="1"/>
      <dgm:spPr/>
      <dgm:t>
        <a:bodyPr/>
        <a:lstStyle/>
        <a:p>
          <a:endParaRPr lang="en-US"/>
        </a:p>
      </dgm:t>
    </dgm:pt>
    <dgm:pt modelId="{8183D6AB-855A-41C2-A062-AF18F2F178F2}">
      <dgm:prSet phldrT="[Text]"/>
      <dgm:spPr/>
      <dgm:t>
        <a:bodyPr/>
        <a:lstStyle/>
        <a:p>
          <a:r>
            <a:rPr lang="en-US" dirty="0"/>
            <a:t>Features used to analysis</a:t>
          </a:r>
        </a:p>
      </dgm:t>
    </dgm:pt>
    <dgm:pt modelId="{2AEA00B5-7950-49CE-BD3B-A3D45D8D7D1B}" type="parTrans" cxnId="{2C4E48FB-DDF1-4673-9C6B-034299AAC462}">
      <dgm:prSet/>
      <dgm:spPr/>
      <dgm:t>
        <a:bodyPr/>
        <a:lstStyle/>
        <a:p>
          <a:endParaRPr lang="en-US"/>
        </a:p>
      </dgm:t>
    </dgm:pt>
    <dgm:pt modelId="{D5E02B46-C402-4A36-8D08-090D77098352}" type="sibTrans" cxnId="{2C4E48FB-DDF1-4673-9C6B-034299AAC462}">
      <dgm:prSet/>
      <dgm:spPr/>
      <dgm:t>
        <a:bodyPr/>
        <a:lstStyle/>
        <a:p>
          <a:endParaRPr lang="en-US"/>
        </a:p>
      </dgm:t>
    </dgm:pt>
    <dgm:pt modelId="{F36AFC0C-E8C9-4234-958B-02E5A9E31532}">
      <dgm:prSet phldrT="[Text]" custT="1"/>
      <dgm:spPr/>
      <dgm:t>
        <a:bodyPr/>
        <a:lstStyle/>
        <a:p>
          <a:r>
            <a:rPr lang="en-US" sz="2000" dirty="0"/>
            <a:t>Salary-numbers</a:t>
          </a:r>
        </a:p>
      </dgm:t>
    </dgm:pt>
    <dgm:pt modelId="{A241ECA8-BD44-42F5-BA24-CD4E9F0BBD20}" type="parTrans" cxnId="{E7EA827C-D03D-4A40-91AE-DDB34861F0A8}">
      <dgm:prSet/>
      <dgm:spPr/>
      <dgm:t>
        <a:bodyPr/>
        <a:lstStyle/>
        <a:p>
          <a:endParaRPr lang="en-US"/>
        </a:p>
      </dgm:t>
    </dgm:pt>
    <dgm:pt modelId="{50B0CA5C-6AE3-4E05-80AE-CD5F76F2579E}" type="sibTrans" cxnId="{E7EA827C-D03D-4A40-91AE-DDB34861F0A8}">
      <dgm:prSet/>
      <dgm:spPr/>
      <dgm:t>
        <a:bodyPr/>
        <a:lstStyle/>
        <a:p>
          <a:endParaRPr lang="en-US"/>
        </a:p>
      </dgm:t>
    </dgm:pt>
    <dgm:pt modelId="{7E5AD519-A72C-409F-85A6-CCCBDB27C7CA}">
      <dgm:prSet phldrT="[Text]" custT="1"/>
      <dgm:spPr/>
      <dgm:t>
        <a:bodyPr/>
        <a:lstStyle/>
        <a:p>
          <a:r>
            <a:rPr lang="en-US" sz="2000" dirty="0"/>
            <a:t>Department -text</a:t>
          </a:r>
        </a:p>
      </dgm:t>
    </dgm:pt>
    <dgm:pt modelId="{E8F27DB0-3A06-4772-A7B5-F3E9DD51DD91}" type="parTrans" cxnId="{CC2D44EB-D3E6-4A8F-92F6-3E3500619C3B}">
      <dgm:prSet/>
      <dgm:spPr/>
      <dgm:t>
        <a:bodyPr/>
        <a:lstStyle/>
        <a:p>
          <a:endParaRPr lang="en-US"/>
        </a:p>
      </dgm:t>
    </dgm:pt>
    <dgm:pt modelId="{D825F31C-CAEF-4841-B7EB-C1BA9D5FCECD}" type="sibTrans" cxnId="{CC2D44EB-D3E6-4A8F-92F6-3E3500619C3B}">
      <dgm:prSet/>
      <dgm:spPr/>
      <dgm:t>
        <a:bodyPr/>
        <a:lstStyle/>
        <a:p>
          <a:endParaRPr lang="en-US"/>
        </a:p>
      </dgm:t>
    </dgm:pt>
    <dgm:pt modelId="{5587A925-1BC9-4E00-8D91-48DC39D1477C}">
      <dgm:prSet phldrT="[Text]"/>
      <dgm:spPr/>
      <dgm:t>
        <a:bodyPr/>
        <a:lstStyle/>
        <a:p>
          <a:r>
            <a:rPr lang="en-US" dirty="0"/>
            <a:t>Tenure-numbers</a:t>
          </a:r>
        </a:p>
      </dgm:t>
    </dgm:pt>
    <dgm:pt modelId="{F2376C39-CC61-47D3-8308-466A866F2E67}" type="parTrans" cxnId="{D79DBCC2-E836-45DC-96CB-8162712163DF}">
      <dgm:prSet/>
      <dgm:spPr/>
      <dgm:t>
        <a:bodyPr/>
        <a:lstStyle/>
        <a:p>
          <a:endParaRPr lang="en-US"/>
        </a:p>
      </dgm:t>
    </dgm:pt>
    <dgm:pt modelId="{1E1E9637-00D7-4994-BBBE-F91B825DC499}" type="sibTrans" cxnId="{D79DBCC2-E836-45DC-96CB-8162712163DF}">
      <dgm:prSet/>
      <dgm:spPr/>
      <dgm:t>
        <a:bodyPr/>
        <a:lstStyle/>
        <a:p>
          <a:endParaRPr lang="en-US"/>
        </a:p>
      </dgm:t>
    </dgm:pt>
    <dgm:pt modelId="{90261FD9-4476-4FC5-B752-7DB7ABB717A0}">
      <dgm:prSet phldrT="[Text]"/>
      <dgm:spPr/>
      <dgm:t>
        <a:bodyPr/>
        <a:lstStyle/>
        <a:p>
          <a:r>
            <a:rPr lang="en-US" dirty="0"/>
            <a:t>Gender-</a:t>
          </a:r>
        </a:p>
        <a:p>
          <a:r>
            <a:rPr lang="en-US" dirty="0"/>
            <a:t>Text</a:t>
          </a:r>
        </a:p>
      </dgm:t>
    </dgm:pt>
    <dgm:pt modelId="{27A40357-8F0C-4548-A5A5-4B0EA65072E2}" type="parTrans" cxnId="{C415008D-FE22-4655-9B6D-1F6C79B12108}">
      <dgm:prSet/>
      <dgm:spPr/>
      <dgm:t>
        <a:bodyPr/>
        <a:lstStyle/>
        <a:p>
          <a:endParaRPr lang="en-US"/>
        </a:p>
      </dgm:t>
    </dgm:pt>
    <dgm:pt modelId="{A8118311-D785-48BC-B030-DFE41B125C38}" type="sibTrans" cxnId="{C415008D-FE22-4655-9B6D-1F6C79B12108}">
      <dgm:prSet/>
      <dgm:spPr/>
      <dgm:t>
        <a:bodyPr/>
        <a:lstStyle/>
        <a:p>
          <a:endParaRPr lang="en-US"/>
        </a:p>
      </dgm:t>
    </dgm:pt>
    <dgm:pt modelId="{AC09EABC-9DA9-4AAB-A3C1-7E054BC45B04}" type="pres">
      <dgm:prSet presAssocID="{B94E827B-17B9-4C38-9153-9455D9E96B90}" presName="Name0" presStyleCnt="0">
        <dgm:presLayoutVars>
          <dgm:chMax val="1"/>
          <dgm:dir/>
          <dgm:animLvl val="ctr"/>
          <dgm:resizeHandles val="exact"/>
        </dgm:presLayoutVars>
      </dgm:prSet>
      <dgm:spPr/>
    </dgm:pt>
    <dgm:pt modelId="{D5AEA5A0-D4F4-4DA9-BD1D-D95EDAB6748F}" type="pres">
      <dgm:prSet presAssocID="{8183D6AB-855A-41C2-A062-AF18F2F178F2}" presName="centerShape" presStyleLbl="node0" presStyleIdx="0" presStyleCnt="1"/>
      <dgm:spPr/>
    </dgm:pt>
    <dgm:pt modelId="{09F4EA3E-E300-4B74-B0DF-3BCD80E1F3D6}" type="pres">
      <dgm:prSet presAssocID="{F36AFC0C-E8C9-4234-958B-02E5A9E31532}" presName="node" presStyleLbl="node1" presStyleIdx="0" presStyleCnt="4" custScaleX="116622">
        <dgm:presLayoutVars>
          <dgm:bulletEnabled val="1"/>
        </dgm:presLayoutVars>
      </dgm:prSet>
      <dgm:spPr/>
    </dgm:pt>
    <dgm:pt modelId="{5C31A247-0EA0-4CE4-8521-1639ADB2155D}" type="pres">
      <dgm:prSet presAssocID="{F36AFC0C-E8C9-4234-958B-02E5A9E31532}" presName="dummy" presStyleCnt="0"/>
      <dgm:spPr/>
    </dgm:pt>
    <dgm:pt modelId="{416E79AE-973C-4DA6-8985-C7DF10C6C2C1}" type="pres">
      <dgm:prSet presAssocID="{50B0CA5C-6AE3-4E05-80AE-CD5F76F2579E}" presName="sibTrans" presStyleLbl="sibTrans2D1" presStyleIdx="0" presStyleCnt="4"/>
      <dgm:spPr/>
    </dgm:pt>
    <dgm:pt modelId="{E98DF13A-677E-45B1-A107-570A3392C525}" type="pres">
      <dgm:prSet presAssocID="{7E5AD519-A72C-409F-85A6-CCCBDB27C7CA}" presName="node" presStyleLbl="node1" presStyleIdx="1" presStyleCnt="4" custScaleX="138376" custScaleY="115195">
        <dgm:presLayoutVars>
          <dgm:bulletEnabled val="1"/>
        </dgm:presLayoutVars>
      </dgm:prSet>
      <dgm:spPr/>
    </dgm:pt>
    <dgm:pt modelId="{67880D5D-1499-486B-A0CF-3BC8FF69C41D}" type="pres">
      <dgm:prSet presAssocID="{7E5AD519-A72C-409F-85A6-CCCBDB27C7CA}" presName="dummy" presStyleCnt="0"/>
      <dgm:spPr/>
    </dgm:pt>
    <dgm:pt modelId="{12D4F3B4-1DD5-4B9B-AD28-7764E20D3CEE}" type="pres">
      <dgm:prSet presAssocID="{D825F31C-CAEF-4841-B7EB-C1BA9D5FCECD}" presName="sibTrans" presStyleLbl="sibTrans2D1" presStyleIdx="1" presStyleCnt="4"/>
      <dgm:spPr/>
    </dgm:pt>
    <dgm:pt modelId="{13B2E4B5-D07F-4135-87F5-388943930AAE}" type="pres">
      <dgm:prSet presAssocID="{5587A925-1BC9-4E00-8D91-48DC39D1477C}" presName="node" presStyleLbl="node1" presStyleIdx="2" presStyleCnt="4" custScaleX="128282">
        <dgm:presLayoutVars>
          <dgm:bulletEnabled val="1"/>
        </dgm:presLayoutVars>
      </dgm:prSet>
      <dgm:spPr/>
    </dgm:pt>
    <dgm:pt modelId="{1ED78862-B75F-4829-BEB9-88B8BAF63BB7}" type="pres">
      <dgm:prSet presAssocID="{5587A925-1BC9-4E00-8D91-48DC39D1477C}" presName="dummy" presStyleCnt="0"/>
      <dgm:spPr/>
    </dgm:pt>
    <dgm:pt modelId="{B90FE0D1-DE2D-4D37-B8C7-79F82ABF9E60}" type="pres">
      <dgm:prSet presAssocID="{1E1E9637-00D7-4994-BBBE-F91B825DC499}" presName="sibTrans" presStyleLbl="sibTrans2D1" presStyleIdx="2" presStyleCnt="4"/>
      <dgm:spPr/>
    </dgm:pt>
    <dgm:pt modelId="{A7DD7202-8A86-4661-B585-AE55B76AFABB}" type="pres">
      <dgm:prSet presAssocID="{90261FD9-4476-4FC5-B752-7DB7ABB717A0}" presName="node" presStyleLbl="node1" presStyleIdx="3" presStyleCnt="4" custScaleX="121790">
        <dgm:presLayoutVars>
          <dgm:bulletEnabled val="1"/>
        </dgm:presLayoutVars>
      </dgm:prSet>
      <dgm:spPr/>
    </dgm:pt>
    <dgm:pt modelId="{3F544183-3441-45B8-803B-CF16F4330FBB}" type="pres">
      <dgm:prSet presAssocID="{90261FD9-4476-4FC5-B752-7DB7ABB717A0}" presName="dummy" presStyleCnt="0"/>
      <dgm:spPr/>
    </dgm:pt>
    <dgm:pt modelId="{D0BF5858-E697-4897-9680-E5A382308C5B}" type="pres">
      <dgm:prSet presAssocID="{A8118311-D785-48BC-B030-DFE41B125C38}" presName="sibTrans" presStyleLbl="sibTrans2D1" presStyleIdx="3" presStyleCnt="4"/>
      <dgm:spPr/>
    </dgm:pt>
  </dgm:ptLst>
  <dgm:cxnLst>
    <dgm:cxn modelId="{851D2221-CDA3-409D-A793-5ECEBF8C3D7C}" type="presOf" srcId="{B94E827B-17B9-4C38-9153-9455D9E96B90}" destId="{AC09EABC-9DA9-4AAB-A3C1-7E054BC45B04}" srcOrd="0" destOrd="0" presId="urn:microsoft.com/office/officeart/2005/8/layout/radial6"/>
    <dgm:cxn modelId="{63C5086D-7A3E-41AF-9CF7-2CCEC9FD8B30}" type="presOf" srcId="{D825F31C-CAEF-4841-B7EB-C1BA9D5FCECD}" destId="{12D4F3B4-1DD5-4B9B-AD28-7764E20D3CEE}" srcOrd="0" destOrd="0" presId="urn:microsoft.com/office/officeart/2005/8/layout/radial6"/>
    <dgm:cxn modelId="{D2CE5873-FC36-40F2-B8A4-BD9568EE8BDB}" type="presOf" srcId="{1E1E9637-00D7-4994-BBBE-F91B825DC499}" destId="{B90FE0D1-DE2D-4D37-B8C7-79F82ABF9E60}" srcOrd="0" destOrd="0" presId="urn:microsoft.com/office/officeart/2005/8/layout/radial6"/>
    <dgm:cxn modelId="{E7EA827C-D03D-4A40-91AE-DDB34861F0A8}" srcId="{8183D6AB-855A-41C2-A062-AF18F2F178F2}" destId="{F36AFC0C-E8C9-4234-958B-02E5A9E31532}" srcOrd="0" destOrd="0" parTransId="{A241ECA8-BD44-42F5-BA24-CD4E9F0BBD20}" sibTransId="{50B0CA5C-6AE3-4E05-80AE-CD5F76F2579E}"/>
    <dgm:cxn modelId="{C415008D-FE22-4655-9B6D-1F6C79B12108}" srcId="{8183D6AB-855A-41C2-A062-AF18F2F178F2}" destId="{90261FD9-4476-4FC5-B752-7DB7ABB717A0}" srcOrd="3" destOrd="0" parTransId="{27A40357-8F0C-4548-A5A5-4B0EA65072E2}" sibTransId="{A8118311-D785-48BC-B030-DFE41B125C38}"/>
    <dgm:cxn modelId="{81BA369F-423B-404B-8806-1A8895955D43}" type="presOf" srcId="{8183D6AB-855A-41C2-A062-AF18F2F178F2}" destId="{D5AEA5A0-D4F4-4DA9-BD1D-D95EDAB6748F}" srcOrd="0" destOrd="0" presId="urn:microsoft.com/office/officeart/2005/8/layout/radial6"/>
    <dgm:cxn modelId="{F63D96A0-3933-409D-B054-F58C487CF4AF}" type="presOf" srcId="{F36AFC0C-E8C9-4234-958B-02E5A9E31532}" destId="{09F4EA3E-E300-4B74-B0DF-3BCD80E1F3D6}" srcOrd="0" destOrd="0" presId="urn:microsoft.com/office/officeart/2005/8/layout/radial6"/>
    <dgm:cxn modelId="{721803AB-34B7-4909-9E7C-06CA8647B2B5}" type="presOf" srcId="{7E5AD519-A72C-409F-85A6-CCCBDB27C7CA}" destId="{E98DF13A-677E-45B1-A107-570A3392C525}" srcOrd="0" destOrd="0" presId="urn:microsoft.com/office/officeart/2005/8/layout/radial6"/>
    <dgm:cxn modelId="{D79DBCC2-E836-45DC-96CB-8162712163DF}" srcId="{8183D6AB-855A-41C2-A062-AF18F2F178F2}" destId="{5587A925-1BC9-4E00-8D91-48DC39D1477C}" srcOrd="2" destOrd="0" parTransId="{F2376C39-CC61-47D3-8308-466A866F2E67}" sibTransId="{1E1E9637-00D7-4994-BBBE-F91B825DC499}"/>
    <dgm:cxn modelId="{68747FD1-0A77-4F22-9EDD-C011DF164A63}" type="presOf" srcId="{5587A925-1BC9-4E00-8D91-48DC39D1477C}" destId="{13B2E4B5-D07F-4135-87F5-388943930AAE}" srcOrd="0" destOrd="0" presId="urn:microsoft.com/office/officeart/2005/8/layout/radial6"/>
    <dgm:cxn modelId="{356FFDE5-AC6B-4773-9328-369F2919A024}" type="presOf" srcId="{90261FD9-4476-4FC5-B752-7DB7ABB717A0}" destId="{A7DD7202-8A86-4661-B585-AE55B76AFABB}" srcOrd="0" destOrd="0" presId="urn:microsoft.com/office/officeart/2005/8/layout/radial6"/>
    <dgm:cxn modelId="{CC2D44EB-D3E6-4A8F-92F6-3E3500619C3B}" srcId="{8183D6AB-855A-41C2-A062-AF18F2F178F2}" destId="{7E5AD519-A72C-409F-85A6-CCCBDB27C7CA}" srcOrd="1" destOrd="0" parTransId="{E8F27DB0-3A06-4772-A7B5-F3E9DD51DD91}" sibTransId="{D825F31C-CAEF-4841-B7EB-C1BA9D5FCECD}"/>
    <dgm:cxn modelId="{4CE4EDEE-F683-439D-8C50-9867CA4595C7}" type="presOf" srcId="{A8118311-D785-48BC-B030-DFE41B125C38}" destId="{D0BF5858-E697-4897-9680-E5A382308C5B}" srcOrd="0" destOrd="0" presId="urn:microsoft.com/office/officeart/2005/8/layout/radial6"/>
    <dgm:cxn modelId="{2C4E48FB-DDF1-4673-9C6B-034299AAC462}" srcId="{B94E827B-17B9-4C38-9153-9455D9E96B90}" destId="{8183D6AB-855A-41C2-A062-AF18F2F178F2}" srcOrd="0" destOrd="0" parTransId="{2AEA00B5-7950-49CE-BD3B-A3D45D8D7D1B}" sibTransId="{D5E02B46-C402-4A36-8D08-090D77098352}"/>
    <dgm:cxn modelId="{808A6DFF-B0BA-4FA7-A1BF-FAD6116540DD}" type="presOf" srcId="{50B0CA5C-6AE3-4E05-80AE-CD5F76F2579E}" destId="{416E79AE-973C-4DA6-8985-C7DF10C6C2C1}" srcOrd="0" destOrd="0" presId="urn:microsoft.com/office/officeart/2005/8/layout/radial6"/>
    <dgm:cxn modelId="{33E8C5E9-D662-4190-A885-641DB6F04B90}" type="presParOf" srcId="{AC09EABC-9DA9-4AAB-A3C1-7E054BC45B04}" destId="{D5AEA5A0-D4F4-4DA9-BD1D-D95EDAB6748F}" srcOrd="0" destOrd="0" presId="urn:microsoft.com/office/officeart/2005/8/layout/radial6"/>
    <dgm:cxn modelId="{BF2557FC-9FF4-426B-B0D2-D7CEF36EF675}" type="presParOf" srcId="{AC09EABC-9DA9-4AAB-A3C1-7E054BC45B04}" destId="{09F4EA3E-E300-4B74-B0DF-3BCD80E1F3D6}" srcOrd="1" destOrd="0" presId="urn:microsoft.com/office/officeart/2005/8/layout/radial6"/>
    <dgm:cxn modelId="{00890C10-E25B-4DFC-B261-ABF06BC4195F}" type="presParOf" srcId="{AC09EABC-9DA9-4AAB-A3C1-7E054BC45B04}" destId="{5C31A247-0EA0-4CE4-8521-1639ADB2155D}" srcOrd="2" destOrd="0" presId="urn:microsoft.com/office/officeart/2005/8/layout/radial6"/>
    <dgm:cxn modelId="{50311F74-3E22-4C09-AC86-FF18A2D4434A}" type="presParOf" srcId="{AC09EABC-9DA9-4AAB-A3C1-7E054BC45B04}" destId="{416E79AE-973C-4DA6-8985-C7DF10C6C2C1}" srcOrd="3" destOrd="0" presId="urn:microsoft.com/office/officeart/2005/8/layout/radial6"/>
    <dgm:cxn modelId="{1CD346C6-37F5-4256-9013-F03AFE2E2BF5}" type="presParOf" srcId="{AC09EABC-9DA9-4AAB-A3C1-7E054BC45B04}" destId="{E98DF13A-677E-45B1-A107-570A3392C525}" srcOrd="4" destOrd="0" presId="urn:microsoft.com/office/officeart/2005/8/layout/radial6"/>
    <dgm:cxn modelId="{91058C35-133E-49F6-B291-28ABA20D3087}" type="presParOf" srcId="{AC09EABC-9DA9-4AAB-A3C1-7E054BC45B04}" destId="{67880D5D-1499-486B-A0CF-3BC8FF69C41D}" srcOrd="5" destOrd="0" presId="urn:microsoft.com/office/officeart/2005/8/layout/radial6"/>
    <dgm:cxn modelId="{B9F269C0-260B-4478-B9BA-01BA8DD64159}" type="presParOf" srcId="{AC09EABC-9DA9-4AAB-A3C1-7E054BC45B04}" destId="{12D4F3B4-1DD5-4B9B-AD28-7764E20D3CEE}" srcOrd="6" destOrd="0" presId="urn:microsoft.com/office/officeart/2005/8/layout/radial6"/>
    <dgm:cxn modelId="{0747F57A-A021-42CD-8426-5074BC6AFB00}" type="presParOf" srcId="{AC09EABC-9DA9-4AAB-A3C1-7E054BC45B04}" destId="{13B2E4B5-D07F-4135-87F5-388943930AAE}" srcOrd="7" destOrd="0" presId="urn:microsoft.com/office/officeart/2005/8/layout/radial6"/>
    <dgm:cxn modelId="{3CA1F7B8-5F7F-4D49-BB10-D35B98333F74}" type="presParOf" srcId="{AC09EABC-9DA9-4AAB-A3C1-7E054BC45B04}" destId="{1ED78862-B75F-4829-BEB9-88B8BAF63BB7}" srcOrd="8" destOrd="0" presId="urn:microsoft.com/office/officeart/2005/8/layout/radial6"/>
    <dgm:cxn modelId="{9472ED67-AF33-4E0C-8EFC-CC929EDD32CF}" type="presParOf" srcId="{AC09EABC-9DA9-4AAB-A3C1-7E054BC45B04}" destId="{B90FE0D1-DE2D-4D37-B8C7-79F82ABF9E60}" srcOrd="9" destOrd="0" presId="urn:microsoft.com/office/officeart/2005/8/layout/radial6"/>
    <dgm:cxn modelId="{24D3B27C-EBD7-42C7-805F-E59F8DE267C2}" type="presParOf" srcId="{AC09EABC-9DA9-4AAB-A3C1-7E054BC45B04}" destId="{A7DD7202-8A86-4661-B585-AE55B76AFABB}" srcOrd="10" destOrd="0" presId="urn:microsoft.com/office/officeart/2005/8/layout/radial6"/>
    <dgm:cxn modelId="{255D3266-7D0F-4A81-89B7-5E95C7279788}" type="presParOf" srcId="{AC09EABC-9DA9-4AAB-A3C1-7E054BC45B04}" destId="{3F544183-3441-45B8-803B-CF16F4330FBB}" srcOrd="11" destOrd="0" presId="urn:microsoft.com/office/officeart/2005/8/layout/radial6"/>
    <dgm:cxn modelId="{6E12E90A-C7B0-4633-97F4-F408382D3ABF}" type="presParOf" srcId="{AC09EABC-9DA9-4AAB-A3C1-7E054BC45B04}" destId="{D0BF5858-E697-4897-9680-E5A382308C5B}"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5858-E697-4897-9680-E5A382308C5B}">
      <dsp:nvSpPr>
        <dsp:cNvPr id="0" name=""/>
        <dsp:cNvSpPr/>
      </dsp:nvSpPr>
      <dsp:spPr>
        <a:xfrm>
          <a:off x="1928465" y="626937"/>
          <a:ext cx="4175388" cy="4175388"/>
        </a:xfrm>
        <a:prstGeom prst="blockArc">
          <a:avLst>
            <a:gd name="adj1" fmla="val 10800000"/>
            <a:gd name="adj2" fmla="val 162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90FE0D1-DE2D-4D37-B8C7-79F82ABF9E60}">
      <dsp:nvSpPr>
        <dsp:cNvPr id="0" name=""/>
        <dsp:cNvSpPr/>
      </dsp:nvSpPr>
      <dsp:spPr>
        <a:xfrm>
          <a:off x="1928465" y="626937"/>
          <a:ext cx="4175388" cy="4175388"/>
        </a:xfrm>
        <a:prstGeom prst="blockArc">
          <a:avLst>
            <a:gd name="adj1" fmla="val 5400000"/>
            <a:gd name="adj2" fmla="val 108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12D4F3B4-1DD5-4B9B-AD28-7764E20D3CEE}">
      <dsp:nvSpPr>
        <dsp:cNvPr id="0" name=""/>
        <dsp:cNvSpPr/>
      </dsp:nvSpPr>
      <dsp:spPr>
        <a:xfrm>
          <a:off x="1928465" y="626937"/>
          <a:ext cx="4175388" cy="4175388"/>
        </a:xfrm>
        <a:prstGeom prst="blockArc">
          <a:avLst>
            <a:gd name="adj1" fmla="val 0"/>
            <a:gd name="adj2" fmla="val 54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416E79AE-973C-4DA6-8985-C7DF10C6C2C1}">
      <dsp:nvSpPr>
        <dsp:cNvPr id="0" name=""/>
        <dsp:cNvSpPr/>
      </dsp:nvSpPr>
      <dsp:spPr>
        <a:xfrm>
          <a:off x="1928465" y="626937"/>
          <a:ext cx="4175388" cy="4175388"/>
        </a:xfrm>
        <a:prstGeom prst="blockArc">
          <a:avLst>
            <a:gd name="adj1" fmla="val 16200000"/>
            <a:gd name="adj2" fmla="val 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D5AEA5A0-D4F4-4DA9-BD1D-D95EDAB6748F}">
      <dsp:nvSpPr>
        <dsp:cNvPr id="0" name=""/>
        <dsp:cNvSpPr/>
      </dsp:nvSpPr>
      <dsp:spPr>
        <a:xfrm>
          <a:off x="3054834" y="1753306"/>
          <a:ext cx="1922651" cy="192265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Features used to analysis</a:t>
          </a:r>
        </a:p>
      </dsp:txBody>
      <dsp:txXfrm>
        <a:off x="3336400" y="2034872"/>
        <a:ext cx="1359519" cy="1359519"/>
      </dsp:txXfrm>
    </dsp:sp>
    <dsp:sp modelId="{09F4EA3E-E300-4B74-B0DF-3BCD80E1F3D6}">
      <dsp:nvSpPr>
        <dsp:cNvPr id="0" name=""/>
        <dsp:cNvSpPr/>
      </dsp:nvSpPr>
      <dsp:spPr>
        <a:xfrm>
          <a:off x="3231377" y="2460"/>
          <a:ext cx="1569564"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Salary-numbers</a:t>
          </a:r>
        </a:p>
      </dsp:txBody>
      <dsp:txXfrm>
        <a:off x="3461234" y="199556"/>
        <a:ext cx="1109850" cy="951664"/>
      </dsp:txXfrm>
    </dsp:sp>
    <dsp:sp modelId="{E98DF13A-677E-45B1-A107-570A3392C525}">
      <dsp:nvSpPr>
        <dsp:cNvPr id="0" name=""/>
        <dsp:cNvSpPr/>
      </dsp:nvSpPr>
      <dsp:spPr>
        <a:xfrm>
          <a:off x="5124232" y="1939452"/>
          <a:ext cx="1862342" cy="155035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Department -text</a:t>
          </a:r>
        </a:p>
      </dsp:txBody>
      <dsp:txXfrm>
        <a:off x="5396966" y="2166497"/>
        <a:ext cx="1316874" cy="1096269"/>
      </dsp:txXfrm>
    </dsp:sp>
    <dsp:sp modelId="{13B2E4B5-D07F-4135-87F5-388943930AAE}">
      <dsp:nvSpPr>
        <dsp:cNvPr id="0" name=""/>
        <dsp:cNvSpPr/>
      </dsp:nvSpPr>
      <dsp:spPr>
        <a:xfrm>
          <a:off x="3152914" y="4080947"/>
          <a:ext cx="1726491"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Tenure-numbers</a:t>
          </a:r>
        </a:p>
      </dsp:txBody>
      <dsp:txXfrm>
        <a:off x="3405753" y="4278043"/>
        <a:ext cx="1220813" cy="951664"/>
      </dsp:txXfrm>
    </dsp:sp>
    <dsp:sp modelId="{A7DD7202-8A86-4661-B585-AE55B76AFABB}">
      <dsp:nvSpPr>
        <dsp:cNvPr id="0" name=""/>
        <dsp:cNvSpPr/>
      </dsp:nvSpPr>
      <dsp:spPr>
        <a:xfrm>
          <a:off x="1157357" y="2041703"/>
          <a:ext cx="1639118"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Gender-</a:t>
          </a:r>
        </a:p>
        <a:p>
          <a:pPr marL="0" lvl="0" indent="0" algn="ctr" defTabSz="1111250">
            <a:lnSpc>
              <a:spcPct val="90000"/>
            </a:lnSpc>
            <a:spcBef>
              <a:spcPct val="0"/>
            </a:spcBef>
            <a:spcAft>
              <a:spcPct val="35000"/>
            </a:spcAft>
            <a:buNone/>
          </a:pPr>
          <a:r>
            <a:rPr lang="en-US" sz="2500" kern="1200" dirty="0"/>
            <a:t>Text</a:t>
          </a:r>
        </a:p>
      </dsp:txBody>
      <dsp:txXfrm>
        <a:off x="1397400" y="2238799"/>
        <a:ext cx="1159032" cy="95166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64300" y="1795462"/>
            <a:ext cx="1666875" cy="148590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pPr algn="just"/>
            <a:r>
              <a:rPr lang="en-US" sz="2400" dirty="0"/>
              <a:t>STUDENT NAME  : ISSAC AUGUSTIN S</a:t>
            </a:r>
          </a:p>
          <a:p>
            <a:pPr algn="just"/>
            <a:r>
              <a:rPr lang="en-US" sz="2400" dirty="0"/>
              <a:t>REGISTER NO       : 2213211036008 </a:t>
            </a:r>
          </a:p>
          <a:p>
            <a:pPr algn="just"/>
            <a:r>
              <a:rPr lang="en-US" sz="2400" dirty="0"/>
              <a:t>DEPARTMENT      : B.COM.-COMMERCE (GENERAL)</a:t>
            </a:r>
          </a:p>
          <a:p>
            <a:pPr algn="just"/>
            <a:r>
              <a:rPr lang="en-US" sz="2400" dirty="0"/>
              <a:t>COLLEGE               : PRESIDENCY COLLEGE</a:t>
            </a:r>
          </a:p>
          <a:p>
            <a:pPr algn="just"/>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5FE1A80E-16B5-97A8-2BD9-49D7FABFEACE}"/>
              </a:ext>
            </a:extLst>
          </p:cNvPr>
          <p:cNvSpPr txBox="1"/>
          <p:nvPr/>
        </p:nvSpPr>
        <p:spPr>
          <a:xfrm>
            <a:off x="685800" y="1515660"/>
            <a:ext cx="8439150" cy="4585871"/>
          </a:xfrm>
          <a:prstGeom prst="rect">
            <a:avLst/>
          </a:prstGeom>
          <a:noFill/>
        </p:spPr>
        <p:txBody>
          <a:bodyPr wrap="square">
            <a:spAutoFit/>
          </a:bodyPr>
          <a:lstStyle/>
          <a:p>
            <a:pPr marL="342900" indent="-342900">
              <a:buFont typeface="Wingdings" panose="05000000000000000000" pitchFamily="2" charset="2"/>
              <a:buChar char="Ø"/>
            </a:pPr>
            <a:r>
              <a:rPr lang="en-IN" sz="2400" b="1" dirty="0"/>
              <a:t>Data Collection</a:t>
            </a:r>
          </a:p>
          <a:p>
            <a:pPr marL="800100" lvl="1" indent="-342900" algn="just">
              <a:buFont typeface="Arial" panose="020B0604020202020204" pitchFamily="34" charset="0"/>
              <a:buChar char="•"/>
            </a:pPr>
            <a:r>
              <a:rPr lang="en-IN" sz="2000" dirty="0"/>
              <a:t>Employee Information     </a:t>
            </a:r>
          </a:p>
          <a:p>
            <a:pPr marL="800100" lvl="1" indent="-342900" algn="just">
              <a:buFont typeface="Arial" panose="020B0604020202020204" pitchFamily="34" charset="0"/>
              <a:buChar char="•"/>
            </a:pPr>
            <a:r>
              <a:rPr lang="en-IN" sz="2000" dirty="0"/>
              <a:t>Salary Data      </a:t>
            </a:r>
          </a:p>
          <a:p>
            <a:pPr marL="800100" lvl="1" indent="-342900" algn="just">
              <a:buFont typeface="Arial" panose="020B0604020202020204" pitchFamily="34" charset="0"/>
              <a:buChar char="•"/>
            </a:pPr>
            <a:r>
              <a:rPr lang="en-IN" sz="2000" dirty="0"/>
              <a:t>Performance Data      </a:t>
            </a:r>
          </a:p>
          <a:p>
            <a:pPr marL="800100" lvl="1" indent="-342900" algn="just">
              <a:buFont typeface="Arial" panose="020B0604020202020204" pitchFamily="34" charset="0"/>
              <a:buChar char="•"/>
            </a:pPr>
            <a:r>
              <a:rPr lang="en-IN" sz="2000" dirty="0"/>
              <a:t>Market Data </a:t>
            </a:r>
            <a:endParaRPr lang="en-IN" sz="2000" b="1" dirty="0"/>
          </a:p>
          <a:p>
            <a:pPr marL="342900" indent="-342900">
              <a:buFont typeface="Wingdings" panose="05000000000000000000" pitchFamily="2" charset="2"/>
              <a:buChar char="Ø"/>
            </a:pPr>
            <a:r>
              <a:rPr lang="en-IN" sz="2400" b="1" dirty="0"/>
              <a:t>Data Preprocessing </a:t>
            </a:r>
            <a:r>
              <a:rPr lang="en-IN" sz="2000" dirty="0"/>
              <a:t>:   </a:t>
            </a:r>
          </a:p>
          <a:p>
            <a:pPr marL="800100" lvl="1" indent="-342900">
              <a:buFont typeface="Arial" panose="020B0604020202020204" pitchFamily="34" charset="0"/>
              <a:buChar char="•"/>
            </a:pPr>
            <a:r>
              <a:rPr lang="en-IN" sz="2000" dirty="0"/>
              <a:t>Cleaning         </a:t>
            </a:r>
          </a:p>
          <a:p>
            <a:pPr marL="800100" lvl="1" indent="-342900">
              <a:buFont typeface="Arial" panose="020B0604020202020204" pitchFamily="34" charset="0"/>
              <a:buChar char="•"/>
            </a:pPr>
            <a:r>
              <a:rPr lang="en-IN" sz="2000" dirty="0"/>
              <a:t>Categorization       </a:t>
            </a:r>
          </a:p>
          <a:p>
            <a:pPr marL="800100" lvl="1" indent="-342900">
              <a:buFont typeface="Arial" panose="020B0604020202020204" pitchFamily="34" charset="0"/>
              <a:buChar char="•"/>
            </a:pPr>
            <a:r>
              <a:rPr lang="en-IN" sz="2000" dirty="0"/>
              <a:t>Feature Scaling</a:t>
            </a:r>
          </a:p>
          <a:p>
            <a:pPr marL="342900" indent="-342900">
              <a:buFont typeface="Wingdings" panose="05000000000000000000" pitchFamily="2" charset="2"/>
              <a:buChar char="Ø"/>
            </a:pPr>
            <a:r>
              <a:rPr lang="en-IN" sz="2400" b="1" dirty="0"/>
              <a:t>Exploratory Data Analysis (EDA):         </a:t>
            </a:r>
          </a:p>
          <a:p>
            <a:pPr marL="800100" lvl="1" indent="-342900">
              <a:buFont typeface="Arial" panose="020B0604020202020204" pitchFamily="34" charset="0"/>
              <a:buChar char="•"/>
            </a:pPr>
            <a:r>
              <a:rPr lang="en-IN" sz="2000" dirty="0"/>
              <a:t>Correlation Analysis          </a:t>
            </a:r>
          </a:p>
          <a:p>
            <a:pPr marL="800100" lvl="1" indent="-342900">
              <a:buFont typeface="Arial" panose="020B0604020202020204" pitchFamily="34" charset="0"/>
              <a:buChar char="•"/>
            </a:pPr>
            <a:r>
              <a:rPr lang="en-IN" sz="2000" dirty="0"/>
              <a:t>Descriptive Statistics     </a:t>
            </a:r>
          </a:p>
          <a:p>
            <a:pPr marL="800100" lvl="1" indent="-342900">
              <a:buFont typeface="Arial" panose="020B0604020202020204" pitchFamily="34" charset="0"/>
              <a:buChar char="•"/>
            </a:pPr>
            <a:r>
              <a:rPr lang="en-IN" sz="2000" dirty="0"/>
              <a:t>Visualization</a:t>
            </a:r>
          </a:p>
          <a:p>
            <a:pPr algn="just"/>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124E76F7-FE32-A4B8-048E-B36921CA0150}"/>
              </a:ext>
            </a:extLst>
          </p:cNvPr>
          <p:cNvSpPr txBox="1"/>
          <p:nvPr/>
        </p:nvSpPr>
        <p:spPr>
          <a:xfrm>
            <a:off x="2381249" y="5714366"/>
            <a:ext cx="5693563" cy="738664"/>
          </a:xfrm>
          <a:prstGeom prst="rect">
            <a:avLst/>
          </a:prstGeom>
          <a:noFill/>
        </p:spPr>
        <p:txBody>
          <a:bodyPr wrap="square">
            <a:spAutoFit/>
          </a:bodyPr>
          <a:lstStyle/>
          <a:p>
            <a:pPr algn="just"/>
            <a:r>
              <a:rPr lang="en-US" sz="2400" b="1" dirty="0"/>
              <a:t>Salary analysis on the basis of gender</a:t>
            </a:r>
          </a:p>
          <a:p>
            <a:endParaRPr lang="en-US" dirty="0"/>
          </a:p>
        </p:txBody>
      </p:sp>
      <p:pic>
        <p:nvPicPr>
          <p:cNvPr id="12" name="Picture 11">
            <a:extLst>
              <a:ext uri="{FF2B5EF4-FFF2-40B4-BE49-F238E27FC236}">
                <a16:creationId xmlns:a16="http://schemas.microsoft.com/office/drawing/2014/main" id="{95EB313F-197B-F1A3-1E24-5D0505E51EE6}"/>
              </a:ext>
            </a:extLst>
          </p:cNvPr>
          <p:cNvPicPr>
            <a:picLocks noChangeAspect="1"/>
          </p:cNvPicPr>
          <p:nvPr/>
        </p:nvPicPr>
        <p:blipFill>
          <a:blip r:embed="rId3"/>
          <a:stretch>
            <a:fillRect/>
          </a:stretch>
        </p:blipFill>
        <p:spPr>
          <a:xfrm>
            <a:off x="790531" y="1212132"/>
            <a:ext cx="7923650" cy="43716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2033-C164-D33C-036A-A34F4A67862A}"/>
              </a:ext>
            </a:extLst>
          </p:cNvPr>
          <p:cNvSpPr>
            <a:spLocks noGrp="1"/>
          </p:cNvSpPr>
          <p:nvPr>
            <p:ph type="title"/>
          </p:nvPr>
        </p:nvSpPr>
        <p:spPr>
          <a:xfrm>
            <a:off x="755333" y="385444"/>
            <a:ext cx="10217468" cy="2092881"/>
          </a:xfrm>
        </p:spPr>
        <p:txBody>
          <a:bodyPr/>
          <a:lstStyle/>
          <a:p>
            <a:r>
              <a:rPr lang="en-US" sz="4000" dirty="0"/>
              <a:t>Qualification wise employee analysis</a:t>
            </a:r>
            <a:br>
              <a:rPr lang="en-US" dirty="0"/>
            </a:br>
            <a:br>
              <a:rPr lang="en-US" dirty="0"/>
            </a:br>
            <a:endParaRPr lang="en-IN" dirty="0"/>
          </a:p>
        </p:txBody>
      </p:sp>
      <p:pic>
        <p:nvPicPr>
          <p:cNvPr id="6" name="Picture 5">
            <a:extLst>
              <a:ext uri="{FF2B5EF4-FFF2-40B4-BE49-F238E27FC236}">
                <a16:creationId xmlns:a16="http://schemas.microsoft.com/office/drawing/2014/main" id="{3457D11B-21C5-4DBB-70A1-3EF7EAF72F24}"/>
              </a:ext>
            </a:extLst>
          </p:cNvPr>
          <p:cNvPicPr>
            <a:picLocks noChangeAspect="1"/>
          </p:cNvPicPr>
          <p:nvPr/>
        </p:nvPicPr>
        <p:blipFill>
          <a:blip r:embed="rId2"/>
          <a:stretch>
            <a:fillRect/>
          </a:stretch>
        </p:blipFill>
        <p:spPr>
          <a:xfrm>
            <a:off x="914400" y="1371600"/>
            <a:ext cx="7936395" cy="4374035"/>
          </a:xfrm>
          <a:prstGeom prst="rect">
            <a:avLst/>
          </a:prstGeom>
        </p:spPr>
      </p:pic>
    </p:spTree>
    <p:extLst>
      <p:ext uri="{BB962C8B-B14F-4D97-AF65-F5344CB8AC3E}">
        <p14:creationId xmlns:p14="http://schemas.microsoft.com/office/powerpoint/2010/main" val="35114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5D727B-2B4E-C879-449A-CEA5CAAFADC0}"/>
              </a:ext>
            </a:extLst>
          </p:cNvPr>
          <p:cNvPicPr>
            <a:picLocks noChangeAspect="1"/>
          </p:cNvPicPr>
          <p:nvPr/>
        </p:nvPicPr>
        <p:blipFill>
          <a:blip r:embed="rId2"/>
          <a:stretch>
            <a:fillRect/>
          </a:stretch>
        </p:blipFill>
        <p:spPr>
          <a:xfrm>
            <a:off x="304800" y="297905"/>
            <a:ext cx="4891435" cy="2826295"/>
          </a:xfrm>
          <a:prstGeom prst="rect">
            <a:avLst/>
          </a:prstGeom>
        </p:spPr>
      </p:pic>
      <p:sp>
        <p:nvSpPr>
          <p:cNvPr id="8" name="TextBox 7">
            <a:extLst>
              <a:ext uri="{FF2B5EF4-FFF2-40B4-BE49-F238E27FC236}">
                <a16:creationId xmlns:a16="http://schemas.microsoft.com/office/drawing/2014/main" id="{0B0438CC-5C77-4B40-0763-1D46B23E0A57}"/>
              </a:ext>
            </a:extLst>
          </p:cNvPr>
          <p:cNvSpPr txBox="1"/>
          <p:nvPr/>
        </p:nvSpPr>
        <p:spPr>
          <a:xfrm>
            <a:off x="4800601" y="725269"/>
            <a:ext cx="6781800" cy="369332"/>
          </a:xfrm>
          <a:prstGeom prst="rect">
            <a:avLst/>
          </a:prstGeom>
          <a:noFill/>
        </p:spPr>
        <p:txBody>
          <a:bodyPr wrap="square">
            <a:spAutoFit/>
          </a:bodyPr>
          <a:lstStyle/>
          <a:p>
            <a:r>
              <a:rPr lang="en-US" b="1" dirty="0">
                <a:ln w="1905"/>
                <a:solidFill>
                  <a:schemeClr val="tx1">
                    <a:lumMod val="75000"/>
                    <a:lumOff val="25000"/>
                  </a:schemeClr>
                </a:solidFill>
                <a:effectLst>
                  <a:innerShdw blurRad="69850" dist="43180" dir="5400000">
                    <a:srgbClr val="000000">
                      <a:alpha val="65000"/>
                    </a:srgbClr>
                  </a:innerShdw>
                </a:effectLst>
                <a:latin typeface="Arial Black" panose="020B0A04020102020204" pitchFamily="34" charset="0"/>
                <a:cs typeface="Aharoni" panose="02010803020104030203" pitchFamily="2" charset="-79"/>
              </a:rPr>
              <a:t>       </a:t>
            </a:r>
          </a:p>
        </p:txBody>
      </p:sp>
      <p:pic>
        <p:nvPicPr>
          <p:cNvPr id="10" name="Picture 9">
            <a:extLst>
              <a:ext uri="{FF2B5EF4-FFF2-40B4-BE49-F238E27FC236}">
                <a16:creationId xmlns:a16="http://schemas.microsoft.com/office/drawing/2014/main" id="{DA1BD46E-73AB-6102-92BF-56EF92C717A5}"/>
              </a:ext>
            </a:extLst>
          </p:cNvPr>
          <p:cNvPicPr>
            <a:picLocks noChangeAspect="1"/>
          </p:cNvPicPr>
          <p:nvPr/>
        </p:nvPicPr>
        <p:blipFill>
          <a:blip r:embed="rId3"/>
          <a:stretch>
            <a:fillRect/>
          </a:stretch>
        </p:blipFill>
        <p:spPr>
          <a:xfrm>
            <a:off x="304800" y="3551564"/>
            <a:ext cx="4891435" cy="2735347"/>
          </a:xfrm>
          <a:prstGeom prst="rect">
            <a:avLst/>
          </a:prstGeom>
          <a:ln>
            <a:solidFill>
              <a:srgbClr val="FFFFFF"/>
            </a:solidFill>
          </a:ln>
        </p:spPr>
      </p:pic>
      <p:sp>
        <p:nvSpPr>
          <p:cNvPr id="12" name="TextBox 11">
            <a:extLst>
              <a:ext uri="{FF2B5EF4-FFF2-40B4-BE49-F238E27FC236}">
                <a16:creationId xmlns:a16="http://schemas.microsoft.com/office/drawing/2014/main" id="{74501216-4D23-8372-7735-9FC39FE16103}"/>
              </a:ext>
            </a:extLst>
          </p:cNvPr>
          <p:cNvSpPr txBox="1"/>
          <p:nvPr/>
        </p:nvSpPr>
        <p:spPr>
          <a:xfrm>
            <a:off x="5331543" y="4549905"/>
            <a:ext cx="5719916" cy="954107"/>
          </a:xfrm>
          <a:prstGeom prst="rect">
            <a:avLst/>
          </a:prstGeom>
          <a:noFill/>
        </p:spPr>
        <p:txBody>
          <a:bodyPr wrap="square">
            <a:spAutoFit/>
          </a:bodyPr>
          <a:lstStyle/>
          <a:p>
            <a:r>
              <a:rPr lang="en-US" sz="1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anose="020B0A04020102020204" pitchFamily="34" charset="0"/>
              </a:rPr>
              <a:t> </a:t>
            </a:r>
            <a:r>
              <a:rPr 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anose="020B0A04020102020204" pitchFamily="34" charset="0"/>
              </a:rPr>
              <a:t>Analysis  on the </a:t>
            </a:r>
          </a:p>
          <a:p>
            <a:r>
              <a:rPr 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anose="020B0A04020102020204" pitchFamily="34" charset="0"/>
              </a:rPr>
              <a:t>basis of gender</a:t>
            </a:r>
            <a:endParaRPr lang="en-IN" sz="2800" dirty="0">
              <a:latin typeface="Arial Black" panose="020B0A04020102020204" pitchFamily="34" charset="0"/>
            </a:endParaRPr>
          </a:p>
        </p:txBody>
      </p:sp>
      <p:sp>
        <p:nvSpPr>
          <p:cNvPr id="14" name="TextBox 13">
            <a:extLst>
              <a:ext uri="{FF2B5EF4-FFF2-40B4-BE49-F238E27FC236}">
                <a16:creationId xmlns:a16="http://schemas.microsoft.com/office/drawing/2014/main" id="{30F1AC6C-F1A9-0136-4F10-8D0D549508CF}"/>
              </a:ext>
            </a:extLst>
          </p:cNvPr>
          <p:cNvSpPr txBox="1"/>
          <p:nvPr/>
        </p:nvSpPr>
        <p:spPr>
          <a:xfrm>
            <a:off x="5459362" y="1152633"/>
            <a:ext cx="6100916" cy="954107"/>
          </a:xfrm>
          <a:prstGeom prst="rect">
            <a:avLst/>
          </a:prstGeom>
          <a:noFill/>
        </p:spPr>
        <p:txBody>
          <a:bodyPr wrap="square">
            <a:spAutoFit/>
          </a:bodyP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anose="020B0A04020102020204" pitchFamily="34" charset="0"/>
              </a:rPr>
              <a:t>Percentage department </a:t>
            </a:r>
          </a:p>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anose="020B0A04020102020204" pitchFamily="34" charset="0"/>
              </a:rPr>
              <a:t>salary analysis  </a:t>
            </a:r>
          </a:p>
        </p:txBody>
      </p:sp>
    </p:spTree>
    <p:extLst>
      <p:ext uri="{BB962C8B-B14F-4D97-AF65-F5344CB8AC3E}">
        <p14:creationId xmlns:p14="http://schemas.microsoft.com/office/powerpoint/2010/main" val="3926604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791BFA-D6DA-04C7-37FA-0E5738D0770B}"/>
              </a:ext>
            </a:extLst>
          </p:cNvPr>
          <p:cNvSpPr txBox="1"/>
          <p:nvPr/>
        </p:nvSpPr>
        <p:spPr>
          <a:xfrm>
            <a:off x="685800" y="1600200"/>
            <a:ext cx="8845868" cy="3416320"/>
          </a:xfrm>
          <a:prstGeom prst="rect">
            <a:avLst/>
          </a:prstGeom>
          <a:noFill/>
        </p:spPr>
        <p:txBody>
          <a:bodyPr wrap="square">
            <a:spAutoFit/>
          </a:bodyPr>
          <a:lstStyle/>
          <a:p>
            <a:pPr algn="just"/>
            <a:r>
              <a:rPr lang="en-US" sz="2400" dirty="0"/>
              <a:t>In conclusion, salary analysis is a critical process for organizations to ensure fair, competitive, and equitable compensation structures. By leveraging data-driven models, companies can make informed decisions that align with their strategic goals, improve employee satisfaction, and enhance retention. Regularly updating and refining these models is essential to adapt to changing market conditions, industry trends, and organizational growth. Ultimately, effective salary analysis contributes to a balanced workforce, fostering a positive work environment and supporting long-term business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0BEC03D-42C8-E087-D07E-CBAE7AD744F6}"/>
              </a:ext>
            </a:extLst>
          </p:cNvPr>
          <p:cNvSpPr txBox="1"/>
          <p:nvPr/>
        </p:nvSpPr>
        <p:spPr>
          <a:xfrm>
            <a:off x="676274" y="2133600"/>
            <a:ext cx="7172325" cy="2677656"/>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t>The problem statement for employee salary analysis is that companies often overspend on new hires, which can negatively impact their financial health. </a:t>
            </a:r>
          </a:p>
          <a:p>
            <a:pPr algn="just"/>
            <a:endParaRPr lang="en-US" sz="2400" dirty="0"/>
          </a:p>
          <a:p>
            <a:pPr marL="285750" indent="-285750" algn="just">
              <a:buFont typeface="Wingdings" panose="05000000000000000000" pitchFamily="2" charset="2"/>
              <a:buChar char="Ø"/>
            </a:pPr>
            <a:r>
              <a:rPr lang="en-US" sz="2400" dirty="0"/>
              <a:t>A solution to this problem is to develop a salary prediction model that can help companies estimate the salaries of new hires.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970C9DB-268B-3C43-9527-B215B2F8C060}"/>
              </a:ext>
            </a:extLst>
          </p:cNvPr>
          <p:cNvSpPr txBox="1"/>
          <p:nvPr/>
        </p:nvSpPr>
        <p:spPr>
          <a:xfrm>
            <a:off x="676275" y="2019299"/>
            <a:ext cx="8475099" cy="3785652"/>
          </a:xfrm>
          <a:prstGeom prst="rect">
            <a:avLst/>
          </a:prstGeom>
          <a:noFill/>
        </p:spPr>
        <p:txBody>
          <a:bodyPr wrap="square">
            <a:spAutoFit/>
          </a:bodyPr>
          <a:lstStyle/>
          <a:p>
            <a:pPr marL="342900" indent="-342900" algn="just">
              <a:buFont typeface="Wingdings" panose="05000000000000000000" pitchFamily="2" charset="2"/>
              <a:buChar char="Ø"/>
            </a:pPr>
            <a:r>
              <a:rPr lang="en-IN" sz="2400" dirty="0"/>
              <a:t>Assess Salary Distribution: Analyse how salaries are distributed across different roles, departments, and experience levels.</a:t>
            </a:r>
          </a:p>
          <a:p>
            <a:pPr marL="342900" indent="-342900" algn="just">
              <a:buFont typeface="Wingdings" panose="05000000000000000000" pitchFamily="2" charset="2"/>
              <a:buChar char="Ø"/>
            </a:pPr>
            <a:r>
              <a:rPr lang="en-IN" sz="2400" dirty="0"/>
              <a:t>Identify Discrepancies: Detect any gender, role, or department-based salary discrepancies.</a:t>
            </a:r>
          </a:p>
          <a:p>
            <a:pPr marL="342900" indent="-342900" algn="just">
              <a:buFont typeface="Wingdings" panose="05000000000000000000" pitchFamily="2" charset="2"/>
              <a:buChar char="Ø"/>
            </a:pPr>
            <a:r>
              <a:rPr lang="en-IN" sz="2400" dirty="0"/>
              <a:t>Market Benchmarking: Compare internal salary data with industry benchmarks to ensure competitive compensation.</a:t>
            </a:r>
          </a:p>
          <a:p>
            <a:pPr marL="342900" indent="-342900" algn="just">
              <a:buFont typeface="Wingdings" panose="05000000000000000000" pitchFamily="2" charset="2"/>
              <a:buChar char="Ø"/>
            </a:pPr>
            <a:r>
              <a:rPr lang="en-IN" sz="2400" dirty="0"/>
              <a:t>Performance &amp; Salary Correlation: Investigate the relationship between employee performance ratings and salary increments.</a:t>
            </a:r>
          </a:p>
          <a:p>
            <a:pPr marL="342900" indent="-342900" algn="just">
              <a:buFont typeface="Wingdings" panose="05000000000000000000" pitchFamily="2" charset="2"/>
              <a:buChar char="Ø"/>
            </a:pPr>
            <a:r>
              <a:rPr lang="en-IN" sz="2400" dirty="0"/>
              <a:t>Future Salary Projections: Predict future salary trends and budget requirements based on current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5" name="Table 14">
            <a:extLst>
              <a:ext uri="{FF2B5EF4-FFF2-40B4-BE49-F238E27FC236}">
                <a16:creationId xmlns:a16="http://schemas.microsoft.com/office/drawing/2014/main" id="{F3AFAA61-F76E-1404-0F95-0A7B055442D4}"/>
              </a:ext>
            </a:extLst>
          </p:cNvPr>
          <p:cNvGraphicFramePr>
            <a:graphicFrameLocks noGrp="1"/>
          </p:cNvGraphicFramePr>
          <p:nvPr>
            <p:extLst>
              <p:ext uri="{D42A27DB-BD31-4B8C-83A1-F6EECF244321}">
                <p14:modId xmlns:p14="http://schemas.microsoft.com/office/powerpoint/2010/main" val="3008605715"/>
              </p:ext>
            </p:extLst>
          </p:nvPr>
        </p:nvGraphicFramePr>
        <p:xfrm>
          <a:off x="687452" y="1512492"/>
          <a:ext cx="8666098" cy="4684683"/>
        </p:xfrm>
        <a:graphic>
          <a:graphicData uri="http://schemas.openxmlformats.org/drawingml/2006/table">
            <a:tbl>
              <a:tblPr firstRow="1" bandRow="1">
                <a:tableStyleId>{7DF18680-E054-41AD-8BC1-D1AEF772440D}</a:tableStyleId>
              </a:tblPr>
              <a:tblGrid>
                <a:gridCol w="4333049">
                  <a:extLst>
                    <a:ext uri="{9D8B030D-6E8A-4147-A177-3AD203B41FA5}">
                      <a16:colId xmlns:a16="http://schemas.microsoft.com/office/drawing/2014/main" val="1591994912"/>
                    </a:ext>
                  </a:extLst>
                </a:gridCol>
                <a:gridCol w="4333049">
                  <a:extLst>
                    <a:ext uri="{9D8B030D-6E8A-4147-A177-3AD203B41FA5}">
                      <a16:colId xmlns:a16="http://schemas.microsoft.com/office/drawing/2014/main" val="3055612491"/>
                    </a:ext>
                  </a:extLst>
                </a:gridCol>
              </a:tblGrid>
              <a:tr h="338522">
                <a:tc>
                  <a:txBody>
                    <a:bodyPr/>
                    <a:lstStyle/>
                    <a:p>
                      <a:r>
                        <a:rPr lang="en-US" dirty="0"/>
                        <a:t>End user </a:t>
                      </a:r>
                      <a:endParaRPr lang="en-IN" dirty="0"/>
                    </a:p>
                  </a:txBody>
                  <a:tcPr/>
                </a:tc>
                <a:tc>
                  <a:txBody>
                    <a:bodyPr/>
                    <a:lstStyle/>
                    <a:p>
                      <a:r>
                        <a:rPr lang="en-US" dirty="0"/>
                        <a:t>Purpose</a:t>
                      </a:r>
                      <a:endParaRPr lang="en-IN" dirty="0"/>
                    </a:p>
                  </a:txBody>
                  <a:tcPr/>
                </a:tc>
                <a:extLst>
                  <a:ext uri="{0D108BD9-81ED-4DB2-BD59-A6C34878D82A}">
                    <a16:rowId xmlns:a16="http://schemas.microsoft.com/office/drawing/2014/main" val="4228217700"/>
                  </a:ext>
                </a:extLst>
              </a:tr>
              <a:tr h="846304">
                <a:tc>
                  <a:txBody>
                    <a:bodyPr/>
                    <a:lstStyle/>
                    <a:p>
                      <a:r>
                        <a:rPr lang="en-IN" dirty="0"/>
                        <a:t>Human Resources (HR) Department</a:t>
                      </a:r>
                    </a:p>
                  </a:txBody>
                  <a:tcPr/>
                </a:tc>
                <a:tc>
                  <a:txBody>
                    <a:bodyPr/>
                    <a:lstStyle/>
                    <a:p>
                      <a:r>
                        <a:rPr lang="en-US" dirty="0"/>
                        <a:t>To ensure fair compensation, manage payroll, and make decisions on raises or bonuses.</a:t>
                      </a:r>
                      <a:endParaRPr lang="en-IN" dirty="0"/>
                    </a:p>
                  </a:txBody>
                  <a:tcPr/>
                </a:tc>
                <a:extLst>
                  <a:ext uri="{0D108BD9-81ED-4DB2-BD59-A6C34878D82A}">
                    <a16:rowId xmlns:a16="http://schemas.microsoft.com/office/drawing/2014/main" val="2074642713"/>
                  </a:ext>
                </a:extLst>
              </a:tr>
              <a:tr h="804367">
                <a:tc>
                  <a:txBody>
                    <a:bodyPr/>
                    <a:lstStyle/>
                    <a:p>
                      <a:r>
                        <a:rPr lang="en-US" dirty="0"/>
                        <a:t>Labor Unions or Employee Association</a:t>
                      </a:r>
                      <a:endParaRPr lang="en-IN" dirty="0"/>
                    </a:p>
                  </a:txBody>
                  <a:tcPr/>
                </a:tc>
                <a:tc>
                  <a:txBody>
                    <a:bodyPr/>
                    <a:lstStyle/>
                    <a:p>
                      <a:r>
                        <a:rPr lang="en-US" dirty="0"/>
                        <a:t>They may use salary data to negotiate better pay and benefits for their members.</a:t>
                      </a:r>
                      <a:endParaRPr lang="en-IN" dirty="0"/>
                    </a:p>
                  </a:txBody>
                  <a:tcPr/>
                </a:tc>
                <a:extLst>
                  <a:ext uri="{0D108BD9-81ED-4DB2-BD59-A6C34878D82A}">
                    <a16:rowId xmlns:a16="http://schemas.microsoft.com/office/drawing/2014/main" val="1113058944"/>
                  </a:ext>
                </a:extLst>
              </a:tr>
              <a:tr h="592413">
                <a:tc>
                  <a:txBody>
                    <a:bodyPr/>
                    <a:lstStyle/>
                    <a:p>
                      <a:r>
                        <a:rPr lang="en-IN" dirty="0"/>
                        <a:t>Finance Department</a:t>
                      </a:r>
                    </a:p>
                  </a:txBody>
                  <a:tcPr/>
                </a:tc>
                <a:tc>
                  <a:txBody>
                    <a:bodyPr/>
                    <a:lstStyle/>
                    <a:p>
                      <a:r>
                        <a:rPr lang="en-US" dirty="0"/>
                        <a:t>They use the data for budgeting, financial planning, and controlling labor costs.</a:t>
                      </a:r>
                      <a:endParaRPr lang="en-IN" dirty="0"/>
                    </a:p>
                  </a:txBody>
                  <a:tcPr/>
                </a:tc>
                <a:extLst>
                  <a:ext uri="{0D108BD9-81ED-4DB2-BD59-A6C34878D82A}">
                    <a16:rowId xmlns:a16="http://schemas.microsoft.com/office/drawing/2014/main" val="1172488186"/>
                  </a:ext>
                </a:extLst>
              </a:tr>
              <a:tr h="1045676">
                <a:tc>
                  <a:txBody>
                    <a:bodyPr/>
                    <a:lstStyle/>
                    <a:p>
                      <a:r>
                        <a:rPr lang="en-IN" dirty="0"/>
                        <a:t>Employees</a:t>
                      </a:r>
                    </a:p>
                  </a:txBody>
                  <a:tcPr/>
                </a:tc>
                <a:tc>
                  <a:txBody>
                    <a:bodyPr/>
                    <a:lstStyle/>
                    <a:p>
                      <a:r>
                        <a:rPr lang="en-US" dirty="0"/>
                        <a:t>Indirectly, employees are end users as salary analysis can influence their compensation, benefits, and job satisfaction.</a:t>
                      </a:r>
                      <a:endParaRPr lang="en-IN" dirty="0"/>
                    </a:p>
                  </a:txBody>
                  <a:tcPr/>
                </a:tc>
                <a:extLst>
                  <a:ext uri="{0D108BD9-81ED-4DB2-BD59-A6C34878D82A}">
                    <a16:rowId xmlns:a16="http://schemas.microsoft.com/office/drawing/2014/main" val="3605509083"/>
                  </a:ext>
                </a:extLst>
              </a:tr>
              <a:tr h="846304">
                <a:tc>
                  <a:txBody>
                    <a:bodyPr/>
                    <a:lstStyle/>
                    <a:p>
                      <a:r>
                        <a:rPr lang="en-IN" dirty="0"/>
                        <a:t>Department Heads/Team Leaders</a:t>
                      </a:r>
                    </a:p>
                  </a:txBody>
                  <a:tcPr/>
                </a:tc>
                <a:tc>
                  <a:txBody>
                    <a:bodyPr/>
                    <a:lstStyle/>
                    <a:p>
                      <a:r>
                        <a:rPr lang="en-US" dirty="0"/>
                        <a:t>To understand the compensation structure within their teams and to plan for promotions or salary adjustments.</a:t>
                      </a:r>
                      <a:endParaRPr lang="en-IN" dirty="0"/>
                    </a:p>
                  </a:txBody>
                  <a:tcPr/>
                </a:tc>
                <a:extLst>
                  <a:ext uri="{0D108BD9-81ED-4DB2-BD59-A6C34878D82A}">
                    <a16:rowId xmlns:a16="http://schemas.microsoft.com/office/drawing/2014/main" val="79784209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a:extLst>
              <a:ext uri="{FF2B5EF4-FFF2-40B4-BE49-F238E27FC236}">
                <a16:creationId xmlns:a16="http://schemas.microsoft.com/office/drawing/2014/main" id="{4009C60C-9E5E-74B3-F407-45DB25EE733D}"/>
              </a:ext>
            </a:extLst>
          </p:cNvPr>
          <p:cNvSpPr/>
          <p:nvPr/>
        </p:nvSpPr>
        <p:spPr>
          <a:xfrm>
            <a:off x="3167042" y="2476619"/>
            <a:ext cx="5857916" cy="327600"/>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0" name="Group 9">
            <a:extLst>
              <a:ext uri="{FF2B5EF4-FFF2-40B4-BE49-F238E27FC236}">
                <a16:creationId xmlns:a16="http://schemas.microsoft.com/office/drawing/2014/main" id="{696E1C9A-196C-2916-9ED7-A87EA49CF5D1}"/>
              </a:ext>
            </a:extLst>
          </p:cNvPr>
          <p:cNvGrpSpPr/>
          <p:nvPr/>
        </p:nvGrpSpPr>
        <p:grpSpPr>
          <a:xfrm>
            <a:off x="3459937" y="2284739"/>
            <a:ext cx="4100541" cy="383760"/>
            <a:chOff x="292895" y="177342"/>
            <a:chExt cx="4100541" cy="383760"/>
          </a:xfrm>
        </p:grpSpPr>
        <p:sp>
          <p:nvSpPr>
            <p:cNvPr id="23" name="Rectangle: Rounded Corners 22">
              <a:extLst>
                <a:ext uri="{FF2B5EF4-FFF2-40B4-BE49-F238E27FC236}">
                  <a16:creationId xmlns:a16="http://schemas.microsoft.com/office/drawing/2014/main" id="{DF222E15-4DED-6F21-1C6D-9944AAFDA045}"/>
                </a:ext>
              </a:extLst>
            </p:cNvPr>
            <p:cNvSpPr/>
            <p:nvPr/>
          </p:nvSpPr>
          <p:spPr>
            <a:xfrm>
              <a:off x="292895" y="177342"/>
              <a:ext cx="4100541" cy="38376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4" name="Rectangle: Rounded Corners 5">
              <a:extLst>
                <a:ext uri="{FF2B5EF4-FFF2-40B4-BE49-F238E27FC236}">
                  <a16:creationId xmlns:a16="http://schemas.microsoft.com/office/drawing/2014/main" id="{00FC94F4-A3C1-D8F2-0286-76C38EE7DD06}"/>
                </a:ext>
              </a:extLst>
            </p:cNvPr>
            <p:cNvSpPr txBox="1"/>
            <p:nvPr/>
          </p:nvSpPr>
          <p:spPr>
            <a:xfrm>
              <a:off x="311629" y="196076"/>
              <a:ext cx="4063073"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Filter – To divide the data </a:t>
              </a:r>
            </a:p>
          </p:txBody>
        </p:sp>
      </p:grpSp>
      <p:sp>
        <p:nvSpPr>
          <p:cNvPr id="11" name="Rectangle 10">
            <a:extLst>
              <a:ext uri="{FF2B5EF4-FFF2-40B4-BE49-F238E27FC236}">
                <a16:creationId xmlns:a16="http://schemas.microsoft.com/office/drawing/2014/main" id="{BF6AE80D-8CFD-A8F4-CE3A-209B21D90986}"/>
              </a:ext>
            </a:extLst>
          </p:cNvPr>
          <p:cNvSpPr/>
          <p:nvPr/>
        </p:nvSpPr>
        <p:spPr>
          <a:xfrm>
            <a:off x="3167042" y="3066299"/>
            <a:ext cx="5857916" cy="327600"/>
          </a:xfrm>
          <a:prstGeom prst="rect">
            <a:avLst/>
          </a:prstGeom>
        </p:spPr>
        <p:style>
          <a:lnRef idx="2">
            <a:schemeClr val="accent2">
              <a:hueOff val="1560506"/>
              <a:satOff val="-1946"/>
              <a:lumOff val="45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2" name="Group 11">
            <a:extLst>
              <a:ext uri="{FF2B5EF4-FFF2-40B4-BE49-F238E27FC236}">
                <a16:creationId xmlns:a16="http://schemas.microsoft.com/office/drawing/2014/main" id="{2DB614C5-89EF-1CEF-F332-AA3319B3C44F}"/>
              </a:ext>
            </a:extLst>
          </p:cNvPr>
          <p:cNvGrpSpPr/>
          <p:nvPr/>
        </p:nvGrpSpPr>
        <p:grpSpPr>
          <a:xfrm>
            <a:off x="3459937" y="2874419"/>
            <a:ext cx="4563000" cy="383760"/>
            <a:chOff x="292895" y="767022"/>
            <a:chExt cx="4563000" cy="383760"/>
          </a:xfrm>
        </p:grpSpPr>
        <p:sp>
          <p:nvSpPr>
            <p:cNvPr id="21" name="Rectangle: Rounded Corners 20">
              <a:extLst>
                <a:ext uri="{FF2B5EF4-FFF2-40B4-BE49-F238E27FC236}">
                  <a16:creationId xmlns:a16="http://schemas.microsoft.com/office/drawing/2014/main" id="{3390270B-AA97-4839-536E-9C067D38E65A}"/>
                </a:ext>
              </a:extLst>
            </p:cNvPr>
            <p:cNvSpPr/>
            <p:nvPr/>
          </p:nvSpPr>
          <p:spPr>
            <a:xfrm>
              <a:off x="292895" y="767022"/>
              <a:ext cx="4563000" cy="383760"/>
            </a:xfrm>
            <a:prstGeom prst="roundRect">
              <a:avLst/>
            </a:prstGeom>
          </p:spPr>
          <p:style>
            <a:lnRef idx="2">
              <a:schemeClr val="lt1">
                <a:hueOff val="0"/>
                <a:satOff val="0"/>
                <a:lumOff val="0"/>
                <a:alphaOff val="0"/>
              </a:schemeClr>
            </a:lnRef>
            <a:fillRef idx="1">
              <a:schemeClr val="accent2">
                <a:hueOff val="1560506"/>
                <a:satOff val="-1946"/>
                <a:lumOff val="458"/>
                <a:alphaOff val="0"/>
              </a:schemeClr>
            </a:fillRef>
            <a:effectRef idx="0">
              <a:schemeClr val="accent2">
                <a:hueOff val="1560506"/>
                <a:satOff val="-1946"/>
                <a:lumOff val="458"/>
                <a:alphaOff val="0"/>
              </a:schemeClr>
            </a:effectRef>
            <a:fontRef idx="minor">
              <a:schemeClr val="lt1"/>
            </a:fontRef>
          </p:style>
        </p:sp>
        <p:sp>
          <p:nvSpPr>
            <p:cNvPr id="22" name="Rectangle: Rounded Corners 8">
              <a:extLst>
                <a:ext uri="{FF2B5EF4-FFF2-40B4-BE49-F238E27FC236}">
                  <a16:creationId xmlns:a16="http://schemas.microsoft.com/office/drawing/2014/main" id="{5820C46E-066F-9D1D-8A93-D32AE9AEC55F}"/>
                </a:ext>
              </a:extLst>
            </p:cNvPr>
            <p:cNvSpPr txBox="1"/>
            <p:nvPr/>
          </p:nvSpPr>
          <p:spPr>
            <a:xfrm>
              <a:off x="311629" y="785756"/>
              <a:ext cx="4525532"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Formula – To calculate the average, percentage etc… </a:t>
              </a:r>
            </a:p>
          </p:txBody>
        </p:sp>
      </p:grpSp>
      <p:sp>
        <p:nvSpPr>
          <p:cNvPr id="13" name="Rectangle 12">
            <a:extLst>
              <a:ext uri="{FF2B5EF4-FFF2-40B4-BE49-F238E27FC236}">
                <a16:creationId xmlns:a16="http://schemas.microsoft.com/office/drawing/2014/main" id="{9AF05B75-57E4-6D8F-4497-62C9E726605E}"/>
              </a:ext>
            </a:extLst>
          </p:cNvPr>
          <p:cNvSpPr/>
          <p:nvPr/>
        </p:nvSpPr>
        <p:spPr>
          <a:xfrm>
            <a:off x="3167042" y="3655979"/>
            <a:ext cx="5857916" cy="327600"/>
          </a:xfrm>
          <a:prstGeom prst="rect">
            <a:avLst/>
          </a:prstGeom>
        </p:spPr>
        <p:style>
          <a:lnRef idx="2">
            <a:schemeClr val="accent2">
              <a:hueOff val="3121013"/>
              <a:satOff val="-3893"/>
              <a:lumOff val="91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8E48CDDE-AF60-1E69-CFA4-71408A7721C9}"/>
              </a:ext>
            </a:extLst>
          </p:cNvPr>
          <p:cNvGrpSpPr/>
          <p:nvPr/>
        </p:nvGrpSpPr>
        <p:grpSpPr>
          <a:xfrm>
            <a:off x="3459937" y="3464099"/>
            <a:ext cx="4100541" cy="383760"/>
            <a:chOff x="292895" y="1356702"/>
            <a:chExt cx="4100541" cy="383760"/>
          </a:xfrm>
        </p:grpSpPr>
        <p:sp>
          <p:nvSpPr>
            <p:cNvPr id="19" name="Rectangle: Rounded Corners 18">
              <a:extLst>
                <a:ext uri="{FF2B5EF4-FFF2-40B4-BE49-F238E27FC236}">
                  <a16:creationId xmlns:a16="http://schemas.microsoft.com/office/drawing/2014/main" id="{26E621D5-A562-ED1F-C99F-9652A9972D8B}"/>
                </a:ext>
              </a:extLst>
            </p:cNvPr>
            <p:cNvSpPr/>
            <p:nvPr/>
          </p:nvSpPr>
          <p:spPr>
            <a:xfrm>
              <a:off x="292895" y="1356702"/>
              <a:ext cx="4100541" cy="383760"/>
            </a:xfrm>
            <a:prstGeom prst="roundRect">
              <a:avLst/>
            </a:prstGeom>
          </p:spPr>
          <p:style>
            <a:lnRef idx="2">
              <a:schemeClr val="lt1">
                <a:hueOff val="0"/>
                <a:satOff val="0"/>
                <a:lumOff val="0"/>
                <a:alphaOff val="0"/>
              </a:schemeClr>
            </a:lnRef>
            <a:fillRef idx="1">
              <a:schemeClr val="accent2">
                <a:hueOff val="3121013"/>
                <a:satOff val="-3893"/>
                <a:lumOff val="915"/>
                <a:alphaOff val="0"/>
              </a:schemeClr>
            </a:fillRef>
            <a:effectRef idx="0">
              <a:schemeClr val="accent2">
                <a:hueOff val="3121013"/>
                <a:satOff val="-3893"/>
                <a:lumOff val="915"/>
                <a:alphaOff val="0"/>
              </a:schemeClr>
            </a:effectRef>
            <a:fontRef idx="minor">
              <a:schemeClr val="lt1"/>
            </a:fontRef>
          </p:style>
        </p:sp>
        <p:sp>
          <p:nvSpPr>
            <p:cNvPr id="20" name="Rectangle: Rounded Corners 11">
              <a:extLst>
                <a:ext uri="{FF2B5EF4-FFF2-40B4-BE49-F238E27FC236}">
                  <a16:creationId xmlns:a16="http://schemas.microsoft.com/office/drawing/2014/main" id="{3C625F54-70CE-5307-20EF-D3B2FCA15A69}"/>
                </a:ext>
              </a:extLst>
            </p:cNvPr>
            <p:cNvSpPr txBox="1"/>
            <p:nvPr/>
          </p:nvSpPr>
          <p:spPr>
            <a:xfrm>
              <a:off x="311629" y="1375436"/>
              <a:ext cx="4063073"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Pivot table – To summarize the data</a:t>
              </a:r>
            </a:p>
          </p:txBody>
        </p:sp>
      </p:grpSp>
      <p:sp>
        <p:nvSpPr>
          <p:cNvPr id="15" name="Rectangle 14">
            <a:extLst>
              <a:ext uri="{FF2B5EF4-FFF2-40B4-BE49-F238E27FC236}">
                <a16:creationId xmlns:a16="http://schemas.microsoft.com/office/drawing/2014/main" id="{5F5A66B6-5805-625C-4C86-BAE2EE09F5B3}"/>
              </a:ext>
            </a:extLst>
          </p:cNvPr>
          <p:cNvSpPr/>
          <p:nvPr/>
        </p:nvSpPr>
        <p:spPr>
          <a:xfrm>
            <a:off x="3167042" y="4245660"/>
            <a:ext cx="5857916" cy="327600"/>
          </a:xfrm>
          <a:prstGeom prst="rect">
            <a:avLst/>
          </a:prstGeom>
        </p:spPr>
        <p:style>
          <a:lnRef idx="2">
            <a:schemeClr val="accent2">
              <a:hueOff val="4681519"/>
              <a:satOff val="-5839"/>
              <a:lumOff val="137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6" name="Group 15">
            <a:extLst>
              <a:ext uri="{FF2B5EF4-FFF2-40B4-BE49-F238E27FC236}">
                <a16:creationId xmlns:a16="http://schemas.microsoft.com/office/drawing/2014/main" id="{FAC8B448-2A97-A879-D7DC-894197FCBFFF}"/>
              </a:ext>
            </a:extLst>
          </p:cNvPr>
          <p:cNvGrpSpPr/>
          <p:nvPr/>
        </p:nvGrpSpPr>
        <p:grpSpPr>
          <a:xfrm>
            <a:off x="3459937" y="4053780"/>
            <a:ext cx="4100541" cy="383760"/>
            <a:chOff x="292895" y="1946383"/>
            <a:chExt cx="4100541" cy="383760"/>
          </a:xfrm>
        </p:grpSpPr>
        <p:sp>
          <p:nvSpPr>
            <p:cNvPr id="17" name="Rectangle: Rounded Corners 16">
              <a:extLst>
                <a:ext uri="{FF2B5EF4-FFF2-40B4-BE49-F238E27FC236}">
                  <a16:creationId xmlns:a16="http://schemas.microsoft.com/office/drawing/2014/main" id="{FBFAFABA-E628-1974-6448-E87E29066A5E}"/>
                </a:ext>
              </a:extLst>
            </p:cNvPr>
            <p:cNvSpPr/>
            <p:nvPr/>
          </p:nvSpPr>
          <p:spPr>
            <a:xfrm>
              <a:off x="292895" y="1946383"/>
              <a:ext cx="4100541" cy="383760"/>
            </a:xfrm>
            <a:prstGeom prst="roundRect">
              <a:avLst/>
            </a:prstGeom>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sp>
        <p:sp>
          <p:nvSpPr>
            <p:cNvPr id="18" name="Rectangle: Rounded Corners 14">
              <a:extLst>
                <a:ext uri="{FF2B5EF4-FFF2-40B4-BE49-F238E27FC236}">
                  <a16:creationId xmlns:a16="http://schemas.microsoft.com/office/drawing/2014/main" id="{B9C21463-F796-8CF2-CC74-75173FF186D2}"/>
                </a:ext>
              </a:extLst>
            </p:cNvPr>
            <p:cNvSpPr txBox="1"/>
            <p:nvPr/>
          </p:nvSpPr>
          <p:spPr>
            <a:xfrm>
              <a:off x="311629" y="1965117"/>
              <a:ext cx="4063073"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Graphs - Visualization</a:t>
              </a:r>
            </a:p>
          </p:txBody>
        </p:sp>
      </p:grpSp>
      <p:sp>
        <p:nvSpPr>
          <p:cNvPr id="26" name="TextBox 25">
            <a:extLst>
              <a:ext uri="{FF2B5EF4-FFF2-40B4-BE49-F238E27FC236}">
                <a16:creationId xmlns:a16="http://schemas.microsoft.com/office/drawing/2014/main" id="{1DCED306-AEBE-E411-1F9E-E89D4531B7C0}"/>
              </a:ext>
            </a:extLst>
          </p:cNvPr>
          <p:cNvSpPr txBox="1"/>
          <p:nvPr/>
        </p:nvSpPr>
        <p:spPr>
          <a:xfrm>
            <a:off x="2819400" y="1654636"/>
            <a:ext cx="6100916" cy="369332"/>
          </a:xfrm>
          <a:prstGeom prst="rect">
            <a:avLst/>
          </a:prstGeom>
          <a:noFill/>
        </p:spPr>
        <p:txBody>
          <a:bodyPr wrap="square">
            <a:spAutoFit/>
          </a:bodyPr>
          <a:lstStyle/>
          <a:p>
            <a:r>
              <a:rPr lang="en-US" sz="1800" b="1" dirty="0"/>
              <a:t>   Techniques used for data analysis</a:t>
            </a:r>
            <a:r>
              <a:rPr lang="en-US" dirty="0"/>
              <a:t>:</a:t>
            </a:r>
          </a:p>
        </p:txBody>
      </p:sp>
      <p:sp>
        <p:nvSpPr>
          <p:cNvPr id="28" name="TextBox 27">
            <a:extLst>
              <a:ext uri="{FF2B5EF4-FFF2-40B4-BE49-F238E27FC236}">
                <a16:creationId xmlns:a16="http://schemas.microsoft.com/office/drawing/2014/main" id="{DE0A23BD-6557-2390-0F81-5E2C4B484D6B}"/>
              </a:ext>
            </a:extLst>
          </p:cNvPr>
          <p:cNvSpPr txBox="1"/>
          <p:nvPr/>
        </p:nvSpPr>
        <p:spPr>
          <a:xfrm>
            <a:off x="369337" y="4945841"/>
            <a:ext cx="8469863" cy="1477328"/>
          </a:xfrm>
          <a:prstGeom prst="rect">
            <a:avLst/>
          </a:prstGeom>
          <a:noFill/>
        </p:spPr>
        <p:txBody>
          <a:bodyPr wrap="square">
            <a:spAutoFit/>
          </a:bodyPr>
          <a:lstStyle/>
          <a:p>
            <a:pPr algn="just"/>
            <a:r>
              <a:rPr lang="en-IN" dirty="0"/>
              <a:t>Our Employee Salary Analysis solution is a comprehensive, data-driven platform designed to assess, monitor, and optimize salary structures within an organization. The solution integrates multiple data sources, including internal salary data, market benchmarks, and performance metrics, to provide a holistic view of compensation practices.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4" name="Diagram 3">
            <a:extLst>
              <a:ext uri="{FF2B5EF4-FFF2-40B4-BE49-F238E27FC236}">
                <a16:creationId xmlns:a16="http://schemas.microsoft.com/office/drawing/2014/main" id="{18FA5FD4-B203-5277-848D-9E787D5B0AB3}"/>
              </a:ext>
            </a:extLst>
          </p:cNvPr>
          <p:cNvGraphicFramePr/>
          <p:nvPr/>
        </p:nvGraphicFramePr>
        <p:xfrm>
          <a:off x="3381356" y="928670"/>
          <a:ext cx="8143932" cy="5429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7586F05-7C63-1D47-60B5-791694CA6F37}"/>
              </a:ext>
            </a:extLst>
          </p:cNvPr>
          <p:cNvSpPr txBox="1"/>
          <p:nvPr/>
        </p:nvSpPr>
        <p:spPr>
          <a:xfrm>
            <a:off x="750416" y="1371600"/>
            <a:ext cx="6100916" cy="1785104"/>
          </a:xfrm>
          <a:prstGeom prst="rect">
            <a:avLst/>
          </a:prstGeom>
          <a:noFill/>
        </p:spPr>
        <p:txBody>
          <a:bodyPr wrap="square">
            <a:spAutoFit/>
          </a:bodyPr>
          <a:lstStyle/>
          <a:p>
            <a:pPr>
              <a:buFont typeface="Wingdings" pitchFamily="2" charset="2"/>
              <a:buChar char="Ø"/>
            </a:pPr>
            <a:r>
              <a:rPr lang="en-US" sz="2200" dirty="0"/>
              <a:t> Employee raw data set – Kaggle</a:t>
            </a:r>
          </a:p>
          <a:p>
            <a:pPr>
              <a:buFont typeface="Wingdings" pitchFamily="2" charset="2"/>
              <a:buChar char="Ø"/>
            </a:pPr>
            <a:endParaRPr lang="en-US" sz="2200" dirty="0"/>
          </a:p>
          <a:p>
            <a:pPr>
              <a:buFont typeface="Wingdings" pitchFamily="2" charset="2"/>
              <a:buChar char="Ø"/>
            </a:pPr>
            <a:r>
              <a:rPr lang="en-US" sz="2200" dirty="0"/>
              <a:t>Total features – 10 features</a:t>
            </a:r>
          </a:p>
          <a:p>
            <a:endParaRPr lang="en-US" sz="2200" dirty="0"/>
          </a:p>
          <a:p>
            <a:pPr>
              <a:buFont typeface="Wingdings" pitchFamily="2" charset="2"/>
              <a:buChar char="Ø"/>
            </a:pPr>
            <a:r>
              <a:rPr lang="en-US" sz="2200" dirty="0"/>
              <a:t>Filtered features – 4 features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96B9032-0095-F040-0951-B0F39A6913CA}"/>
              </a:ext>
            </a:extLst>
          </p:cNvPr>
          <p:cNvSpPr txBox="1"/>
          <p:nvPr/>
        </p:nvSpPr>
        <p:spPr>
          <a:xfrm>
            <a:off x="2560689" y="1524000"/>
            <a:ext cx="6100916" cy="4801314"/>
          </a:xfrm>
          <a:prstGeom prst="rect">
            <a:avLst/>
          </a:prstGeom>
          <a:noFill/>
        </p:spPr>
        <p:txBody>
          <a:bodyPr wrap="square">
            <a:spAutoFit/>
          </a:bodyPr>
          <a:lstStyle/>
          <a:p>
            <a:pPr>
              <a:buFont typeface="Wingdings" pitchFamily="2" charset="2"/>
              <a:buChar char="v"/>
            </a:pPr>
            <a:r>
              <a:rPr lang="en-US" b="1" dirty="0"/>
              <a:t>AI-Driven Insights</a:t>
            </a:r>
            <a:r>
              <a:rPr lang="en-US" dirty="0"/>
              <a:t>: Predictive analytics for future salary trends and personalized pay recommendations.</a:t>
            </a:r>
          </a:p>
          <a:p>
            <a:pPr>
              <a:buFont typeface="Wingdings" pitchFamily="2" charset="2"/>
              <a:buChar char="v"/>
            </a:pPr>
            <a:endParaRPr lang="en-US" dirty="0"/>
          </a:p>
          <a:p>
            <a:pPr>
              <a:buFont typeface="Wingdings" pitchFamily="2" charset="2"/>
              <a:buChar char="v"/>
            </a:pPr>
            <a:r>
              <a:rPr lang="en-US" b="1" dirty="0"/>
              <a:t> Real-Time Visualization</a:t>
            </a:r>
            <a:r>
              <a:rPr lang="en-US" dirty="0"/>
              <a:t>: Interactive dashboards for salary distribution and scenario analysis</a:t>
            </a:r>
          </a:p>
          <a:p>
            <a:pPr>
              <a:buFont typeface="Wingdings" pitchFamily="2" charset="2"/>
              <a:buChar char="v"/>
            </a:pPr>
            <a:endParaRPr lang="en-US" dirty="0"/>
          </a:p>
          <a:p>
            <a:pPr>
              <a:buFont typeface="Wingdings" pitchFamily="2" charset="2"/>
              <a:buChar char="v"/>
            </a:pPr>
            <a:r>
              <a:rPr lang="en-US" dirty="0"/>
              <a:t>.</a:t>
            </a:r>
            <a:r>
              <a:rPr lang="en-US" b="1" dirty="0"/>
              <a:t>Fairness Metrics</a:t>
            </a:r>
            <a:r>
              <a:rPr lang="en-US" dirty="0"/>
              <a:t>: Tools to ensure pay equity and industry benchmarking.</a:t>
            </a:r>
          </a:p>
          <a:p>
            <a:pPr>
              <a:buFont typeface="Wingdings" pitchFamily="2" charset="2"/>
              <a:buChar char="v"/>
            </a:pPr>
            <a:endParaRPr lang="en-US" dirty="0"/>
          </a:p>
          <a:p>
            <a:pPr>
              <a:buFont typeface="Wingdings" pitchFamily="2" charset="2"/>
              <a:buChar char="v"/>
            </a:pPr>
            <a:r>
              <a:rPr lang="en-US" b="1" dirty="0"/>
              <a:t> Employee Integration</a:t>
            </a:r>
            <a:r>
              <a:rPr lang="en-US" dirty="0"/>
              <a:t>: Incorporating feedback and career path mapping</a:t>
            </a:r>
          </a:p>
          <a:p>
            <a:pPr>
              <a:buFont typeface="Wingdings" pitchFamily="2" charset="2"/>
              <a:buChar char="v"/>
            </a:pPr>
            <a:endParaRPr lang="en-US" dirty="0"/>
          </a:p>
          <a:p>
            <a:pPr>
              <a:buFont typeface="Wingdings" pitchFamily="2" charset="2"/>
              <a:buChar char="v"/>
            </a:pPr>
            <a:r>
              <a:rPr lang="en-US" b="1" dirty="0"/>
              <a:t> Automated Compliance</a:t>
            </a:r>
            <a:r>
              <a:rPr lang="en-US" dirty="0"/>
              <a:t>: Automatic checks for legal compliance and tax optimization.</a:t>
            </a:r>
          </a:p>
          <a:p>
            <a:pPr>
              <a:buFont typeface="Wingdings" pitchFamily="2" charset="2"/>
              <a:buChar char="v"/>
            </a:pPr>
            <a:endParaRPr lang="en-US" dirty="0"/>
          </a:p>
          <a:p>
            <a:pPr>
              <a:buFont typeface="Wingdings" pitchFamily="2" charset="2"/>
              <a:buChar char="v"/>
            </a:pPr>
            <a:r>
              <a:rPr lang="en-US" b="1" dirty="0"/>
              <a:t> HR Integration</a:t>
            </a:r>
            <a:r>
              <a:rPr lang="en-US" dirty="0"/>
              <a:t>: Seamless integration with other HR tools for a unified management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672</Words>
  <Application>Microsoft Office PowerPoint</Application>
  <PresentationFormat>Widescreen</PresentationFormat>
  <Paragraphs>109</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Qualification wise employee analysis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ZION RAJA</cp:lastModifiedBy>
  <cp:revision>13</cp:revision>
  <dcterms:created xsi:type="dcterms:W3CDTF">2024-03-29T15:07:22Z</dcterms:created>
  <dcterms:modified xsi:type="dcterms:W3CDTF">2024-08-31T06:59:38Z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