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270" r:id="rId5"/>
    <p:sldId id="258" r:id="rId6"/>
    <p:sldId id="262" r:id="rId7"/>
    <p:sldId id="264" r:id="rId8"/>
    <p:sldId id="260" r:id="rId9"/>
    <p:sldId id="265" r:id="rId10"/>
    <p:sldId id="266" r:id="rId11"/>
    <p:sldId id="267" r:id="rId12"/>
    <p:sldId id="263" r:id="rId13"/>
    <p:sldId id="271" r:id="rId14"/>
    <p:sldId id="272" r:id="rId15"/>
    <p:sldId id="273" r:id="rId16"/>
    <p:sldId id="274" r:id="rId17"/>
    <p:sldId id="268" r:id="rId18"/>
    <p:sldId id="25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/>
    <p:restoredTop sz="76966" autoAdjust="0"/>
  </p:normalViewPr>
  <p:slideViewPr>
    <p:cSldViewPr snapToGrid="0" snapToObjects="1">
      <p:cViewPr varScale="1">
        <p:scale>
          <a:sx n="92" d="100"/>
          <a:sy n="92" d="100"/>
        </p:scale>
        <p:origin x="14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ACF54-DA2C-964A-88F8-A74AF71BF35F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086864-94C8-7746-9F97-58F4A851DFB0}">
      <dgm:prSet phldrT="[文本]"/>
      <dgm:spPr/>
      <dgm:t>
        <a:bodyPr/>
        <a:lstStyle/>
        <a:p>
          <a:r>
            <a:rPr lang="en-US" altLang="zh-CN" dirty="0"/>
            <a:t>Query Plan</a:t>
          </a:r>
          <a:endParaRPr lang="zh-CN" altLang="en-US" dirty="0"/>
        </a:p>
      </dgm:t>
    </dgm:pt>
    <dgm:pt modelId="{65751E7F-FBCF-EC4B-9A7A-0A07C85BC67E}" type="parTrans" cxnId="{BBD850B5-29FB-A84E-AB5D-4CB3220CC9F4}">
      <dgm:prSet/>
      <dgm:spPr/>
      <dgm:t>
        <a:bodyPr/>
        <a:lstStyle/>
        <a:p>
          <a:endParaRPr lang="zh-CN" altLang="en-US"/>
        </a:p>
      </dgm:t>
    </dgm:pt>
    <dgm:pt modelId="{F2864999-36A3-D444-B23F-891838D7EF8F}" type="sibTrans" cxnId="{BBD850B5-29FB-A84E-AB5D-4CB3220CC9F4}">
      <dgm:prSet/>
      <dgm:spPr/>
      <dgm:t>
        <a:bodyPr/>
        <a:lstStyle/>
        <a:p>
          <a:endParaRPr lang="zh-CN" altLang="en-US"/>
        </a:p>
      </dgm:t>
    </dgm:pt>
    <dgm:pt modelId="{952FDE1D-0CCF-D547-8426-8913088E06BF}">
      <dgm:prSet phldrT="[文本]"/>
      <dgm:spPr/>
      <dgm:t>
        <a:bodyPr/>
        <a:lstStyle/>
        <a:p>
          <a:r>
            <a:rPr lang="zh-CN" altLang="en-US" dirty="0"/>
            <a:t>分析</a:t>
          </a:r>
          <a:r>
            <a:rPr lang="en-US" altLang="zh-CN" dirty="0"/>
            <a:t>query</a:t>
          </a:r>
          <a:r>
            <a:rPr lang="zh-CN" altLang="en-US" dirty="0"/>
            <a:t>，查找能复用的部分</a:t>
          </a:r>
        </a:p>
      </dgm:t>
    </dgm:pt>
    <dgm:pt modelId="{F2AC66C2-3F0D-2843-8FBE-8287BB15187F}" type="parTrans" cxnId="{6512D10A-091A-7A4F-BB86-259CF655E294}">
      <dgm:prSet/>
      <dgm:spPr/>
      <dgm:t>
        <a:bodyPr/>
        <a:lstStyle/>
        <a:p>
          <a:endParaRPr lang="zh-CN" altLang="en-US"/>
        </a:p>
      </dgm:t>
    </dgm:pt>
    <dgm:pt modelId="{A6D018AC-6426-BD42-B379-1457D194141A}" type="sibTrans" cxnId="{6512D10A-091A-7A4F-BB86-259CF655E294}">
      <dgm:prSet/>
      <dgm:spPr/>
      <dgm:t>
        <a:bodyPr/>
        <a:lstStyle/>
        <a:p>
          <a:endParaRPr lang="zh-CN" altLang="en-US"/>
        </a:p>
      </dgm:t>
    </dgm:pt>
    <dgm:pt modelId="{571908BE-768A-954B-93A2-6697FCA8A5E8}">
      <dgm:prSet phldrT="[文本]"/>
      <dgm:spPr/>
      <dgm:t>
        <a:bodyPr/>
        <a:lstStyle/>
        <a:p>
          <a:r>
            <a:rPr lang="en-US" altLang="zh-CN" dirty="0"/>
            <a:t>Sharing Plan</a:t>
          </a:r>
          <a:endParaRPr lang="zh-CN" altLang="en-US" dirty="0"/>
        </a:p>
      </dgm:t>
    </dgm:pt>
    <dgm:pt modelId="{ED5C1AA8-D0AE-C940-8260-94AAEC6FB046}" type="parTrans" cxnId="{6B3F3EE8-9A73-C940-8A6B-A22F2C3556DB}">
      <dgm:prSet/>
      <dgm:spPr/>
      <dgm:t>
        <a:bodyPr/>
        <a:lstStyle/>
        <a:p>
          <a:endParaRPr lang="zh-CN" altLang="en-US"/>
        </a:p>
      </dgm:t>
    </dgm:pt>
    <dgm:pt modelId="{5EFC2066-792D-9743-8792-AE74F99507EA}" type="sibTrans" cxnId="{6B3F3EE8-9A73-C940-8A6B-A22F2C3556DB}">
      <dgm:prSet/>
      <dgm:spPr/>
      <dgm:t>
        <a:bodyPr/>
        <a:lstStyle/>
        <a:p>
          <a:endParaRPr lang="zh-CN" altLang="en-US"/>
        </a:p>
      </dgm:t>
    </dgm:pt>
    <dgm:pt modelId="{CB8EA97E-84F2-DD4F-A077-E84B7BC4828F}">
      <dgm:prSet phldrT="[文本]"/>
      <dgm:spPr/>
      <dgm:t>
        <a:bodyPr/>
        <a:lstStyle/>
        <a:p>
          <a:r>
            <a:rPr lang="zh-CN" altLang="en-US" dirty="0"/>
            <a:t>根据</a:t>
          </a:r>
          <a:r>
            <a:rPr lang="en-US" altLang="zh-CN" dirty="0"/>
            <a:t>Cost</a:t>
          </a:r>
          <a:r>
            <a:rPr lang="zh-CN" altLang="en-US" dirty="0"/>
            <a:t>模型选择最优的方案</a:t>
          </a:r>
        </a:p>
      </dgm:t>
    </dgm:pt>
    <dgm:pt modelId="{26D8545D-86AD-2748-B8C1-649AD2C0CA01}" type="parTrans" cxnId="{AB4155FA-8119-8744-9D5B-A4DBCC13E292}">
      <dgm:prSet/>
      <dgm:spPr/>
      <dgm:t>
        <a:bodyPr/>
        <a:lstStyle/>
        <a:p>
          <a:endParaRPr lang="zh-CN" altLang="en-US"/>
        </a:p>
      </dgm:t>
    </dgm:pt>
    <dgm:pt modelId="{7F147BB5-336D-D543-968D-AE5F3B7CD0C0}" type="sibTrans" cxnId="{AB4155FA-8119-8744-9D5B-A4DBCC13E292}">
      <dgm:prSet/>
      <dgm:spPr/>
      <dgm:t>
        <a:bodyPr/>
        <a:lstStyle/>
        <a:p>
          <a:endParaRPr lang="zh-CN" altLang="en-US"/>
        </a:p>
      </dgm:t>
    </dgm:pt>
    <dgm:pt modelId="{9B7CE36A-1031-B144-A979-E3891C2A7A2B}">
      <dgm:prSet phldrT="[文本]"/>
      <dgm:spPr/>
      <dgm:t>
        <a:bodyPr/>
        <a:lstStyle/>
        <a:p>
          <a:r>
            <a:rPr lang="en-US" altLang="zh-CN" dirty="0"/>
            <a:t>Query Rewrite</a:t>
          </a:r>
          <a:endParaRPr lang="zh-CN" altLang="en-US" dirty="0"/>
        </a:p>
      </dgm:t>
    </dgm:pt>
    <dgm:pt modelId="{B7F8A871-E60E-EE45-88F7-66C912702F7C}" type="parTrans" cxnId="{111FED73-F26B-0844-B291-5AFD8E8DA935}">
      <dgm:prSet/>
      <dgm:spPr/>
      <dgm:t>
        <a:bodyPr/>
        <a:lstStyle/>
        <a:p>
          <a:endParaRPr lang="zh-CN" altLang="en-US"/>
        </a:p>
      </dgm:t>
    </dgm:pt>
    <dgm:pt modelId="{97DBE238-DC0D-4147-B928-AC71A20032E5}" type="sibTrans" cxnId="{111FED73-F26B-0844-B291-5AFD8E8DA935}">
      <dgm:prSet/>
      <dgm:spPr/>
      <dgm:t>
        <a:bodyPr/>
        <a:lstStyle/>
        <a:p>
          <a:endParaRPr lang="zh-CN" altLang="en-US"/>
        </a:p>
      </dgm:t>
    </dgm:pt>
    <dgm:pt modelId="{F0D9684D-5387-0346-A2F4-64DCDE0E738B}">
      <dgm:prSet phldrT="[文本]"/>
      <dgm:spPr/>
      <dgm:t>
        <a:bodyPr/>
        <a:lstStyle/>
        <a:p>
          <a:r>
            <a:rPr lang="zh-CN" altLang="en-US" dirty="0"/>
            <a:t>多条</a:t>
          </a:r>
          <a:r>
            <a:rPr lang="en-US" altLang="zh-CN" dirty="0"/>
            <a:t>Query</a:t>
          </a:r>
          <a:r>
            <a:rPr lang="zh-CN" altLang="en-US" dirty="0"/>
            <a:t> 转化成一条</a:t>
          </a:r>
        </a:p>
      </dgm:t>
    </dgm:pt>
    <dgm:pt modelId="{FC08B7DF-F2B2-DE40-91D1-A66E8E4F2A2B}" type="parTrans" cxnId="{8718D4AC-FC25-1748-A37B-27CB96C01C35}">
      <dgm:prSet/>
      <dgm:spPr/>
      <dgm:t>
        <a:bodyPr/>
        <a:lstStyle/>
        <a:p>
          <a:endParaRPr lang="zh-CN" altLang="en-US"/>
        </a:p>
      </dgm:t>
    </dgm:pt>
    <dgm:pt modelId="{9BFAF38A-AA13-6C48-BCBA-CC1E6B0BF460}" type="sibTrans" cxnId="{8718D4AC-FC25-1748-A37B-27CB96C01C35}">
      <dgm:prSet/>
      <dgm:spPr/>
      <dgm:t>
        <a:bodyPr/>
        <a:lstStyle/>
        <a:p>
          <a:endParaRPr lang="zh-CN" altLang="en-US"/>
        </a:p>
      </dgm:t>
    </dgm:pt>
    <dgm:pt modelId="{C72AC088-3EA0-6C4A-9568-14DB0D5FC1E5}" type="pres">
      <dgm:prSet presAssocID="{8DBACF54-DA2C-964A-88F8-A74AF71BF35F}" presName="linearFlow" presStyleCnt="0">
        <dgm:presLayoutVars>
          <dgm:dir/>
          <dgm:animLvl val="lvl"/>
          <dgm:resizeHandles val="exact"/>
        </dgm:presLayoutVars>
      </dgm:prSet>
      <dgm:spPr/>
    </dgm:pt>
    <dgm:pt modelId="{AA2C48FE-9A8B-8248-92C8-C216087B8111}" type="pres">
      <dgm:prSet presAssocID="{66086864-94C8-7746-9F97-58F4A851DFB0}" presName="composite" presStyleCnt="0"/>
      <dgm:spPr/>
    </dgm:pt>
    <dgm:pt modelId="{46220053-1320-1841-8372-6B285399F5AA}" type="pres">
      <dgm:prSet presAssocID="{66086864-94C8-7746-9F97-58F4A851DFB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398C46-922C-7A40-8845-9B178CE351CD}" type="pres">
      <dgm:prSet presAssocID="{66086864-94C8-7746-9F97-58F4A851DFB0}" presName="parSh" presStyleLbl="node1" presStyleIdx="0" presStyleCnt="3"/>
      <dgm:spPr/>
    </dgm:pt>
    <dgm:pt modelId="{70472E86-A3B6-F541-9CD3-415E08D58FB4}" type="pres">
      <dgm:prSet presAssocID="{66086864-94C8-7746-9F97-58F4A851DFB0}" presName="desTx" presStyleLbl="fgAcc1" presStyleIdx="0" presStyleCnt="3">
        <dgm:presLayoutVars>
          <dgm:bulletEnabled val="1"/>
        </dgm:presLayoutVars>
      </dgm:prSet>
      <dgm:spPr/>
    </dgm:pt>
    <dgm:pt modelId="{EAB3A94C-9C72-0747-8FB6-82C2F499228E}" type="pres">
      <dgm:prSet presAssocID="{F2864999-36A3-D444-B23F-891838D7EF8F}" presName="sibTrans" presStyleLbl="sibTrans2D1" presStyleIdx="0" presStyleCnt="2"/>
      <dgm:spPr/>
    </dgm:pt>
    <dgm:pt modelId="{1C0B10D1-EA6C-D648-A910-6270609DA1E8}" type="pres">
      <dgm:prSet presAssocID="{F2864999-36A3-D444-B23F-891838D7EF8F}" presName="connTx" presStyleLbl="sibTrans2D1" presStyleIdx="0" presStyleCnt="2"/>
      <dgm:spPr/>
    </dgm:pt>
    <dgm:pt modelId="{8ADCA6CF-1CEB-894F-B5D1-B46D3A6D91E9}" type="pres">
      <dgm:prSet presAssocID="{571908BE-768A-954B-93A2-6697FCA8A5E8}" presName="composite" presStyleCnt="0"/>
      <dgm:spPr/>
    </dgm:pt>
    <dgm:pt modelId="{7241406E-0C5B-CF4E-B6B4-032B3CB5BCD7}" type="pres">
      <dgm:prSet presAssocID="{571908BE-768A-954B-93A2-6697FCA8A5E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5D13607-128B-CB40-AF0D-1A6ED550CF6D}" type="pres">
      <dgm:prSet presAssocID="{571908BE-768A-954B-93A2-6697FCA8A5E8}" presName="parSh" presStyleLbl="node1" presStyleIdx="1" presStyleCnt="3"/>
      <dgm:spPr/>
    </dgm:pt>
    <dgm:pt modelId="{416FC7CC-C9AF-1746-8CEB-3DB0585EEB3B}" type="pres">
      <dgm:prSet presAssocID="{571908BE-768A-954B-93A2-6697FCA8A5E8}" presName="desTx" presStyleLbl="fgAcc1" presStyleIdx="1" presStyleCnt="3">
        <dgm:presLayoutVars>
          <dgm:bulletEnabled val="1"/>
        </dgm:presLayoutVars>
      </dgm:prSet>
      <dgm:spPr/>
    </dgm:pt>
    <dgm:pt modelId="{0538DEE8-C0C5-8443-A6B1-525665FD8604}" type="pres">
      <dgm:prSet presAssocID="{5EFC2066-792D-9743-8792-AE74F99507EA}" presName="sibTrans" presStyleLbl="sibTrans2D1" presStyleIdx="1" presStyleCnt="2"/>
      <dgm:spPr/>
    </dgm:pt>
    <dgm:pt modelId="{CF43C182-6F85-7D47-9EBC-E40F2EC2F4A0}" type="pres">
      <dgm:prSet presAssocID="{5EFC2066-792D-9743-8792-AE74F99507EA}" presName="connTx" presStyleLbl="sibTrans2D1" presStyleIdx="1" presStyleCnt="2"/>
      <dgm:spPr/>
    </dgm:pt>
    <dgm:pt modelId="{A40D9AC0-9A33-A647-8BB3-BB6470ED921A}" type="pres">
      <dgm:prSet presAssocID="{9B7CE36A-1031-B144-A979-E3891C2A7A2B}" presName="composite" presStyleCnt="0"/>
      <dgm:spPr/>
    </dgm:pt>
    <dgm:pt modelId="{E02935D9-73AF-3D44-B0C5-29A0BB1BFFC0}" type="pres">
      <dgm:prSet presAssocID="{9B7CE36A-1031-B144-A979-E3891C2A7A2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1D33AB1-1162-6746-BB3A-CEBE45EB8626}" type="pres">
      <dgm:prSet presAssocID="{9B7CE36A-1031-B144-A979-E3891C2A7A2B}" presName="parSh" presStyleLbl="node1" presStyleIdx="2" presStyleCnt="3"/>
      <dgm:spPr/>
    </dgm:pt>
    <dgm:pt modelId="{2C8958F3-0C16-044B-A1F3-AB6FAD4F6071}" type="pres">
      <dgm:prSet presAssocID="{9B7CE36A-1031-B144-A979-E3891C2A7A2B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A1FBD04-2FC9-BB4A-862F-757352D779E5}" type="presOf" srcId="{5EFC2066-792D-9743-8792-AE74F99507EA}" destId="{0538DEE8-C0C5-8443-A6B1-525665FD8604}" srcOrd="0" destOrd="0" presId="urn:microsoft.com/office/officeart/2005/8/layout/process3"/>
    <dgm:cxn modelId="{6512D10A-091A-7A4F-BB86-259CF655E294}" srcId="{66086864-94C8-7746-9F97-58F4A851DFB0}" destId="{952FDE1D-0CCF-D547-8426-8913088E06BF}" srcOrd="0" destOrd="0" parTransId="{F2AC66C2-3F0D-2843-8FBE-8287BB15187F}" sibTransId="{A6D018AC-6426-BD42-B379-1457D194141A}"/>
    <dgm:cxn modelId="{A07A9D65-F204-154E-BB42-74E6DA5DD99B}" type="presOf" srcId="{66086864-94C8-7746-9F97-58F4A851DFB0}" destId="{8B398C46-922C-7A40-8845-9B178CE351CD}" srcOrd="1" destOrd="0" presId="urn:microsoft.com/office/officeart/2005/8/layout/process3"/>
    <dgm:cxn modelId="{65010271-C5BF-154A-A4A1-E001A22046A3}" type="presOf" srcId="{571908BE-768A-954B-93A2-6697FCA8A5E8}" destId="{E5D13607-128B-CB40-AF0D-1A6ED550CF6D}" srcOrd="1" destOrd="0" presId="urn:microsoft.com/office/officeart/2005/8/layout/process3"/>
    <dgm:cxn modelId="{111FED73-F26B-0844-B291-5AFD8E8DA935}" srcId="{8DBACF54-DA2C-964A-88F8-A74AF71BF35F}" destId="{9B7CE36A-1031-B144-A979-E3891C2A7A2B}" srcOrd="2" destOrd="0" parTransId="{B7F8A871-E60E-EE45-88F7-66C912702F7C}" sibTransId="{97DBE238-DC0D-4147-B928-AC71A20032E5}"/>
    <dgm:cxn modelId="{0885B757-B3DC-C34F-99BE-CA86526502F3}" type="presOf" srcId="{F2864999-36A3-D444-B23F-891838D7EF8F}" destId="{EAB3A94C-9C72-0747-8FB6-82C2F499228E}" srcOrd="0" destOrd="0" presId="urn:microsoft.com/office/officeart/2005/8/layout/process3"/>
    <dgm:cxn modelId="{A879F088-6484-1049-B1F5-37B12D6BC691}" type="presOf" srcId="{CB8EA97E-84F2-DD4F-A077-E84B7BC4828F}" destId="{416FC7CC-C9AF-1746-8CEB-3DB0585EEB3B}" srcOrd="0" destOrd="0" presId="urn:microsoft.com/office/officeart/2005/8/layout/process3"/>
    <dgm:cxn modelId="{4EA58D95-DF1B-EA45-B63B-F8B651C935EB}" type="presOf" srcId="{66086864-94C8-7746-9F97-58F4A851DFB0}" destId="{46220053-1320-1841-8372-6B285399F5AA}" srcOrd="0" destOrd="0" presId="urn:microsoft.com/office/officeart/2005/8/layout/process3"/>
    <dgm:cxn modelId="{8718D4AC-FC25-1748-A37B-27CB96C01C35}" srcId="{9B7CE36A-1031-B144-A979-E3891C2A7A2B}" destId="{F0D9684D-5387-0346-A2F4-64DCDE0E738B}" srcOrd="0" destOrd="0" parTransId="{FC08B7DF-F2B2-DE40-91D1-A66E8E4F2A2B}" sibTransId="{9BFAF38A-AA13-6C48-BCBA-CC1E6B0BF460}"/>
    <dgm:cxn modelId="{CDF2CCAD-858D-BA42-893B-DBCA7B6B6F4F}" type="presOf" srcId="{8DBACF54-DA2C-964A-88F8-A74AF71BF35F}" destId="{C72AC088-3EA0-6C4A-9568-14DB0D5FC1E5}" srcOrd="0" destOrd="0" presId="urn:microsoft.com/office/officeart/2005/8/layout/process3"/>
    <dgm:cxn modelId="{BBD850B5-29FB-A84E-AB5D-4CB3220CC9F4}" srcId="{8DBACF54-DA2C-964A-88F8-A74AF71BF35F}" destId="{66086864-94C8-7746-9F97-58F4A851DFB0}" srcOrd="0" destOrd="0" parTransId="{65751E7F-FBCF-EC4B-9A7A-0A07C85BC67E}" sibTransId="{F2864999-36A3-D444-B23F-891838D7EF8F}"/>
    <dgm:cxn modelId="{7661DABE-2199-9444-ACA4-2BB394D2994D}" type="presOf" srcId="{F0D9684D-5387-0346-A2F4-64DCDE0E738B}" destId="{2C8958F3-0C16-044B-A1F3-AB6FAD4F6071}" srcOrd="0" destOrd="0" presId="urn:microsoft.com/office/officeart/2005/8/layout/process3"/>
    <dgm:cxn modelId="{87BA9EC3-FDE8-0B49-81E4-F5556703916E}" type="presOf" srcId="{571908BE-768A-954B-93A2-6697FCA8A5E8}" destId="{7241406E-0C5B-CF4E-B6B4-032B3CB5BCD7}" srcOrd="0" destOrd="0" presId="urn:microsoft.com/office/officeart/2005/8/layout/process3"/>
    <dgm:cxn modelId="{050A71D3-428D-4C4E-B483-5A2E482AD23D}" type="presOf" srcId="{952FDE1D-0CCF-D547-8426-8913088E06BF}" destId="{70472E86-A3B6-F541-9CD3-415E08D58FB4}" srcOrd="0" destOrd="0" presId="urn:microsoft.com/office/officeart/2005/8/layout/process3"/>
    <dgm:cxn modelId="{A6327ED6-B30F-444B-8C8C-F978571C0133}" type="presOf" srcId="{F2864999-36A3-D444-B23F-891838D7EF8F}" destId="{1C0B10D1-EA6C-D648-A910-6270609DA1E8}" srcOrd="1" destOrd="0" presId="urn:microsoft.com/office/officeart/2005/8/layout/process3"/>
    <dgm:cxn modelId="{936FABDB-83CF-ED40-A2A0-79086AA236BA}" type="presOf" srcId="{9B7CE36A-1031-B144-A979-E3891C2A7A2B}" destId="{E02935D9-73AF-3D44-B0C5-29A0BB1BFFC0}" srcOrd="0" destOrd="0" presId="urn:microsoft.com/office/officeart/2005/8/layout/process3"/>
    <dgm:cxn modelId="{A93774E4-3849-8245-8D51-141B380A3FAA}" type="presOf" srcId="{5EFC2066-792D-9743-8792-AE74F99507EA}" destId="{CF43C182-6F85-7D47-9EBC-E40F2EC2F4A0}" srcOrd="1" destOrd="0" presId="urn:microsoft.com/office/officeart/2005/8/layout/process3"/>
    <dgm:cxn modelId="{6B3F3EE8-9A73-C940-8A6B-A22F2C3556DB}" srcId="{8DBACF54-DA2C-964A-88F8-A74AF71BF35F}" destId="{571908BE-768A-954B-93A2-6697FCA8A5E8}" srcOrd="1" destOrd="0" parTransId="{ED5C1AA8-D0AE-C940-8260-94AAEC6FB046}" sibTransId="{5EFC2066-792D-9743-8792-AE74F99507EA}"/>
    <dgm:cxn modelId="{FB4637F1-2F2C-9546-B81A-3369453AF420}" type="presOf" srcId="{9B7CE36A-1031-B144-A979-E3891C2A7A2B}" destId="{A1D33AB1-1162-6746-BB3A-CEBE45EB8626}" srcOrd="1" destOrd="0" presId="urn:microsoft.com/office/officeart/2005/8/layout/process3"/>
    <dgm:cxn modelId="{AB4155FA-8119-8744-9D5B-A4DBCC13E292}" srcId="{571908BE-768A-954B-93A2-6697FCA8A5E8}" destId="{CB8EA97E-84F2-DD4F-A077-E84B7BC4828F}" srcOrd="0" destOrd="0" parTransId="{26D8545D-86AD-2748-B8C1-649AD2C0CA01}" sibTransId="{7F147BB5-336D-D543-968D-AE5F3B7CD0C0}"/>
    <dgm:cxn modelId="{552540C7-95DC-4A4E-90E7-A7E3128E43F1}" type="presParOf" srcId="{C72AC088-3EA0-6C4A-9568-14DB0D5FC1E5}" destId="{AA2C48FE-9A8B-8248-92C8-C216087B8111}" srcOrd="0" destOrd="0" presId="urn:microsoft.com/office/officeart/2005/8/layout/process3"/>
    <dgm:cxn modelId="{BB8E2A0E-8A03-8142-97AF-D8A4E37415B5}" type="presParOf" srcId="{AA2C48FE-9A8B-8248-92C8-C216087B8111}" destId="{46220053-1320-1841-8372-6B285399F5AA}" srcOrd="0" destOrd="0" presId="urn:microsoft.com/office/officeart/2005/8/layout/process3"/>
    <dgm:cxn modelId="{D012BE34-4626-764A-AAEA-635EC12F0807}" type="presParOf" srcId="{AA2C48FE-9A8B-8248-92C8-C216087B8111}" destId="{8B398C46-922C-7A40-8845-9B178CE351CD}" srcOrd="1" destOrd="0" presId="urn:microsoft.com/office/officeart/2005/8/layout/process3"/>
    <dgm:cxn modelId="{F136532E-923C-154A-9CB0-2BA201489709}" type="presParOf" srcId="{AA2C48FE-9A8B-8248-92C8-C216087B8111}" destId="{70472E86-A3B6-F541-9CD3-415E08D58FB4}" srcOrd="2" destOrd="0" presId="urn:microsoft.com/office/officeart/2005/8/layout/process3"/>
    <dgm:cxn modelId="{1886FCBE-DA7C-FD49-8422-51FB3D8785A6}" type="presParOf" srcId="{C72AC088-3EA0-6C4A-9568-14DB0D5FC1E5}" destId="{EAB3A94C-9C72-0747-8FB6-82C2F499228E}" srcOrd="1" destOrd="0" presId="urn:microsoft.com/office/officeart/2005/8/layout/process3"/>
    <dgm:cxn modelId="{1B376923-C522-FA4B-A348-009CF7A7249F}" type="presParOf" srcId="{EAB3A94C-9C72-0747-8FB6-82C2F499228E}" destId="{1C0B10D1-EA6C-D648-A910-6270609DA1E8}" srcOrd="0" destOrd="0" presId="urn:microsoft.com/office/officeart/2005/8/layout/process3"/>
    <dgm:cxn modelId="{D87848A1-D705-1E4A-9F49-2F299F54CE5A}" type="presParOf" srcId="{C72AC088-3EA0-6C4A-9568-14DB0D5FC1E5}" destId="{8ADCA6CF-1CEB-894F-B5D1-B46D3A6D91E9}" srcOrd="2" destOrd="0" presId="urn:microsoft.com/office/officeart/2005/8/layout/process3"/>
    <dgm:cxn modelId="{33CEF3BF-97FA-814C-9AEC-C544D94BAB2A}" type="presParOf" srcId="{8ADCA6CF-1CEB-894F-B5D1-B46D3A6D91E9}" destId="{7241406E-0C5B-CF4E-B6B4-032B3CB5BCD7}" srcOrd="0" destOrd="0" presId="urn:microsoft.com/office/officeart/2005/8/layout/process3"/>
    <dgm:cxn modelId="{32C8D2B3-D72C-AB4C-8C70-FA0CBF874DFF}" type="presParOf" srcId="{8ADCA6CF-1CEB-894F-B5D1-B46D3A6D91E9}" destId="{E5D13607-128B-CB40-AF0D-1A6ED550CF6D}" srcOrd="1" destOrd="0" presId="urn:microsoft.com/office/officeart/2005/8/layout/process3"/>
    <dgm:cxn modelId="{82EF04C9-C7D9-5646-8953-F9F835439D89}" type="presParOf" srcId="{8ADCA6CF-1CEB-894F-B5D1-B46D3A6D91E9}" destId="{416FC7CC-C9AF-1746-8CEB-3DB0585EEB3B}" srcOrd="2" destOrd="0" presId="urn:microsoft.com/office/officeart/2005/8/layout/process3"/>
    <dgm:cxn modelId="{75EC3140-0E29-3540-B6B4-F6F994E34E1E}" type="presParOf" srcId="{C72AC088-3EA0-6C4A-9568-14DB0D5FC1E5}" destId="{0538DEE8-C0C5-8443-A6B1-525665FD8604}" srcOrd="3" destOrd="0" presId="urn:microsoft.com/office/officeart/2005/8/layout/process3"/>
    <dgm:cxn modelId="{37DC8C83-4E82-744D-B1BB-B29297ACAE25}" type="presParOf" srcId="{0538DEE8-C0C5-8443-A6B1-525665FD8604}" destId="{CF43C182-6F85-7D47-9EBC-E40F2EC2F4A0}" srcOrd="0" destOrd="0" presId="urn:microsoft.com/office/officeart/2005/8/layout/process3"/>
    <dgm:cxn modelId="{F6B0964F-3147-9F4A-A642-7465E207FEBE}" type="presParOf" srcId="{C72AC088-3EA0-6C4A-9568-14DB0D5FC1E5}" destId="{A40D9AC0-9A33-A647-8BB3-BB6470ED921A}" srcOrd="4" destOrd="0" presId="urn:microsoft.com/office/officeart/2005/8/layout/process3"/>
    <dgm:cxn modelId="{63637977-B16C-5B43-AB99-E6E8B3E0B6C3}" type="presParOf" srcId="{A40D9AC0-9A33-A647-8BB3-BB6470ED921A}" destId="{E02935D9-73AF-3D44-B0C5-29A0BB1BFFC0}" srcOrd="0" destOrd="0" presId="urn:microsoft.com/office/officeart/2005/8/layout/process3"/>
    <dgm:cxn modelId="{DBBE46AA-6B8D-B442-AF2A-381B98E702F8}" type="presParOf" srcId="{A40D9AC0-9A33-A647-8BB3-BB6470ED921A}" destId="{A1D33AB1-1162-6746-BB3A-CEBE45EB8626}" srcOrd="1" destOrd="0" presId="urn:microsoft.com/office/officeart/2005/8/layout/process3"/>
    <dgm:cxn modelId="{5A47EB5D-D62A-4A40-A8C6-94DB0DB62DEE}" type="presParOf" srcId="{A40D9AC0-9A33-A647-8BB3-BB6470ED921A}" destId="{2C8958F3-0C16-044B-A1F3-AB6FAD4F607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98C46-922C-7A40-8845-9B178CE351CD}">
      <dsp:nvSpPr>
        <dsp:cNvPr id="0" name=""/>
        <dsp:cNvSpPr/>
      </dsp:nvSpPr>
      <dsp:spPr>
        <a:xfrm>
          <a:off x="4040" y="409233"/>
          <a:ext cx="1836923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Query Plan</a:t>
          </a:r>
          <a:endParaRPr lang="zh-CN" altLang="en-US" sz="2000" kern="1200" dirty="0"/>
        </a:p>
      </dsp:txBody>
      <dsp:txXfrm>
        <a:off x="4040" y="409233"/>
        <a:ext cx="1836923" cy="576000"/>
      </dsp:txXfrm>
    </dsp:sp>
    <dsp:sp modelId="{70472E86-A3B6-F541-9CD3-415E08D58FB4}">
      <dsp:nvSpPr>
        <dsp:cNvPr id="0" name=""/>
        <dsp:cNvSpPr/>
      </dsp:nvSpPr>
      <dsp:spPr>
        <a:xfrm>
          <a:off x="380277" y="985233"/>
          <a:ext cx="1836923" cy="166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分析</a:t>
          </a:r>
          <a:r>
            <a:rPr lang="en-US" altLang="zh-CN" sz="2000" kern="1200" dirty="0"/>
            <a:t>query</a:t>
          </a:r>
          <a:r>
            <a:rPr lang="zh-CN" altLang="en-US" sz="2000" kern="1200" dirty="0"/>
            <a:t>，查找能复用的部分</a:t>
          </a:r>
        </a:p>
      </dsp:txBody>
      <dsp:txXfrm>
        <a:off x="429043" y="1033999"/>
        <a:ext cx="1739391" cy="1567468"/>
      </dsp:txXfrm>
    </dsp:sp>
    <dsp:sp modelId="{EAB3A94C-9C72-0747-8FB6-82C2F499228E}">
      <dsp:nvSpPr>
        <dsp:cNvPr id="0" name=""/>
        <dsp:cNvSpPr/>
      </dsp:nvSpPr>
      <dsp:spPr>
        <a:xfrm>
          <a:off x="2119434" y="468563"/>
          <a:ext cx="590358" cy="457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2119434" y="560031"/>
        <a:ext cx="453156" cy="274404"/>
      </dsp:txXfrm>
    </dsp:sp>
    <dsp:sp modelId="{E5D13607-128B-CB40-AF0D-1A6ED550CF6D}">
      <dsp:nvSpPr>
        <dsp:cNvPr id="0" name=""/>
        <dsp:cNvSpPr/>
      </dsp:nvSpPr>
      <dsp:spPr>
        <a:xfrm>
          <a:off x="2954847" y="409233"/>
          <a:ext cx="1836923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Sharing Plan</a:t>
          </a:r>
          <a:endParaRPr lang="zh-CN" altLang="en-US" sz="2000" kern="1200" dirty="0"/>
        </a:p>
      </dsp:txBody>
      <dsp:txXfrm>
        <a:off x="2954847" y="409233"/>
        <a:ext cx="1836923" cy="576000"/>
      </dsp:txXfrm>
    </dsp:sp>
    <dsp:sp modelId="{416FC7CC-C9AF-1746-8CEB-3DB0585EEB3B}">
      <dsp:nvSpPr>
        <dsp:cNvPr id="0" name=""/>
        <dsp:cNvSpPr/>
      </dsp:nvSpPr>
      <dsp:spPr>
        <a:xfrm>
          <a:off x="3331084" y="985233"/>
          <a:ext cx="1836923" cy="166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根据</a:t>
          </a:r>
          <a:r>
            <a:rPr lang="en-US" altLang="zh-CN" sz="2000" kern="1200" dirty="0"/>
            <a:t>Cost</a:t>
          </a:r>
          <a:r>
            <a:rPr lang="zh-CN" altLang="en-US" sz="2000" kern="1200" dirty="0"/>
            <a:t>模型选择最优的方案</a:t>
          </a:r>
        </a:p>
      </dsp:txBody>
      <dsp:txXfrm>
        <a:off x="3379850" y="1033999"/>
        <a:ext cx="1739391" cy="1567468"/>
      </dsp:txXfrm>
    </dsp:sp>
    <dsp:sp modelId="{0538DEE8-C0C5-8443-A6B1-525665FD8604}">
      <dsp:nvSpPr>
        <dsp:cNvPr id="0" name=""/>
        <dsp:cNvSpPr/>
      </dsp:nvSpPr>
      <dsp:spPr>
        <a:xfrm>
          <a:off x="5070242" y="468563"/>
          <a:ext cx="590358" cy="457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070242" y="560031"/>
        <a:ext cx="453156" cy="274404"/>
      </dsp:txXfrm>
    </dsp:sp>
    <dsp:sp modelId="{A1D33AB1-1162-6746-BB3A-CEBE45EB8626}">
      <dsp:nvSpPr>
        <dsp:cNvPr id="0" name=""/>
        <dsp:cNvSpPr/>
      </dsp:nvSpPr>
      <dsp:spPr>
        <a:xfrm>
          <a:off x="5905655" y="409233"/>
          <a:ext cx="1836923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Query Rewrite</a:t>
          </a:r>
          <a:endParaRPr lang="zh-CN" altLang="en-US" sz="2000" kern="1200" dirty="0"/>
        </a:p>
      </dsp:txBody>
      <dsp:txXfrm>
        <a:off x="5905655" y="409233"/>
        <a:ext cx="1836923" cy="576000"/>
      </dsp:txXfrm>
    </dsp:sp>
    <dsp:sp modelId="{2C8958F3-0C16-044B-A1F3-AB6FAD4F6071}">
      <dsp:nvSpPr>
        <dsp:cNvPr id="0" name=""/>
        <dsp:cNvSpPr/>
      </dsp:nvSpPr>
      <dsp:spPr>
        <a:xfrm>
          <a:off x="6281892" y="985233"/>
          <a:ext cx="1836923" cy="166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多条</a:t>
          </a:r>
          <a:r>
            <a:rPr lang="en-US" altLang="zh-CN" sz="2000" kern="1200" dirty="0"/>
            <a:t>Query</a:t>
          </a:r>
          <a:r>
            <a:rPr lang="zh-CN" altLang="en-US" sz="2000" kern="1200" dirty="0"/>
            <a:t> 转化成一条</a:t>
          </a:r>
        </a:p>
      </dsp:txBody>
      <dsp:txXfrm>
        <a:off x="6330658" y="1033999"/>
        <a:ext cx="1739391" cy="1567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54497-0AB4-6B48-8651-9BCE117B9331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679C0-BFFC-A840-93AA-2552B0E634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Hypercube</a:t>
            </a:r>
            <a:r>
              <a:rPr kumimoji="1" lang="zh-CN" altLang="en-US" dirty="0"/>
              <a:t>：这些引用里面每篇论文都是怎么说</a:t>
            </a:r>
            <a:r>
              <a:rPr kumimoji="1" lang="en-US" altLang="zh-CN" dirty="0"/>
              <a:t>Hypercube</a:t>
            </a:r>
            <a:r>
              <a:rPr kumimoji="1" lang="zh-CN" altLang="en-US" dirty="0"/>
              <a:t>的：多关注一些应用</a:t>
            </a:r>
            <a:endParaRPr kumimoji="1" lang="en-US" altLang="zh-CN" dirty="0"/>
          </a:p>
          <a:p>
            <a:r>
              <a:rPr kumimoji="1" lang="en-US" altLang="zh-CN" dirty="0"/>
              <a:t>Communication</a:t>
            </a:r>
            <a:r>
              <a:rPr kumimoji="1" lang="zh-CN" altLang="en-US" dirty="0"/>
              <a:t>：这篇论文提出</a:t>
            </a:r>
            <a:r>
              <a:rPr kumimoji="1" lang="en-US" altLang="zh-CN" dirty="0"/>
              <a:t>Hypercube</a:t>
            </a:r>
            <a:r>
              <a:rPr kumimoji="1" lang="zh-CN" altLang="en-US" dirty="0"/>
              <a:t>是为了解决将合取查询</a:t>
            </a:r>
            <a:r>
              <a:rPr kumimoji="1" lang="en-US" altLang="zh-CN" dirty="0"/>
              <a:t>(Q1 &amp; Q2 &amp; Q3 …)</a:t>
            </a:r>
            <a:r>
              <a:rPr kumimoji="1" lang="zh-CN" altLang="en-US" dirty="0"/>
              <a:t>放到一个</a:t>
            </a:r>
            <a:r>
              <a:rPr kumimoji="1" lang="en-US" altLang="zh-CN" dirty="0"/>
              <a:t>round</a:t>
            </a:r>
            <a:r>
              <a:rPr kumimoji="1" lang="zh-CN" altLang="en-US" dirty="0"/>
              <a:t>里面完成，提出</a:t>
            </a:r>
            <a:r>
              <a:rPr kumimoji="1" lang="en" altLang="zh-CN" dirty="0"/>
              <a:t>massive parallel computation</a:t>
            </a:r>
            <a:r>
              <a:rPr kumimoji="1" lang="zh-CN" altLang="en-US" dirty="0"/>
              <a:t>，引用提到这个的也挺多的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/>
              <a:t>We define the Massively Parallel Communication (MPC) model, to analyze the tradeoff between the number of rounds and the amount of communication required in a massively parallel computing environment.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include the number of servers p as a parameter, and allow each server to be infinitely powerful, subject only to the data to which it has access. The model requires that each server receives only O(N/p1−</a:t>
            </a:r>
            <a:r>
              <a:rPr lang="el-G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ε)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 of data at any step, where N is the prob-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lem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size, and </a:t>
            </a:r>
            <a:r>
              <a:rPr lang="el-G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 ∈ [0,1]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parameter of the model. This implies that the replication factor is O(p</a:t>
            </a:r>
            <a:r>
              <a:rPr lang="el-G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ε)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round. A particularly natural case is </a:t>
            </a:r>
            <a:r>
              <a:rPr lang="el-G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 = 0,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corresponds to a replication factor of O(1), or O(N/p) bits per server; </a:t>
            </a:r>
            <a:r>
              <a:rPr lang="el-G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 = 1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degenerate, since it allows the entire data to be sent to every server. </a:t>
            </a: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r>
              <a:rPr kumimoji="1" lang="en-US" altLang="zh-CN" dirty="0"/>
              <a:t>Optimizing Joins … </a:t>
            </a:r>
            <a:r>
              <a:rPr kumimoji="1" lang="zh-CN" altLang="en-US" dirty="0"/>
              <a:t>解决的是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操作的优化</a:t>
            </a:r>
            <a:endParaRPr kumimoji="1" lang="en-US" altLang="zh-CN" dirty="0"/>
          </a:p>
          <a:p>
            <a:r>
              <a:rPr kumimoji="1" lang="en-US" altLang="zh-CN" dirty="0"/>
              <a:t>Skew</a:t>
            </a:r>
            <a:r>
              <a:rPr kumimoji="1" lang="zh-CN" altLang="en-US" dirty="0"/>
              <a:t>提到这个也是说的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的优化，将多个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转化到一个</a:t>
            </a:r>
            <a:r>
              <a:rPr kumimoji="1" lang="en-US" altLang="zh-CN" dirty="0"/>
              <a:t>round</a:t>
            </a:r>
            <a:r>
              <a:rPr kumimoji="1" lang="zh-CN" altLang="en-US" dirty="0"/>
              <a:t>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4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Id-&gt;id </a:t>
            </a:r>
            <a:r>
              <a:rPr kumimoji="1" lang="zh-CN" altLang="en-US" dirty="0"/>
              <a:t>这里有一个依赖关系，一定要等前一个</a:t>
            </a:r>
            <a:r>
              <a:rPr kumimoji="1" lang="en-US" altLang="zh-CN" dirty="0"/>
              <a:t>id</a:t>
            </a:r>
            <a:r>
              <a:rPr kumimoji="1" lang="zh-CN" altLang="en-US" dirty="0"/>
              <a:t>的规则做完才能往下做，这种情况下要如何共享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036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SAP</a:t>
            </a:r>
            <a:r>
              <a:rPr kumimoji="1" lang="zh-CN" altLang="en-US" dirty="0"/>
              <a:t>是一家具有</a:t>
            </a:r>
            <a:r>
              <a:rPr kumimoji="1" lang="en-US" altLang="zh-CN" dirty="0"/>
              <a:t>40</a:t>
            </a:r>
            <a:r>
              <a:rPr kumimoji="1" lang="zh-CN" altLang="en-US" dirty="0"/>
              <a:t>年历史的全球最大的企业管理和协同化商务解决方案供应商，为公司提供商务软件解决方案和咨询服务</a:t>
            </a:r>
            <a:endParaRPr kumimoji="1" lang="en-US" altLang="zh-CN" dirty="0"/>
          </a:p>
          <a:p>
            <a:r>
              <a:rPr kumimoji="1" lang="zh-CN" altLang="en-US" dirty="0"/>
              <a:t>一个查询会有时间窗口以及要查询的事件类型</a:t>
            </a:r>
            <a:endParaRPr kumimoji="1" lang="en-US" altLang="zh-CN" dirty="0"/>
          </a:p>
          <a:p>
            <a:r>
              <a:rPr kumimoji="1" lang="zh-CN" altLang="en-US" dirty="0"/>
              <a:t>每种事件相当于是一个</a:t>
            </a:r>
            <a:r>
              <a:rPr kumimoji="1" lang="en-US" altLang="zh-CN" dirty="0"/>
              <a:t>Operand</a:t>
            </a:r>
            <a:r>
              <a:rPr kumimoji="1" lang="zh-CN" altLang="en-US" dirty="0"/>
              <a:t>，多个组成一个</a:t>
            </a:r>
            <a:r>
              <a:rPr kumimoji="1" lang="en-US" altLang="zh-CN" dirty="0" err="1"/>
              <a:t>OperandList</a:t>
            </a:r>
            <a:endParaRPr kumimoji="1" lang="en-US" altLang="zh-CN" dirty="0"/>
          </a:p>
          <a:p>
            <a:r>
              <a:rPr kumimoji="1" lang="en-US" altLang="zh-CN" dirty="0" err="1"/>
              <a:t>PatternList</a:t>
            </a:r>
            <a:r>
              <a:rPr kumimoji="1" lang="en-US" altLang="zh-CN" dirty="0"/>
              <a:t> </a:t>
            </a:r>
            <a:r>
              <a:rPr kumimoji="1" lang="zh-CN" altLang="en-US" dirty="0"/>
              <a:t>由多个</a:t>
            </a:r>
            <a:r>
              <a:rPr kumimoji="1" lang="en-US" altLang="zh-CN" dirty="0"/>
              <a:t>operand</a:t>
            </a:r>
            <a:r>
              <a:rPr kumimoji="1" lang="zh-CN" altLang="en-US" dirty="0"/>
              <a:t>通过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操作符（</a:t>
            </a:r>
            <a:r>
              <a:rPr kumimoji="1" lang="en-US" altLang="zh-CN" dirty="0"/>
              <a:t>con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dis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neg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seq</a:t>
            </a:r>
            <a:r>
              <a:rPr kumimoji="1" lang="zh-CN" altLang="en-US" dirty="0"/>
              <a:t>）构成共享的基本单位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首先就提出不同的查询之间有相似的部分，然后可以对这些部分进行优化，这跟</a:t>
            </a:r>
            <a:r>
              <a:rPr kumimoji="1" lang="en-US" altLang="zh-CN" dirty="0"/>
              <a:t>MQO</a:t>
            </a:r>
            <a:r>
              <a:rPr kumimoji="1" lang="zh-CN" altLang="en-US" dirty="0"/>
              <a:t>的工作方式和工作原理很像</a:t>
            </a:r>
            <a:endParaRPr kumimoji="1" lang="en-US" altLang="zh-CN" dirty="0"/>
          </a:p>
          <a:p>
            <a:r>
              <a:rPr kumimoji="1" lang="zh-CN" altLang="en-US" dirty="0"/>
              <a:t>提到</a:t>
            </a:r>
            <a:r>
              <a:rPr kumimoji="1" lang="en-US" altLang="zh-CN" dirty="0"/>
              <a:t>Pattern matching</a:t>
            </a:r>
            <a:r>
              <a:rPr kumimoji="1" lang="zh-CN" altLang="en-US" dirty="0"/>
              <a:t>，优化其实就是优化这些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，最大化能够优化的部分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1018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除了利用这三种方式，论文还提到如何进一步扩展共享的可能来支持</a:t>
            </a:r>
            <a:r>
              <a:rPr kumimoji="1" lang="en-US" altLang="zh-CN" dirty="0"/>
              <a:t>nested pattern query and query with different window size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24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CEP</a:t>
            </a:r>
            <a:r>
              <a:rPr lang="zh-CN" altLang="en-US" dirty="0"/>
              <a:t>：</a:t>
            </a:r>
            <a:r>
              <a:rPr lang="en-US" altLang="zh-CN" dirty="0"/>
              <a:t>is a prominent technology used in many modern applications for monitoring and tracking events of interest in massive data streams.</a:t>
            </a:r>
          </a:p>
          <a:p>
            <a:r>
              <a:rPr lang="en-US" altLang="zh-CN" dirty="0"/>
              <a:t>CEP engines inspect real-time information flows and attempt to detect combinations of occurrences matching predefined patterns.</a:t>
            </a:r>
          </a:p>
          <a:p>
            <a:r>
              <a:rPr lang="en-US" altLang="zh-CN" dirty="0"/>
              <a:t>Join Query</a:t>
            </a:r>
            <a:r>
              <a:rPr lang="zh-CN" altLang="en-US" dirty="0"/>
              <a:t>：面向的只是</a:t>
            </a:r>
            <a:r>
              <a:rPr lang="en-US" altLang="zh-CN" dirty="0"/>
              <a:t>join</a:t>
            </a:r>
            <a:r>
              <a:rPr lang="zh-CN" altLang="en-US" dirty="0"/>
              <a:t>操作，并不是前面提到的</a:t>
            </a:r>
            <a:r>
              <a:rPr lang="en-US" altLang="zh-CN" dirty="0"/>
              <a:t>MQO</a:t>
            </a:r>
          </a:p>
          <a:p>
            <a:r>
              <a:rPr lang="zh-CN" altLang="en-US" dirty="0"/>
              <a:t>其实“检测某种模式是否出现了”也是一种查询</a:t>
            </a:r>
            <a:endParaRPr lang="en-US" altLang="zh-CN" dirty="0"/>
          </a:p>
          <a:p>
            <a:r>
              <a:rPr lang="zh-CN" altLang="en-US" dirty="0"/>
              <a:t>非确定性有限自动机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可以将</a:t>
            </a:r>
            <a:r>
              <a:rPr lang="en-US" altLang="zh-CN" dirty="0"/>
              <a:t>JQO</a:t>
            </a:r>
            <a:r>
              <a:rPr lang="zh-CN" altLang="en-US" dirty="0"/>
              <a:t>的方法应用到</a:t>
            </a:r>
            <a:r>
              <a:rPr lang="en-US" altLang="zh-CN" dirty="0"/>
              <a:t>CEP</a:t>
            </a:r>
            <a:r>
              <a:rPr lang="zh-CN" altLang="en-US" dirty="0"/>
              <a:t>的基础在于任何一个</a:t>
            </a:r>
            <a:r>
              <a:rPr lang="en-US" altLang="zh-CN" dirty="0"/>
              <a:t>CEP plan generation </a:t>
            </a:r>
            <a:r>
              <a:rPr lang="zh-CN" altLang="en-US" dirty="0"/>
              <a:t>都可以转化为一个 </a:t>
            </a:r>
            <a:r>
              <a:rPr lang="en-US" altLang="zh-CN" dirty="0"/>
              <a:t>Join Query Plan Generation</a:t>
            </a:r>
          </a:p>
          <a:p>
            <a:r>
              <a:rPr lang="zh-CN" altLang="en-US" dirty="0"/>
              <a:t>优化目标是让中间结果最少：对于一个新来的 </a:t>
            </a:r>
            <a:r>
              <a:rPr lang="en-US" altLang="zh-CN" dirty="0"/>
              <a:t>primitive event</a:t>
            </a:r>
            <a:r>
              <a:rPr lang="zh-CN" altLang="en-US" dirty="0"/>
              <a:t>，它需要和缓存的所有中间结果结合来看是不是被匹配上了，所以缓存的中间结果数量影响很大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6107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左边公式里面的 </a:t>
            </a:r>
            <a:r>
              <a:rPr kumimoji="1" lang="en-US" altLang="zh-CN" dirty="0"/>
              <a:t>Z</a:t>
            </a:r>
            <a:r>
              <a:rPr kumimoji="1" lang="zh-CN" altLang="en-US" dirty="0"/>
              <a:t> 表示一个查询是不是使用了某个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   </a:t>
            </a:r>
            <a:r>
              <a:rPr kumimoji="1" lang="en-US" altLang="zh-CN" dirty="0"/>
              <a:t>Z</a:t>
            </a:r>
            <a:r>
              <a:rPr kumimoji="1" lang="zh-CN" altLang="en-US" dirty="0"/>
              <a:t>就是一个</a:t>
            </a:r>
            <a:r>
              <a:rPr kumimoji="1" lang="en-US" altLang="zh-CN" dirty="0"/>
              <a:t>0-1</a:t>
            </a:r>
            <a:r>
              <a:rPr kumimoji="1" lang="zh-CN" altLang="en-US" dirty="0"/>
              <a:t>变量</a:t>
            </a:r>
            <a:endParaRPr kumimoji="1" lang="en-US" altLang="zh-CN" dirty="0"/>
          </a:p>
          <a:p>
            <a:r>
              <a:rPr kumimoji="1" lang="zh-CN" altLang="en-US" dirty="0"/>
              <a:t>到了右边，</a:t>
            </a:r>
            <a:r>
              <a:rPr kumimoji="1" lang="en-US" altLang="zh-CN" dirty="0"/>
              <a:t>Z</a:t>
            </a:r>
            <a:r>
              <a:rPr kumimoji="1" lang="zh-CN" altLang="en-US" dirty="0"/>
              <a:t> 已经转化成了一个表示 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 的</a:t>
            </a:r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他们的工作难点在这里，如果</a:t>
            </a:r>
            <a:r>
              <a:rPr kumimoji="1" lang="en-US" altLang="zh-CN" dirty="0"/>
              <a:t>m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n</a:t>
            </a:r>
            <a:r>
              <a:rPr kumimoji="1" lang="zh-CN" altLang="en-US" dirty="0"/>
              <a:t>特别大的话，解决这个问题需要的工作量很大</a:t>
            </a:r>
            <a:endParaRPr kumimoji="1" lang="en-US" altLang="zh-CN" dirty="0"/>
          </a:p>
          <a:p>
            <a:r>
              <a:rPr kumimoji="1" lang="en-US" altLang="zh-CN" dirty="0"/>
              <a:t>B</a:t>
            </a:r>
            <a:r>
              <a:rPr kumimoji="1" lang="zh-CN" altLang="en-US" dirty="0"/>
              <a:t>表示每个子表达式的</a:t>
            </a:r>
            <a:r>
              <a:rPr kumimoji="1" lang="en-US" altLang="zh-CN" dirty="0"/>
              <a:t>cost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499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三个表做链接操作：</a:t>
            </a:r>
            <a:r>
              <a:rPr kumimoji="1" lang="en-US" altLang="zh-CN" dirty="0"/>
              <a:t>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</a:t>
            </a:r>
          </a:p>
          <a:p>
            <a:r>
              <a:rPr kumimoji="1" lang="zh-CN" altLang="en-US" dirty="0"/>
              <a:t>一共有</a:t>
            </a:r>
            <a:r>
              <a:rPr kumimoji="1" lang="en-US" altLang="zh-CN" dirty="0"/>
              <a:t>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</a:t>
            </a:r>
            <a:r>
              <a:rPr kumimoji="1" lang="zh-CN" altLang="en-US" dirty="0"/>
              <a:t>四个属性</a:t>
            </a:r>
            <a:endParaRPr kumimoji="1" lang="en-US" altLang="zh-CN" dirty="0"/>
          </a:p>
          <a:p>
            <a:r>
              <a:rPr kumimoji="1" lang="zh-CN" altLang="en-US" dirty="0"/>
              <a:t>二维矩阵的每个维度按照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</a:t>
            </a:r>
            <a:r>
              <a:rPr kumimoji="1" lang="zh-CN" altLang="en-US" dirty="0"/>
              <a:t>两个属性划分（把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</a:t>
            </a:r>
            <a:r>
              <a:rPr kumimoji="1" lang="zh-CN" altLang="en-US" dirty="0"/>
              <a:t>属性分别映射到四个属性上）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766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引用这篇论文的，主要是做数据库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操作的优化的，分布式系统上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87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引用这篇论文的，做理论支撑的比较多，应用比较少，应用也是</a:t>
            </a:r>
            <a:r>
              <a:rPr kumimoji="1" lang="en-US" altLang="zh-CN" dirty="0"/>
              <a:t>join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306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MapReduce</a:t>
            </a:r>
            <a:r>
              <a:rPr kumimoji="1" lang="zh-CN" altLang="en-US" dirty="0"/>
              <a:t> 同样提到了要将多个</a:t>
            </a:r>
            <a:r>
              <a:rPr kumimoji="1" lang="en-US" altLang="zh-CN" dirty="0"/>
              <a:t>job</a:t>
            </a:r>
            <a:r>
              <a:rPr kumimoji="1" lang="zh-CN" altLang="en-US" dirty="0"/>
              <a:t> 合并成一个</a:t>
            </a:r>
            <a:r>
              <a:rPr kumimoji="1" lang="en-US" altLang="zh-CN" dirty="0"/>
              <a:t>job</a:t>
            </a:r>
            <a:r>
              <a:rPr kumimoji="1" lang="zh-CN" altLang="en-US" dirty="0"/>
              <a:t>，让多个</a:t>
            </a:r>
            <a:r>
              <a:rPr kumimoji="1" lang="en-US" altLang="zh-CN" dirty="0"/>
              <a:t>job</a:t>
            </a:r>
            <a:r>
              <a:rPr kumimoji="1" lang="zh-CN" altLang="en-US" dirty="0"/>
              <a:t>能够共享输入文件以及</a:t>
            </a:r>
            <a:r>
              <a:rPr kumimoji="1" lang="en-US" altLang="zh-CN" dirty="0"/>
              <a:t>map</a:t>
            </a:r>
            <a:r>
              <a:rPr kumimoji="1" lang="zh-CN" altLang="en-US" dirty="0"/>
              <a:t>操作的</a:t>
            </a:r>
            <a:r>
              <a:rPr kumimoji="1" lang="en-US" altLang="zh-CN" dirty="0"/>
              <a:t>output</a:t>
            </a:r>
          </a:p>
          <a:p>
            <a:r>
              <a:rPr kumimoji="1" lang="zh-CN" altLang="en-US" dirty="0"/>
              <a:t>下面两篇都是来自于微软，面向的是微软的数据中心，两篇都提到了找出相似的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，第二篇更倾向于大量查询下的并行化选取最优的</a:t>
            </a:r>
            <a:r>
              <a:rPr kumimoji="1" lang="en-US" altLang="zh-CN" dirty="0"/>
              <a:t>sharing</a:t>
            </a:r>
            <a:r>
              <a:rPr kumimoji="1" lang="zh-CN" altLang="en-US" dirty="0"/>
              <a:t> 方案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MQO</a:t>
            </a:r>
            <a:r>
              <a:rPr kumimoji="1" lang="zh-CN" altLang="en-US" dirty="0"/>
              <a:t>问题：尽可能大限度地利用多个查询的公共部分，降低这一组查询的消耗</a:t>
            </a:r>
            <a:endParaRPr kumimoji="1" lang="en-US" altLang="zh-CN" dirty="0"/>
          </a:p>
          <a:p>
            <a:r>
              <a:rPr kumimoji="1" lang="zh-CN" altLang="en-US" dirty="0"/>
              <a:t>以后应该关注的部分：每种方案怎么定义消耗（优化指标）</a:t>
            </a:r>
            <a:r>
              <a:rPr kumimoji="1" lang="en-US" altLang="zh-CN" dirty="0">
                <a:sym typeface="Wingdings" pitchFamily="2" charset="2"/>
              </a:rPr>
              <a:t></a:t>
            </a:r>
            <a:r>
              <a:rPr kumimoji="1" lang="zh-CN" altLang="en-US" dirty="0">
                <a:sym typeface="Wingdings" pitchFamily="2" charset="2"/>
              </a:rPr>
              <a:t>他们怎么定义，我们的问题要怎么定义（对于</a:t>
            </a:r>
            <a:r>
              <a:rPr kumimoji="1" lang="en-US" altLang="zh-CN" dirty="0">
                <a:sym typeface="Wingdings" pitchFamily="2" charset="2"/>
              </a:rPr>
              <a:t>ER</a:t>
            </a:r>
            <a:r>
              <a:rPr kumimoji="1" lang="zh-CN" altLang="en-US" dirty="0">
                <a:sym typeface="Wingdings" pitchFamily="2" charset="2"/>
              </a:rPr>
              <a:t>任务来说，是不是可以定义为比较次数的降低）；</a:t>
            </a:r>
            <a:r>
              <a:rPr kumimoji="1" lang="zh-CN" altLang="en-US" dirty="0"/>
              <a:t>各个方案都是怎么找公共部分的、怎么利用公共部分（使用什么方法，是不是可以用）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1415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</a:t>
            </a:r>
            <a:r>
              <a:rPr kumimoji="1" lang="zh-CN" altLang="en-US" dirty="0"/>
              <a:t> 会组织成一个树形查询，每个叶子结点是一个原子查询，中间的结点是中间结果</a:t>
            </a:r>
            <a:endParaRPr kumimoji="1" lang="en-US" altLang="zh-CN" dirty="0"/>
          </a:p>
          <a:p>
            <a:r>
              <a:rPr kumimoji="1" lang="en-US" altLang="zh-CN" dirty="0"/>
              <a:t>Sharing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</a:t>
            </a:r>
            <a:r>
              <a:rPr kumimoji="1" lang="zh-CN" altLang="en-US" dirty="0"/>
              <a:t>选择问题是一个多选择背包问题</a:t>
            </a:r>
            <a:endParaRPr kumimoji="1" lang="en-US" altLang="zh-CN" dirty="0"/>
          </a:p>
          <a:p>
            <a:r>
              <a:rPr kumimoji="1" lang="zh-CN" altLang="en-US" dirty="0"/>
              <a:t>应用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MQO</a:t>
            </a:r>
            <a:r>
              <a:rPr kumimoji="1" lang="zh-CN" altLang="en-US" dirty="0"/>
              <a:t>技术</a:t>
            </a:r>
            <a:endParaRPr kumimoji="1" lang="en-US" altLang="zh-CN" dirty="0"/>
          </a:p>
          <a:p>
            <a:r>
              <a:rPr kumimoji="1" lang="zh-CN" altLang="en-US" dirty="0"/>
              <a:t>这里提到</a:t>
            </a:r>
            <a:r>
              <a:rPr kumimoji="1" lang="en-US" altLang="zh-CN" dirty="0"/>
              <a:t>MQO</a:t>
            </a:r>
            <a:r>
              <a:rPr kumimoji="1" lang="zh-CN" altLang="en-US" dirty="0"/>
              <a:t>经常用的三种方法：</a:t>
            </a:r>
            <a:r>
              <a:rPr kumimoji="1" lang="en-US" altLang="zh-CN" dirty="0"/>
              <a:t>sharing sub-expression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materialized views selection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pipelining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641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MapReduce</a:t>
            </a:r>
            <a:r>
              <a:rPr kumimoji="1" lang="zh-CN" altLang="en-US" dirty="0"/>
              <a:t>工作过程：载入文件，将文件分块，每个</a:t>
            </a:r>
            <a:r>
              <a:rPr kumimoji="1" lang="en-US" altLang="zh-CN" dirty="0"/>
              <a:t>mapper</a:t>
            </a:r>
            <a:r>
              <a:rPr kumimoji="1" lang="zh-CN" altLang="en-US" dirty="0"/>
              <a:t>处理一部分数据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key,value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，产生中间结果，之后还有一个</a:t>
            </a:r>
            <a:r>
              <a:rPr kumimoji="1" lang="en-US" altLang="zh-CN" dirty="0"/>
              <a:t>shuffle</a:t>
            </a:r>
            <a:r>
              <a:rPr kumimoji="1" lang="zh-CN" altLang="en-US" dirty="0"/>
              <a:t>，根据</a:t>
            </a:r>
            <a:r>
              <a:rPr kumimoji="1" lang="en-US" altLang="zh-CN" dirty="0"/>
              <a:t>key</a:t>
            </a:r>
            <a:r>
              <a:rPr kumimoji="1" lang="zh-CN" altLang="en-US" dirty="0"/>
              <a:t>将数据进行划分，划分成几份根据有几个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，之后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产生最后的结果</a:t>
            </a:r>
            <a:endParaRPr kumimoji="1" lang="en-US" altLang="zh-CN" dirty="0"/>
          </a:p>
          <a:p>
            <a:r>
              <a:rPr kumimoji="1" lang="zh-CN" altLang="en-US" dirty="0"/>
              <a:t>两个查询，第二个查询</a:t>
            </a:r>
            <a:r>
              <a:rPr kumimoji="1" lang="en-US" altLang="zh-CN" dirty="0"/>
              <a:t>key</a:t>
            </a:r>
            <a:r>
              <a:rPr kumimoji="1" lang="zh-CN" altLang="en-US" dirty="0"/>
              <a:t>是第一个查询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的前缀</a:t>
            </a:r>
            <a:endParaRPr kumimoji="1" lang="en-US" altLang="zh-CN" dirty="0"/>
          </a:p>
          <a:p>
            <a:r>
              <a:rPr kumimoji="1" lang="zh-CN" altLang="en-US" dirty="0"/>
              <a:t>打标签：根据两个筛选条件可以把整个数据划分成三个部分，可以打三个标签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共享文件的条件：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that the input files and input key and value types of Ji and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Jj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the same.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486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With</a:t>
            </a:r>
            <a:r>
              <a:rPr kumimoji="1" lang="zh-CN" altLang="en-US" dirty="0"/>
              <a:t>子句：</a:t>
            </a:r>
            <a:r>
              <a:rPr lang="en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子句提供了一种定义临时表的操作方法，如果在一个查询之中，要反复使用到一些数据，那么就可以将这些数据定义在</a:t>
            </a:r>
            <a:r>
              <a:rPr lang="en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子句之中。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视图：是一张虚拟表（或者说是中间表，两者从不同的功能上来说）；只提供查询，不能修改数据</a:t>
            </a:r>
            <a:endParaRPr kumimoji="1"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最后试验使用的对比指标还是时间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35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面向的也是数据库，为了数据库的查询优化而做</a:t>
            </a:r>
            <a:endParaRPr kumimoji="1" lang="en-US" altLang="zh-CN" dirty="0"/>
          </a:p>
          <a:p>
            <a:r>
              <a:rPr kumimoji="1" lang="en-US" altLang="zh-CN" dirty="0"/>
              <a:t>ILP</a:t>
            </a:r>
            <a:r>
              <a:rPr kumimoji="1" lang="zh-CN" altLang="en-US" dirty="0"/>
              <a:t>：整数线性规划</a:t>
            </a:r>
            <a:endParaRPr kumimoji="1" lang="en-US" altLang="zh-CN" dirty="0"/>
          </a:p>
          <a:p>
            <a:r>
              <a:rPr kumimoji="1" lang="en-US" altLang="zh-CN" dirty="0"/>
              <a:t>Cost</a:t>
            </a:r>
            <a:r>
              <a:rPr kumimoji="1" lang="zh-CN" altLang="en-US" dirty="0"/>
              <a:t>：</a:t>
            </a:r>
            <a:r>
              <a:rPr kumimoji="1" lang="en-US" altLang="zh-CN" dirty="0"/>
              <a:t>materialize </a:t>
            </a:r>
            <a:r>
              <a:rPr kumimoji="1" lang="zh-CN" altLang="en-US" dirty="0"/>
              <a:t>所需的空间（内存或者硬盘空间？）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considered computation reuse from an online caching perspective, rather than considering the whole workload upfront.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根据当前的查询来选取要缓存的结果（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），并不考虑之后对整体的负载影响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Rmax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表示让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最大的那个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subexpression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742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上面这张图展示了什么是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 （用树表示查询，然后用子树来表示一个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 err="1"/>
              <a:t>subExpression</a:t>
            </a:r>
            <a:r>
              <a:rPr kumimoji="1" lang="zh-CN" altLang="en-US" dirty="0"/>
              <a:t>的表现形式</a:t>
            </a:r>
            <a:endParaRPr kumimoji="1" lang="en-US" altLang="zh-CN" dirty="0"/>
          </a:p>
          <a:p>
            <a:r>
              <a:rPr kumimoji="1" lang="zh-CN" altLang="en-US" dirty="0"/>
              <a:t>根据查询构造树的方法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363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D77F6-73CC-8E40-A26C-1113243AF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F7E78F-BA62-664D-9DD0-BB6F64EB3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B433E-C95F-B240-9B6E-3F7D106A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65425-FD92-FD4A-B49C-3E7072EB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0CD7E-5BA2-3A44-BDD8-D68CC975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55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71952-034F-644D-BDEB-F6762E87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92B543-87B3-3641-8084-D5D99306E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EE440-EBFC-9D4A-AE5D-18ABA8DC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D5BFF-B6EC-0445-A1EA-449FCB8A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635E3-AC91-474B-AFE1-05952358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107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B702D0-E417-9D4C-A8A9-46640A265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5AFB5B-FE0F-5840-B82E-56E7EF5A0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DCDDB-9791-C14B-8902-4BAE35A0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6D7EE-8B58-FC4F-BD07-4205D789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36626-2168-4148-8069-16617308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123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C0210-E832-0745-AC5C-13A6A0C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C6AA7-10A4-514F-A2FB-015C0134F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EE539-7936-694D-9456-3D9D1683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7F30F-FEFF-1649-94BF-7D0E77D1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10684-F477-EA43-B9D6-B83E3C3C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25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9B131-CB51-EB41-8979-3C76EA7A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5F17E1-3FD4-264C-BDE2-3FEAF055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7ECB5-5876-6947-AFF5-5721B049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69593-5C69-DB45-9BCD-616E93E1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709AD-E32A-6B47-BBAA-7DE7180B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8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8B9CE-09EA-5344-8F26-EDBE390F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31C6-101E-B244-A226-0E68ADFC5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506DA3-36B3-C94E-BA94-6FAC99AB9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A273B-6950-6444-9460-9F0816EB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C9333F-11F2-5945-BF06-83C36D45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72F24-2947-BA45-AE62-136AAD40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48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318A3-87AB-0349-B000-37697833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6B0337-E3A8-3942-BC81-B9737B352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74A5CC-BAF0-4248-BD91-03519AD7C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FBAB1F-8081-334B-A1A2-EA798ABE0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36E68D-3085-7A4B-B4CA-2805E2CC8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D001DF-F442-0541-B8B4-4A2B5DEF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0571F0-1DFB-4C42-9DDD-01CBEFF9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AD55FA-14E4-D34E-9CD3-1BE5E79E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296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28CDA-7EF9-0641-A7C0-6656C9E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7132E1-B2CB-3E4E-805E-1640A280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3BB607-851A-CE4D-88CA-94903A07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DE3DA5-5651-BC4D-8788-244824A5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92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5B26E8-8E60-F547-821D-0C2B5B1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E19A31-FAC9-FF42-9DB5-53FC48A6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7B06B0-B977-F54F-8044-C2BA2799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03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EADCA-0F97-FD4F-9B79-9DF84B46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E74D5-AE80-8442-9D42-46B0C82D0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B50268-A85F-9E44-9535-224603684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E20E6F-1348-AB48-B555-F8E554AD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DC1E78-44D6-0D46-960B-9F306C4B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B4C046-62BE-5E47-A36E-1880192E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24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5F725-5F26-4E44-955D-10E9806E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A1D854-2121-7045-BBAA-6A7D7A4F2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4C040-7877-B840-A2D2-8B7F38A86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A6399-D4C9-794E-8A59-9F6BA3C8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F7471-2844-4F4D-AFCF-76F4FA8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53565-60EE-3C4C-957C-66044DE3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03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F67DDB-5B28-CA47-9C7F-332B280D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0D3C22-E3B4-0140-AC20-D3D094E3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57DB7-F58F-A345-AAAE-893E18406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72227-9AE1-604A-9C86-A5AA5B738411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91734-C229-E844-83CF-5DAFCF7E4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730CB-D9CE-3F45-A856-D62B4DAFE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392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D88B-5E9D-494B-A1ED-F3AD0C6EF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786" y="2918106"/>
            <a:ext cx="10594428" cy="2387600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/>
            </a:br>
            <a:r>
              <a:rPr kumimoji="1" lang="en-US" altLang="zh-CN" dirty="0"/>
              <a:t>Hypercube</a:t>
            </a:r>
            <a:br>
              <a:rPr kumimoji="1" lang="en-US" altLang="zh-CN" dirty="0"/>
            </a:br>
            <a:r>
              <a:rPr kumimoji="1" lang="en-US" altLang="zh-CN" dirty="0"/>
              <a:t>Multi-query Optimization</a:t>
            </a:r>
            <a:br>
              <a:rPr kumimoji="1" lang="en-US" altLang="zh-CN" dirty="0"/>
            </a:br>
            <a:r>
              <a:rPr kumimoji="1" lang="en-US" altLang="zh-CN" dirty="0"/>
              <a:t>Conjunctive Query</a:t>
            </a:r>
            <a:br>
              <a:rPr kumimoji="1" lang="en-US" altLang="zh-CN" dirty="0"/>
            </a:br>
            <a:r>
              <a:rPr kumimoji="1" lang="en-US" altLang="zh-CN" dirty="0"/>
              <a:t>For Matching Dependencies</a:t>
            </a:r>
            <a:br>
              <a:rPr kumimoji="1" lang="en-US" altLang="zh-CN" dirty="0"/>
            </a:br>
            <a:r>
              <a:rPr kumimoji="1" lang="en-US" altLang="zh-CN" dirty="0"/>
              <a:t>On Distributing System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19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B2A8-704C-6649-9B0E-9B16B753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365125"/>
            <a:ext cx="10708341" cy="1325563"/>
          </a:xfrm>
        </p:spPr>
        <p:txBody>
          <a:bodyPr>
            <a:normAutofit/>
          </a:bodyPr>
          <a:lstStyle/>
          <a:p>
            <a:r>
              <a:rPr lang="en" altLang="zh-CN" sz="3300" b="1" dirty="0"/>
              <a:t>Selecting Subexpressions to Materialize at Datacenter Scale</a:t>
            </a:r>
            <a:endParaRPr kumimoji="1" lang="zh-CN" altLang="en-US" sz="33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8636D-FD9F-6F4F-970A-EB556F61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面向数据库中查询的优化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大规模查询；选取最优</a:t>
            </a:r>
            <a:r>
              <a:rPr kumimoji="1" lang="en-US" altLang="zh-CN" dirty="0"/>
              <a:t>subexpression</a:t>
            </a:r>
            <a:endParaRPr lang="en" altLang="zh-CN" dirty="0"/>
          </a:p>
          <a:p>
            <a:r>
              <a:rPr lang="zh-CN" altLang="en-US" dirty="0"/>
              <a:t>区分：大规模查询、优化算法</a:t>
            </a:r>
            <a:endParaRPr lang="en-US" altLang="zh-CN" dirty="0"/>
          </a:p>
          <a:p>
            <a:pPr lvl="1"/>
            <a:r>
              <a:rPr lang="zh-CN" altLang="en" dirty="0"/>
              <a:t>大规模</a:t>
            </a:r>
            <a:r>
              <a:rPr lang="zh-CN" altLang="en-US" dirty="0"/>
              <a:t>查询：</a:t>
            </a:r>
            <a:r>
              <a:rPr lang="en-US" altLang="zh-CN" dirty="0">
                <a:solidFill>
                  <a:srgbClr val="FF0000"/>
                </a:solidFill>
              </a:rPr>
              <a:t>hundreds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tens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thousand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优化算法：之前的工作根据到来的查询使用启发式算法选取</a:t>
            </a:r>
            <a:r>
              <a:rPr lang="en-US" altLang="zh-CN" dirty="0"/>
              <a:t>subexpression</a:t>
            </a:r>
            <a:r>
              <a:rPr lang="zh-CN" altLang="en-US" dirty="0"/>
              <a:t>，得到的结果是局部最优</a:t>
            </a:r>
            <a:endParaRPr lang="en-US" altLang="zh-CN" dirty="0"/>
          </a:p>
          <a:p>
            <a:pPr lvl="1"/>
            <a:r>
              <a:rPr lang="zh-CN" altLang="en-US" dirty="0"/>
              <a:t>并行化选取最优的</a:t>
            </a:r>
            <a:r>
              <a:rPr lang="en-US" altLang="zh-CN" dirty="0"/>
              <a:t>subexpression</a:t>
            </a:r>
          </a:p>
          <a:p>
            <a:r>
              <a:rPr lang="zh-CN" altLang="en-US" dirty="0"/>
              <a:t>问题定义</a:t>
            </a:r>
            <a:endParaRPr lang="en-US" altLang="zh-CN" dirty="0"/>
          </a:p>
          <a:p>
            <a:pPr lvl="1"/>
            <a:endParaRPr lang="e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544595-1E52-6A46-B540-475013F1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629" y="5224463"/>
            <a:ext cx="3175000" cy="381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AE04D1-F7F1-1D4D-9AE4-55090ACCF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251" y="5124327"/>
            <a:ext cx="2667000" cy="685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939849-8C63-7648-857E-C49B5249F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250" y="5930900"/>
            <a:ext cx="4635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3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FFFD7-5A16-664C-BF09-41A141AB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Sub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174B39D-2DC6-D84B-9E04-9C18D7B26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0800" y="1695080"/>
            <a:ext cx="7010400" cy="2857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FED243-738D-674D-B840-C60CE1526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802583"/>
            <a:ext cx="70104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0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39F26-B73E-BC48-B303-6FC54C64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8F34C7-89E7-864E-A433-2DE5D05C97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kumimoji="1" lang="zh-CN" altLang="en-US" dirty="0"/>
                  <a:t>现行方案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B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C</a:t>
                </a:r>
              </a:p>
              <a:p>
                <a:pPr lvl="1"/>
                <a:r>
                  <a:rPr kumimoji="1" lang="en-US" altLang="zh-CN" dirty="0"/>
                  <a:t>A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B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D</a:t>
                </a:r>
              </a:p>
              <a:p>
                <a:pPr lvl="1"/>
                <a:r>
                  <a:rPr kumimoji="1" lang="en-US" altLang="zh-CN" dirty="0"/>
                  <a:t>A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B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E</a:t>
                </a:r>
              </a:p>
              <a:p>
                <a:pPr lvl="1"/>
                <a:r>
                  <a:rPr kumimoji="1" lang="zh-CN" altLang="en-US" dirty="0"/>
                  <a:t>只使用一个共用的属性来做划分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存在问题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id-&gt;id</a:t>
                </a:r>
                <a:r>
                  <a:rPr kumimoji="1" lang="zh-CN" altLang="en-US" dirty="0"/>
                  <a:t>类型的规则会有多次迭代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多表如果想要共享一个属性（外键）来做划分，有可能降低</a:t>
                </a:r>
                <a:r>
                  <a:rPr kumimoji="1" lang="en-US" altLang="zh-CN" dirty="0"/>
                  <a:t>recall</a:t>
                </a:r>
              </a:p>
              <a:p>
                <a:pPr lvl="2"/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8F34C7-89E7-864E-A433-2DE5D05C97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4091DF0-DEFC-7940-8BFC-BAF9C92E2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894799"/>
              </p:ext>
            </p:extLst>
          </p:nvPr>
        </p:nvGraphicFramePr>
        <p:xfrm>
          <a:off x="1703614" y="5426139"/>
          <a:ext cx="4064001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515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720197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66586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8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r>
                        <a:rPr lang="en-US" altLang="zh-CN" b="1" baseline="-25000" dirty="0"/>
                        <a:t>1</a:t>
                      </a:r>
                      <a:endParaRPr lang="zh-CN" alt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</a:t>
                      </a:r>
                      <a:r>
                        <a:rPr lang="en-US" altLang="zh-CN" b="1" baseline="-25000" dirty="0"/>
                        <a:t>1</a:t>
                      </a:r>
                      <a:endParaRPr lang="zh-CN" alt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</a:t>
                      </a:r>
                      <a:r>
                        <a:rPr lang="en-US" altLang="zh-CN" b="1" baseline="-25000" dirty="0"/>
                        <a:t>1</a:t>
                      </a:r>
                      <a:endParaRPr lang="zh-CN" altLang="en-US" b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851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B6BA7EE1-EB45-2545-A02B-D6413051F1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344943"/>
                  </p:ext>
                </p:extLst>
              </p:nvPr>
            </p:nvGraphicFramePr>
            <p:xfrm>
              <a:off x="6096000" y="5426139"/>
              <a:ext cx="5406570" cy="750824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1802190">
                      <a:extLst>
                        <a:ext uri="{9D8B030D-6E8A-4147-A177-3AD203B41FA5}">
                          <a16:colId xmlns:a16="http://schemas.microsoft.com/office/drawing/2014/main" val="3443443387"/>
                        </a:ext>
                      </a:extLst>
                    </a:gridCol>
                    <a:gridCol w="1802190">
                      <a:extLst>
                        <a:ext uri="{9D8B030D-6E8A-4147-A177-3AD203B41FA5}">
                          <a16:colId xmlns:a16="http://schemas.microsoft.com/office/drawing/2014/main" val="1355938418"/>
                        </a:ext>
                      </a:extLst>
                    </a:gridCol>
                    <a:gridCol w="1802190">
                      <a:extLst>
                        <a:ext uri="{9D8B030D-6E8A-4147-A177-3AD203B41FA5}">
                          <a16:colId xmlns:a16="http://schemas.microsoft.com/office/drawing/2014/main" val="241613776"/>
                        </a:ext>
                      </a:extLst>
                    </a:gridCol>
                  </a:tblGrid>
                  <a:tr h="3160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36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0071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B6BA7EE1-EB45-2545-A02B-D6413051F1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344943"/>
                  </p:ext>
                </p:extLst>
              </p:nvPr>
            </p:nvGraphicFramePr>
            <p:xfrm>
              <a:off x="6096000" y="5426139"/>
              <a:ext cx="5406570" cy="750824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1802190">
                      <a:extLst>
                        <a:ext uri="{9D8B030D-6E8A-4147-A177-3AD203B41FA5}">
                          <a16:colId xmlns:a16="http://schemas.microsoft.com/office/drawing/2014/main" val="3443443387"/>
                        </a:ext>
                      </a:extLst>
                    </a:gridCol>
                    <a:gridCol w="1802190">
                      <a:extLst>
                        <a:ext uri="{9D8B030D-6E8A-4147-A177-3AD203B41FA5}">
                          <a16:colId xmlns:a16="http://schemas.microsoft.com/office/drawing/2014/main" val="1355938418"/>
                        </a:ext>
                      </a:extLst>
                    </a:gridCol>
                    <a:gridCol w="1802190">
                      <a:extLst>
                        <a:ext uri="{9D8B030D-6E8A-4147-A177-3AD203B41FA5}">
                          <a16:colId xmlns:a16="http://schemas.microsoft.com/office/drawing/2014/main" val="241613776"/>
                        </a:ext>
                      </a:extLst>
                    </a:gridCol>
                  </a:tblGrid>
                  <a:tr h="37541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t="-3333" r="-200704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333" r="-100704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333" r="-704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4836369"/>
                      </a:ext>
                    </a:extLst>
                  </a:tr>
                  <a:tr h="37541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t="-103333" r="-20070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3333" r="-10070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3333" r="-704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00717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48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36526-2DE2-A449-A7FA-D94CEF7F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</a:t>
            </a:r>
            <a:r>
              <a:rPr kumimoji="1" lang="zh-CN" altLang="en-US" dirty="0"/>
              <a:t>查询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99A0BBD-3B0D-3F48-91AF-163B346D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zh-CN" dirty="0"/>
              <a:t>t1.year=t2.year ^ t1.actor=t2.actor ^ sim(t1.title,t2.title)</a:t>
            </a:r>
          </a:p>
          <a:p>
            <a:r>
              <a:rPr lang="en" altLang="zh-CN" b="1" dirty="0"/>
              <a:t>select</a:t>
            </a:r>
            <a:r>
              <a:rPr lang="en" altLang="zh-CN" dirty="0"/>
              <a:t> t1.id,</a:t>
            </a:r>
            <a:r>
              <a:rPr lang="zh-CN" altLang="en-US" dirty="0"/>
              <a:t>  </a:t>
            </a:r>
            <a:r>
              <a:rPr lang="en" altLang="zh-CN" dirty="0"/>
              <a:t>t2.id </a:t>
            </a:r>
          </a:p>
          <a:p>
            <a:pPr marL="457200" lvl="1" indent="0">
              <a:buNone/>
            </a:pPr>
            <a:r>
              <a:rPr lang="en" altLang="zh-CN" b="1" dirty="0"/>
              <a:t>from</a:t>
            </a:r>
            <a:r>
              <a:rPr lang="en" altLang="zh-CN" dirty="0"/>
              <a:t> movie1 t1,</a:t>
            </a:r>
            <a:r>
              <a:rPr lang="zh-CN" altLang="en-US" dirty="0"/>
              <a:t>  </a:t>
            </a:r>
            <a:r>
              <a:rPr lang="en" altLang="zh-CN" dirty="0"/>
              <a:t>movie2 t2   </a:t>
            </a:r>
          </a:p>
          <a:p>
            <a:pPr marL="0" indent="0">
              <a:buNone/>
            </a:pPr>
            <a:r>
              <a:rPr lang="zh-CN" altLang="en-US" b="1" dirty="0"/>
              <a:t>     </a:t>
            </a:r>
            <a:r>
              <a:rPr lang="en" altLang="zh-CN" b="1" dirty="0"/>
              <a:t>where</a:t>
            </a:r>
            <a:r>
              <a:rPr lang="en" altLang="zh-CN" dirty="0"/>
              <a:t> t1.year=t2.year </a:t>
            </a:r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en" altLang="zh-CN" b="1" dirty="0"/>
              <a:t>and</a:t>
            </a:r>
            <a:r>
              <a:rPr lang="en" altLang="zh-CN" dirty="0"/>
              <a:t> t1.actor=t2.actor </a:t>
            </a:r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en" altLang="zh-CN" b="1" dirty="0"/>
              <a:t>and</a:t>
            </a:r>
            <a:r>
              <a:rPr lang="en" altLang="zh-CN" dirty="0"/>
              <a:t> sim(t1.title,t2.title)  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58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6102E-971B-ED45-A317-30E634E0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0217" cy="1325563"/>
          </a:xfrm>
        </p:spPr>
        <p:txBody>
          <a:bodyPr>
            <a:normAutofit/>
          </a:bodyPr>
          <a:lstStyle/>
          <a:p>
            <a:r>
              <a:rPr lang="en" altLang="zh-CN" sz="2800" b="1" dirty="0"/>
              <a:t>Multi-Query Optimization for Complex Event Processing in SAP ESP</a:t>
            </a:r>
            <a:endParaRPr kumimoji="1"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139C8-2E8E-FE40-8C5D-75C7F467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2825" cy="4351338"/>
          </a:xfrm>
        </p:spPr>
        <p:txBody>
          <a:bodyPr/>
          <a:lstStyle/>
          <a:p>
            <a:r>
              <a:rPr kumimoji="1" lang="zh-CN" altLang="en-US" sz="2400" dirty="0"/>
              <a:t>应用场景：</a:t>
            </a:r>
            <a:r>
              <a:rPr kumimoji="1" lang="en-US" altLang="zh-CN" sz="2400" dirty="0"/>
              <a:t>SAP </a:t>
            </a:r>
            <a:r>
              <a:rPr kumimoji="1" lang="zh-CN" altLang="en-US" sz="2400" dirty="0"/>
              <a:t>中的</a:t>
            </a:r>
            <a:r>
              <a:rPr kumimoji="1" lang="en-US" altLang="zh-CN" sz="2400" dirty="0"/>
              <a:t>Complex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Event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Processing</a:t>
            </a:r>
          </a:p>
          <a:p>
            <a:r>
              <a:rPr kumimoji="1" lang="zh-CN" altLang="en-US" sz="2400" dirty="0"/>
              <a:t>查询结构：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CCL</a:t>
            </a:r>
            <a:r>
              <a:rPr kumimoji="1" lang="zh-CN" altLang="en-US" sz="2000" dirty="0"/>
              <a:t>查询（</a:t>
            </a:r>
            <a:r>
              <a:rPr kumimoji="1" lang="en-US" altLang="zh-CN" sz="2000" dirty="0"/>
              <a:t>Continuous Computation Language</a:t>
            </a:r>
            <a:r>
              <a:rPr kumimoji="1" lang="zh-CN" altLang="en-US" sz="2000" dirty="0"/>
              <a:t>）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基于</a:t>
            </a:r>
            <a:r>
              <a:rPr kumimoji="1" lang="en-US" altLang="zh-CN" sz="2000" dirty="0"/>
              <a:t>SQL</a:t>
            </a:r>
            <a:r>
              <a:rPr kumimoji="1" lang="zh-CN" altLang="en-US" sz="2000" dirty="0"/>
              <a:t>，面向实时数据流，支持</a:t>
            </a:r>
            <a:r>
              <a:rPr kumimoji="1" lang="en-US" altLang="zh-CN" sz="2000" dirty="0"/>
              <a:t>pattern matching</a:t>
            </a:r>
          </a:p>
          <a:p>
            <a:pPr lvl="1"/>
            <a:r>
              <a:rPr kumimoji="1" lang="zh-CN" altLang="en-US" sz="2000" dirty="0"/>
              <a:t>数据流是由事件组成的，每个事件都有类型，查询之间的共享基于事件的类型</a:t>
            </a:r>
            <a:endParaRPr kumimoji="1" lang="en-US" altLang="zh-CN" sz="2000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sz="2400" dirty="0"/>
              <a:t>算子：</a:t>
            </a:r>
            <a:endParaRPr kumimoji="1" lang="en-US" altLang="zh-CN" sz="2400" dirty="0"/>
          </a:p>
          <a:p>
            <a:pPr lvl="1"/>
            <a:r>
              <a:rPr kumimoji="1" lang="zh-CN" altLang="en-US" dirty="0"/>
              <a:t>根据事件类型之间的关系定义关心的</a:t>
            </a:r>
            <a:r>
              <a:rPr kumimoji="1" lang="en-US" altLang="zh-CN" dirty="0"/>
              <a:t>pattern</a:t>
            </a:r>
          </a:p>
          <a:p>
            <a:pPr lvl="1"/>
            <a:r>
              <a:rPr kumimoji="1" lang="en-US" altLang="zh-CN" dirty="0"/>
              <a:t>Conjunction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）、</a:t>
            </a:r>
            <a:r>
              <a:rPr kumimoji="1" lang="en-US" altLang="zh-CN" dirty="0"/>
              <a:t>Disjunction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|</a:t>
            </a:r>
            <a:r>
              <a:rPr kumimoji="1" lang="zh-CN" altLang="en-US" dirty="0"/>
              <a:t>）、</a:t>
            </a:r>
            <a:r>
              <a:rPr kumimoji="1" lang="en-US" altLang="zh-CN" dirty="0"/>
              <a:t>Negation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~</a:t>
            </a:r>
            <a:r>
              <a:rPr kumimoji="1" lang="zh-CN" altLang="en-US" dirty="0"/>
              <a:t>） 、</a:t>
            </a:r>
            <a:r>
              <a:rPr kumimoji="1" lang="en-US" altLang="zh-CN" dirty="0"/>
              <a:t>Sequence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61EB964-66F0-4EE2-8A67-DF5D8ECAD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729" y="3648868"/>
            <a:ext cx="7594600" cy="100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2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99461-038A-B245-B800-4A363773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2800" b="1" dirty="0"/>
              <a:t>Multi-Query Optimization for Complex Event Processing in SAP ESP</a:t>
            </a:r>
            <a:endParaRPr kumimoji="1"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F9471-4E0C-4610-9E06-4C9D4472B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目标：尽可能大的共享能够共享的部分</a:t>
            </a:r>
            <a:endParaRPr lang="en-US" altLang="zh-CN" sz="2400" dirty="0"/>
          </a:p>
          <a:p>
            <a:r>
              <a:rPr lang="zh-CN" altLang="en-US" sz="2400" dirty="0"/>
              <a:t>方法：</a:t>
            </a:r>
            <a:endParaRPr lang="en-US" altLang="zh-CN" sz="2400" dirty="0"/>
          </a:p>
          <a:p>
            <a:pPr lvl="1"/>
            <a:r>
              <a:rPr lang="en-US" altLang="zh-CN" sz="2000" dirty="0"/>
              <a:t> merge sharing technique (MST)</a:t>
            </a:r>
          </a:p>
          <a:p>
            <a:pPr lvl="1"/>
            <a:r>
              <a:rPr lang="en-US" altLang="zh-CN" sz="2000" dirty="0"/>
              <a:t> decomposition sharing technique (DST)</a:t>
            </a:r>
          </a:p>
          <a:p>
            <a:pPr lvl="1"/>
            <a:r>
              <a:rPr lang="en-US" altLang="zh-CN" sz="2000" dirty="0"/>
              <a:t> operator transformation technique (OTT)</a:t>
            </a:r>
          </a:p>
          <a:p>
            <a:r>
              <a:rPr lang="zh-CN" altLang="en-US" sz="2400" dirty="0"/>
              <a:t>评价指标：</a:t>
            </a:r>
            <a:endParaRPr lang="en-US" altLang="zh-CN" sz="2400" dirty="0"/>
          </a:p>
          <a:p>
            <a:pPr lvl="1"/>
            <a:r>
              <a:rPr lang="zh-CN" altLang="en-US" sz="2000" dirty="0"/>
              <a:t>运行时间、吞吐率</a:t>
            </a:r>
          </a:p>
        </p:txBody>
      </p:sp>
    </p:spTree>
    <p:extLst>
      <p:ext uri="{BB962C8B-B14F-4D97-AF65-F5344CB8AC3E}">
        <p14:creationId xmlns:p14="http://schemas.microsoft.com/office/powerpoint/2010/main" val="290639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6E090-FD6E-4B5F-89EB-0212EC08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Join Query Optimization Techniques for Complex Event</a:t>
            </a:r>
            <a:br>
              <a:rPr lang="en-US" altLang="zh-CN" sz="3200" b="1" dirty="0"/>
            </a:br>
            <a:r>
              <a:rPr lang="en-US" altLang="zh-CN" sz="3200" b="1" dirty="0"/>
              <a:t>Processing Applications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FD8EF-A447-4F31-820C-E3737E64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面向场景：</a:t>
            </a:r>
            <a:endParaRPr lang="en-US" altLang="zh-CN" sz="2400" dirty="0"/>
          </a:p>
          <a:p>
            <a:pPr lvl="1"/>
            <a:r>
              <a:rPr lang="en-US" altLang="zh-CN" sz="2000" dirty="0"/>
              <a:t>CEP</a:t>
            </a:r>
            <a:r>
              <a:rPr lang="zh-CN" altLang="en-US" sz="2000" dirty="0"/>
              <a:t>用来检测数据流中是否出现某种模式</a:t>
            </a:r>
            <a:endParaRPr lang="en-US" altLang="zh-CN" sz="2000" dirty="0"/>
          </a:p>
          <a:p>
            <a:pPr lvl="1"/>
            <a:r>
              <a:rPr lang="zh-CN" altLang="en-US" sz="2000" dirty="0"/>
              <a:t>将</a:t>
            </a:r>
            <a:r>
              <a:rPr lang="en-US" altLang="zh-CN" sz="2000" dirty="0"/>
              <a:t>MQO</a:t>
            </a:r>
            <a:r>
              <a:rPr lang="zh-CN" altLang="en-US" sz="2000" dirty="0"/>
              <a:t>的方法用到</a:t>
            </a:r>
            <a:r>
              <a:rPr lang="en-US" altLang="zh-CN" sz="2000" dirty="0"/>
              <a:t>CEP</a:t>
            </a:r>
            <a:r>
              <a:rPr lang="zh-CN" altLang="en-US" sz="2000" dirty="0"/>
              <a:t>上</a:t>
            </a:r>
            <a:endParaRPr lang="en-US" altLang="zh-CN" sz="2000" dirty="0"/>
          </a:p>
          <a:p>
            <a:r>
              <a:rPr lang="zh-CN" altLang="en-US" sz="2400" dirty="0"/>
              <a:t>查询结构：</a:t>
            </a:r>
            <a:endParaRPr lang="en-US" altLang="zh-CN" sz="2400" dirty="0"/>
          </a:p>
          <a:p>
            <a:pPr lvl="1"/>
            <a:r>
              <a:rPr lang="en-US" altLang="zh-CN" sz="2000" dirty="0"/>
              <a:t>Pattern</a:t>
            </a:r>
            <a:r>
              <a:rPr lang="zh-CN" altLang="en-US" sz="2000" dirty="0"/>
              <a:t>：</a:t>
            </a:r>
            <a:r>
              <a:rPr lang="en-US" altLang="zh-CN" sz="2000" dirty="0"/>
              <a:t>primitive event</a:t>
            </a:r>
            <a:r>
              <a:rPr lang="zh-CN" altLang="en-US" sz="2000" dirty="0"/>
              <a:t>、</a:t>
            </a:r>
            <a:r>
              <a:rPr lang="en-US" altLang="zh-CN" sz="2000" dirty="0"/>
              <a:t>operator</a:t>
            </a:r>
            <a:r>
              <a:rPr lang="zh-CN" altLang="en-US" sz="2000" dirty="0"/>
              <a:t>、</a:t>
            </a:r>
            <a:r>
              <a:rPr lang="en-US" altLang="zh-CN" sz="2000" dirty="0"/>
              <a:t>predicates</a:t>
            </a:r>
            <a:r>
              <a:rPr lang="zh-CN" altLang="en-US" sz="2000" dirty="0"/>
              <a:t>、</a:t>
            </a:r>
            <a:r>
              <a:rPr lang="en-US" altLang="zh-CN" sz="2000" dirty="0"/>
              <a:t>time windows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优化目标：中间结果最少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B5E426-7489-40CD-B0FB-DDBE90F5E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69" y="3757723"/>
            <a:ext cx="4582947" cy="9756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3565B7-AE85-4D30-9530-DBA5FE484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618" y="4733365"/>
            <a:ext cx="3961905" cy="8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8408E3-9959-4EC3-98D8-3ACBADD66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243" y="4428602"/>
            <a:ext cx="4676190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0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BA0A8-E5E3-7D4B-83A1-37370B1F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365125"/>
            <a:ext cx="10664687" cy="1325563"/>
          </a:xfrm>
        </p:spPr>
        <p:txBody>
          <a:bodyPr>
            <a:normAutofit/>
          </a:bodyPr>
          <a:lstStyle/>
          <a:p>
            <a:r>
              <a:rPr lang="en" altLang="zh-CN" sz="3300" b="1" dirty="0"/>
              <a:t>Selecting Subexpressions to Materialize at Datacenter Scale</a:t>
            </a:r>
            <a:endParaRPr kumimoji="1" lang="zh-CN" altLang="en-US" sz="33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F04A8-358A-3E49-B60B-B860F42BD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两个限制条件：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Materialization</a:t>
            </a:r>
            <a:r>
              <a:rPr kumimoji="1" lang="zh-CN" altLang="en-US" dirty="0"/>
              <a:t> 占用空间大小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一条查询使用的一个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不能是另一个的子树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D8F2FA-E438-BA4A-BA70-61270E9CD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17" y="3429000"/>
            <a:ext cx="3911600" cy="1841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203AF4-9D42-7E49-A9C2-044C77D42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0" y="3220692"/>
            <a:ext cx="69215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4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8F5D1-8826-2945-8116-6D974A8B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3600" b="1" dirty="0"/>
              <a:t>Optimizing Joins in a Map-Reduce Environment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37DBC6-AB70-9648-A080-E123F9B090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zh-CN" dirty="0"/>
                  <a:t>Question</a:t>
                </a:r>
                <a:r>
                  <a:rPr lang="zh-CN" altLang="en-US" dirty="0"/>
                  <a:t>：</a:t>
                </a:r>
                <a:r>
                  <a:rPr lang="zh-CN" altLang="en" dirty="0"/>
                  <a:t>关系型</a:t>
                </a:r>
                <a:r>
                  <a:rPr lang="zh-CN" altLang="en-US" dirty="0"/>
                  <a:t>数据库多表的</a:t>
                </a:r>
                <a:r>
                  <a:rPr lang="en-US" altLang="zh-CN" dirty="0"/>
                  <a:t>join</a:t>
                </a:r>
                <a:r>
                  <a:rPr lang="zh-CN" altLang="en-US" dirty="0"/>
                  <a:t>操作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Target</a:t>
                </a:r>
                <a:r>
                  <a:rPr lang="zh-CN" altLang="en-US" dirty="0"/>
                  <a:t>：多个表的</a:t>
                </a:r>
                <a:r>
                  <a:rPr lang="en-US" altLang="zh-CN" dirty="0"/>
                  <a:t>join</a:t>
                </a:r>
                <a:r>
                  <a:rPr lang="zh-CN" altLang="en-US" dirty="0"/>
                  <a:t>操作在一次</a:t>
                </a:r>
                <a:r>
                  <a:rPr lang="en-US" altLang="zh-CN" dirty="0"/>
                  <a:t>MapReduce</a:t>
                </a:r>
                <a:r>
                  <a:rPr lang="zh-CN" altLang="en-US" dirty="0"/>
                  <a:t>完成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) ◃▹ 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) ◃▹ 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" altLang="zh-CN" dirty="0"/>
              </a:p>
              <a:p>
                <a:pPr marL="457200" lvl="1" indent="0">
                  <a:buNone/>
                </a:pPr>
                <a:endParaRPr lang="e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37DBC6-AB70-9648-A080-E123F9B09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6FB29EB-8843-4A40-B092-4E6236228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104" y="3175000"/>
            <a:ext cx="52451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1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8F5D1-8826-2945-8116-6D974A8B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HyperCube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7DBC6-AB70-9648-A080-E123F9B0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" altLang="zh-CN" b="1" dirty="0"/>
              <a:t>From Theory to Practice: Efficient Join Query Evaluation in a Parallel Database System </a:t>
            </a:r>
            <a:r>
              <a:rPr lang="zh-CN" altLang="en-US" b="1" dirty="0"/>
              <a:t> （</a:t>
            </a:r>
            <a:r>
              <a:rPr lang="en-US" altLang="zh-CN" b="1" dirty="0"/>
              <a:t>106</a:t>
            </a:r>
            <a:r>
              <a:rPr lang="zh-CN" altLang="en-US" b="1" dirty="0"/>
              <a:t>）</a:t>
            </a:r>
            <a:endParaRPr lang="en" altLang="zh-CN" b="1" dirty="0"/>
          </a:p>
          <a:p>
            <a:pPr lvl="1"/>
            <a:r>
              <a:rPr lang="en" altLang="zh-CN" i="1" dirty="0" err="1"/>
              <a:t>Shumo</a:t>
            </a:r>
            <a:r>
              <a:rPr lang="en" altLang="zh-CN" i="1" dirty="0"/>
              <a:t> Chu, Magdalena </a:t>
            </a:r>
            <a:r>
              <a:rPr lang="en" altLang="zh-CN" i="1" dirty="0" err="1"/>
              <a:t>Balazinska</a:t>
            </a:r>
            <a:r>
              <a:rPr lang="en" altLang="zh-CN" i="1" dirty="0"/>
              <a:t>, Dan Suciu </a:t>
            </a:r>
          </a:p>
          <a:p>
            <a:pPr lvl="2"/>
            <a:r>
              <a:rPr lang="en" altLang="zh-CN" i="1" dirty="0"/>
              <a:t>Computer Science and Engineering, University of Washington Seattle, Washington, USA</a:t>
            </a:r>
          </a:p>
          <a:p>
            <a:pPr marL="914400" lvl="2" indent="0">
              <a:buNone/>
            </a:pPr>
            <a:endParaRPr lang="en" altLang="zh-CN" i="1" dirty="0"/>
          </a:p>
          <a:p>
            <a:r>
              <a:rPr lang="en" altLang="zh-CN" b="1" dirty="0"/>
              <a:t>Optimizing Joins in a Map-Reduce Environment</a:t>
            </a:r>
            <a:r>
              <a:rPr lang="zh-CN" altLang="en-US" b="1" dirty="0"/>
              <a:t> （</a:t>
            </a:r>
            <a:r>
              <a:rPr lang="en-US" altLang="zh-CN" b="1" dirty="0"/>
              <a:t>695</a:t>
            </a:r>
            <a:r>
              <a:rPr lang="zh-CN" altLang="en-US" b="1" dirty="0"/>
              <a:t>）</a:t>
            </a:r>
            <a:r>
              <a:rPr lang="en" altLang="zh-CN" b="1" dirty="0"/>
              <a:t> </a:t>
            </a:r>
          </a:p>
          <a:p>
            <a:pPr lvl="1"/>
            <a:r>
              <a:rPr lang="en" altLang="zh-CN" i="1" dirty="0" err="1"/>
              <a:t>Foto</a:t>
            </a:r>
            <a:r>
              <a:rPr lang="en" altLang="zh-CN" i="1" dirty="0"/>
              <a:t> N. </a:t>
            </a:r>
            <a:r>
              <a:rPr lang="en" altLang="zh-CN" i="1" dirty="0" err="1"/>
              <a:t>Afrati</a:t>
            </a:r>
            <a:r>
              <a:rPr lang="en" altLang="zh-CN" i="1" dirty="0"/>
              <a:t>, and Jeffrey D. Ullman</a:t>
            </a:r>
            <a:endParaRPr lang="en" altLang="zh-CN" dirty="0"/>
          </a:p>
          <a:p>
            <a:pPr marL="457200" lvl="1" indent="0">
              <a:buNone/>
            </a:pPr>
            <a:endParaRPr lang="en" altLang="zh-CN" dirty="0"/>
          </a:p>
          <a:p>
            <a:r>
              <a:rPr lang="en" altLang="zh-CN" b="1" dirty="0"/>
              <a:t>Communication Steps for Parallel Query Processing</a:t>
            </a:r>
            <a:r>
              <a:rPr lang="zh-CN" altLang="en-US" b="1" dirty="0"/>
              <a:t> （</a:t>
            </a:r>
            <a:r>
              <a:rPr lang="en-US" altLang="zh-CN" b="1" dirty="0"/>
              <a:t>216</a:t>
            </a:r>
            <a:r>
              <a:rPr lang="zh-CN" altLang="en-US" b="1" dirty="0"/>
              <a:t>）</a:t>
            </a:r>
            <a:endParaRPr lang="en" altLang="zh-CN" dirty="0"/>
          </a:p>
          <a:p>
            <a:r>
              <a:rPr lang="en" altLang="zh-CN" b="1" dirty="0"/>
              <a:t>Skew in Parallel Query Processing </a:t>
            </a:r>
            <a:r>
              <a:rPr lang="zh-CN" altLang="en-US" b="1" dirty="0"/>
              <a:t> （</a:t>
            </a:r>
            <a:r>
              <a:rPr lang="en-US" altLang="zh-CN" b="1" dirty="0"/>
              <a:t>110</a:t>
            </a:r>
            <a:r>
              <a:rPr lang="zh-CN" altLang="en-US" b="1" dirty="0"/>
              <a:t>）</a:t>
            </a:r>
            <a:endParaRPr lang="en" altLang="zh-CN" b="1" dirty="0"/>
          </a:p>
          <a:p>
            <a:pPr lvl="1"/>
            <a:r>
              <a:rPr lang="en" altLang="zh-CN" i="1" dirty="0"/>
              <a:t>Paul </a:t>
            </a:r>
            <a:r>
              <a:rPr lang="en" altLang="zh-CN" i="1" dirty="0" err="1"/>
              <a:t>Beame</a:t>
            </a:r>
            <a:r>
              <a:rPr lang="en" altLang="zh-CN" i="1" dirty="0"/>
              <a:t>, </a:t>
            </a:r>
            <a:r>
              <a:rPr lang="en" altLang="zh-CN" i="1" dirty="0" err="1"/>
              <a:t>Paraschos</a:t>
            </a:r>
            <a:r>
              <a:rPr lang="en" altLang="zh-CN" i="1" dirty="0"/>
              <a:t> </a:t>
            </a:r>
            <a:r>
              <a:rPr lang="en" altLang="zh-CN" i="1" dirty="0" err="1"/>
              <a:t>Koutris</a:t>
            </a:r>
            <a:r>
              <a:rPr lang="en" altLang="zh-CN" i="1" dirty="0"/>
              <a:t> and Dan Suciu </a:t>
            </a:r>
          </a:p>
          <a:p>
            <a:pPr lvl="2"/>
            <a:r>
              <a:rPr lang="en" altLang="zh-CN" i="1" dirty="0"/>
              <a:t>University of Washington, Seattle, WA </a:t>
            </a:r>
          </a:p>
          <a:p>
            <a:pPr lvl="1"/>
            <a:endParaRPr lang="en" altLang="zh-CN" b="1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0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8F5D1-8826-2945-8116-6D974A8B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3600" b="1" dirty="0"/>
              <a:t>Optimizing Joins in a Map-Reduce Environment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7DBC6-AB70-9648-A080-E123F9B0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 err="1"/>
              <a:t>GraphX</a:t>
            </a:r>
            <a:r>
              <a:rPr lang="en" altLang="zh-CN" dirty="0"/>
              <a:t>: Graph Processing in a Distributed Dataflow Framework</a:t>
            </a:r>
          </a:p>
          <a:p>
            <a:r>
              <a:rPr lang="en" altLang="zh-CN" dirty="0"/>
              <a:t>Hadoop++: Making a Yellow Elephant Run Like a Cheetah (Without It Even Noticing)</a:t>
            </a:r>
          </a:p>
          <a:p>
            <a:r>
              <a:rPr lang="en" altLang="zh-CN" dirty="0"/>
              <a:t>Processing Theta-Joins using MapReduce</a:t>
            </a:r>
          </a:p>
          <a:p>
            <a:r>
              <a:rPr lang="en" altLang="zh-CN" dirty="0"/>
              <a:t>Efficient Big Data Processing in Hadoop MapReduce</a:t>
            </a:r>
          </a:p>
          <a:p>
            <a:r>
              <a:rPr lang="en-US" altLang="zh-CN" dirty="0"/>
              <a:t>…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2653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799B2-1DA8-E64B-87E2-03DE9D6F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4000" b="1" dirty="0"/>
              <a:t>Communication Steps for Parallel Query Processing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CE0BF-E1C6-C24D-B7DC-3ECC2A7FE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Demonstration of the </a:t>
            </a:r>
            <a:r>
              <a:rPr lang="en" altLang="zh-CN" dirty="0" err="1"/>
              <a:t>Myria</a:t>
            </a:r>
            <a:r>
              <a:rPr lang="en" altLang="zh-CN" dirty="0"/>
              <a:t> Big Data Management Service</a:t>
            </a:r>
          </a:p>
          <a:p>
            <a:pPr lvl="1"/>
            <a:r>
              <a:rPr kumimoji="1" lang="en" altLang="zh-CN" dirty="0"/>
              <a:t>Join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</a:p>
          <a:p>
            <a:r>
              <a:rPr lang="en" altLang="zh-CN" dirty="0"/>
              <a:t>Parallel Algorithms for Geometric Graph Problems</a:t>
            </a:r>
          </a:p>
          <a:p>
            <a:r>
              <a:rPr lang="en" altLang="zh-CN" dirty="0"/>
              <a:t>When distributed computation is communication expensive</a:t>
            </a:r>
          </a:p>
          <a:p>
            <a:r>
              <a:rPr lang="en" altLang="zh-CN" dirty="0"/>
              <a:t>A New Framework for Distributed Submodular Maximization</a:t>
            </a:r>
          </a:p>
          <a:p>
            <a:r>
              <a:rPr lang="en" altLang="zh-CN" dirty="0"/>
              <a:t>Coresets Meet EDCS: Algorithms for Matching and Vertex Cover on Massive Graphs</a:t>
            </a:r>
          </a:p>
          <a:p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311807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57CB7-5B35-744E-846E-31A28F0D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Multi-Query Optimization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4F390-46B8-704F-A6DB-43DE3EDF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1" dirty="0"/>
              <a:t>Cache-based Multi-query Optimization for Data-intensive Scalable Computing Frameworks</a:t>
            </a:r>
          </a:p>
          <a:p>
            <a:pPr marL="0" indent="0">
              <a:buNone/>
            </a:pPr>
            <a:endParaRPr lang="en" altLang="zh-CN" dirty="0"/>
          </a:p>
          <a:p>
            <a:r>
              <a:rPr lang="en" altLang="zh-CN" b="1" dirty="0"/>
              <a:t>Multi-Query Optimization in MapReduce Framework</a:t>
            </a:r>
          </a:p>
          <a:p>
            <a:pPr marL="0" indent="0">
              <a:buNone/>
            </a:pPr>
            <a:endParaRPr lang="en" altLang="zh-CN" dirty="0"/>
          </a:p>
          <a:p>
            <a:r>
              <a:rPr lang="en" altLang="zh-CN" b="1" dirty="0"/>
              <a:t>Efficient Exploitation of Similar Subexpressions for Query Processing</a:t>
            </a:r>
            <a:endParaRPr lang="en" altLang="zh-CN" dirty="0"/>
          </a:p>
          <a:p>
            <a:r>
              <a:rPr lang="en" altLang="zh-CN" b="1" dirty="0"/>
              <a:t>Selecting Subexpressions to Materialize at Datacenter Scale</a:t>
            </a:r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50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B2A8-704C-6649-9B0E-9B16B753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3600" b="1" dirty="0"/>
              <a:t>Cache-based Multi-query Optimization for Data-intensive Scalable Computing Frameworks</a:t>
            </a:r>
            <a:endParaRPr kumimoji="1"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8636D-FD9F-6F4F-970A-EB556F61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目的：优化相似的查询节约集群资源</a:t>
            </a:r>
            <a:endParaRPr kumimoji="1" lang="en-US" altLang="zh-CN" dirty="0"/>
          </a:p>
          <a:p>
            <a:r>
              <a:rPr kumimoji="1" lang="zh-CN" altLang="en-US" dirty="0"/>
              <a:t>方式：通过查找相似的部分，将多条查询转化成一条查询</a:t>
            </a:r>
            <a:endParaRPr kumimoji="1" lang="en-US" altLang="zh-CN" dirty="0"/>
          </a:p>
          <a:p>
            <a:r>
              <a:rPr kumimoji="1" lang="zh-CN" altLang="en-US" dirty="0"/>
              <a:t>工作过程：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B77EC6C7-4DA3-C740-82ED-0CCF2031B0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8829512"/>
              </p:ext>
            </p:extLst>
          </p:nvPr>
        </p:nvGraphicFramePr>
        <p:xfrm>
          <a:off x="2037144" y="3078866"/>
          <a:ext cx="8122856" cy="305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026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B2A8-704C-6649-9B0E-9B16B753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3600" b="1" dirty="0"/>
              <a:t>Multi-Query Optimization in MapReduce Framework</a:t>
            </a:r>
            <a:endParaRPr kumimoji="1"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8636D-FD9F-6F4F-970A-EB556F61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MapReduce</a:t>
            </a:r>
            <a:r>
              <a:rPr kumimoji="1" lang="zh-CN" altLang="en-US" dirty="0"/>
              <a:t>工作过程  </a:t>
            </a:r>
            <a:r>
              <a:rPr kumimoji="1" lang="en-US" altLang="zh-CN" dirty="0"/>
              <a:t>map phase -&gt; reduce phase</a:t>
            </a:r>
          </a:p>
          <a:p>
            <a:pPr lvl="1"/>
            <a:r>
              <a:rPr kumimoji="1" lang="zh-CN" altLang="en-US" dirty="0"/>
              <a:t>载入文件，将文件分块，对数据进行处理，转化成 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key,value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对 </a:t>
            </a:r>
            <a:r>
              <a:rPr kumimoji="1" lang="en-US" altLang="zh-CN" dirty="0"/>
              <a:t> </a:t>
            </a:r>
            <a:r>
              <a:rPr kumimoji="1" lang="en-US" altLang="zh-CN" dirty="0">
                <a:sym typeface="Wingdings" pitchFamily="2" charset="2"/>
              </a:rPr>
              <a:t>(</a:t>
            </a:r>
            <a:r>
              <a:rPr kumimoji="1" lang="en-US" altLang="zh-CN" b="1" dirty="0">
                <a:sym typeface="Wingdings" pitchFamily="2" charset="2"/>
              </a:rPr>
              <a:t>S1</a:t>
            </a:r>
            <a:r>
              <a:rPr kumimoji="1" lang="en-US" altLang="zh-CN" dirty="0">
                <a:sym typeface="Wingdings" pitchFamily="2" charset="2"/>
              </a:rPr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</a:t>
            </a:r>
            <a:r>
              <a:rPr kumimoji="1" lang="en-US" altLang="zh-CN" dirty="0"/>
              <a:t>mapper</a:t>
            </a:r>
            <a:r>
              <a:rPr kumimoji="1" lang="zh-CN" altLang="en-US" dirty="0"/>
              <a:t>对划分给它的数据进行处理，产生中间结果（</a:t>
            </a:r>
            <a:r>
              <a:rPr kumimoji="1" lang="en-US" altLang="zh-CN" dirty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）</a:t>
            </a:r>
            <a:r>
              <a:rPr kumimoji="1" lang="en-US" altLang="zh-CN" dirty="0"/>
              <a:t>(</a:t>
            </a:r>
            <a:r>
              <a:rPr kumimoji="1" lang="en-US" altLang="zh-CN" b="1" dirty="0"/>
              <a:t>S2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之后对</a:t>
            </a:r>
            <a:r>
              <a:rPr kumimoji="1" lang="en-US" altLang="zh-CN" b="1" dirty="0"/>
              <a:t>S2</a:t>
            </a:r>
            <a:r>
              <a:rPr kumimoji="1" lang="zh-CN" altLang="en-US" dirty="0"/>
              <a:t>进行划分，分给 </a:t>
            </a:r>
            <a:r>
              <a:rPr kumimoji="1" lang="en-US" altLang="zh-CN" dirty="0"/>
              <a:t>r</a:t>
            </a:r>
            <a:r>
              <a:rPr kumimoji="1" lang="zh-CN" altLang="en-US" dirty="0"/>
              <a:t> 个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，产生最后结果</a:t>
            </a:r>
            <a:endParaRPr kumimoji="1" lang="en-US" altLang="zh-CN" dirty="0"/>
          </a:p>
          <a:p>
            <a:r>
              <a:rPr kumimoji="1" lang="zh-CN" altLang="en-US" dirty="0"/>
              <a:t>两种能够共享的资源：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</a:p>
          <a:p>
            <a:r>
              <a:rPr kumimoji="1" lang="zh-CN" altLang="en-US" dirty="0"/>
              <a:t>使用</a:t>
            </a:r>
            <a:r>
              <a:rPr kumimoji="1" lang="zh-CN" altLang="en-US" dirty="0">
                <a:solidFill>
                  <a:srgbClr val="FF0000"/>
                </a:solidFill>
              </a:rPr>
              <a:t>查询属性</a:t>
            </a:r>
            <a:r>
              <a:rPr kumimoji="1" lang="zh-CN" altLang="en-US" dirty="0"/>
              <a:t>进行数据的划分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能够进行共享的条件： 一个查询涉及到的属性集是另一个查询属性集的前缀</a:t>
            </a:r>
            <a:endParaRPr kumimoji="1" lang="en-US" altLang="zh-CN" dirty="0"/>
          </a:p>
          <a:p>
            <a:pPr lvl="1"/>
            <a:r>
              <a:rPr lang="en" altLang="zh-CN" dirty="0"/>
              <a:t>J</a:t>
            </a:r>
            <a:r>
              <a:rPr lang="en-US" altLang="zh-CN" dirty="0"/>
              <a:t>1</a:t>
            </a:r>
            <a:r>
              <a:rPr lang="zh-CN" altLang="en-US" dirty="0"/>
              <a:t> ： </a:t>
            </a:r>
            <a:r>
              <a:rPr lang="en" altLang="zh-CN" dirty="0"/>
              <a:t>select a, b, sum(d) from T where a ≥ 10 group by a </a:t>
            </a:r>
            <a:r>
              <a:rPr lang="zh-CN" altLang="en-US" dirty="0"/>
              <a:t>     </a:t>
            </a:r>
            <a:endParaRPr lang="en" altLang="zh-CN" dirty="0"/>
          </a:p>
          <a:p>
            <a:pPr lvl="1"/>
            <a:r>
              <a:rPr lang="en" altLang="zh-CN" dirty="0"/>
              <a:t>J2</a:t>
            </a:r>
            <a:r>
              <a:rPr lang="zh-CN" altLang="en-US" dirty="0"/>
              <a:t>：  </a:t>
            </a:r>
            <a:r>
              <a:rPr lang="en" altLang="zh-CN" dirty="0"/>
              <a:t>select a, sum(d) from T where b ≤ 20 group by a </a:t>
            </a:r>
          </a:p>
          <a:p>
            <a:pPr lvl="1"/>
            <a:r>
              <a:rPr lang="zh-CN" altLang="en-US" dirty="0"/>
              <a:t>两步</a:t>
            </a:r>
            <a:endParaRPr lang="en-US" altLang="zh-CN" dirty="0"/>
          </a:p>
          <a:p>
            <a:pPr lvl="2"/>
            <a:r>
              <a:rPr lang="zh-CN" altLang="en-US" dirty="0"/>
              <a:t>对</a:t>
            </a:r>
            <a:r>
              <a:rPr lang="en-US" altLang="zh-CN" dirty="0" err="1"/>
              <a:t>MapOutput</a:t>
            </a:r>
            <a:r>
              <a:rPr lang="zh-CN" altLang="en-US" dirty="0"/>
              <a:t>（</a:t>
            </a:r>
            <a:r>
              <a:rPr lang="en-US" altLang="zh-CN" b="1" dirty="0"/>
              <a:t>S2</a:t>
            </a:r>
            <a:r>
              <a:rPr lang="zh-CN" altLang="en-US" dirty="0"/>
              <a:t>）中的数据打标签，公共的部分可以只生成一份</a:t>
            </a:r>
            <a:endParaRPr lang="en-US" altLang="zh-CN" dirty="0"/>
          </a:p>
          <a:p>
            <a:pPr lvl="2"/>
            <a:r>
              <a:rPr lang="zh-CN" altLang="en" dirty="0"/>
              <a:t>第二</a:t>
            </a:r>
            <a:r>
              <a:rPr lang="zh-CN" altLang="en-US" dirty="0"/>
              <a:t>条查询之后可以让第一条查询复用第二条的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结果</a:t>
            </a:r>
            <a:endParaRPr lang="en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12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79574-6017-F546-9AE4-DA724AF9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3600" b="1" dirty="0"/>
              <a:t>Multi-Query Optimization in MapReduce Framework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6FDCE40-56DC-3F4D-AF37-5D5AC560F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8254"/>
            <a:ext cx="10515600" cy="329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6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B2A8-704C-6649-9B0E-9B16B753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3600" b="1" dirty="0"/>
              <a:t>Efficient Exploitation of Similar Subexpressions for Query Processing</a:t>
            </a:r>
            <a:endParaRPr kumimoji="1"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8636D-FD9F-6F4F-970A-EB556F61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面向数据库中查询的优化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SQL</a:t>
            </a:r>
            <a:r>
              <a:rPr kumimoji="1" lang="zh-CN" altLang="en-US" dirty="0"/>
              <a:t>提供两种方式让用户来定义可共享的</a:t>
            </a:r>
            <a:r>
              <a:rPr kumimoji="1" lang="en-US" altLang="zh-CN" dirty="0"/>
              <a:t>subexpression</a:t>
            </a:r>
          </a:p>
          <a:p>
            <a:pPr lvl="2"/>
            <a:r>
              <a:rPr kumimoji="1" lang="zh-CN" altLang="en-US" dirty="0"/>
              <a:t>使用视图、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子句定义复用的表达式</a:t>
            </a:r>
            <a:endParaRPr kumimoji="1" lang="en-US" altLang="zh-CN" dirty="0"/>
          </a:p>
          <a:p>
            <a:r>
              <a:rPr kumimoji="1" lang="zh-CN" altLang="en-US" dirty="0"/>
              <a:t>方法：尽可能多的利用查询之间相似的子表达式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嵌套查询、多查询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考虑所有可能的共享可能 </a:t>
            </a:r>
            <a:endParaRPr kumimoji="1" lang="en-US" altLang="zh-CN" dirty="0"/>
          </a:p>
          <a:p>
            <a:r>
              <a:rPr kumimoji="1" lang="zh-CN" altLang="en-US" dirty="0"/>
              <a:t>消耗：计算的减少，表现为查询时间的减少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Eg.</a:t>
            </a:r>
            <a:r>
              <a:rPr kumimoji="1" lang="en-US" altLang="zh-CN" dirty="0"/>
              <a:t> </a:t>
            </a:r>
            <a:r>
              <a:rPr kumimoji="1" lang="zh-CN" altLang="en-US" dirty="0"/>
              <a:t>表之间的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，多个查询可能用到相同的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，一次的结果可被复用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426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</TotalTime>
  <Words>2346</Words>
  <Application>Microsoft Office PowerPoint</Application>
  <PresentationFormat>宽屏</PresentationFormat>
  <Paragraphs>218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Wingdings</vt:lpstr>
      <vt:lpstr>Office 主题​​</vt:lpstr>
      <vt:lpstr> Hypercube Multi-query Optimization Conjunctive Query For Matching Dependencies On Distributing System</vt:lpstr>
      <vt:lpstr>HyperCube</vt:lpstr>
      <vt:lpstr>Optimizing Joins in a Map-Reduce Environment </vt:lpstr>
      <vt:lpstr>Communication Steps for Parallel Query Processing</vt:lpstr>
      <vt:lpstr>Multi-Query Optimization</vt:lpstr>
      <vt:lpstr>Cache-based Multi-query Optimization for Data-intensive Scalable Computing Frameworks</vt:lpstr>
      <vt:lpstr>Multi-Query Optimization in MapReduce Framework</vt:lpstr>
      <vt:lpstr>Multi-Query Optimization in MapReduce Framework</vt:lpstr>
      <vt:lpstr>Efficient Exploitation of Similar Subexpressions for Query Processing</vt:lpstr>
      <vt:lpstr>Selecting Subexpressions to Materialize at Datacenter Scale</vt:lpstr>
      <vt:lpstr>Sub Expression</vt:lpstr>
      <vt:lpstr>PER</vt:lpstr>
      <vt:lpstr>PER查询</vt:lpstr>
      <vt:lpstr>Multi-Query Optimization for Complex Event Processing in SAP ESP</vt:lpstr>
      <vt:lpstr>Multi-Query Optimization for Complex Event Processing in SAP ESP</vt:lpstr>
      <vt:lpstr>Join Query Optimization Techniques for Complex Event Processing Applications</vt:lpstr>
      <vt:lpstr>Selecting Subexpressions to Materialize at Datacenter Scale</vt:lpstr>
      <vt:lpstr>Optimizing Joins in a Map-Reduce Environment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Multi-query Hypercube</dc:title>
  <dc:creator>Microsoft Office User</dc:creator>
  <cp:lastModifiedBy>安万贺</cp:lastModifiedBy>
  <cp:revision>233</cp:revision>
  <dcterms:created xsi:type="dcterms:W3CDTF">2020-11-10T12:15:55Z</dcterms:created>
  <dcterms:modified xsi:type="dcterms:W3CDTF">2020-12-05T10:09:50Z</dcterms:modified>
</cp:coreProperties>
</file>