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62" r:id="rId4"/>
    <p:sldId id="257" r:id="rId5"/>
    <p:sldId id="264" r:id="rId6"/>
    <p:sldId id="258" r:id="rId7"/>
    <p:sldId id="270" r:id="rId8"/>
    <p:sldId id="259" r:id="rId9"/>
    <p:sldId id="265" r:id="rId10"/>
    <p:sldId id="266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332AA8"/>
    <a:srgbClr val="FEE014"/>
    <a:srgbClr val="59595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1418-FE82-40F5-ACB7-AD1DD744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51EAC-4BAA-4A0C-A917-CD6A26C1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AD5-DAC3-4983-AB19-D382B720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ADA7-BF5A-4498-93E8-05AF00B4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1080-3B60-44EA-95A8-B409C02E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53CE-FDB8-4D47-A2F6-931335D3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201E0-BF96-45C5-AB64-3E84B1FE1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290D-39DF-41C4-9E50-1E729E5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A690-1D9D-4631-A47B-F32A11D1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5F63-5D5D-4A28-8D0D-C48CB8BD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1D137-733E-4CC7-B505-716C29B48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2B2D-EC4B-4BAE-8E2D-4EC14C81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D18E-2AC8-4F17-845A-97DB23D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A02D-C994-4F09-AB34-E228DBF4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C604-F4C3-450B-9AB0-B89C8946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BE8E-145C-4391-94A7-87AEF7EF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E1B7-769E-4415-9244-8006B137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FF96-1151-4F60-A364-AA5FA26D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F8C5-9FC3-4D10-B15D-2C64C0F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040E-02D6-4640-AC1F-2A87136E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516E-2AB3-45DF-90B1-EA8E0086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E984-271A-4716-B4D4-3BDBCAB4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B544-0A43-438A-B7EE-C821F241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22CC-E990-476A-A7D1-6140072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D67F-D3E1-4105-B277-B176AC01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5BD6-EC6B-43FC-94D4-71855D3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4B84-33D8-43B9-A406-C277A950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B3AF4-228A-4247-A7BB-3BD32925A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647E3-99E7-4D34-A2DA-51E7801A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3BA5C-44AD-4AD5-80A9-94792162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F5336-1446-4CDD-8195-DF67994E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6095-A321-47CA-8F43-80DEA842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519E5-9BA7-4AA4-AE0E-6DCFB736D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C8074-FB3F-4085-9D7A-7CD77379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EBA25-EEFA-4CC9-8E7A-F43BFCECF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A9AD0-A397-476D-B595-CF31A4A6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FEB34-7B93-403C-9A68-8A724F7F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E7CF1-F775-411B-96B2-2F3BB0D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BF20D-17F0-4D7E-8FFD-6D80130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F66-7360-474F-8F29-02E15501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83A1F-D419-47AC-8E7D-A106ABE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9C84-50A6-4A5B-9F7B-72CBCDBF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25CFC-B3C8-442E-A014-8163A070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7FADA-67D0-49F9-806C-40D5323A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66CB-7F51-492C-BF20-B65536B6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3EDE3-9239-4E09-852C-D1605942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B6A3-4986-4443-9EBF-EA8DB27D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87D6-6705-427E-A098-915B6B34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7A93-0412-47A0-A25D-DCBA0B81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E981E-3B10-4EA4-9BE7-2DBBAE4D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E167A-8B8A-4F06-8F36-6FCCC99F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88F62-203C-4EC9-8A0A-AE093A60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1E7D-9F29-4648-B70B-A74162C5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0C0BB-38FB-4A7E-8089-361B4CABA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BF289-40AA-4B92-96A3-6725D5B2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026A1-CB7D-49A8-BE1C-233CFFA2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1129A-E0AB-4CA1-B0E5-42736457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3C04-6D8A-4404-8383-14354D0B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DF19F-A86A-4437-9B7E-C6F8DDD3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744B-8D07-4AC5-A5EE-C798539C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E6A7-F357-4610-8D65-782A0E1A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16CF-750B-4410-B417-5A72445D419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A4BE-EF26-4137-898F-91593E1FA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9BC4-190F-4F63-BE9A-DC08A52B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BFC2-2FF6-4F11-B187-736B914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is.co.il/hishga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ais.co.il/hishgad/cards.aspx?cardId=20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52033820-1362-5E7A-AEA7-B8CBB87AC869}"/>
              </a:ext>
            </a:extLst>
          </p:cNvPr>
          <p:cNvSpPr/>
          <p:nvPr/>
        </p:nvSpPr>
        <p:spPr>
          <a:xfrm>
            <a:off x="0" y="2216426"/>
            <a:ext cx="12192000" cy="1341783"/>
          </a:xfrm>
          <a:prstGeom prst="rect">
            <a:avLst/>
          </a:prstGeom>
          <a:solidFill>
            <a:srgbClr val="005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6C7D-1BC5-0711-3AB6-B32EF387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6" y="4737651"/>
            <a:ext cx="8541026" cy="14393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Presented by: Itzhak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Davidi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5D005-57E3-1734-BF85-CDBB5A78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7" y="408299"/>
            <a:ext cx="2631055" cy="927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16951-8997-F616-4D89-ADC9BEFF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97" y="1425688"/>
            <a:ext cx="10515600" cy="317983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4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Hishgad</a:t>
            </a:r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” scratch cards analysis </a:t>
            </a:r>
          </a:p>
        </p:txBody>
      </p:sp>
    </p:spTree>
    <p:extLst>
      <p:ext uri="{BB962C8B-B14F-4D97-AF65-F5344CB8AC3E}">
        <p14:creationId xmlns:p14="http://schemas.microsoft.com/office/powerpoint/2010/main" val="249190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B896FE-2099-E9FB-B991-8DBAFB0643C3}"/>
              </a:ext>
            </a:extLst>
          </p:cNvPr>
          <p:cNvSpPr txBox="1">
            <a:spLocks/>
          </p:cNvSpPr>
          <p:nvPr/>
        </p:nvSpPr>
        <p:spPr>
          <a:xfrm>
            <a:off x="1196178" y="1207191"/>
            <a:ext cx="3574605" cy="336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Filtering the data to show</a:t>
            </a:r>
            <a:r>
              <a:rPr lang="en-US" sz="2000" u="sng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the highest chance among all tickets reveal that most of the time we will breakeven.</a:t>
            </a:r>
            <a:r>
              <a:rPr lang="he-IL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The two tickets we saw earlier are exceptions.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779A-4E6B-48AA-4935-68BD1B5D056F}"/>
              </a:ext>
            </a:extLst>
          </p:cNvPr>
          <p:cNvSpPr txBox="1"/>
          <p:nvPr/>
        </p:nvSpPr>
        <p:spPr>
          <a:xfrm>
            <a:off x="1196178" y="683971"/>
            <a:ext cx="386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EE0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Exploratory analysis</a:t>
            </a:r>
            <a:endParaRPr lang="he-IL" sz="2800" u="sng" dirty="0">
              <a:solidFill>
                <a:srgbClr val="FEE01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491C6-EB97-4DED-96A3-A6E42460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30" y="1518181"/>
            <a:ext cx="4664265" cy="3196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08C7B-415E-5C79-6C3E-B311D15C6B92}"/>
              </a:ext>
            </a:extLst>
          </p:cNvPr>
          <p:cNvSpPr txBox="1">
            <a:spLocks/>
          </p:cNvSpPr>
          <p:nvPr/>
        </p:nvSpPr>
        <p:spPr>
          <a:xfrm>
            <a:off x="5468230" y="4714671"/>
            <a:ext cx="3401450" cy="849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High chance but no win..</a:t>
            </a:r>
          </a:p>
        </p:txBody>
      </p:sp>
    </p:spTree>
    <p:extLst>
      <p:ext uri="{BB962C8B-B14F-4D97-AF65-F5344CB8AC3E}">
        <p14:creationId xmlns:p14="http://schemas.microsoft.com/office/powerpoint/2010/main" val="312298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B896FE-2099-E9FB-B991-8DBAFB0643C3}"/>
              </a:ext>
            </a:extLst>
          </p:cNvPr>
          <p:cNvSpPr txBox="1">
            <a:spLocks/>
          </p:cNvSpPr>
          <p:nvPr/>
        </p:nvSpPr>
        <p:spPr>
          <a:xfrm>
            <a:off x="1216055" y="1289127"/>
            <a:ext cx="3475718" cy="314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We can see that most of the cards that have a high win chance are not profitable.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So which card has better chance to make a buck?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779A-4E6B-48AA-4935-68BD1B5D056F}"/>
              </a:ext>
            </a:extLst>
          </p:cNvPr>
          <p:cNvSpPr txBox="1"/>
          <p:nvPr/>
        </p:nvSpPr>
        <p:spPr>
          <a:xfrm>
            <a:off x="1216055" y="765907"/>
            <a:ext cx="386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EE0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Exploratory analysis</a:t>
            </a:r>
            <a:endParaRPr lang="he-IL" sz="2800" u="sng" dirty="0">
              <a:solidFill>
                <a:srgbClr val="FEE01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ADC7DD-6E48-C730-E25D-BC5753751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61" y="1400162"/>
            <a:ext cx="5800761" cy="405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93186-A68D-168B-18E1-C70A89E90C68}"/>
              </a:ext>
            </a:extLst>
          </p:cNvPr>
          <p:cNvSpPr txBox="1">
            <a:spLocks/>
          </p:cNvSpPr>
          <p:nvPr/>
        </p:nvSpPr>
        <p:spPr>
          <a:xfrm>
            <a:off x="5444961" y="5611371"/>
            <a:ext cx="3677125" cy="56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5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B896FE-2099-E9FB-B991-8DBAFB0643C3}"/>
              </a:ext>
            </a:extLst>
          </p:cNvPr>
          <p:cNvSpPr txBox="1">
            <a:spLocks/>
          </p:cNvSpPr>
          <p:nvPr/>
        </p:nvSpPr>
        <p:spPr>
          <a:xfrm>
            <a:off x="1503071" y="609951"/>
            <a:ext cx="9831485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This graph represents the mean chance of ending with a positive return from all the tickets.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F33E7-3910-45FF-A82D-E254D1B8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71" y="1268845"/>
            <a:ext cx="9589000" cy="5562635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65386714-62DF-A671-B943-BBE9CB52A384}"/>
              </a:ext>
            </a:extLst>
          </p:cNvPr>
          <p:cNvSpPr/>
          <p:nvPr/>
        </p:nvSpPr>
        <p:spPr>
          <a:xfrm>
            <a:off x="0" y="0"/>
            <a:ext cx="1503071" cy="6831480"/>
          </a:xfrm>
          <a:prstGeom prst="rect">
            <a:avLst/>
          </a:prstGeom>
          <a:solidFill>
            <a:srgbClr val="005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539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779A-4E6B-48AA-4935-68BD1B5D056F}"/>
              </a:ext>
            </a:extLst>
          </p:cNvPr>
          <p:cNvSpPr txBox="1"/>
          <p:nvPr/>
        </p:nvSpPr>
        <p:spPr>
          <a:xfrm>
            <a:off x="0" y="598180"/>
            <a:ext cx="18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  <a:endParaRPr lang="he-IL" sz="2800" u="sng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313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F6E2870-AF42-D0D5-26D6-C1CCA46B8618}"/>
              </a:ext>
            </a:extLst>
          </p:cNvPr>
          <p:cNvSpPr/>
          <p:nvPr/>
        </p:nvSpPr>
        <p:spPr>
          <a:xfrm>
            <a:off x="0" y="0"/>
            <a:ext cx="1503071" cy="6831480"/>
          </a:xfrm>
          <a:prstGeom prst="rect">
            <a:avLst/>
          </a:prstGeom>
          <a:solidFill>
            <a:srgbClr val="005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896FE-2099-E9FB-B991-8DBAFB0643C3}"/>
              </a:ext>
            </a:extLst>
          </p:cNvPr>
          <p:cNvSpPr txBox="1">
            <a:spLocks/>
          </p:cNvSpPr>
          <p:nvPr/>
        </p:nvSpPr>
        <p:spPr>
          <a:xfrm>
            <a:off x="1755396" y="369756"/>
            <a:ext cx="7637267" cy="95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In this graph, I've made it easy for you to see the cards with the highest chances to make a profit on average among all ticker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779A-4E6B-48AA-4935-68BD1B5D056F}"/>
              </a:ext>
            </a:extLst>
          </p:cNvPr>
          <p:cNvSpPr txBox="1"/>
          <p:nvPr/>
        </p:nvSpPr>
        <p:spPr>
          <a:xfrm>
            <a:off x="0" y="586031"/>
            <a:ext cx="193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  <a:endParaRPr lang="he-IL" sz="2800" u="sng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7EE8925-F268-9C32-188A-86B442B5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71" y="1532899"/>
            <a:ext cx="9581439" cy="53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 descr="חתול משחק">
            <a:extLst>
              <a:ext uri="{FF2B5EF4-FFF2-40B4-BE49-F238E27FC236}">
                <a16:creationId xmlns:a16="http://schemas.microsoft.com/office/drawing/2014/main" id="{6DC2E7F3-C551-2137-8EA6-17E760A56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22923"/>
          <a:stretch/>
        </p:blipFill>
        <p:spPr>
          <a:xfrm>
            <a:off x="4780723" y="-345627"/>
            <a:ext cx="7762460" cy="7639647"/>
          </a:xfrm>
          <a:prstGeom prst="rect">
            <a:avLst/>
          </a:prstGeom>
          <a:gradFill flip="none" rotWithShape="1">
            <a:gsLst>
              <a:gs pos="14000">
                <a:schemeClr val="bg1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218F9BA9-2255-3CA7-246A-2940DB74B6D1}"/>
              </a:ext>
            </a:extLst>
          </p:cNvPr>
          <p:cNvSpPr/>
          <p:nvPr/>
        </p:nvSpPr>
        <p:spPr>
          <a:xfrm>
            <a:off x="0" y="0"/>
            <a:ext cx="9233452" cy="6858000"/>
          </a:xfrm>
          <a:prstGeom prst="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779A-4E6B-48AA-4935-68BD1B5D056F}"/>
              </a:ext>
            </a:extLst>
          </p:cNvPr>
          <p:cNvSpPr txBox="1"/>
          <p:nvPr/>
        </p:nvSpPr>
        <p:spPr>
          <a:xfrm>
            <a:off x="1125257" y="713217"/>
            <a:ext cx="4840010" cy="83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00539B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896FE-2099-E9FB-B991-8DBAFB0643C3}"/>
              </a:ext>
            </a:extLst>
          </p:cNvPr>
          <p:cNvSpPr txBox="1">
            <a:spLocks/>
          </p:cNvSpPr>
          <p:nvPr/>
        </p:nvSpPr>
        <p:spPr>
          <a:xfrm>
            <a:off x="1125257" y="1727009"/>
            <a:ext cx="4840010" cy="4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1800">
                <a:solidFill>
                  <a:srgbClr val="595959"/>
                </a:solidFill>
                <a:latin typeface="Bahnschrift Light SemiCondensed" panose="020B0502040204020203" pitchFamily="34" charset="0"/>
                <a:ea typeface="+mn-ea"/>
                <a:cs typeface="+mn-cs"/>
              </a:rPr>
              <a:t>We have found that cards with the same price have different chances of winning, and some of them are better options than the others on average.</a:t>
            </a:r>
          </a:p>
          <a:p>
            <a:pPr>
              <a:lnSpc>
                <a:spcPct val="170000"/>
              </a:lnSpc>
              <a:spcAft>
                <a:spcPts val="600"/>
              </a:spcAft>
            </a:pPr>
            <a:endParaRPr lang="en-US" sz="1800">
              <a:solidFill>
                <a:srgbClr val="595959"/>
              </a:solidFill>
              <a:latin typeface="Bahnschrift Light SemiCondensed" panose="020B0502040204020203" pitchFamily="34" charset="0"/>
              <a:ea typeface="+mn-ea"/>
              <a:cs typeface="+mn-cs"/>
            </a:endParaRPr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Now you know the secret, </a:t>
            </a:r>
            <a:r>
              <a:rPr lang="en-US" sz="1800">
                <a:solidFill>
                  <a:srgbClr val="595959"/>
                </a:solidFill>
                <a:latin typeface="Bahnschrift Light SemiCondensed" panose="020B0502040204020203" pitchFamily="34" charset="0"/>
                <a:ea typeface="+mn-ea"/>
                <a:cs typeface="+mn-cs"/>
              </a:rPr>
              <a:t>So the next time you buy a scratch ticket remember which card gives you better chances and..good luck! </a:t>
            </a:r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1800">
                <a:solidFill>
                  <a:srgbClr val="595959"/>
                </a:solidFill>
                <a:latin typeface="Bahnschrift Light SemiCondensed" panose="020B0502040204020203" pitchFamily="34" charset="0"/>
                <a:ea typeface="+mn-ea"/>
                <a:cs typeface="+mn-cs"/>
              </a:rPr>
              <a:t>Thanks for watching!</a:t>
            </a:r>
            <a:endParaRPr lang="en-US" sz="1800" dirty="0">
              <a:solidFill>
                <a:srgbClr val="595959"/>
              </a:solidFill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3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97D09-E4FF-4D6D-B510-E38AB85DB21D}"/>
              </a:ext>
            </a:extLst>
          </p:cNvPr>
          <p:cNvSpPr txBox="1"/>
          <p:nvPr/>
        </p:nvSpPr>
        <p:spPr>
          <a:xfrm>
            <a:off x="1152438" y="1198148"/>
            <a:ext cx="934422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project is about </a:t>
            </a:r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hishgad</a:t>
            </a:r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"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  scratch cards. Those scratch cards can be bought almost in every corner store in Israel and they provide a small chance to win various amounts of money.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79900-E6EE-4A0C-A135-428ACA47747A}"/>
              </a:ext>
            </a:extLst>
          </p:cNvPr>
          <p:cNvSpPr txBox="1"/>
          <p:nvPr/>
        </p:nvSpPr>
        <p:spPr>
          <a:xfrm>
            <a:off x="1152438" y="720297"/>
            <a:ext cx="532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539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FAD36E-06EA-4160-A00B-F5C40F2C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38" y="3227704"/>
            <a:ext cx="1528366" cy="2804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5332A-BA7B-4642-8E6C-6909040ED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95" y="3227704"/>
            <a:ext cx="1596863" cy="2909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DE11A-268D-4A72-8AB3-D0BB17D6B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19" y="3374028"/>
            <a:ext cx="1856543" cy="26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4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70AA375-F5F4-877D-E496-7717FEF6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77" y="1518221"/>
            <a:ext cx="3821558" cy="38215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F482-6876-0816-5A47-43897151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17" y="1571514"/>
            <a:ext cx="5630022" cy="4203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Bahnschrift Light SemiCondensed" panose="020B0502040204020203" pitchFamily="34" charset="0"/>
              </a:rPr>
              <a:t>My goal in this project is to explore and share insights from the data of scratch tickets.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Bahnschrift Light SemiCondensed" panose="020B0502040204020203" pitchFamily="34" charset="0"/>
              </a:rPr>
              <a:t>Are some cards possibly better than others regardless of having the same price?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Bahnschrift Light SemiCondensed" panose="020B0502040204020203" pitchFamily="34" charset="0"/>
              </a:rPr>
              <a:t>Or maybe cards that are more expensive are better? I will do my best to answer those questions in the next slides. I hope you are excited as I am to see what I’ve found out! Enough talking let's dive in.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rgbClr val="595959"/>
              </a:solidFill>
              <a:latin typeface="Bahnschrift Light SemiCondensed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3B7979F-D25D-AD43-BCBF-D1EE27239567}"/>
              </a:ext>
            </a:extLst>
          </p:cNvPr>
          <p:cNvSpPr txBox="1"/>
          <p:nvPr/>
        </p:nvSpPr>
        <p:spPr>
          <a:xfrm>
            <a:off x="1213564" y="539846"/>
            <a:ext cx="6097656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u="sng" dirty="0">
                <a:solidFill>
                  <a:srgbClr val="00539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this project about</a:t>
            </a:r>
          </a:p>
        </p:txBody>
      </p:sp>
    </p:spTree>
    <p:extLst>
      <p:ext uri="{BB962C8B-B14F-4D97-AF65-F5344CB8AC3E}">
        <p14:creationId xmlns:p14="http://schemas.microsoft.com/office/powerpoint/2010/main" val="98065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BD9E-883D-4E93-A1B4-104CA2B4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7" y="589235"/>
            <a:ext cx="3132954" cy="72984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539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D3A20-4D2B-45CC-9BA5-3D5B5C885D4D}"/>
              </a:ext>
            </a:extLst>
          </p:cNvPr>
          <p:cNvSpPr txBox="1"/>
          <p:nvPr/>
        </p:nvSpPr>
        <p:spPr>
          <a:xfrm>
            <a:off x="1203818" y="1438448"/>
            <a:ext cx="3676294" cy="377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R, Excel and VBA used to collect, manipulate and visualize the data.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data collected by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332AA8"/>
                </a:solidFill>
                <a:latin typeface="Bahnschrift Light SemiCondensed" panose="020B0502040204020203" pitchFamily="34" charset="0"/>
                <a:cs typeface="Aharoni" panose="02010803020104030203" pitchFamily="2" charset="-79"/>
              </a:rPr>
              <a:t>web scraping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each card details such as: name, price, total number of tickets and the chance of winning.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R scripts, csv and excel files that used in this project can be found </a:t>
            </a:r>
            <a:r>
              <a:rPr lang="en-US" u="sng" dirty="0">
                <a:solidFill>
                  <a:srgbClr val="332AA8"/>
                </a:solidFill>
                <a:latin typeface="Bahnschrift Light SemiCondensed" panose="020B0502040204020203" pitchFamily="34" charset="0"/>
              </a:rPr>
              <a:t>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82B5C-B6F9-47BE-92C5-9B018575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93" y="1086836"/>
            <a:ext cx="5491828" cy="4489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3EE86-9D8A-85AC-AC0C-7E7E137B1FA3}"/>
              </a:ext>
            </a:extLst>
          </p:cNvPr>
          <p:cNvSpPr txBox="1"/>
          <p:nvPr/>
        </p:nvSpPr>
        <p:spPr>
          <a:xfrm>
            <a:off x="5444454" y="631818"/>
            <a:ext cx="5533789" cy="3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Illustration of how does the scratch card details are shown in the web: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4EDE-9D73-3F48-F906-FFF3FD106C8A}"/>
              </a:ext>
            </a:extLst>
          </p:cNvPr>
          <p:cNvSpPr txBox="1"/>
          <p:nvPr/>
        </p:nvSpPr>
        <p:spPr>
          <a:xfrm>
            <a:off x="5402493" y="5575853"/>
            <a:ext cx="5808846" cy="108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full scratch cards list can be found in </a:t>
            </a:r>
            <a:r>
              <a:rPr lang="en-US" sz="1500" dirty="0">
                <a:solidFill>
                  <a:srgbClr val="332AA8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 website link. 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NOTE: that all the data collected at 15/02/2023. </a:t>
            </a:r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Some cards are unavailable due to changes in the amount of the cards published from time to time.</a:t>
            </a:r>
          </a:p>
        </p:txBody>
      </p:sp>
    </p:spTree>
    <p:extLst>
      <p:ext uri="{BB962C8B-B14F-4D97-AF65-F5344CB8AC3E}">
        <p14:creationId xmlns:p14="http://schemas.microsoft.com/office/powerpoint/2010/main" val="221783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7FFBD8F-4085-49BB-A8D4-0C5A816EE9A8}"/>
              </a:ext>
            </a:extLst>
          </p:cNvPr>
          <p:cNvSpPr txBox="1"/>
          <p:nvPr/>
        </p:nvSpPr>
        <p:spPr>
          <a:xfrm>
            <a:off x="1214632" y="705679"/>
            <a:ext cx="265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539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Web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006E3-FF40-4573-A2FE-975563FCF228}"/>
              </a:ext>
            </a:extLst>
          </p:cNvPr>
          <p:cNvSpPr txBox="1"/>
          <p:nvPr/>
        </p:nvSpPr>
        <p:spPr>
          <a:xfrm>
            <a:off x="4457517" y="6197528"/>
            <a:ext cx="670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link to the web page for this specific ticket can be found </a:t>
            </a:r>
            <a:r>
              <a:rPr lang="en-US" sz="2000" dirty="0">
                <a:solidFill>
                  <a:srgbClr val="332AA8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000" dirty="0">
              <a:solidFill>
                <a:srgbClr val="332AA8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B0208C-1AF2-4A22-8BC3-2E47191A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7517" y="811696"/>
            <a:ext cx="6807569" cy="5234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2A9ED3-A2D8-B4C8-1A01-9C93A49BEB94}"/>
              </a:ext>
            </a:extLst>
          </p:cNvPr>
          <p:cNvSpPr txBox="1"/>
          <p:nvPr/>
        </p:nvSpPr>
        <p:spPr>
          <a:xfrm>
            <a:off x="1214632" y="1376175"/>
            <a:ext cx="2780898" cy="279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*Please note that some information is different than what is shown on the web page because the information on the web pages changes over time</a:t>
            </a:r>
          </a:p>
        </p:txBody>
      </p:sp>
    </p:spTree>
    <p:extLst>
      <p:ext uri="{BB962C8B-B14F-4D97-AF65-F5344CB8AC3E}">
        <p14:creationId xmlns:p14="http://schemas.microsoft.com/office/powerpoint/2010/main" val="30086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7FFBD8F-4085-49BB-A8D4-0C5A816EE9A8}"/>
              </a:ext>
            </a:extLst>
          </p:cNvPr>
          <p:cNvSpPr txBox="1"/>
          <p:nvPr/>
        </p:nvSpPr>
        <p:spPr>
          <a:xfrm>
            <a:off x="1230950" y="768867"/>
            <a:ext cx="265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539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data table</a:t>
            </a:r>
            <a:endParaRPr lang="he-IL" sz="2800" u="sng" dirty="0">
              <a:solidFill>
                <a:srgbClr val="00539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D2472-F2F7-4A39-8872-191C76AF221C}"/>
              </a:ext>
            </a:extLst>
          </p:cNvPr>
          <p:cNvSpPr txBox="1"/>
          <p:nvPr/>
        </p:nvSpPr>
        <p:spPr>
          <a:xfrm>
            <a:off x="1230950" y="1563538"/>
            <a:ext cx="3689748" cy="279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table includes 47 scratch tickets that we will use for our analysis.</a:t>
            </a:r>
          </a:p>
          <a:p>
            <a:pPr>
              <a:lnSpc>
                <a:spcPct val="150000"/>
              </a:lnSpc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table columns are: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price, prize, chance, quantity, and total quantity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The table rows are the tickets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9544A-F567-207E-2E23-6AC2139C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14" y="1695760"/>
            <a:ext cx="6039557" cy="26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7FFBD8F-4085-49BB-A8D4-0C5A816EE9A8}"/>
              </a:ext>
            </a:extLst>
          </p:cNvPr>
          <p:cNvSpPr txBox="1"/>
          <p:nvPr/>
        </p:nvSpPr>
        <p:spPr>
          <a:xfrm>
            <a:off x="1305033" y="679414"/>
            <a:ext cx="380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EE0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Exploratory analysis</a:t>
            </a:r>
            <a:endParaRPr lang="he-IL" sz="2800" u="sng" dirty="0">
              <a:solidFill>
                <a:srgbClr val="FEE01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D2472-F2F7-4A39-8872-191C76AF221C}"/>
              </a:ext>
            </a:extLst>
          </p:cNvPr>
          <p:cNvSpPr txBox="1"/>
          <p:nvPr/>
        </p:nvSpPr>
        <p:spPr>
          <a:xfrm>
            <a:off x="1305033" y="1618320"/>
            <a:ext cx="3089369" cy="233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Our data table consists 455 observations. The most common ticket price is 20 shekels and the most uncommon one is 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B63E89-2CF3-D602-AF6C-D60BE394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992" y="1618320"/>
            <a:ext cx="2922623" cy="37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6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270FD0-E313-4C97-8161-6AB0578C32E8}"/>
              </a:ext>
            </a:extLst>
          </p:cNvPr>
          <p:cNvSpPr txBox="1">
            <a:spLocks/>
          </p:cNvSpPr>
          <p:nvPr/>
        </p:nvSpPr>
        <p:spPr>
          <a:xfrm>
            <a:off x="1182758" y="1572447"/>
            <a:ext cx="3608242" cy="4216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The graph shows the chance of winning something, categorized by color = ticket price</a:t>
            </a:r>
            <a:b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Bahnschrift Light SemiCondensed" panose="020B0502040204020203" pitchFamily="34" charset="0"/>
              </a:rPr>
              <a:t>the two green dots at the right side of the graph represents two cards with 100% chance win rate.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Hurray! We have found a goldmine, don’t we? well, not really.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54B967E-C496-4EC7-B769-068C93C3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41" y="487017"/>
            <a:ext cx="6287262" cy="50761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230D0F-21D0-19DD-B8B6-66AEB56DAB85}"/>
              </a:ext>
            </a:extLst>
          </p:cNvPr>
          <p:cNvSpPr txBox="1"/>
          <p:nvPr/>
        </p:nvSpPr>
        <p:spPr>
          <a:xfrm>
            <a:off x="1182758" y="705678"/>
            <a:ext cx="387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EE0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Exploratory analysis</a:t>
            </a:r>
            <a:endParaRPr lang="he-IL" sz="2800" u="sng" dirty="0">
              <a:solidFill>
                <a:srgbClr val="FEE01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EA165-9673-CCAD-1838-1830A3E2A10C}"/>
              </a:ext>
            </a:extLst>
          </p:cNvPr>
          <p:cNvSpPr txBox="1">
            <a:spLocks/>
          </p:cNvSpPr>
          <p:nvPr/>
        </p:nvSpPr>
        <p:spPr>
          <a:xfrm>
            <a:off x="5271556" y="5788550"/>
            <a:ext cx="6675278" cy="721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The graph is overwhelming at first but no worries it will be polished in the next few slides!</a:t>
            </a:r>
          </a:p>
        </p:txBody>
      </p:sp>
    </p:spTree>
    <p:extLst>
      <p:ext uri="{BB962C8B-B14F-4D97-AF65-F5344CB8AC3E}">
        <p14:creationId xmlns:p14="http://schemas.microsoft.com/office/powerpoint/2010/main" val="152032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B896FE-2099-E9FB-B991-8DBAFB0643C3}"/>
              </a:ext>
            </a:extLst>
          </p:cNvPr>
          <p:cNvSpPr txBox="1">
            <a:spLocks/>
          </p:cNvSpPr>
          <p:nvPr/>
        </p:nvSpPr>
        <p:spPr>
          <a:xfrm>
            <a:off x="1166360" y="1465435"/>
            <a:ext cx="9308775" cy="14259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by looking at the data table we find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Bahnschrift Light SemiCondensed" panose="020B0502040204020203" pitchFamily="34" charset="0"/>
              </a:rPr>
              <a:t>the two green cards we saw earlier</a:t>
            </a:r>
            <a:r>
              <a:rPr 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have 80.2% chance of losing 10 shekels.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779A-4E6B-48AA-4935-68BD1B5D056F}"/>
              </a:ext>
            </a:extLst>
          </p:cNvPr>
          <p:cNvSpPr txBox="1"/>
          <p:nvPr/>
        </p:nvSpPr>
        <p:spPr>
          <a:xfrm>
            <a:off x="1166360" y="733666"/>
            <a:ext cx="386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EE01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Exploratory analysis</a:t>
            </a:r>
            <a:endParaRPr lang="he-IL" sz="2800" u="sng" dirty="0">
              <a:solidFill>
                <a:srgbClr val="FEE01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91844A-DD6E-562B-2D7F-1DF5630D6CAA}"/>
              </a:ext>
            </a:extLst>
          </p:cNvPr>
          <p:cNvSpPr txBox="1">
            <a:spLocks/>
          </p:cNvSpPr>
          <p:nvPr/>
        </p:nvSpPr>
        <p:spPr>
          <a:xfrm>
            <a:off x="3185964" y="4525864"/>
            <a:ext cx="4546146" cy="149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EE014"/>
                </a:solidFill>
                <a:latin typeface="Bahnschrift Light SemiCondensed" panose="020B0502040204020203" pitchFamily="34" charset="0"/>
              </a:rPr>
              <a:t>High chance of actually losing.. Interesting!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96ADC6-30FA-4565-B00D-ABD130D21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1" r="2240" b="7966"/>
          <a:stretch/>
        </p:blipFill>
        <p:spPr>
          <a:xfrm>
            <a:off x="2921171" y="3604345"/>
            <a:ext cx="5035975" cy="10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636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Bahnschrift Light SemiCondensed</vt:lpstr>
      <vt:lpstr>Calibri</vt:lpstr>
      <vt:lpstr>Calibri Light</vt:lpstr>
      <vt:lpstr>Office Theme</vt:lpstr>
      <vt:lpstr>“Hishgad” scratch cards analysis </vt:lpstr>
      <vt:lpstr>PowerPoint Presentation</vt:lpstr>
      <vt:lpstr>PowerPoint Presentation</vt:lpstr>
      <vt:lpstr>The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Hadera Reception2</dc:creator>
  <cp:lastModifiedBy>דוידי יצחק אלמוג</cp:lastModifiedBy>
  <cp:revision>234</cp:revision>
  <dcterms:created xsi:type="dcterms:W3CDTF">2023-02-27T13:35:59Z</dcterms:created>
  <dcterms:modified xsi:type="dcterms:W3CDTF">2023-04-08T11:48:15Z</dcterms:modified>
</cp:coreProperties>
</file>