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D08E-1188-40DF-B55F-286626B7FB6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A13DB-7FBD-429E-9F1E-43969266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watch.imf.org/datasets/75619cb86e5f4beeb7dab9629d861acf_0/explore?showTable=true" TargetMode="External"/><Relationship Id="rId2" Type="http://schemas.openxmlformats.org/officeDocument/2006/relationships/hyperlink" Target="https://ustr.gov/countries-regions/southeast-asia-pacific/australia#:~:text=U.S.%20goods%20and%20services%20trade,was%20%2427.1%20billion%20in%202022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olitifact.com/article/2024/dec/02/can-donald-trump-enact-tariffs-on-his-own-and-can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1150" y="2345530"/>
            <a:ext cx="7004050" cy="1686720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Issac Thomas</a:t>
            </a:r>
          </a:p>
          <a:p>
            <a:r>
              <a:rPr lang="en-US" dirty="0"/>
              <a:t>MSDS 570 Visualization and Unstructured Data Analysis</a:t>
            </a:r>
          </a:p>
          <a:p>
            <a:r>
              <a:rPr lang="en-US" dirty="0"/>
              <a:t>12/7/2024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6590-8BD6-4FFF-BADF-7F32C68415B3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F3C88C-CEE9-F311-3BEC-B3ED1BF4AAB0}"/>
              </a:ext>
            </a:extLst>
          </p:cNvPr>
          <p:cNvSpPr txBox="1">
            <a:spLocks/>
          </p:cNvSpPr>
          <p:nvPr userDrawn="1"/>
        </p:nvSpPr>
        <p:spPr>
          <a:xfrm>
            <a:off x="1261725" y="720280"/>
            <a:ext cx="8960219" cy="22531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/>
              <a:t>TARIFFS AND THE INTERNATIONAL PORTS THAT </a:t>
            </a:r>
            <a:r>
              <a:rPr lang="en-GB" sz="3600"/>
              <a:t>COULD BE IMPACTED BY </a:t>
            </a:r>
            <a:r>
              <a:rPr lang="en-GB" sz="3600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6485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Placeholder 9">
            <a:extLst>
              <a:ext uri="{FF2B5EF4-FFF2-40B4-BE49-F238E27FC236}">
                <a16:creationId xmlns:a16="http://schemas.microsoft.com/office/drawing/2014/main" id="{B273387B-F077-F50E-69C3-91D22BA2B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7" r="7"/>
          <a:stretch>
            <a:fillRect/>
          </a:stretch>
        </p:blipFill>
        <p:spPr>
          <a:xfrm>
            <a:off x="0" y="0"/>
            <a:ext cx="5783792" cy="385584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B68523-3AB3-9786-4C9C-15BC922B3E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3666" y="3981850"/>
            <a:ext cx="5208059" cy="403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OPERATIONAL EFFICIENCY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3512705-125B-2270-6384-5BC43E3C77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3667" y="4511057"/>
            <a:ext cx="5208058" cy="19870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Ports can streamline operations to reduce costs and maintain profitability despite tariffs. Investments in technology and better logistics are crucial.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7BB0BB-A6B1-65F3-F0D7-71F83085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/>
          <a:lstStyle/>
          <a:p>
            <a:r>
              <a:rPr lang="en-US" dirty="0"/>
              <a:t>MITIGATION STRATEGIES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B571F22-FF30-E202-AFE5-68EC90D1A5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2" y="3091241"/>
            <a:ext cx="4448706" cy="2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DIVERSIFIED SERVICES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6177415-EC73-8D17-D007-1FF996D3C5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5" cy="2852921"/>
          </a:xfrm>
        </p:spPr>
        <p:txBody>
          <a:bodyPr/>
          <a:lstStyle/>
          <a:p>
            <a:r>
              <a:rPr lang="en-US" dirty="0"/>
              <a:t>Offering additional services can help ports offset losses from tariffs. This may include logistics support, warehousing, and value-added services to remain competitive.</a:t>
            </a:r>
          </a:p>
        </p:txBody>
      </p:sp>
    </p:spTree>
    <p:extLst>
      <p:ext uri="{BB962C8B-B14F-4D97-AF65-F5344CB8AC3E}">
        <p14:creationId xmlns:p14="http://schemas.microsoft.com/office/powerpoint/2010/main" val="353899675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943" y="218281"/>
            <a:ext cx="10018713" cy="5461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Insights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5C65-2BDC-E800-E732-8876CA8C9977}"/>
              </a:ext>
            </a:extLst>
          </p:cNvPr>
          <p:cNvSpPr txBox="1"/>
          <p:nvPr userDrawn="1"/>
        </p:nvSpPr>
        <p:spPr>
          <a:xfrm>
            <a:off x="2051050" y="855176"/>
            <a:ext cx="977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Australia is larger exporter than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 currently has a trade surplus with Australia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impact the tariffs on China	 goods would be significant.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83ACE-FBD3-A12E-AA59-A5AA8F45A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73288" y="1822450"/>
            <a:ext cx="6824662" cy="33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270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08617-7048-8E6D-9480-0F9BB7762513}"/>
              </a:ext>
            </a:extLst>
          </p:cNvPr>
          <p:cNvSpPr txBox="1"/>
          <p:nvPr userDrawn="1"/>
        </p:nvSpPr>
        <p:spPr>
          <a:xfrm>
            <a:off x="2292350" y="2101850"/>
            <a:ext cx="929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Had to pivot on the project topic several times due to data availability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was too large for my device which prevented certain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Had to select less sophisticated visualizations due to needed data attributes were unavailable for certain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Consolidating this topic into feasible presentation length</a:t>
            </a:r>
          </a:p>
        </p:txBody>
      </p:sp>
    </p:spTree>
    <p:extLst>
      <p:ext uri="{BB962C8B-B14F-4D97-AF65-F5344CB8AC3E}">
        <p14:creationId xmlns:p14="http://schemas.microsoft.com/office/powerpoint/2010/main" val="84152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961" y="711200"/>
            <a:ext cx="10339389" cy="8826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4C179-A9BB-B251-C0C3-4A2DC0D231E7}"/>
              </a:ext>
            </a:extLst>
          </p:cNvPr>
          <p:cNvSpPr txBox="1"/>
          <p:nvPr userDrawn="1"/>
        </p:nvSpPr>
        <p:spPr>
          <a:xfrm>
            <a:off x="2279650" y="1790700"/>
            <a:ext cx="8596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of the US Trade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https://ustr.gov/countries-regions/southeast-asia-pacific/australia#:~:text=U.S.%20goods%20and%20services%20trade,was%20%2427.1%20billion%20in%202022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Port 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https://portwatch.imf.org/datasets/75619cb86e5f4beeb7dab9629d861acf_0/explore?showTable=true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Polifact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https://www.politifact.com/article/2024/dec/02/can-donald-trump-enact-tariffs-on-his-own-and-can/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3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3308350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0111" y="673100"/>
            <a:ext cx="10018713" cy="4241800"/>
          </a:xfrm>
        </p:spPr>
        <p:txBody>
          <a:bodyPr>
            <a:normAutofit/>
          </a:bodyPr>
          <a:lstStyle>
            <a:lvl1pPr algn="l">
              <a:defRPr sz="1600" b="1" u="none"/>
            </a:lvl1pPr>
          </a:lstStyle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Problem/Question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President-Elect Donald Trump has proposed imposing steep tariffs on imports. A potential 10-20 percent tariff on all imports at least a 60 percent tariff on Chinese imports, and a 25-100 percent tariff on Mexican imports.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Purpose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purpose of this presentation is to explore some of the of top international ports and respective countries based on volume that could potentially be impacted by proposed tariffs.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Objective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 to familiar with what countries are the top imports and exporters and get an intuitive sense of where goods become more expensive.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22C8-4094-4FAB-9F27-5396BC80E3EE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2279" y="759820"/>
            <a:ext cx="8930747" cy="586380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dirty="0" err="1"/>
              <a:t>DataSet</a:t>
            </a:r>
            <a:r>
              <a:rPr lang="en-US" dirty="0"/>
              <a:t>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02429" y="1424473"/>
            <a:ext cx="8930748" cy="3163402"/>
          </a:xfrm>
        </p:spPr>
        <p:txBody>
          <a:bodyPr anchor="t"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1257300" indent="-342900">
              <a:buFont typeface="+mj-lt"/>
              <a:buAutoNum type="arabicPeriod"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Daily-Port-Activity-Data-and-Trade-Estimates obtain from Kaggle</a:t>
            </a:r>
          </a:p>
          <a:p>
            <a:pPr lvl="0"/>
            <a:r>
              <a:rPr lang="en-US" dirty="0"/>
              <a:t>Variables and Significance</a:t>
            </a:r>
          </a:p>
          <a:p>
            <a:pPr lvl="1"/>
            <a:r>
              <a:rPr lang="en-US" dirty="0"/>
              <a:t>Key Variables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Country</a:t>
            </a:r>
          </a:p>
          <a:p>
            <a:pPr lvl="2"/>
            <a:r>
              <a:rPr lang="en-US" dirty="0"/>
              <a:t>Export </a:t>
            </a:r>
          </a:p>
          <a:p>
            <a:pPr lvl="2"/>
            <a:r>
              <a:rPr lang="en-US" dirty="0"/>
              <a:t>Import</a:t>
            </a:r>
          </a:p>
          <a:p>
            <a:pPr lvl="1"/>
            <a:r>
              <a:rPr lang="en-US" dirty="0"/>
              <a:t>Variables captures aggregate data needed to per KPI’s for presentations purposes.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7F9E-B51B-4615-AB0C-D4AFAA8B3130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59119-F824-9771-4984-D38D98E9FC91}"/>
              </a:ext>
            </a:extLst>
          </p:cNvPr>
          <p:cNvSpPr txBox="1"/>
          <p:nvPr userDrawn="1"/>
        </p:nvSpPr>
        <p:spPr>
          <a:xfrm>
            <a:off x="2946400" y="4971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3310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1" y="685801"/>
            <a:ext cx="10018713" cy="4317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Size and Scope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639-B4CE-49A6-89A6-258257AE6AE4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25615-1FD1-F1FE-5025-6C0478D0799A}"/>
              </a:ext>
            </a:extLst>
          </p:cNvPr>
          <p:cNvSpPr txBox="1"/>
          <p:nvPr userDrawn="1"/>
        </p:nvSpPr>
        <p:spPr>
          <a:xfrm>
            <a:off x="3117850" y="2012950"/>
            <a:ext cx="68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DataSet</a:t>
            </a:r>
            <a:r>
              <a:rPr lang="en-US" dirty="0"/>
              <a:t> provided 30 columns and 3,486,152 rows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F7A7B5-205D-92DC-16F1-620535F21CF0}"/>
              </a:ext>
            </a:extLst>
          </p:cNvPr>
          <p:cNvSpPr txBox="1">
            <a:spLocks/>
          </p:cNvSpPr>
          <p:nvPr userDrawn="1"/>
        </p:nvSpPr>
        <p:spPr>
          <a:xfrm>
            <a:off x="1401761" y="2482851"/>
            <a:ext cx="10018713" cy="431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E915-0925-8629-71ED-0436FF231370}"/>
              </a:ext>
            </a:extLst>
          </p:cNvPr>
          <p:cNvSpPr txBox="1"/>
          <p:nvPr userDrawn="1"/>
        </p:nvSpPr>
        <p:spPr>
          <a:xfrm>
            <a:off x="3117850" y="3429000"/>
            <a:ext cx="681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reduction by filtering for years 2023 to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of date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Performance Indicator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101-348F-4967-A2A5-425C93C5D967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A11A727-507C-94FA-97F2-086E005452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8290" r="18290"/>
          <a:stretch>
            <a:fillRect/>
          </a:stretch>
        </p:blipFill>
        <p:spPr>
          <a:xfrm>
            <a:off x="6256867" y="0"/>
            <a:ext cx="5325533" cy="58832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612F6F-382A-1549-7D34-13F53D20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515752"/>
            <a:ext cx="4876800" cy="1325563"/>
          </a:xfrm>
        </p:spPr>
        <p:txBody>
          <a:bodyPr/>
          <a:lstStyle/>
          <a:p>
            <a:r>
              <a:rPr lang="en-US" dirty="0"/>
              <a:t>TARIFF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C4B0F3-FEBE-C56B-D197-C4C36F5DDC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1033" y="2357067"/>
            <a:ext cx="4634868" cy="36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   UNDERSTANDING TARIFFS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031931F-D576-6D69-A5EA-B592D12A25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4762" y="2726667"/>
            <a:ext cx="4631139" cy="17437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Tariffs are taxes imposed on imported goods. They serve to protect domestic industries and generate revenue for governments. Tariffs can alter trade balance and influence economic relations.</a:t>
            </a:r>
          </a:p>
        </p:txBody>
      </p:sp>
    </p:spTree>
    <p:extLst>
      <p:ext uri="{BB962C8B-B14F-4D97-AF65-F5344CB8AC3E}">
        <p14:creationId xmlns:p14="http://schemas.microsoft.com/office/powerpoint/2010/main" val="31917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9A2B-2773-4AB2-9BA5-84911378608A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7F8C3AA2-BA2C-4621-EC7F-782860DC9E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806" r="16806"/>
          <a:stretch>
            <a:fillRect/>
          </a:stretch>
        </p:blipFill>
        <p:spPr>
          <a:xfrm>
            <a:off x="5957903" y="149547"/>
            <a:ext cx="3279453" cy="3279453"/>
          </a:xfrm>
          <a:prstGeom prst="rect">
            <a:avLst/>
          </a:prstGeom>
        </p:spPr>
      </p:pic>
      <p:pic>
        <p:nvPicPr>
          <p:cNvPr id="9" name="Picture Placeholder 11">
            <a:extLst>
              <a:ext uri="{FF2B5EF4-FFF2-40B4-BE49-F238E27FC236}">
                <a16:creationId xmlns:a16="http://schemas.microsoft.com/office/drawing/2014/main" id="{4872A184-3502-F41F-AC3B-CEC3D0AC9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6667" r="16667"/>
          <a:stretch>
            <a:fillRect/>
          </a:stretch>
        </p:blipFill>
        <p:spPr>
          <a:xfrm>
            <a:off x="1484312" y="3318266"/>
            <a:ext cx="3858155" cy="22781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EF79D3-5C98-7343-04DF-5AC2E45A2C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57301" y="1552094"/>
            <a:ext cx="3695478" cy="36512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 dirty="0"/>
              <a:t>LOGISTICAL CHALLENGES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54CD1DB-9A97-7068-4847-4363712113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7301" y="1917219"/>
            <a:ext cx="4504266" cy="16019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Tariffs disrupt supply chains, causing delays. Ports must adapt to changing trade regulations and compliance, which may require additional resources.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97A35C3-6CE5-3FA2-EC1B-F965116264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1567" y="4390937"/>
            <a:ext cx="5190289" cy="120551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Tariffs can increase shipping costs, impacting port profitability. Higher tariffs can lead to reduced cargo volumes and changes in shipping routes.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AE0D584-0E3C-5CFC-DC8D-3D507EF77E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1567" y="3904704"/>
            <a:ext cx="3253316" cy="27200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 dirty="0"/>
              <a:t>ECONOMIC EFFECTS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F192F6-11FE-F898-CA0E-820E8452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" y="325312"/>
            <a:ext cx="6692532" cy="108337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IMPACT ON PORTS</a:t>
            </a:r>
          </a:p>
        </p:txBody>
      </p:sp>
    </p:spTree>
    <p:extLst>
      <p:ext uri="{BB962C8B-B14F-4D97-AF65-F5344CB8AC3E}">
        <p14:creationId xmlns:p14="http://schemas.microsoft.com/office/powerpoint/2010/main" val="15411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0911" y="539751"/>
            <a:ext cx="10018713" cy="9017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Top 5 Exporters on an Export Value Basis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7BB4E7-ABA8-AC96-EE7E-EE76AE1AD0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7969" y="1498600"/>
            <a:ext cx="6054687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2157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8BB1-4505-4580-AE7D-5E934E77AF16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6026330C-AA88-322E-C971-AF7FE694E7E7}"/>
              </a:ext>
            </a:extLst>
          </p:cNvPr>
          <p:cNvSpPr/>
          <p:nvPr userDrawn="1"/>
        </p:nvSpPr>
        <p:spPr>
          <a:xfrm>
            <a:off x="1482724" y="403224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Montserrat ExtraBold"/>
              </a:rPr>
              <a:t>ECONOMIC CONSEQUENCES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6B0B25C8-FF25-6A29-4F1E-5863CF04A768}"/>
              </a:ext>
            </a:extLst>
          </p:cNvPr>
          <p:cNvSpPr/>
          <p:nvPr userDrawn="1"/>
        </p:nvSpPr>
        <p:spPr>
          <a:xfrm>
            <a:off x="1896533" y="18923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Open Sans"/>
                <a:ea typeface="Open Sans"/>
                <a:cs typeface="Open Sans"/>
              </a:rPr>
              <a:t>The economic impacts of tariffs on major international ports are significant. Changes in trade volume can affect local economies, employment, and port infrastructure investments.</a:t>
            </a:r>
          </a:p>
        </p:txBody>
      </p:sp>
      <p:graphicFrame>
        <p:nvGraphicFramePr>
          <p:cNvPr id="9" name="Table 0">
            <a:extLst>
              <a:ext uri="{FF2B5EF4-FFF2-40B4-BE49-F238E27FC236}">
                <a16:creationId xmlns:a16="http://schemas.microsoft.com/office/drawing/2014/main" id="{C6582271-956A-30D9-3358-F608454EC7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1815117"/>
              </p:ext>
            </p:extLst>
          </p:nvPr>
        </p:nvGraphicFramePr>
        <p:xfrm>
          <a:off x="1574800" y="3291840"/>
          <a:ext cx="9434577" cy="1798320"/>
        </p:xfrm>
        <a:graphic>
          <a:graphicData uri="http://schemas.openxmlformats.org/drawingml/2006/table">
            <a:tbl>
              <a:tblPr/>
              <a:tblGrid>
                <a:gridCol w="31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ECONOMIC IMPACT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TRADE VOLUME CHANGE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Port of Los Angeles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-$200M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-15%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Rotterdam 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-$150M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-10%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Singapore 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-$120M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-5%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Hamburg 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-$100M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-12%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45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A6EC-7D86-3F16-CF30-A945BF7AD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1" y="501651"/>
            <a:ext cx="10018713" cy="10858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Top Exporters  2023-2024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AB15-676B-3175-BFBA-BB96B4CA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9351A-D956-F9A9-DA3F-47BBC109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3E21-F048-48CA-8BDD-04D43A83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6D36B-94A8-B2C6-A389-67D50283F2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7250" y="1641426"/>
            <a:ext cx="8359774" cy="30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5D863-70CE-4A66-A236-3D51B9BCCF56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8" r:id="rId5"/>
    <p:sldLayoutId id="2147483709" r:id="rId6"/>
    <p:sldLayoutId id="2147483706" r:id="rId7"/>
    <p:sldLayoutId id="2147483710" r:id="rId8"/>
    <p:sldLayoutId id="2147483719" r:id="rId9"/>
    <p:sldLayoutId id="2147483712" r:id="rId10"/>
    <p:sldLayoutId id="2147483722" r:id="rId11"/>
    <p:sldLayoutId id="2147483721" r:id="rId12"/>
    <p:sldLayoutId id="2147483720" r:id="rId13"/>
    <p:sldLayoutId id="2147483723" r:id="rId1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0F0-966C-6485-B1A0-DAF30E78E5D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11C343-760E-69EE-4479-528E0FA03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BA6145-BB1B-E433-DC7E-C516EFB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</p:spTree>
    <p:extLst>
      <p:ext uri="{BB962C8B-B14F-4D97-AF65-F5344CB8AC3E}">
        <p14:creationId xmlns:p14="http://schemas.microsoft.com/office/powerpoint/2010/main" val="2658970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BF2913-CF28-4070-B8DC-D5D41FDA2DBA}">
  <we:reference id="wa200005107" version="1.1.0.0" store="en-US" storeType="OMEX"/>
  <we:alternateReferences>
    <we:reference id="WA200005107" version="1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Consolas</vt:lpstr>
      <vt:lpstr>Corbel</vt:lpstr>
      <vt:lpstr>Montserrat ExtraBold</vt:lpstr>
      <vt:lpstr>Open Sans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Issac Thomas</dc:creator>
  <cp:lastModifiedBy>Issac Thomas</cp:lastModifiedBy>
  <cp:revision>2</cp:revision>
  <dcterms:created xsi:type="dcterms:W3CDTF">2024-12-06T22:00:06Z</dcterms:created>
  <dcterms:modified xsi:type="dcterms:W3CDTF">2024-12-09T22:55:50Z</dcterms:modified>
</cp:coreProperties>
</file>