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77" r:id="rId5"/>
  </p:sldMasterIdLst>
  <p:notesMasterIdLst>
    <p:notesMasterId r:id="rId7"/>
  </p:notesMasterIdLst>
  <p:handoutMasterIdLst>
    <p:handoutMasterId r:id="rId41"/>
  </p:handoutMasterIdLst>
  <p:sldIdLst>
    <p:sldId id="349" r:id="rId6"/>
    <p:sldId id="350" r:id="rId8"/>
    <p:sldId id="351" r:id="rId9"/>
    <p:sldId id="280" r:id="rId10"/>
    <p:sldId id="377" r:id="rId11"/>
    <p:sldId id="282" r:id="rId12"/>
    <p:sldId id="378" r:id="rId13"/>
    <p:sldId id="352" r:id="rId14"/>
    <p:sldId id="284" r:id="rId15"/>
    <p:sldId id="382" r:id="rId16"/>
    <p:sldId id="383" r:id="rId17"/>
    <p:sldId id="384" r:id="rId18"/>
    <p:sldId id="385" r:id="rId19"/>
    <p:sldId id="353" r:id="rId20"/>
    <p:sldId id="289" r:id="rId21"/>
    <p:sldId id="386" r:id="rId22"/>
    <p:sldId id="387" r:id="rId23"/>
    <p:sldId id="388" r:id="rId24"/>
    <p:sldId id="389" r:id="rId25"/>
    <p:sldId id="390" r:id="rId26"/>
    <p:sldId id="426" r:id="rId27"/>
    <p:sldId id="427" r:id="rId28"/>
    <p:sldId id="428" r:id="rId29"/>
    <p:sldId id="354" r:id="rId30"/>
    <p:sldId id="391" r:id="rId31"/>
    <p:sldId id="402" r:id="rId32"/>
    <p:sldId id="403" r:id="rId33"/>
    <p:sldId id="410" r:id="rId34"/>
    <p:sldId id="449" r:id="rId35"/>
    <p:sldId id="450" r:id="rId36"/>
    <p:sldId id="412" r:id="rId37"/>
    <p:sldId id="413" r:id="rId38"/>
    <p:sldId id="415" r:id="rId39"/>
    <p:sldId id="300" r:id="rId40"/>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2310" y="1020"/>
      </p:cViewPr>
      <p:guideLst>
        <p:guide orient="horz" pos="2202"/>
        <p:guide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5" Type="http://schemas.openxmlformats.org/officeDocument/2006/relationships/tags" Target="tags/tag59.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cs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700000000000000" pitchFamily="18" charset="-122"/>
              </a:rPr>
            </a:fld>
            <a:endParaRPr lang="zh-CN" altLang="en-US">
              <a:cs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cs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700000000000000" pitchFamily="18" charset="-122"/>
              </a:rPr>
            </a:fld>
            <a:endParaRPr lang="zh-CN" altLang="en-US">
              <a:cs typeface="思源宋体" panose="02020700000000000000"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cs typeface="思源宋体" panose="02020700000000000000" pitchFamily="18"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DEDB1-E77C-463E-9E7E-3B4586D47F87}" type="slidenum">
              <a:rPr lang="zh-CN" altLang="en-US" smtClean="0"/>
            </a:fld>
            <a:endParaRPr lang="zh-CN" altLang="en-US"/>
          </a:p>
        </p:txBody>
      </p:sp>
      <p:sp>
        <p:nvSpPr>
          <p:cNvPr id="11" name="TextBox 10"/>
          <p:cNvSpPr txBox="1"/>
          <p:nvPr userDrawn="1"/>
        </p:nvSpPr>
        <p:spPr>
          <a:xfrm>
            <a:off x="2023818" y="6712767"/>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transition advClick="0" advTm="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743A0E-775F-40D2-AB00-DC9012702C4E}"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E67385-41BA-4D28-857C-9E48547FF1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DEDB1-E77C-463E-9E7E-3B4586D47F87}" type="slidenum">
              <a:rPr lang="zh-CN" altLang="en-US" smtClean="0"/>
            </a:fld>
            <a:endParaRPr lang="zh-CN" altLang="en-US"/>
          </a:p>
        </p:txBody>
      </p:sp>
    </p:spTree>
  </p:cSld>
  <p:clrMapOvr>
    <a:masterClrMapping/>
  </p:clrMapOvr>
  <p:transition advClick="0" advTm="0"/>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62CCDFA-4E1D-4ECC-924E-B6F98AA91D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743A0E-775F-40D2-AB00-DC9012702C4E}" type="slidenum">
              <a:rPr lang="zh-CN" altLang="en-US" smtClean="0"/>
            </a:fld>
            <a:endParaRPr lang="zh-CN" altLang="en-US"/>
          </a:p>
        </p:txBody>
      </p:sp>
    </p:spTree>
  </p:cSld>
  <p:clrMapOvr>
    <a:masterClrMapping/>
  </p:clrMapOvr>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hf sldNum="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0" Type="http://schemas.openxmlformats.org/officeDocument/2006/relationships/theme" Target="../theme/theme4.xml"/><Relationship Id="rId7" Type="http://schemas.openxmlformats.org/officeDocument/2006/relationships/slideLayout" Target="../slideLayouts/slideLayout33.xml"/><Relationship Id="rId69" Type="http://schemas.openxmlformats.org/officeDocument/2006/relationships/slideLayout" Target="../slideLayouts/slideLayout95.xml"/><Relationship Id="rId68" Type="http://schemas.openxmlformats.org/officeDocument/2006/relationships/slideLayout" Target="../slideLayouts/slideLayout94.xml"/><Relationship Id="rId67" Type="http://schemas.openxmlformats.org/officeDocument/2006/relationships/slideLayout" Target="../slideLayouts/slideLayout93.xml"/><Relationship Id="rId66" Type="http://schemas.openxmlformats.org/officeDocument/2006/relationships/slideLayout" Target="../slideLayouts/slideLayout92.xml"/><Relationship Id="rId65" Type="http://schemas.openxmlformats.org/officeDocument/2006/relationships/slideLayout" Target="../slideLayouts/slideLayout91.xml"/><Relationship Id="rId64" Type="http://schemas.openxmlformats.org/officeDocument/2006/relationships/slideLayout" Target="../slideLayouts/slideLayout90.xml"/><Relationship Id="rId63" Type="http://schemas.openxmlformats.org/officeDocument/2006/relationships/slideLayout" Target="../slideLayouts/slideLayout89.xml"/><Relationship Id="rId62" Type="http://schemas.openxmlformats.org/officeDocument/2006/relationships/slideLayout" Target="../slideLayouts/slideLayout88.xml"/><Relationship Id="rId61" Type="http://schemas.openxmlformats.org/officeDocument/2006/relationships/slideLayout" Target="../slideLayouts/slideLayout87.xml"/><Relationship Id="rId60" Type="http://schemas.openxmlformats.org/officeDocument/2006/relationships/slideLayout" Target="../slideLayouts/slideLayout86.xml"/><Relationship Id="rId6" Type="http://schemas.openxmlformats.org/officeDocument/2006/relationships/slideLayout" Target="../slideLayouts/slideLayout32.xml"/><Relationship Id="rId59" Type="http://schemas.openxmlformats.org/officeDocument/2006/relationships/slideLayout" Target="../slideLayouts/slideLayout85.xml"/><Relationship Id="rId58" Type="http://schemas.openxmlformats.org/officeDocument/2006/relationships/slideLayout" Target="../slideLayouts/slideLayout84.xml"/><Relationship Id="rId57" Type="http://schemas.openxmlformats.org/officeDocument/2006/relationships/slideLayout" Target="../slideLayouts/slideLayout83.xml"/><Relationship Id="rId56" Type="http://schemas.openxmlformats.org/officeDocument/2006/relationships/slideLayout" Target="../slideLayouts/slideLayout82.xml"/><Relationship Id="rId55" Type="http://schemas.openxmlformats.org/officeDocument/2006/relationships/slideLayout" Target="../slideLayouts/slideLayout81.xml"/><Relationship Id="rId54" Type="http://schemas.openxmlformats.org/officeDocument/2006/relationships/slideLayout" Target="../slideLayouts/slideLayout80.xml"/><Relationship Id="rId53" Type="http://schemas.openxmlformats.org/officeDocument/2006/relationships/slideLayout" Target="../slideLayouts/slideLayout79.xml"/><Relationship Id="rId52" Type="http://schemas.openxmlformats.org/officeDocument/2006/relationships/slideLayout" Target="../slideLayouts/slideLayout78.xml"/><Relationship Id="rId51" Type="http://schemas.openxmlformats.org/officeDocument/2006/relationships/slideLayout" Target="../slideLayouts/slideLayout77.xml"/><Relationship Id="rId50" Type="http://schemas.openxmlformats.org/officeDocument/2006/relationships/slideLayout" Target="../slideLayouts/slideLayout76.xml"/><Relationship Id="rId5" Type="http://schemas.openxmlformats.org/officeDocument/2006/relationships/slideLayout" Target="../slideLayouts/slideLayout31.xml"/><Relationship Id="rId49" Type="http://schemas.openxmlformats.org/officeDocument/2006/relationships/slideLayout" Target="../slideLayouts/slideLayout75.xml"/><Relationship Id="rId48" Type="http://schemas.openxmlformats.org/officeDocument/2006/relationships/slideLayout" Target="../slideLayouts/slideLayout74.xml"/><Relationship Id="rId47" Type="http://schemas.openxmlformats.org/officeDocument/2006/relationships/slideLayout" Target="../slideLayouts/slideLayout73.xml"/><Relationship Id="rId46" Type="http://schemas.openxmlformats.org/officeDocument/2006/relationships/slideLayout" Target="../slideLayouts/slideLayout72.xml"/><Relationship Id="rId45" Type="http://schemas.openxmlformats.org/officeDocument/2006/relationships/slideLayout" Target="../slideLayouts/slideLayout71.xml"/><Relationship Id="rId44" Type="http://schemas.openxmlformats.org/officeDocument/2006/relationships/slideLayout" Target="../slideLayouts/slideLayout70.xml"/><Relationship Id="rId43" Type="http://schemas.openxmlformats.org/officeDocument/2006/relationships/slideLayout" Target="../slideLayouts/slideLayout69.xml"/><Relationship Id="rId42" Type="http://schemas.openxmlformats.org/officeDocument/2006/relationships/slideLayout" Target="../slideLayouts/slideLayout68.xml"/><Relationship Id="rId41" Type="http://schemas.openxmlformats.org/officeDocument/2006/relationships/slideLayout" Target="../slideLayouts/slideLayout67.xml"/><Relationship Id="rId40" Type="http://schemas.openxmlformats.org/officeDocument/2006/relationships/slideLayout" Target="../slideLayouts/slideLayout66.xml"/><Relationship Id="rId4" Type="http://schemas.openxmlformats.org/officeDocument/2006/relationships/slideLayout" Target="../slideLayouts/slideLayout30.xml"/><Relationship Id="rId39" Type="http://schemas.openxmlformats.org/officeDocument/2006/relationships/slideLayout" Target="../slideLayouts/slideLayout65.xml"/><Relationship Id="rId38" Type="http://schemas.openxmlformats.org/officeDocument/2006/relationships/slideLayout" Target="../slideLayouts/slideLayout64.xml"/><Relationship Id="rId37" Type="http://schemas.openxmlformats.org/officeDocument/2006/relationships/slideLayout" Target="../slideLayouts/slideLayout63.xml"/><Relationship Id="rId36" Type="http://schemas.openxmlformats.org/officeDocument/2006/relationships/slideLayout" Target="../slideLayouts/slideLayout62.xml"/><Relationship Id="rId35" Type="http://schemas.openxmlformats.org/officeDocument/2006/relationships/slideLayout" Target="../slideLayouts/slideLayout61.xml"/><Relationship Id="rId34" Type="http://schemas.openxmlformats.org/officeDocument/2006/relationships/slideLayout" Target="../slideLayouts/slideLayout60.xml"/><Relationship Id="rId33" Type="http://schemas.openxmlformats.org/officeDocument/2006/relationships/slideLayout" Target="../slideLayouts/slideLayout59.xml"/><Relationship Id="rId32" Type="http://schemas.openxmlformats.org/officeDocument/2006/relationships/slideLayout" Target="../slideLayouts/slideLayout58.xml"/><Relationship Id="rId31" Type="http://schemas.openxmlformats.org/officeDocument/2006/relationships/slideLayout" Target="../slideLayouts/slideLayout57.xml"/><Relationship Id="rId30" Type="http://schemas.openxmlformats.org/officeDocument/2006/relationships/slideLayout" Target="../slideLayouts/slideLayout56.xml"/><Relationship Id="rId3" Type="http://schemas.openxmlformats.org/officeDocument/2006/relationships/slideLayout" Target="../slideLayouts/slideLayout29.xml"/><Relationship Id="rId29" Type="http://schemas.openxmlformats.org/officeDocument/2006/relationships/slideLayout" Target="../slideLayouts/slideLayout55.xml"/><Relationship Id="rId28" Type="http://schemas.openxmlformats.org/officeDocument/2006/relationships/slideLayout" Target="../slideLayouts/slideLayout54.xml"/><Relationship Id="rId27" Type="http://schemas.openxmlformats.org/officeDocument/2006/relationships/slideLayout" Target="../slideLayouts/slideLayout53.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fld id="{2CE67385-41BA-4D28-857C-9E48547FF12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fld id="{771DEDB1-E77C-463E-9E7E-3B4586D47F8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fld id="{2CE67385-41BA-4D28-857C-9E48547FF12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cs typeface="思源宋体" panose="02020700000000000000" pitchFamily="18" charset="-122"/>
              </a:defRPr>
            </a:lvl1pPr>
          </a:lstStyle>
          <a:p>
            <a:fld id="{771DEDB1-E77C-463E-9E7E-3B4586D47F8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panose="02020700000000000000" pitchFamily="18" charset="-122"/>
          <a:ea typeface="思源宋体" panose="02020700000000000000" pitchFamily="18" charset="-122"/>
          <a:cs typeface="思源宋体" panose="02020700000000000000"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CCDFA-4E1D-4ECC-924E-B6F98AA91DE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43A0E-775F-40D2-AB00-DC9012702C4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29" r:id="rId52"/>
    <p:sldLayoutId id="2147483730" r:id="rId53"/>
    <p:sldLayoutId id="2147483731" r:id="rId54"/>
    <p:sldLayoutId id="2147483732" r:id="rId55"/>
    <p:sldLayoutId id="2147483733" r:id="rId56"/>
    <p:sldLayoutId id="2147483734" r:id="rId57"/>
    <p:sldLayoutId id="2147483735" r:id="rId58"/>
    <p:sldLayoutId id="2147483736" r:id="rId59"/>
    <p:sldLayoutId id="2147483737" r:id="rId60"/>
    <p:sldLayoutId id="2147483738" r:id="rId61"/>
    <p:sldLayoutId id="2147483739" r:id="rId62"/>
    <p:sldLayoutId id="2147483740" r:id="rId63"/>
    <p:sldLayoutId id="2147483741" r:id="rId64"/>
    <p:sldLayoutId id="2147483742" r:id="rId65"/>
    <p:sldLayoutId id="2147483743" r:id="rId66"/>
    <p:sldLayoutId id="2147483744" r:id="rId67"/>
    <p:sldLayoutId id="2147483745" r:id="rId68"/>
    <p:sldLayoutId id="2147483746" r:id="rId6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7.xml"/><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image" Target="../media/image13.png"/><Relationship Id="rId7" Type="http://schemas.openxmlformats.org/officeDocument/2006/relationships/tags" Target="../tags/tag19.xml"/><Relationship Id="rId6" Type="http://schemas.openxmlformats.org/officeDocument/2006/relationships/image" Target="../media/image12.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slideLayout" Target="../slideLayouts/slideLayout14.xml"/><Relationship Id="rId10" Type="http://schemas.openxmlformats.org/officeDocument/2006/relationships/image" Target="../media/image14.pn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16.png"/><Relationship Id="rId6" Type="http://schemas.openxmlformats.org/officeDocument/2006/relationships/tags" Target="../tags/tag23.xml"/><Relationship Id="rId5" Type="http://schemas.openxmlformats.org/officeDocument/2006/relationships/image" Target="../media/image15.png"/><Relationship Id="rId4" Type="http://schemas.openxmlformats.org/officeDocument/2006/relationships/tags" Target="../tags/tag2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tags" Target="../tags/tag2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image" Target="../media/image2.em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19.png"/><Relationship Id="rId6" Type="http://schemas.openxmlformats.org/officeDocument/2006/relationships/tags" Target="../tags/tag30.xml"/><Relationship Id="rId5" Type="http://schemas.openxmlformats.org/officeDocument/2006/relationships/image" Target="../media/image18.png"/><Relationship Id="rId4" Type="http://schemas.openxmlformats.org/officeDocument/2006/relationships/tags" Target="../tags/tag2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tags" Target="../tags/tag3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22.png"/><Relationship Id="rId6" Type="http://schemas.openxmlformats.org/officeDocument/2006/relationships/tags" Target="../tags/tag36.xml"/><Relationship Id="rId5" Type="http://schemas.openxmlformats.org/officeDocument/2006/relationships/image" Target="../media/image21.png"/><Relationship Id="rId4" Type="http://schemas.openxmlformats.org/officeDocument/2006/relationships/tags" Target="../tags/tag3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8.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tags" Target="../tags/tag3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tags" Target="../tags/tag4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tags" Target="../tags/tag4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image" Target="../media/image2.emf"/></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27.png"/><Relationship Id="rId6" Type="http://schemas.openxmlformats.org/officeDocument/2006/relationships/tags" Target="../tags/tag46.xml"/><Relationship Id="rId5" Type="http://schemas.openxmlformats.org/officeDocument/2006/relationships/image" Target="../media/image26.png"/><Relationship Id="rId4" Type="http://schemas.openxmlformats.org/officeDocument/2006/relationships/tags" Target="../tags/tag4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tags" Target="../tags/tag4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47.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tags" Target="../tags/tag5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49.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tags" Target="../tags/tag5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31.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8.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32.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xml"/><Relationship Id="rId1" Type="http://schemas.openxmlformats.org/officeDocument/2006/relationships/image" Target="../media/image2.emf"/></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tags" Target="../tags/tag5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tags" Target="../tags/tag5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7.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8.xml"/><Relationship Id="rId2" Type="http://schemas.openxmlformats.org/officeDocument/2006/relationships/image" Target="../media/image1.emf"/><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ags" Target="../tags/tag1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4.xml"/><Relationship Id="rId7" Type="http://schemas.openxmlformats.org/officeDocument/2006/relationships/image" Target="../media/image9.png"/><Relationship Id="rId6" Type="http://schemas.openxmlformats.org/officeDocument/2006/relationships/tags" Target="../tags/tag13.xml"/><Relationship Id="rId5" Type="http://schemas.openxmlformats.org/officeDocument/2006/relationships/image" Target="../media/image8.png"/><Relationship Id="rId4" Type="http://schemas.openxmlformats.org/officeDocument/2006/relationships/tags" Target="../tags/tag12.xml"/><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slideLayout" Target="../slideLayouts/slideLayout14.xml"/><Relationship Id="rId11" Type="http://schemas.openxmlformats.org/officeDocument/2006/relationships/image" Target="../media/image11.png"/><Relationship Id="rId10" Type="http://schemas.openxmlformats.org/officeDocument/2006/relationships/tags" Target="../tags/tag15.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rotWithShape="1">
          <a:blip r:embed="rId1"/>
          <a:srcRect t="16187" r="1830"/>
          <a:stretch>
            <a:fillRect/>
          </a:stretch>
        </p:blipFill>
        <p:spPr>
          <a:xfrm>
            <a:off x="4981622" y="2751"/>
            <a:ext cx="7210378" cy="6855249"/>
          </a:xfrm>
          <a:prstGeom prst="rect">
            <a:avLst/>
          </a:prstGeom>
        </p:spPr>
      </p:pic>
      <p:pic>
        <p:nvPicPr>
          <p:cNvPr id="76" name="图片 75"/>
          <p:cNvPicPr>
            <a:picLocks noChangeAspect="1"/>
          </p:cNvPicPr>
          <p:nvPr/>
        </p:nvPicPr>
        <p:blipFill rotWithShape="1">
          <a:blip r:embed="rId2">
            <a:lum bright="-15000"/>
          </a:blip>
          <a:srcRect l="-74" t="15279" r="31003" b="52696"/>
          <a:stretch>
            <a:fillRect/>
          </a:stretch>
        </p:blipFill>
        <p:spPr>
          <a:xfrm rot="10800000">
            <a:off x="-1" y="3600306"/>
            <a:ext cx="3665729" cy="3257694"/>
          </a:xfrm>
          <a:prstGeom prst="rect">
            <a:avLst/>
          </a:prstGeom>
        </p:spPr>
      </p:pic>
      <p:sp>
        <p:nvSpPr>
          <p:cNvPr id="9" name="文本框 8"/>
          <p:cNvSpPr txBox="1"/>
          <p:nvPr/>
        </p:nvSpPr>
        <p:spPr>
          <a:xfrm>
            <a:off x="1448562" y="2525292"/>
            <a:ext cx="7529670" cy="829945"/>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lumMod val="85000"/>
                    <a:lumOff val="15000"/>
                  </a:prstClr>
                </a:solidFill>
                <a:effectLst/>
                <a:uLnTx/>
                <a:uFillTx/>
                <a:latin typeface="+mj-ea"/>
                <a:ea typeface="+mj-ea"/>
                <a:cs typeface="+mn-ea"/>
                <a:sym typeface="Arial" panose="020B0604020202020204"/>
              </a:rPr>
              <a:t>Presentation </a:t>
            </a:r>
            <a:r>
              <a:rPr kumimoji="0" lang="en-US" altLang="zh-CN" sz="4800" b="1" i="0" u="none" strike="noStrike" kern="1200" cap="none" spc="0" normalizeH="0" baseline="0" noProof="0" dirty="0">
                <a:ln>
                  <a:noFill/>
                </a:ln>
                <a:solidFill>
                  <a:prstClr val="black">
                    <a:lumMod val="85000"/>
                    <a:lumOff val="15000"/>
                  </a:prstClr>
                </a:solidFill>
                <a:effectLst/>
                <a:uLnTx/>
                <a:uFillTx/>
                <a:latin typeface="+mj-ea"/>
                <a:ea typeface="+mj-ea"/>
                <a:cs typeface="+mn-ea"/>
                <a:sym typeface="Arial" panose="020B0604020202020204"/>
              </a:rPr>
              <a:t>on</a:t>
            </a:r>
            <a:endParaRPr kumimoji="0" lang="en-US" altLang="zh-CN" sz="4800" b="1" i="0" u="none" strike="noStrike" kern="1200" cap="none" spc="0" normalizeH="0" baseline="0" noProof="0" dirty="0">
              <a:ln>
                <a:noFill/>
              </a:ln>
              <a:solidFill>
                <a:prstClr val="black">
                  <a:lumMod val="85000"/>
                  <a:lumOff val="15000"/>
                </a:prstClr>
              </a:solidFill>
              <a:effectLst/>
              <a:uLnTx/>
              <a:uFillTx/>
              <a:latin typeface="+mj-ea"/>
              <a:ea typeface="+mj-ea"/>
              <a:cs typeface="+mn-ea"/>
              <a:sym typeface="Arial" panose="020B0604020202020204"/>
            </a:endParaRPr>
          </a:p>
        </p:txBody>
      </p:sp>
      <p:sp>
        <p:nvSpPr>
          <p:cNvPr id="11" name="矩形 10"/>
          <p:cNvSpPr/>
          <p:nvPr/>
        </p:nvSpPr>
        <p:spPr>
          <a:xfrm>
            <a:off x="1522730" y="3355340"/>
            <a:ext cx="7975600" cy="807085"/>
          </a:xfrm>
          <a:prstGeom prst="rect">
            <a:avLst/>
          </a:prstGeom>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rPr>
              <a:t>Practical Secure Aggregation</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rPr>
              <a:t>for Privacy-Preserving Machine Learning</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12" name="矩形 11"/>
          <p:cNvSpPr/>
          <p:nvPr/>
        </p:nvSpPr>
        <p:spPr>
          <a:xfrm>
            <a:off x="1448656" y="516323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13" name="文本框 12"/>
          <p:cNvSpPr txBox="1"/>
          <p:nvPr/>
        </p:nvSpPr>
        <p:spPr>
          <a:xfrm>
            <a:off x="1617560" y="5077862"/>
            <a:ext cx="2253399"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rPr>
              <a:t>Host: Enc3l</a:t>
            </a:r>
            <a:endParaRPr kumimoji="0" lang="en-US"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微软雅黑" panose="020B0503020204020204" pitchFamily="34" charset="-122"/>
              <a:cs typeface="+mn-ea"/>
              <a:sym typeface="Arial" panose="020B0604020202020204"/>
            </a:endParaRPr>
          </a:p>
        </p:txBody>
      </p:sp>
      <p:cxnSp>
        <p:nvCxnSpPr>
          <p:cNvPr id="16" name="直接连接符 15"/>
          <p:cNvCxnSpPr/>
          <p:nvPr/>
        </p:nvCxnSpPr>
        <p:spPr>
          <a:xfrm flipH="1">
            <a:off x="1455462" y="4298065"/>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pic>
        <p:nvPicPr>
          <p:cNvPr id="3" name="图片 2" descr="172ff08ffe5c6ed3621cb656f6522d7b"/>
          <p:cNvPicPr>
            <a:picLocks noChangeAspect="1"/>
          </p:cNvPicPr>
          <p:nvPr/>
        </p:nvPicPr>
        <p:blipFill>
          <a:blip r:embed="rId3"/>
          <a:stretch>
            <a:fillRect/>
          </a:stretch>
        </p:blipFill>
        <p:spPr>
          <a:xfrm>
            <a:off x="186690" y="169545"/>
            <a:ext cx="892175" cy="89217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1000" fill="hold"/>
                                        <p:tgtEl>
                                          <p:spTgt spid="75"/>
                                        </p:tgtEl>
                                        <p:attrNameLst>
                                          <p:attrName>ppt_w</p:attrName>
                                        </p:attrNameLst>
                                      </p:cBhvr>
                                      <p:tavLst>
                                        <p:tav tm="0">
                                          <p:val>
                                            <p:strVal val="#ppt_w+.3"/>
                                          </p:val>
                                        </p:tav>
                                        <p:tav tm="100000">
                                          <p:val>
                                            <p:strVal val="#ppt_w"/>
                                          </p:val>
                                        </p:tav>
                                      </p:tavLst>
                                    </p:anim>
                                    <p:anim calcmode="lin" valueType="num">
                                      <p:cBhvr>
                                        <p:cTn id="8" dur="1000" fill="hold"/>
                                        <p:tgtEl>
                                          <p:spTgt spid="75"/>
                                        </p:tgtEl>
                                        <p:attrNameLst>
                                          <p:attrName>ppt_h</p:attrName>
                                        </p:attrNameLst>
                                      </p:cBhvr>
                                      <p:tavLst>
                                        <p:tav tm="0">
                                          <p:val>
                                            <p:strVal val="#ppt_h"/>
                                          </p:val>
                                        </p:tav>
                                        <p:tav tm="100000">
                                          <p:val>
                                            <p:strVal val="#ppt_h"/>
                                          </p:val>
                                        </p:tav>
                                      </p:tavLst>
                                    </p:anim>
                                    <p:animEffect transition="in" filter="fade">
                                      <p:cBhvr>
                                        <p:cTn id="9" dur="1000"/>
                                        <p:tgtEl>
                                          <p:spTgt spid="75"/>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1000" fill="hold"/>
                                        <p:tgtEl>
                                          <p:spTgt spid="76"/>
                                        </p:tgtEl>
                                        <p:attrNameLst>
                                          <p:attrName>ppt_w</p:attrName>
                                        </p:attrNameLst>
                                      </p:cBhvr>
                                      <p:tavLst>
                                        <p:tav tm="0">
                                          <p:val>
                                            <p:strVal val="#ppt_w+.3"/>
                                          </p:val>
                                        </p:tav>
                                        <p:tav tm="100000">
                                          <p:val>
                                            <p:strVal val="#ppt_w"/>
                                          </p:val>
                                        </p:tav>
                                      </p:tavLst>
                                    </p:anim>
                                    <p:anim calcmode="lin" valueType="num">
                                      <p:cBhvr>
                                        <p:cTn id="13" dur="1000" fill="hold"/>
                                        <p:tgtEl>
                                          <p:spTgt spid="76"/>
                                        </p:tgtEl>
                                        <p:attrNameLst>
                                          <p:attrName>ppt_h</p:attrName>
                                        </p:attrNameLst>
                                      </p:cBhvr>
                                      <p:tavLst>
                                        <p:tav tm="0">
                                          <p:val>
                                            <p:strVal val="#ppt_h"/>
                                          </p:val>
                                        </p:tav>
                                        <p:tav tm="100000">
                                          <p:val>
                                            <p:strVal val="#ppt_h"/>
                                          </p:val>
                                        </p:tav>
                                      </p:tavLst>
                                    </p:anim>
                                    <p:animEffect transition="in" filter="fade">
                                      <p:cBhvr>
                                        <p:cTn id="14" dur="1000"/>
                                        <p:tgtEl>
                                          <p:spTgt spid="76"/>
                                        </p:tgtEl>
                                      </p:cBhvr>
                                    </p:animEffect>
                                  </p:childTnLst>
                                </p:cTn>
                              </p:par>
                              <p:par>
                                <p:cTn id="15" presetID="22" presetClass="entr" presetSubtype="2" fill="hold"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10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Effect transition="in" filter="fade">
                                      <p:cBhvr>
                                        <p:cTn id="23" dur="1000"/>
                                        <p:tgtEl>
                                          <p:spTgt spid="9"/>
                                        </p:tgtEl>
                                      </p:cBhvr>
                                    </p:animEffect>
                                  </p:childTnLst>
                                </p:cTn>
                              </p:par>
                            </p:childTnLst>
                          </p:cTn>
                        </p:par>
                        <p:par>
                          <p:cTn id="24" fill="hold">
                            <p:stCondLst>
                              <p:cond delay="24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par>
                          <p:cTn id="28" fill="hold">
                            <p:stCondLst>
                              <p:cond delay="2900"/>
                            </p:stCondLst>
                            <p:childTnLst>
                              <p:par>
                                <p:cTn id="29" presetID="17"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750" fill="hold"/>
                                        <p:tgtEl>
                                          <p:spTgt spid="12"/>
                                        </p:tgtEl>
                                        <p:attrNameLst>
                                          <p:attrName>ppt_x</p:attrName>
                                        </p:attrNameLst>
                                      </p:cBhvr>
                                      <p:tavLst>
                                        <p:tav tm="0">
                                          <p:val>
                                            <p:strVal val="#ppt_x"/>
                                          </p:val>
                                        </p:tav>
                                        <p:tav tm="100000">
                                          <p:val>
                                            <p:strVal val="#ppt_x"/>
                                          </p:val>
                                        </p:tav>
                                      </p:tavLst>
                                    </p:anim>
                                    <p:anim calcmode="lin" valueType="num">
                                      <p:cBhvr>
                                        <p:cTn id="32" dur="750" fill="hold"/>
                                        <p:tgtEl>
                                          <p:spTgt spid="12"/>
                                        </p:tgtEl>
                                        <p:attrNameLst>
                                          <p:attrName>ppt_y</p:attrName>
                                        </p:attrNameLst>
                                      </p:cBhvr>
                                      <p:tavLst>
                                        <p:tav tm="0">
                                          <p:val>
                                            <p:strVal val="#ppt_y-#ppt_h/2"/>
                                          </p:val>
                                        </p:tav>
                                        <p:tav tm="100000">
                                          <p:val>
                                            <p:strVal val="#ppt_y"/>
                                          </p:val>
                                        </p:tav>
                                      </p:tavLst>
                                    </p:anim>
                                    <p:anim calcmode="lin" valueType="num">
                                      <p:cBhvr>
                                        <p:cTn id="33" dur="750" fill="hold"/>
                                        <p:tgtEl>
                                          <p:spTgt spid="12"/>
                                        </p:tgtEl>
                                        <p:attrNameLst>
                                          <p:attrName>ppt_w</p:attrName>
                                        </p:attrNameLst>
                                      </p:cBhvr>
                                      <p:tavLst>
                                        <p:tav tm="0">
                                          <p:val>
                                            <p:strVal val="#ppt_w"/>
                                          </p:val>
                                        </p:tav>
                                        <p:tav tm="100000">
                                          <p:val>
                                            <p:strVal val="#ppt_w"/>
                                          </p:val>
                                        </p:tav>
                                      </p:tavLst>
                                    </p:anim>
                                    <p:anim calcmode="lin" valueType="num">
                                      <p:cBhvr>
                                        <p:cTn id="34" dur="750" fill="hold"/>
                                        <p:tgtEl>
                                          <p:spTgt spid="12"/>
                                        </p:tgtEl>
                                        <p:attrNameLst>
                                          <p:attrName>ppt_h</p:attrName>
                                        </p:attrNameLst>
                                      </p:cBhvr>
                                      <p:tavLst>
                                        <p:tav tm="0">
                                          <p:val>
                                            <p:fltVal val="0"/>
                                          </p:val>
                                        </p:tav>
                                        <p:tav tm="100000">
                                          <p:val>
                                            <p:strVal val="#ppt_h"/>
                                          </p:val>
                                        </p:tav>
                                      </p:tavLst>
                                    </p:anim>
                                  </p:childTnLst>
                                </p:cTn>
                              </p:par>
                              <p:par>
                                <p:cTn id="35" presetID="22" presetClass="entr" presetSubtype="8" fill="hold" grpId="0" nodeType="withEffect">
                                  <p:stCondLst>
                                    <p:cond delay="55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585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7" name="文本框 26"/>
          <p:cNvSpPr txBox="1"/>
          <p:nvPr>
            <p:custDataLst>
              <p:tags r:id="rId4"/>
            </p:custDataLst>
          </p:nvPr>
        </p:nvSpPr>
        <p:spPr>
          <a:xfrm>
            <a:off x="1059180" y="1226185"/>
            <a:ext cx="5544185" cy="460375"/>
          </a:xfrm>
          <a:prstGeom prst="rect">
            <a:avLst/>
          </a:prstGeom>
          <a:noFill/>
        </p:spPr>
        <p:txBody>
          <a:bodyPr wrap="square" rtlCol="0">
            <a:spAutoFit/>
          </a:bodyPr>
          <a:p>
            <a:r>
              <a:rPr lang="en-US" altLang="zh-CN" sz="2400" b="1"/>
              <a:t>Key Agreement(</a:t>
            </a:r>
            <a:r>
              <a:rPr lang="zh-CN" altLang="en-US" sz="2400" b="1"/>
              <a:t>私钥分享</a:t>
            </a:r>
            <a:r>
              <a:rPr lang="en-US" altLang="zh-CN" sz="2400" b="1"/>
              <a:t>)</a:t>
            </a:r>
            <a:endParaRPr lang="zh-CN" altLang="en-US" sz="2400" b="1"/>
          </a:p>
        </p:txBody>
      </p:sp>
      <p:sp>
        <p:nvSpPr>
          <p:cNvPr id="2" name="文本框 1"/>
          <p:cNvSpPr txBox="1"/>
          <p:nvPr/>
        </p:nvSpPr>
        <p:spPr>
          <a:xfrm>
            <a:off x="1059180" y="1763395"/>
            <a:ext cx="8023225" cy="4657090"/>
          </a:xfrm>
          <a:prstGeom prst="rect">
            <a:avLst/>
          </a:prstGeom>
          <a:noFill/>
        </p:spPr>
        <p:txBody>
          <a:bodyPr wrap="square" rtlCol="0">
            <a:no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custDataLst>
              <p:tags r:id="rId5"/>
            </p:custDataLst>
          </p:nvPr>
        </p:nvPicPr>
        <p:blipFill>
          <a:blip r:embed="rId6"/>
          <a:stretch>
            <a:fillRect/>
          </a:stretch>
        </p:blipFill>
        <p:spPr>
          <a:xfrm>
            <a:off x="986790" y="1723390"/>
            <a:ext cx="7933690" cy="1216025"/>
          </a:xfrm>
          <a:prstGeom prst="rect">
            <a:avLst/>
          </a:prstGeom>
        </p:spPr>
      </p:pic>
      <p:pic>
        <p:nvPicPr>
          <p:cNvPr id="6" name="图片 5"/>
          <p:cNvPicPr>
            <a:picLocks noChangeAspect="1"/>
          </p:cNvPicPr>
          <p:nvPr>
            <p:custDataLst>
              <p:tags r:id="rId7"/>
            </p:custDataLst>
          </p:nvPr>
        </p:nvPicPr>
        <p:blipFill>
          <a:blip r:embed="rId8"/>
          <a:srcRect l="3509"/>
          <a:stretch>
            <a:fillRect/>
          </a:stretch>
        </p:blipFill>
        <p:spPr>
          <a:xfrm>
            <a:off x="1009650" y="2939415"/>
            <a:ext cx="7227570" cy="1270635"/>
          </a:xfrm>
          <a:prstGeom prst="rect">
            <a:avLst/>
          </a:prstGeom>
        </p:spPr>
      </p:pic>
      <p:pic>
        <p:nvPicPr>
          <p:cNvPr id="100" name="图片 99"/>
          <p:cNvPicPr/>
          <p:nvPr>
            <p:custDataLst>
              <p:tags r:id="rId9"/>
            </p:custDataLst>
          </p:nvPr>
        </p:nvPicPr>
        <p:blipFill>
          <a:blip r:embed="rId10"/>
          <a:stretch>
            <a:fillRect/>
          </a:stretch>
        </p:blipFill>
        <p:spPr>
          <a:xfrm>
            <a:off x="1112520" y="4210050"/>
            <a:ext cx="4398010" cy="2371725"/>
          </a:xfrm>
          <a:prstGeom prst="rect">
            <a:avLst/>
          </a:prstGeom>
          <a:noFill/>
          <a:ln w="9525">
            <a:noFill/>
          </a:ln>
        </p:spPr>
      </p:pic>
      <p:sp>
        <p:nvSpPr>
          <p:cNvPr id="3" name="文本框 2"/>
          <p:cNvSpPr txBox="1"/>
          <p:nvPr/>
        </p:nvSpPr>
        <p:spPr>
          <a:xfrm>
            <a:off x="6426200" y="5105400"/>
            <a:ext cx="3632200" cy="368300"/>
          </a:xfrm>
          <a:prstGeom prst="rect">
            <a:avLst/>
          </a:prstGeom>
          <a:noFill/>
        </p:spPr>
        <p:txBody>
          <a:bodyPr wrap="square" rtlCol="0">
            <a:spAutoFit/>
          </a:bodyPr>
          <a:p>
            <a:r>
              <a:rPr lang="zh-CN" altLang="en-US"/>
              <a:t>拓展</a:t>
            </a:r>
            <a:r>
              <a:rPr lang="en-US" altLang="zh-CN"/>
              <a:t>Diffle-Hellman</a:t>
            </a:r>
            <a:r>
              <a:rPr lang="zh-CN" altLang="en-US"/>
              <a:t>算法</a:t>
            </a:r>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87120" y="1511300"/>
            <a:ext cx="10828655" cy="4757420"/>
          </a:xfrm>
          <a:prstGeom prst="rect">
            <a:avLst/>
          </a:prstGeom>
          <a:noFill/>
        </p:spPr>
        <p:txBody>
          <a:bodyPr wrap="square" rtlCol="0">
            <a:noAutofit/>
          </a:bodyPr>
          <a:p>
            <a:r>
              <a:rPr lang="zh-CN" altLang="en-US"/>
              <a:t>为了证明</a:t>
            </a:r>
            <a:r>
              <a:rPr lang="en-US" altLang="zh-CN"/>
              <a:t>KA.Agree()</a:t>
            </a:r>
            <a:r>
              <a:rPr lang="zh-CN" altLang="en-US"/>
              <a:t>函数满足, KA.agree(su</a:t>
            </a:r>
            <a:r>
              <a:rPr lang="en-US" altLang="zh-CN"/>
              <a:t>^</a:t>
            </a:r>
            <a:r>
              <a:rPr lang="zh-CN" altLang="en-US"/>
              <a:t>SK ,sv</a:t>
            </a:r>
            <a:r>
              <a:rPr lang="en-US" altLang="zh-CN"/>
              <a:t>^</a:t>
            </a:r>
            <a:r>
              <a:rPr lang="zh-CN" altLang="en-US"/>
              <a:t>PK ) = KA.agree(sv</a:t>
            </a:r>
            <a:r>
              <a:rPr lang="en-US" altLang="zh-CN"/>
              <a:t>^</a:t>
            </a:r>
            <a:r>
              <a:rPr lang="zh-CN" altLang="en-US"/>
              <a:t>SK ,su</a:t>
            </a:r>
            <a:r>
              <a:rPr lang="en-US" altLang="zh-CN"/>
              <a:t>^</a:t>
            </a:r>
            <a:r>
              <a:rPr lang="zh-CN" altLang="en-US"/>
              <a:t>PK )</a:t>
            </a:r>
            <a:r>
              <a:rPr lang="en-US" altLang="zh-CN"/>
              <a:t>,</a:t>
            </a:r>
            <a:r>
              <a:rPr lang="zh-CN" altLang="en-US"/>
              <a:t>引入</a:t>
            </a:r>
            <a:r>
              <a:rPr lang="en-US" altLang="zh-CN"/>
              <a:t>DDH</a:t>
            </a:r>
            <a:r>
              <a:rPr lang="zh-CN" altLang="en-US"/>
              <a:t>假设：</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但联邦学习中的</a:t>
            </a:r>
            <a:r>
              <a:rPr lang="en-US" altLang="zh-CN"/>
              <a:t>Key Agreement</a:t>
            </a:r>
            <a:r>
              <a:rPr lang="zh-CN" altLang="en-US"/>
              <a:t>不同于传统</a:t>
            </a:r>
            <a:r>
              <a:rPr lang="en-US" altLang="zh-CN"/>
              <a:t>Diffle-Hellman</a:t>
            </a:r>
            <a:r>
              <a:rPr lang="zh-CN" altLang="en-US"/>
              <a:t>交换算法使用的是模运算，而使用哈希函数，故</a:t>
            </a:r>
            <a:r>
              <a:rPr lang="en-US" altLang="zh-CN"/>
              <a:t>DDH</a:t>
            </a:r>
            <a:r>
              <a:rPr lang="zh-CN" altLang="en-US"/>
              <a:t>假设被扩展到适用于</a:t>
            </a:r>
            <a:r>
              <a:rPr lang="zh-CN" altLang="en-US"/>
              <a:t>哈希函数：</a:t>
            </a:r>
            <a:endParaRPr lang="zh-CN" altLang="en-US"/>
          </a:p>
          <a:p>
            <a:endParaRPr lang="zh-CN" altLang="en-US"/>
          </a:p>
          <a:p>
            <a:endParaRPr lang="zh-CN" altLang="en-US"/>
          </a:p>
        </p:txBody>
      </p:sp>
      <p:pic>
        <p:nvPicPr>
          <p:cNvPr id="3" name="图片 2"/>
          <p:cNvPicPr>
            <a:picLocks noChangeAspect="1"/>
          </p:cNvPicPr>
          <p:nvPr>
            <p:custDataLst>
              <p:tags r:id="rId4"/>
            </p:custDataLst>
          </p:nvPr>
        </p:nvPicPr>
        <p:blipFill>
          <a:blip r:embed="rId5"/>
          <a:stretch>
            <a:fillRect/>
          </a:stretch>
        </p:blipFill>
        <p:spPr>
          <a:xfrm>
            <a:off x="1165225" y="1896110"/>
            <a:ext cx="7367270" cy="2149475"/>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1165225" y="4715510"/>
            <a:ext cx="3747135" cy="202755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584200" y="-518796"/>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09650" y="1337310"/>
            <a:ext cx="5556885" cy="460375"/>
          </a:xfrm>
          <a:prstGeom prst="rect">
            <a:avLst/>
          </a:prstGeom>
          <a:noFill/>
        </p:spPr>
        <p:txBody>
          <a:bodyPr wrap="square" rtlCol="0">
            <a:spAutoFit/>
          </a:bodyPr>
          <a:p>
            <a:r>
              <a:rPr lang="en-US" altLang="zh-CN" sz="2400" b="1"/>
              <a:t>Authenticated Encryption</a:t>
            </a:r>
            <a:endParaRPr lang="en-US" altLang="zh-CN" sz="2400" b="1"/>
          </a:p>
        </p:txBody>
      </p:sp>
      <p:sp>
        <p:nvSpPr>
          <p:cNvPr id="4" name="文本框 3"/>
          <p:cNvSpPr txBox="1"/>
          <p:nvPr/>
        </p:nvSpPr>
        <p:spPr>
          <a:xfrm>
            <a:off x="1009650" y="1934210"/>
            <a:ext cx="8502015" cy="2584450"/>
          </a:xfrm>
          <a:prstGeom prst="rect">
            <a:avLst/>
          </a:prstGeom>
          <a:noFill/>
        </p:spPr>
        <p:txBody>
          <a:bodyPr wrap="square" rtlCol="0">
            <a:spAutoFit/>
          </a:bodyPr>
          <a:p>
            <a:r>
              <a:rPr lang="zh-CN" altLang="en-US"/>
              <a:t>通过一个对称式加密算法来保证信息在传输过程中的安全性：</a:t>
            </a:r>
            <a:endParaRPr lang="zh-CN" altLang="en-US"/>
          </a:p>
          <a:p>
            <a:endParaRPr lang="zh-CN" altLang="en-US"/>
          </a:p>
          <a:p>
            <a:r>
              <a:rPr lang="en-US" altLang="zh-CN"/>
              <a:t>1.</a:t>
            </a:r>
            <a:r>
              <a:rPr lang="zh-CN" altLang="en-US"/>
              <a:t>密钥生成算法生成密钥</a:t>
            </a:r>
            <a:r>
              <a:rPr lang="en-US" altLang="zh-CN"/>
              <a:t>c</a:t>
            </a:r>
            <a:r>
              <a:rPr lang="zh-CN" altLang="en-US"/>
              <a:t>；</a:t>
            </a:r>
            <a:endParaRPr lang="zh-CN" altLang="en-US"/>
          </a:p>
          <a:p>
            <a:endParaRPr lang="zh-CN" altLang="en-US"/>
          </a:p>
          <a:p>
            <a:r>
              <a:rPr lang="en-US" altLang="zh-CN"/>
              <a:t>2.</a:t>
            </a:r>
            <a:r>
              <a:rPr lang="en-US" altLang="zh-CN" b="1"/>
              <a:t>AE.enc(c,x)</a:t>
            </a:r>
            <a:r>
              <a:rPr lang="en-US" altLang="zh-CN"/>
              <a:t>:</a:t>
            </a:r>
            <a:r>
              <a:rPr lang="zh-CN" altLang="en-US"/>
              <a:t>利用密钥</a:t>
            </a:r>
            <a:r>
              <a:rPr lang="en-US" altLang="zh-CN"/>
              <a:t>c</a:t>
            </a:r>
            <a:r>
              <a:rPr lang="zh-CN" altLang="en-US"/>
              <a:t>对明文</a:t>
            </a:r>
            <a:r>
              <a:rPr lang="en-US" altLang="zh-CN"/>
              <a:t>x</a:t>
            </a:r>
            <a:r>
              <a:rPr lang="zh-CN" altLang="en-US"/>
              <a:t>加密得到密文</a:t>
            </a:r>
            <a:r>
              <a:rPr lang="en-US" altLang="zh-CN"/>
              <a:t>y;</a:t>
            </a:r>
            <a:endParaRPr lang="en-US" altLang="zh-CN"/>
          </a:p>
          <a:p>
            <a:endParaRPr lang="en-US" altLang="zh-CN"/>
          </a:p>
          <a:p>
            <a:r>
              <a:rPr lang="en-US" altLang="zh-CN"/>
              <a:t>3.</a:t>
            </a:r>
            <a:r>
              <a:rPr lang="en-US" altLang="zh-CN" b="1"/>
              <a:t>AE.dec(c,y)</a:t>
            </a:r>
            <a:r>
              <a:rPr lang="en-US" altLang="zh-CN"/>
              <a:t>:</a:t>
            </a:r>
            <a:r>
              <a:rPr lang="zh-CN" altLang="en-US"/>
              <a:t>利用解密函数对</a:t>
            </a:r>
            <a:r>
              <a:rPr lang="en-US" altLang="zh-CN"/>
              <a:t>y</a:t>
            </a:r>
            <a:r>
              <a:rPr lang="zh-CN" altLang="en-US"/>
              <a:t>进行解密，如果揭密出</a:t>
            </a:r>
            <a:r>
              <a:rPr lang="en-US" altLang="zh-CN"/>
              <a:t>x</a:t>
            </a:r>
            <a:r>
              <a:rPr lang="zh-CN" altLang="en-US"/>
              <a:t>则输出</a:t>
            </a:r>
            <a:r>
              <a:rPr lang="en-US" altLang="zh-CN"/>
              <a:t>x,</a:t>
            </a:r>
            <a:r>
              <a:rPr lang="zh-CN" altLang="en-US"/>
              <a:t>否则报错</a:t>
            </a:r>
            <a:r>
              <a:rPr lang="en-US" altLang="zh-CN"/>
              <a:t>;</a:t>
            </a:r>
            <a:endParaRPr lang="zh-CN" altLang="en-US"/>
          </a:p>
          <a:p>
            <a:endParaRPr lang="en-US" altLang="zh-CN"/>
          </a:p>
          <a:p>
            <a:endParaRPr lang="en-US"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164590" y="1391920"/>
            <a:ext cx="7200265" cy="460375"/>
          </a:xfrm>
          <a:prstGeom prst="rect">
            <a:avLst/>
          </a:prstGeom>
          <a:noFill/>
        </p:spPr>
        <p:txBody>
          <a:bodyPr wrap="square" rtlCol="0">
            <a:spAutoFit/>
          </a:bodyPr>
          <a:p>
            <a:r>
              <a:rPr lang="en-US" altLang="zh-CN" sz="2400" b="1"/>
              <a:t>Pseudorandom Generator(</a:t>
            </a:r>
            <a:r>
              <a:rPr lang="zh-CN" altLang="en-US" sz="2400" b="1"/>
              <a:t>伪随机生成器</a:t>
            </a:r>
            <a:r>
              <a:rPr lang="en-US" altLang="zh-CN" sz="2400" b="1"/>
              <a:t>)</a:t>
            </a:r>
            <a:endParaRPr lang="en-US" altLang="zh-CN" sz="2400" b="1"/>
          </a:p>
        </p:txBody>
      </p:sp>
      <p:sp>
        <p:nvSpPr>
          <p:cNvPr id="3" name="文本框 2"/>
          <p:cNvSpPr txBox="1"/>
          <p:nvPr/>
        </p:nvSpPr>
        <p:spPr>
          <a:xfrm>
            <a:off x="1237615" y="1934210"/>
            <a:ext cx="7385685" cy="645160"/>
          </a:xfrm>
          <a:prstGeom prst="rect">
            <a:avLst/>
          </a:prstGeom>
          <a:noFill/>
        </p:spPr>
        <p:txBody>
          <a:bodyPr wrap="square" rtlCol="0">
            <a:spAutoFit/>
          </a:bodyPr>
          <a:p>
            <a:r>
              <a:rPr lang="zh-CN" altLang="en-US"/>
              <a:t>给定一个定长但数值随机的</a:t>
            </a:r>
            <a:r>
              <a:rPr lang="en-US" altLang="zh-CN"/>
              <a:t>SEED,</a:t>
            </a:r>
            <a:r>
              <a:rPr lang="zh-CN" altLang="en-US"/>
              <a:t>伪随机生成器可以根据该</a:t>
            </a:r>
            <a:r>
              <a:rPr lang="en-US" altLang="zh-CN"/>
              <a:t>SEED</a:t>
            </a:r>
            <a:r>
              <a:rPr lang="zh-CN" altLang="en-US"/>
              <a:t>生成多个新的伪随机数</a:t>
            </a:r>
            <a:r>
              <a:rPr lang="en-US" altLang="zh-CN"/>
              <a:t>.</a:t>
            </a:r>
            <a:endParaRPr lang="en-US" altLang="zh-CN"/>
          </a:p>
        </p:txBody>
      </p:sp>
      <p:sp>
        <p:nvSpPr>
          <p:cNvPr id="6" name="文本框 5"/>
          <p:cNvSpPr txBox="1"/>
          <p:nvPr/>
        </p:nvSpPr>
        <p:spPr>
          <a:xfrm>
            <a:off x="1164590" y="2646680"/>
            <a:ext cx="4963795" cy="460375"/>
          </a:xfrm>
          <a:prstGeom prst="rect">
            <a:avLst/>
          </a:prstGeom>
          <a:noFill/>
        </p:spPr>
        <p:txBody>
          <a:bodyPr wrap="square" rtlCol="0">
            <a:spAutoFit/>
          </a:bodyPr>
          <a:p>
            <a:r>
              <a:rPr lang="en-US" altLang="zh-CN" sz="2400" b="1"/>
              <a:t>Signature Scheme(</a:t>
            </a:r>
            <a:r>
              <a:rPr lang="zh-CN" altLang="en-US" sz="2400" b="1"/>
              <a:t>签名机制</a:t>
            </a:r>
            <a:r>
              <a:rPr lang="en-US" altLang="zh-CN" sz="2400" b="1"/>
              <a:t>)</a:t>
            </a:r>
            <a:endParaRPr lang="en-US" altLang="zh-CN" sz="2400" b="1"/>
          </a:p>
        </p:txBody>
      </p:sp>
      <p:sp>
        <p:nvSpPr>
          <p:cNvPr id="8" name="文本框 7"/>
          <p:cNvSpPr txBox="1"/>
          <p:nvPr/>
        </p:nvSpPr>
        <p:spPr>
          <a:xfrm>
            <a:off x="1237615" y="3174365"/>
            <a:ext cx="6559550" cy="2861310"/>
          </a:xfrm>
          <a:prstGeom prst="rect">
            <a:avLst/>
          </a:prstGeom>
          <a:noFill/>
        </p:spPr>
        <p:txBody>
          <a:bodyPr wrap="square" rtlCol="0">
            <a:spAutoFit/>
          </a:bodyPr>
          <a:p>
            <a:r>
              <a:rPr lang="en-US" altLang="zh-CN"/>
              <a:t>FedLearning</a:t>
            </a:r>
            <a:r>
              <a:rPr lang="zh-CN" altLang="en-US"/>
              <a:t>中采用的签名机制基于</a:t>
            </a:r>
            <a:r>
              <a:rPr lang="en-US" altLang="zh-CN"/>
              <a:t>UF-CMA</a:t>
            </a:r>
            <a:r>
              <a:rPr lang="zh-CN" altLang="en-US"/>
              <a:t>安全签名</a:t>
            </a:r>
            <a:r>
              <a:rPr lang="zh-CN" altLang="en-US"/>
              <a:t>方案。</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9" name="图片 8"/>
          <p:cNvPicPr>
            <a:picLocks noChangeAspect="1"/>
          </p:cNvPicPr>
          <p:nvPr>
            <p:custDataLst>
              <p:tags r:id="rId4"/>
            </p:custDataLst>
          </p:nvPr>
        </p:nvPicPr>
        <p:blipFill>
          <a:blip r:embed="rId5"/>
          <a:stretch>
            <a:fillRect/>
          </a:stretch>
        </p:blipFill>
        <p:spPr>
          <a:xfrm>
            <a:off x="1165225" y="3525520"/>
            <a:ext cx="8653780" cy="144145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10000"/>
          </a:blip>
          <a:stretch>
            <a:fillRect/>
          </a:stretch>
        </p:blipFill>
        <p:spPr>
          <a:xfrm rot="5400000">
            <a:off x="2955195" y="-4233773"/>
            <a:ext cx="6488759" cy="12437244"/>
          </a:xfrm>
          <a:prstGeom prst="rect">
            <a:avLst/>
          </a:prstGeom>
        </p:spPr>
      </p:pic>
      <p:grpSp>
        <p:nvGrpSpPr>
          <p:cNvPr id="29" name="组合 28"/>
          <p:cNvGrpSpPr/>
          <p:nvPr/>
        </p:nvGrpSpPr>
        <p:grpSpPr>
          <a:xfrm>
            <a:off x="4729296" y="1657350"/>
            <a:ext cx="2733408" cy="2737742"/>
            <a:chOff x="4729296" y="1657350"/>
            <a:chExt cx="2733408" cy="2737742"/>
          </a:xfrm>
        </p:grpSpPr>
        <p:sp>
          <p:nvSpPr>
            <p:cNvPr id="23" name="矩形 22"/>
            <p:cNvSpPr/>
            <p:nvPr/>
          </p:nvSpPr>
          <p:spPr>
            <a:xfrm>
              <a:off x="4729296" y="1657350"/>
              <a:ext cx="2733408" cy="26129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24" name="矩形 23"/>
            <p:cNvSpPr/>
            <p:nvPr/>
          </p:nvSpPr>
          <p:spPr>
            <a:xfrm>
              <a:off x="5153025" y="4195067"/>
              <a:ext cx="188595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grpSp>
      <p:sp>
        <p:nvSpPr>
          <p:cNvPr id="20" name="文本框 19"/>
          <p:cNvSpPr txBox="1"/>
          <p:nvPr/>
        </p:nvSpPr>
        <p:spPr>
          <a:xfrm>
            <a:off x="4812143" y="1704975"/>
            <a:ext cx="2764861"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rPr>
              <a:t>03</a:t>
            </a:r>
            <a:endParaRPr kumimoji="0" lang="zh-CN" altLang="en-US"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nvSpPr>
        <p:spPr>
          <a:xfrm>
            <a:off x="4853622" y="3977890"/>
            <a:ext cx="2486025" cy="1076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kumimoji="0" lang="zh-CN" altLang="en-US" sz="32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strVal val="#ppt_w+.3"/>
                                          </p:val>
                                        </p:tav>
                                        <p:tav tm="100000">
                                          <p:val>
                                            <p:strVal val="#ppt_w"/>
                                          </p:val>
                                        </p:tav>
                                      </p:tavLst>
                                    </p:anim>
                                    <p:anim calcmode="lin" valueType="num">
                                      <p:cBhvr>
                                        <p:cTn id="13" dur="1000" fill="hold"/>
                                        <p:tgtEl>
                                          <p:spTgt spid="29"/>
                                        </p:tgtEl>
                                        <p:attrNameLst>
                                          <p:attrName>ppt_h</p:attrName>
                                        </p:attrNameLst>
                                      </p:cBhvr>
                                      <p:tavLst>
                                        <p:tav tm="0">
                                          <p:val>
                                            <p:strVal val="#ppt_h"/>
                                          </p:val>
                                        </p:tav>
                                        <p:tav tm="100000">
                                          <p:val>
                                            <p:strVal val="#ppt_h"/>
                                          </p:val>
                                        </p:tav>
                                      </p:tavLst>
                                    </p:anim>
                                    <p:animEffect transition="in" filter="fade">
                                      <p:cBhvr>
                                        <p:cTn id="14" dur="1000"/>
                                        <p:tgtEl>
                                          <p:spTgt spid="29"/>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750"/>
                                  </p:stCondLs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274445" y="668655"/>
            <a:ext cx="4136390" cy="553085"/>
          </a:xfrm>
          <a:prstGeom prst="rect">
            <a:avLst/>
          </a:prstGeom>
          <a:noFill/>
        </p:spPr>
        <p:txBody>
          <a:bodyPr vert="horz" wrap="square" rtlCol="0">
            <a:spAutoFit/>
          </a:bodyPr>
          <a:lstStyle/>
          <a:p>
            <a:pPr algn="dist">
              <a:lnSpc>
                <a:spcPct val="150000"/>
              </a:lnSpc>
            </a:pPr>
            <a:r>
              <a:rPr lang="en-US" altLang="zh-CN" sz="2000" dirty="0">
                <a:solidFill>
                  <a:schemeClr val="accent1"/>
                </a:solidFill>
                <a:cs typeface="+mn-ea"/>
                <a:sym typeface="+mn-lt"/>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grpSp>
        <p:nvGrpSpPr>
          <p:cNvPr id="6" name="组合 5"/>
          <p:cNvGrpSpPr/>
          <p:nvPr/>
        </p:nvGrpSpPr>
        <p:grpSpPr>
          <a:xfrm>
            <a:off x="1411218" y="1932118"/>
            <a:ext cx="3497206" cy="3609984"/>
            <a:chOff x="777892" y="1971046"/>
            <a:chExt cx="4446610" cy="4590004"/>
          </a:xfrm>
        </p:grpSpPr>
        <p:sp>
          <p:nvSpPr>
            <p:cNvPr id="2" name="Line 17"/>
            <p:cNvSpPr>
              <a:spLocks noChangeShapeType="1"/>
            </p:cNvSpPr>
            <p:nvPr/>
          </p:nvSpPr>
          <p:spPr bwMode="auto">
            <a:xfrm>
              <a:off x="4442228" y="222375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8" name="Line 18"/>
            <p:cNvSpPr>
              <a:spLocks noChangeShapeType="1"/>
            </p:cNvSpPr>
            <p:nvPr/>
          </p:nvSpPr>
          <p:spPr bwMode="auto">
            <a:xfrm>
              <a:off x="4442228" y="222375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9" name="Freeform 19"/>
            <p:cNvSpPr/>
            <p:nvPr/>
          </p:nvSpPr>
          <p:spPr bwMode="auto">
            <a:xfrm>
              <a:off x="777892" y="2115859"/>
              <a:ext cx="2078492" cy="3110640"/>
            </a:xfrm>
            <a:custGeom>
              <a:avLst/>
              <a:gdLst>
                <a:gd name="T0" fmla="*/ 0 w 701"/>
                <a:gd name="T1" fmla="*/ 701 h 1049"/>
                <a:gd name="T2" fmla="*/ 93 w 701"/>
                <a:gd name="T3" fmla="*/ 1049 h 1049"/>
                <a:gd name="T4" fmla="*/ 96 w 701"/>
                <a:gd name="T5" fmla="*/ 1049 h 1049"/>
                <a:gd name="T6" fmla="*/ 701 w 701"/>
                <a:gd name="T7" fmla="*/ 699 h 1049"/>
                <a:gd name="T8" fmla="*/ 701 w 701"/>
                <a:gd name="T9" fmla="*/ 0 h 1049"/>
                <a:gd name="T10" fmla="*/ 0 w 701"/>
                <a:gd name="T11" fmla="*/ 701 h 1049"/>
              </a:gdLst>
              <a:ahLst/>
              <a:cxnLst>
                <a:cxn ang="0">
                  <a:pos x="T0" y="T1"/>
                </a:cxn>
                <a:cxn ang="0">
                  <a:pos x="T2" y="T3"/>
                </a:cxn>
                <a:cxn ang="0">
                  <a:pos x="T4" y="T5"/>
                </a:cxn>
                <a:cxn ang="0">
                  <a:pos x="T6" y="T7"/>
                </a:cxn>
                <a:cxn ang="0">
                  <a:pos x="T8" y="T9"/>
                </a:cxn>
                <a:cxn ang="0">
                  <a:pos x="T10" y="T11"/>
                </a:cxn>
              </a:cxnLst>
              <a:rect l="0" t="0" r="r" b="b"/>
              <a:pathLst>
                <a:path w="701" h="1049">
                  <a:moveTo>
                    <a:pt x="0" y="701"/>
                  </a:moveTo>
                  <a:cubicBezTo>
                    <a:pt x="0" y="827"/>
                    <a:pt x="34" y="946"/>
                    <a:pt x="93" y="1049"/>
                  </a:cubicBezTo>
                  <a:cubicBezTo>
                    <a:pt x="96" y="1049"/>
                    <a:pt x="96" y="1049"/>
                    <a:pt x="96" y="1049"/>
                  </a:cubicBezTo>
                  <a:cubicBezTo>
                    <a:pt x="701" y="699"/>
                    <a:pt x="701" y="699"/>
                    <a:pt x="701" y="699"/>
                  </a:cubicBezTo>
                  <a:cubicBezTo>
                    <a:pt x="701" y="0"/>
                    <a:pt x="701" y="0"/>
                    <a:pt x="701" y="0"/>
                  </a:cubicBezTo>
                  <a:cubicBezTo>
                    <a:pt x="314" y="0"/>
                    <a:pt x="0" y="314"/>
                    <a:pt x="0" y="701"/>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3" name="Freeform 20"/>
            <p:cNvSpPr/>
            <p:nvPr/>
          </p:nvSpPr>
          <p:spPr bwMode="auto">
            <a:xfrm>
              <a:off x="1061839" y="4188672"/>
              <a:ext cx="3593350" cy="2372378"/>
            </a:xfrm>
            <a:custGeom>
              <a:avLst/>
              <a:gdLst>
                <a:gd name="T0" fmla="*/ 957 w 1212"/>
                <a:gd name="T1" fmla="*/ 606 h 800"/>
                <a:gd name="T2" fmla="*/ 1212 w 1212"/>
                <a:gd name="T3" fmla="*/ 352 h 800"/>
                <a:gd name="T4" fmla="*/ 1210 w 1212"/>
                <a:gd name="T5" fmla="*/ 350 h 800"/>
                <a:gd name="T6" fmla="*/ 605 w 1212"/>
                <a:gd name="T7" fmla="*/ 0 h 800"/>
                <a:gd name="T8" fmla="*/ 0 w 1212"/>
                <a:gd name="T9" fmla="*/ 350 h 800"/>
                <a:gd name="T10" fmla="*/ 957 w 1212"/>
                <a:gd name="T11" fmla="*/ 606 h 800"/>
              </a:gdLst>
              <a:ahLst/>
              <a:cxnLst>
                <a:cxn ang="0">
                  <a:pos x="T0" y="T1"/>
                </a:cxn>
                <a:cxn ang="0">
                  <a:pos x="T2" y="T3"/>
                </a:cxn>
                <a:cxn ang="0">
                  <a:pos x="T4" y="T5"/>
                </a:cxn>
                <a:cxn ang="0">
                  <a:pos x="T6" y="T7"/>
                </a:cxn>
                <a:cxn ang="0">
                  <a:pos x="T8" y="T9"/>
                </a:cxn>
                <a:cxn ang="0">
                  <a:pos x="T10" y="T11"/>
                </a:cxn>
              </a:cxnLst>
              <a:rect l="0" t="0" r="r" b="b"/>
              <a:pathLst>
                <a:path w="1212" h="800">
                  <a:moveTo>
                    <a:pt x="957" y="606"/>
                  </a:moveTo>
                  <a:cubicBezTo>
                    <a:pt x="1066" y="543"/>
                    <a:pt x="1152" y="454"/>
                    <a:pt x="1212" y="352"/>
                  </a:cubicBezTo>
                  <a:cubicBezTo>
                    <a:pt x="1210" y="350"/>
                    <a:pt x="1210" y="350"/>
                    <a:pt x="1210" y="350"/>
                  </a:cubicBezTo>
                  <a:cubicBezTo>
                    <a:pt x="1210" y="350"/>
                    <a:pt x="605" y="0"/>
                    <a:pt x="605" y="0"/>
                  </a:cubicBezTo>
                  <a:cubicBezTo>
                    <a:pt x="0" y="350"/>
                    <a:pt x="0" y="350"/>
                    <a:pt x="0" y="350"/>
                  </a:cubicBezTo>
                  <a:cubicBezTo>
                    <a:pt x="193" y="685"/>
                    <a:pt x="622" y="800"/>
                    <a:pt x="957" y="606"/>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11" name="Freeform 21"/>
            <p:cNvSpPr/>
            <p:nvPr/>
          </p:nvSpPr>
          <p:spPr bwMode="auto">
            <a:xfrm>
              <a:off x="2856384" y="2110180"/>
              <a:ext cx="2368118" cy="3116319"/>
            </a:xfrm>
            <a:custGeom>
              <a:avLst/>
              <a:gdLst>
                <a:gd name="T0" fmla="*/ 349 w 799"/>
                <a:gd name="T1" fmla="*/ 94 h 1051"/>
                <a:gd name="T2" fmla="*/ 1 w 799"/>
                <a:gd name="T3" fmla="*/ 0 h 1051"/>
                <a:gd name="T4" fmla="*/ 0 w 799"/>
                <a:gd name="T5" fmla="*/ 2 h 1051"/>
                <a:gd name="T6" fmla="*/ 0 w 799"/>
                <a:gd name="T7" fmla="*/ 701 h 1051"/>
                <a:gd name="T8" fmla="*/ 605 w 799"/>
                <a:gd name="T9" fmla="*/ 1051 h 1051"/>
                <a:gd name="T10" fmla="*/ 349 w 799"/>
                <a:gd name="T11" fmla="*/ 94 h 1051"/>
              </a:gdLst>
              <a:ahLst/>
              <a:cxnLst>
                <a:cxn ang="0">
                  <a:pos x="T0" y="T1"/>
                </a:cxn>
                <a:cxn ang="0">
                  <a:pos x="T2" y="T3"/>
                </a:cxn>
                <a:cxn ang="0">
                  <a:pos x="T4" y="T5"/>
                </a:cxn>
                <a:cxn ang="0">
                  <a:pos x="T6" y="T7"/>
                </a:cxn>
                <a:cxn ang="0">
                  <a:pos x="T8" y="T9"/>
                </a:cxn>
                <a:cxn ang="0">
                  <a:pos x="T10" y="T11"/>
                </a:cxn>
              </a:cxnLst>
              <a:rect l="0" t="0" r="r" b="b"/>
              <a:pathLst>
                <a:path w="799" h="1051">
                  <a:moveTo>
                    <a:pt x="349" y="94"/>
                  </a:moveTo>
                  <a:cubicBezTo>
                    <a:pt x="239" y="30"/>
                    <a:pt x="120" y="0"/>
                    <a:pt x="1" y="0"/>
                  </a:cubicBezTo>
                  <a:cubicBezTo>
                    <a:pt x="0" y="2"/>
                    <a:pt x="0" y="2"/>
                    <a:pt x="0" y="2"/>
                  </a:cubicBezTo>
                  <a:cubicBezTo>
                    <a:pt x="0" y="2"/>
                    <a:pt x="0" y="701"/>
                    <a:pt x="0" y="701"/>
                  </a:cubicBezTo>
                  <a:cubicBezTo>
                    <a:pt x="605" y="1051"/>
                    <a:pt x="605" y="1051"/>
                    <a:pt x="605" y="1051"/>
                  </a:cubicBezTo>
                  <a:cubicBezTo>
                    <a:pt x="799" y="716"/>
                    <a:pt x="684" y="287"/>
                    <a:pt x="349" y="94"/>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grpSp>
          <p:nvGrpSpPr>
            <p:cNvPr id="12" name="Group 3"/>
            <p:cNvGrpSpPr/>
            <p:nvPr/>
          </p:nvGrpSpPr>
          <p:grpSpPr>
            <a:xfrm>
              <a:off x="2429044" y="1971046"/>
              <a:ext cx="856101" cy="1094616"/>
              <a:chOff x="5523847" y="1971046"/>
              <a:chExt cx="856101" cy="1094616"/>
            </a:xfrm>
          </p:grpSpPr>
          <p:sp>
            <p:nvSpPr>
              <p:cNvPr id="30" name="Freeform 22"/>
              <p:cNvSpPr/>
              <p:nvPr/>
            </p:nvSpPr>
            <p:spPr bwMode="auto">
              <a:xfrm>
                <a:off x="5523847" y="1971046"/>
                <a:ext cx="856101" cy="1094616"/>
              </a:xfrm>
              <a:custGeom>
                <a:avLst/>
                <a:gdLst>
                  <a:gd name="T0" fmla="*/ 289 w 289"/>
                  <a:gd name="T1" fmla="*/ 43 h 369"/>
                  <a:gd name="T2" fmla="*/ 289 w 289"/>
                  <a:gd name="T3" fmla="*/ 42 h 369"/>
                  <a:gd name="T4" fmla="*/ 244 w 289"/>
                  <a:gd name="T5" fmla="*/ 0 h 369"/>
                  <a:gd name="T6" fmla="*/ 62 w 289"/>
                  <a:gd name="T7" fmla="*/ 0 h 369"/>
                  <a:gd name="T8" fmla="*/ 17 w 289"/>
                  <a:gd name="T9" fmla="*/ 38 h 369"/>
                  <a:gd name="T10" fmla="*/ 17 w 289"/>
                  <a:gd name="T11" fmla="*/ 38 h 369"/>
                  <a:gd name="T12" fmla="*/ 17 w 289"/>
                  <a:gd name="T13" fmla="*/ 275 h 369"/>
                  <a:gd name="T14" fmla="*/ 0 w 289"/>
                  <a:gd name="T15" fmla="*/ 275 h 369"/>
                  <a:gd name="T16" fmla="*/ 144 w 289"/>
                  <a:gd name="T17" fmla="*/ 369 h 369"/>
                  <a:gd name="T18" fmla="*/ 287 w 289"/>
                  <a:gd name="T19" fmla="*/ 275 h 369"/>
                  <a:gd name="T20" fmla="*/ 270 w 289"/>
                  <a:gd name="T21" fmla="*/ 275 h 369"/>
                  <a:gd name="T22" fmla="*/ 270 w 289"/>
                  <a:gd name="T23" fmla="*/ 39 h 369"/>
                  <a:gd name="T24" fmla="*/ 289 w 289"/>
                  <a:gd name="T25" fmla="*/ 4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9" h="369">
                    <a:moveTo>
                      <a:pt x="289" y="43"/>
                    </a:moveTo>
                    <a:cubicBezTo>
                      <a:pt x="289" y="42"/>
                      <a:pt x="289" y="42"/>
                      <a:pt x="289" y="42"/>
                    </a:cubicBezTo>
                    <a:cubicBezTo>
                      <a:pt x="289" y="18"/>
                      <a:pt x="269" y="0"/>
                      <a:pt x="244" y="0"/>
                    </a:cubicBezTo>
                    <a:cubicBezTo>
                      <a:pt x="62" y="0"/>
                      <a:pt x="62" y="0"/>
                      <a:pt x="62" y="0"/>
                    </a:cubicBezTo>
                    <a:cubicBezTo>
                      <a:pt x="38" y="0"/>
                      <a:pt x="19" y="16"/>
                      <a:pt x="17" y="38"/>
                    </a:cubicBezTo>
                    <a:cubicBezTo>
                      <a:pt x="17" y="38"/>
                      <a:pt x="17" y="38"/>
                      <a:pt x="17" y="38"/>
                    </a:cubicBezTo>
                    <a:cubicBezTo>
                      <a:pt x="17" y="275"/>
                      <a:pt x="17" y="275"/>
                      <a:pt x="17" y="275"/>
                    </a:cubicBezTo>
                    <a:cubicBezTo>
                      <a:pt x="0" y="275"/>
                      <a:pt x="0" y="275"/>
                      <a:pt x="0" y="275"/>
                    </a:cubicBezTo>
                    <a:cubicBezTo>
                      <a:pt x="144" y="369"/>
                      <a:pt x="144" y="369"/>
                      <a:pt x="144" y="369"/>
                    </a:cubicBezTo>
                    <a:cubicBezTo>
                      <a:pt x="287" y="275"/>
                      <a:pt x="287" y="275"/>
                      <a:pt x="287" y="275"/>
                    </a:cubicBezTo>
                    <a:cubicBezTo>
                      <a:pt x="270" y="275"/>
                      <a:pt x="270" y="275"/>
                      <a:pt x="270" y="275"/>
                    </a:cubicBezTo>
                    <a:cubicBezTo>
                      <a:pt x="270" y="39"/>
                      <a:pt x="270" y="39"/>
                      <a:pt x="270" y="39"/>
                    </a:cubicBezTo>
                    <a:cubicBezTo>
                      <a:pt x="277" y="41"/>
                      <a:pt x="283" y="42"/>
                      <a:pt x="289" y="4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31" name="Inhaltsplatzhalter 4"/>
              <p:cNvSpPr txBox="1"/>
              <p:nvPr/>
            </p:nvSpPr>
            <p:spPr>
              <a:xfrm>
                <a:off x="5586374" y="2180120"/>
                <a:ext cx="717228" cy="547862"/>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solidFill>
                      <a:schemeClr val="tx1">
                        <a:lumMod val="60000"/>
                        <a:lumOff val="40000"/>
                      </a:schemeClr>
                    </a:solidFill>
                    <a:latin typeface="+mn-lt"/>
                    <a:cs typeface="+mn-ea"/>
                    <a:sym typeface="+mn-lt"/>
                  </a:rPr>
                  <a:t>01</a:t>
                </a:r>
                <a:endParaRPr lang="en-US" sz="2800" b="1" dirty="0">
                  <a:solidFill>
                    <a:schemeClr val="tx1">
                      <a:lumMod val="60000"/>
                      <a:lumOff val="40000"/>
                    </a:schemeClr>
                  </a:solidFill>
                  <a:latin typeface="+mn-lt"/>
                  <a:cs typeface="+mn-ea"/>
                  <a:sym typeface="+mn-lt"/>
                </a:endParaRPr>
              </a:p>
            </p:txBody>
          </p:sp>
        </p:grpSp>
        <p:grpSp>
          <p:nvGrpSpPr>
            <p:cNvPr id="13" name="Group 4"/>
            <p:cNvGrpSpPr/>
            <p:nvPr/>
          </p:nvGrpSpPr>
          <p:grpSpPr>
            <a:xfrm>
              <a:off x="3769274" y="4491076"/>
              <a:ext cx="1104554" cy="1124430"/>
              <a:chOff x="6864077" y="4491076"/>
              <a:chExt cx="1104554" cy="1124430"/>
            </a:xfrm>
          </p:grpSpPr>
          <p:sp>
            <p:nvSpPr>
              <p:cNvPr id="28" name="Freeform 24"/>
              <p:cNvSpPr/>
              <p:nvPr/>
            </p:nvSpPr>
            <p:spPr bwMode="auto">
              <a:xfrm>
                <a:off x="6864077" y="4491076"/>
                <a:ext cx="1104554" cy="1124430"/>
              </a:xfrm>
              <a:custGeom>
                <a:avLst/>
                <a:gdLst>
                  <a:gd name="T0" fmla="*/ 209 w 373"/>
                  <a:gd name="T1" fmla="*/ 367 h 379"/>
                  <a:gd name="T2" fmla="*/ 211 w 373"/>
                  <a:gd name="T3" fmla="*/ 367 h 379"/>
                  <a:gd name="T4" fmla="*/ 270 w 373"/>
                  <a:gd name="T5" fmla="*/ 349 h 379"/>
                  <a:gd name="T6" fmla="*/ 361 w 373"/>
                  <a:gd name="T7" fmla="*/ 191 h 379"/>
                  <a:gd name="T8" fmla="*/ 350 w 373"/>
                  <a:gd name="T9" fmla="*/ 133 h 379"/>
                  <a:gd name="T10" fmla="*/ 350 w 373"/>
                  <a:gd name="T11" fmla="*/ 133 h 379"/>
                  <a:gd name="T12" fmla="*/ 145 w 373"/>
                  <a:gd name="T13" fmla="*/ 15 h 379"/>
                  <a:gd name="T14" fmla="*/ 153 w 373"/>
                  <a:gd name="T15" fmla="*/ 0 h 379"/>
                  <a:gd name="T16" fmla="*/ 0 w 373"/>
                  <a:gd name="T17" fmla="*/ 77 h 379"/>
                  <a:gd name="T18" fmla="*/ 10 w 373"/>
                  <a:gd name="T19" fmla="*/ 249 h 379"/>
                  <a:gd name="T20" fmla="*/ 18 w 373"/>
                  <a:gd name="T21" fmla="*/ 234 h 379"/>
                  <a:gd name="T22" fmla="*/ 222 w 373"/>
                  <a:gd name="T23" fmla="*/ 352 h 379"/>
                  <a:gd name="T24" fmla="*/ 209 w 373"/>
                  <a:gd name="T25" fmla="*/ 36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379">
                    <a:moveTo>
                      <a:pt x="209" y="367"/>
                    </a:moveTo>
                    <a:cubicBezTo>
                      <a:pt x="211" y="367"/>
                      <a:pt x="211" y="367"/>
                      <a:pt x="211" y="367"/>
                    </a:cubicBezTo>
                    <a:cubicBezTo>
                      <a:pt x="231" y="379"/>
                      <a:pt x="257" y="371"/>
                      <a:pt x="270" y="349"/>
                    </a:cubicBezTo>
                    <a:cubicBezTo>
                      <a:pt x="361" y="191"/>
                      <a:pt x="361" y="191"/>
                      <a:pt x="361" y="191"/>
                    </a:cubicBezTo>
                    <a:cubicBezTo>
                      <a:pt x="373" y="171"/>
                      <a:pt x="368" y="146"/>
                      <a:pt x="350" y="133"/>
                    </a:cubicBezTo>
                    <a:cubicBezTo>
                      <a:pt x="350" y="133"/>
                      <a:pt x="350" y="133"/>
                      <a:pt x="350" y="133"/>
                    </a:cubicBezTo>
                    <a:cubicBezTo>
                      <a:pt x="145" y="15"/>
                      <a:pt x="145" y="15"/>
                      <a:pt x="145" y="15"/>
                    </a:cubicBezTo>
                    <a:cubicBezTo>
                      <a:pt x="153" y="0"/>
                      <a:pt x="153" y="0"/>
                      <a:pt x="153" y="0"/>
                    </a:cubicBezTo>
                    <a:cubicBezTo>
                      <a:pt x="0" y="77"/>
                      <a:pt x="0" y="77"/>
                      <a:pt x="0" y="77"/>
                    </a:cubicBezTo>
                    <a:cubicBezTo>
                      <a:pt x="10" y="249"/>
                      <a:pt x="10" y="249"/>
                      <a:pt x="10" y="249"/>
                    </a:cubicBezTo>
                    <a:cubicBezTo>
                      <a:pt x="18" y="234"/>
                      <a:pt x="18" y="234"/>
                      <a:pt x="18" y="234"/>
                    </a:cubicBezTo>
                    <a:cubicBezTo>
                      <a:pt x="222" y="352"/>
                      <a:pt x="222" y="352"/>
                      <a:pt x="222" y="352"/>
                    </a:cubicBezTo>
                    <a:cubicBezTo>
                      <a:pt x="218" y="357"/>
                      <a:pt x="214" y="362"/>
                      <a:pt x="209" y="36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29" name="Inhaltsplatzhalter 4"/>
              <p:cNvSpPr txBox="1"/>
              <p:nvPr/>
            </p:nvSpPr>
            <p:spPr>
              <a:xfrm rot="1800000">
                <a:off x="7020846" y="4753291"/>
                <a:ext cx="717229" cy="547862"/>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solidFill>
                      <a:schemeClr val="tx1">
                        <a:lumMod val="60000"/>
                        <a:lumOff val="40000"/>
                      </a:schemeClr>
                    </a:solidFill>
                    <a:latin typeface="+mn-lt"/>
                    <a:cs typeface="+mn-ea"/>
                    <a:sym typeface="+mn-lt"/>
                  </a:rPr>
                  <a:t>02</a:t>
                </a:r>
                <a:endParaRPr lang="en-US" sz="2800" b="1" dirty="0">
                  <a:solidFill>
                    <a:schemeClr val="tx1">
                      <a:lumMod val="60000"/>
                      <a:lumOff val="40000"/>
                    </a:schemeClr>
                  </a:solidFill>
                  <a:latin typeface="+mn-lt"/>
                  <a:cs typeface="+mn-ea"/>
                  <a:sym typeface="+mn-lt"/>
                </a:endParaRPr>
              </a:p>
            </p:txBody>
          </p:sp>
        </p:grpSp>
        <p:grpSp>
          <p:nvGrpSpPr>
            <p:cNvPr id="14" name="Group 5"/>
            <p:cNvGrpSpPr/>
            <p:nvPr/>
          </p:nvGrpSpPr>
          <p:grpSpPr>
            <a:xfrm>
              <a:off x="792089" y="4491076"/>
              <a:ext cx="1135788" cy="1073320"/>
              <a:chOff x="3886892" y="4491076"/>
              <a:chExt cx="1135788" cy="1073320"/>
            </a:xfrm>
          </p:grpSpPr>
          <p:sp>
            <p:nvSpPr>
              <p:cNvPr id="26" name="Freeform 23"/>
              <p:cNvSpPr/>
              <p:nvPr/>
            </p:nvSpPr>
            <p:spPr bwMode="auto">
              <a:xfrm>
                <a:off x="3886892" y="4491076"/>
                <a:ext cx="1135788" cy="1073320"/>
              </a:xfrm>
              <a:custGeom>
                <a:avLst/>
                <a:gdLst>
                  <a:gd name="T0" fmla="*/ 27 w 383"/>
                  <a:gd name="T1" fmla="*/ 114 h 362"/>
                  <a:gd name="T2" fmla="*/ 26 w 383"/>
                  <a:gd name="T3" fmla="*/ 115 h 362"/>
                  <a:gd name="T4" fmla="*/ 12 w 383"/>
                  <a:gd name="T5" fmla="*/ 175 h 362"/>
                  <a:gd name="T6" fmla="*/ 103 w 383"/>
                  <a:gd name="T7" fmla="*/ 333 h 362"/>
                  <a:gd name="T8" fmla="*/ 159 w 383"/>
                  <a:gd name="T9" fmla="*/ 353 h 362"/>
                  <a:gd name="T10" fmla="*/ 159 w 383"/>
                  <a:gd name="T11" fmla="*/ 353 h 362"/>
                  <a:gd name="T12" fmla="*/ 364 w 383"/>
                  <a:gd name="T13" fmla="*/ 234 h 362"/>
                  <a:gd name="T14" fmla="*/ 373 w 383"/>
                  <a:gd name="T15" fmla="*/ 249 h 362"/>
                  <a:gd name="T16" fmla="*/ 383 w 383"/>
                  <a:gd name="T17" fmla="*/ 77 h 362"/>
                  <a:gd name="T18" fmla="*/ 229 w 383"/>
                  <a:gd name="T19" fmla="*/ 0 h 362"/>
                  <a:gd name="T20" fmla="*/ 238 w 383"/>
                  <a:gd name="T21" fmla="*/ 15 h 362"/>
                  <a:gd name="T22" fmla="*/ 33 w 383"/>
                  <a:gd name="T23" fmla="*/ 133 h 362"/>
                  <a:gd name="T24" fmla="*/ 27 w 383"/>
                  <a:gd name="T25" fmla="*/ 114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362">
                    <a:moveTo>
                      <a:pt x="27" y="114"/>
                    </a:moveTo>
                    <a:cubicBezTo>
                      <a:pt x="26" y="115"/>
                      <a:pt x="26" y="115"/>
                      <a:pt x="26" y="115"/>
                    </a:cubicBezTo>
                    <a:cubicBezTo>
                      <a:pt x="6" y="127"/>
                      <a:pt x="0" y="154"/>
                      <a:pt x="12" y="175"/>
                    </a:cubicBezTo>
                    <a:cubicBezTo>
                      <a:pt x="103" y="333"/>
                      <a:pt x="103" y="333"/>
                      <a:pt x="103" y="333"/>
                    </a:cubicBezTo>
                    <a:cubicBezTo>
                      <a:pt x="115" y="354"/>
                      <a:pt x="140" y="362"/>
                      <a:pt x="159" y="353"/>
                    </a:cubicBezTo>
                    <a:cubicBezTo>
                      <a:pt x="159" y="353"/>
                      <a:pt x="159" y="353"/>
                      <a:pt x="159" y="353"/>
                    </a:cubicBezTo>
                    <a:cubicBezTo>
                      <a:pt x="364" y="234"/>
                      <a:pt x="364" y="234"/>
                      <a:pt x="364" y="234"/>
                    </a:cubicBezTo>
                    <a:cubicBezTo>
                      <a:pt x="373" y="249"/>
                      <a:pt x="373" y="249"/>
                      <a:pt x="373" y="249"/>
                    </a:cubicBezTo>
                    <a:cubicBezTo>
                      <a:pt x="383" y="77"/>
                      <a:pt x="383" y="77"/>
                      <a:pt x="383" y="77"/>
                    </a:cubicBezTo>
                    <a:cubicBezTo>
                      <a:pt x="229" y="0"/>
                      <a:pt x="229" y="0"/>
                      <a:pt x="229" y="0"/>
                    </a:cubicBezTo>
                    <a:cubicBezTo>
                      <a:pt x="238" y="15"/>
                      <a:pt x="238" y="15"/>
                      <a:pt x="238" y="15"/>
                    </a:cubicBezTo>
                    <a:cubicBezTo>
                      <a:pt x="33" y="133"/>
                      <a:pt x="33" y="133"/>
                      <a:pt x="33" y="133"/>
                    </a:cubicBezTo>
                    <a:cubicBezTo>
                      <a:pt x="32" y="126"/>
                      <a:pt x="29" y="120"/>
                      <a:pt x="27" y="114"/>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15" name="Inhaltsplatzhalter 4"/>
              <p:cNvSpPr txBox="1"/>
              <p:nvPr/>
            </p:nvSpPr>
            <p:spPr>
              <a:xfrm rot="19800000">
                <a:off x="4130240" y="4719123"/>
                <a:ext cx="717227" cy="547862"/>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solidFill>
                      <a:schemeClr val="tx1">
                        <a:lumMod val="60000"/>
                        <a:lumOff val="40000"/>
                      </a:schemeClr>
                    </a:solidFill>
                    <a:latin typeface="+mn-lt"/>
                    <a:cs typeface="+mn-ea"/>
                    <a:sym typeface="+mn-lt"/>
                  </a:rPr>
                  <a:t>03</a:t>
                </a:r>
                <a:endParaRPr lang="en-US" sz="2800" b="1" dirty="0">
                  <a:solidFill>
                    <a:schemeClr val="tx1">
                      <a:lumMod val="60000"/>
                      <a:lumOff val="40000"/>
                    </a:schemeClr>
                  </a:solidFill>
                  <a:latin typeface="+mn-lt"/>
                  <a:cs typeface="+mn-ea"/>
                  <a:sym typeface="+mn-lt"/>
                </a:endParaRPr>
              </a:p>
            </p:txBody>
          </p:sp>
        </p:grpSp>
        <p:grpSp>
          <p:nvGrpSpPr>
            <p:cNvPr id="16" name="Group 15"/>
            <p:cNvGrpSpPr/>
            <p:nvPr/>
          </p:nvGrpSpPr>
          <p:grpSpPr>
            <a:xfrm>
              <a:off x="1394051" y="3167017"/>
              <a:ext cx="890800" cy="889214"/>
              <a:chOff x="10996613" y="1925638"/>
              <a:chExt cx="534987" cy="534988"/>
            </a:xfrm>
            <a:solidFill>
              <a:schemeClr val="bg1"/>
            </a:solidFill>
          </p:grpSpPr>
          <p:sp>
            <p:nvSpPr>
              <p:cNvPr id="24" name="Freeform 6"/>
              <p:cNvSpPr>
                <a:spLocks noEditPoints="1"/>
              </p:cNvSpPr>
              <p:nvPr/>
            </p:nvSpPr>
            <p:spPr bwMode="auto">
              <a:xfrm>
                <a:off x="10996613" y="1925638"/>
                <a:ext cx="534987" cy="534988"/>
              </a:xfrm>
              <a:custGeom>
                <a:avLst/>
                <a:gdLst>
                  <a:gd name="T0" fmla="*/ 1446 w 3370"/>
                  <a:gd name="T1" fmla="*/ 543 h 3371"/>
                  <a:gd name="T2" fmla="*/ 1099 w 3370"/>
                  <a:gd name="T3" fmla="*/ 703 h 3371"/>
                  <a:gd name="T4" fmla="*/ 750 w 3370"/>
                  <a:gd name="T5" fmla="*/ 523 h 3371"/>
                  <a:gd name="T6" fmla="*/ 518 w 3370"/>
                  <a:gd name="T7" fmla="*/ 737 h 3371"/>
                  <a:gd name="T8" fmla="*/ 710 w 3370"/>
                  <a:gd name="T9" fmla="*/ 1069 h 3371"/>
                  <a:gd name="T10" fmla="*/ 568 w 3370"/>
                  <a:gd name="T11" fmla="*/ 1428 h 3371"/>
                  <a:gd name="T12" fmla="*/ 192 w 3370"/>
                  <a:gd name="T13" fmla="*/ 1536 h 3371"/>
                  <a:gd name="T14" fmla="*/ 524 w 3370"/>
                  <a:gd name="T15" fmla="*/ 1916 h 3371"/>
                  <a:gd name="T16" fmla="*/ 665 w 3370"/>
                  <a:gd name="T17" fmla="*/ 2204 h 3371"/>
                  <a:gd name="T18" fmla="*/ 526 w 3370"/>
                  <a:gd name="T19" fmla="*/ 2621 h 3371"/>
                  <a:gd name="T20" fmla="*/ 749 w 3370"/>
                  <a:gd name="T21" fmla="*/ 2861 h 3371"/>
                  <a:gd name="T22" fmla="*/ 1044 w 3370"/>
                  <a:gd name="T23" fmla="*/ 2666 h 3371"/>
                  <a:gd name="T24" fmla="*/ 1325 w 3370"/>
                  <a:gd name="T25" fmla="*/ 2773 h 3371"/>
                  <a:gd name="T26" fmla="*/ 1519 w 3370"/>
                  <a:gd name="T27" fmla="*/ 3167 h 3371"/>
                  <a:gd name="T28" fmla="*/ 1851 w 3370"/>
                  <a:gd name="T29" fmla="*/ 3167 h 3371"/>
                  <a:gd name="T30" fmla="*/ 2048 w 3370"/>
                  <a:gd name="T31" fmla="*/ 2773 h 3371"/>
                  <a:gd name="T32" fmla="*/ 2351 w 3370"/>
                  <a:gd name="T33" fmla="*/ 2666 h 3371"/>
                  <a:gd name="T34" fmla="*/ 2631 w 3370"/>
                  <a:gd name="T35" fmla="*/ 2854 h 3371"/>
                  <a:gd name="T36" fmla="*/ 2676 w 3370"/>
                  <a:gd name="T37" fmla="*/ 2370 h 3371"/>
                  <a:gd name="T38" fmla="*/ 2743 w 3370"/>
                  <a:gd name="T39" fmla="*/ 2123 h 3371"/>
                  <a:gd name="T40" fmla="*/ 2870 w 3370"/>
                  <a:gd name="T41" fmla="*/ 1902 h 3371"/>
                  <a:gd name="T42" fmla="*/ 3181 w 3370"/>
                  <a:gd name="T43" fmla="*/ 1529 h 3371"/>
                  <a:gd name="T44" fmla="*/ 2803 w 3370"/>
                  <a:gd name="T45" fmla="*/ 1421 h 3371"/>
                  <a:gd name="T46" fmla="*/ 2659 w 3370"/>
                  <a:gd name="T47" fmla="*/ 1063 h 3371"/>
                  <a:gd name="T48" fmla="*/ 2849 w 3370"/>
                  <a:gd name="T49" fmla="*/ 732 h 3371"/>
                  <a:gd name="T50" fmla="*/ 2618 w 3370"/>
                  <a:gd name="T51" fmla="*/ 519 h 3371"/>
                  <a:gd name="T52" fmla="*/ 2268 w 3370"/>
                  <a:gd name="T53" fmla="*/ 700 h 3371"/>
                  <a:gd name="T54" fmla="*/ 1913 w 3370"/>
                  <a:gd name="T55" fmla="*/ 540 h 3371"/>
                  <a:gd name="T56" fmla="*/ 1532 w 3370"/>
                  <a:gd name="T57" fmla="*/ 189 h 3371"/>
                  <a:gd name="T58" fmla="*/ 1973 w 3370"/>
                  <a:gd name="T59" fmla="*/ 60 h 3371"/>
                  <a:gd name="T60" fmla="*/ 2233 w 3370"/>
                  <a:gd name="T61" fmla="*/ 468 h 3371"/>
                  <a:gd name="T62" fmla="*/ 2659 w 3370"/>
                  <a:gd name="T63" fmla="*/ 331 h 3371"/>
                  <a:gd name="T64" fmla="*/ 3022 w 3370"/>
                  <a:gd name="T65" fmla="*/ 652 h 3371"/>
                  <a:gd name="T66" fmla="*/ 3005 w 3370"/>
                  <a:gd name="T67" fmla="*/ 868 h 3371"/>
                  <a:gd name="T68" fmla="*/ 3260 w 3370"/>
                  <a:gd name="T69" fmla="*/ 1353 h 3371"/>
                  <a:gd name="T70" fmla="*/ 3370 w 3370"/>
                  <a:gd name="T71" fmla="*/ 1537 h 3371"/>
                  <a:gd name="T72" fmla="*/ 3286 w 3370"/>
                  <a:gd name="T73" fmla="*/ 2001 h 3371"/>
                  <a:gd name="T74" fmla="*/ 2865 w 3370"/>
                  <a:gd name="T75" fmla="*/ 2309 h 3371"/>
                  <a:gd name="T76" fmla="*/ 3033 w 3370"/>
                  <a:gd name="T77" fmla="*/ 2690 h 3371"/>
                  <a:gd name="T78" fmla="*/ 2689 w 3370"/>
                  <a:gd name="T79" fmla="*/ 3034 h 3371"/>
                  <a:gd name="T80" fmla="*/ 2309 w 3370"/>
                  <a:gd name="T81" fmla="*/ 2866 h 3371"/>
                  <a:gd name="T82" fmla="*/ 2001 w 3370"/>
                  <a:gd name="T83" fmla="*/ 3287 h 3371"/>
                  <a:gd name="T84" fmla="*/ 1536 w 3370"/>
                  <a:gd name="T85" fmla="*/ 3371 h 3371"/>
                  <a:gd name="T86" fmla="*/ 1352 w 3370"/>
                  <a:gd name="T87" fmla="*/ 3260 h 3371"/>
                  <a:gd name="T88" fmla="*/ 871 w 3370"/>
                  <a:gd name="T89" fmla="*/ 3010 h 3371"/>
                  <a:gd name="T90" fmla="*/ 656 w 3370"/>
                  <a:gd name="T91" fmla="*/ 3026 h 3371"/>
                  <a:gd name="T92" fmla="*/ 335 w 3370"/>
                  <a:gd name="T93" fmla="*/ 2663 h 3371"/>
                  <a:gd name="T94" fmla="*/ 473 w 3370"/>
                  <a:gd name="T95" fmla="*/ 2242 h 3371"/>
                  <a:gd name="T96" fmla="*/ 60 w 3370"/>
                  <a:gd name="T97" fmla="*/ 1988 h 3371"/>
                  <a:gd name="T98" fmla="*/ 3 w 3370"/>
                  <a:gd name="T99" fmla="*/ 1511 h 3371"/>
                  <a:gd name="T100" fmla="*/ 141 w 3370"/>
                  <a:gd name="T101" fmla="*/ 1347 h 3371"/>
                  <a:gd name="T102" fmla="*/ 344 w 3370"/>
                  <a:gd name="T103" fmla="*/ 843 h 3371"/>
                  <a:gd name="T104" fmla="*/ 361 w 3370"/>
                  <a:gd name="T105" fmla="*/ 629 h 3371"/>
                  <a:gd name="T106" fmla="*/ 741 w 3370"/>
                  <a:gd name="T107" fmla="*/ 332 h 3371"/>
                  <a:gd name="T108" fmla="*/ 1206 w 3370"/>
                  <a:gd name="T109" fmla="*/ 440 h 3371"/>
                  <a:gd name="T110" fmla="*/ 1409 w 3370"/>
                  <a:gd name="T111" fmla="*/ 40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70" h="3371">
                    <a:moveTo>
                      <a:pt x="1532" y="189"/>
                    </a:moveTo>
                    <a:lnTo>
                      <a:pt x="1524" y="192"/>
                    </a:lnTo>
                    <a:lnTo>
                      <a:pt x="1518" y="198"/>
                    </a:lnTo>
                    <a:lnTo>
                      <a:pt x="1513" y="205"/>
                    </a:lnTo>
                    <a:lnTo>
                      <a:pt x="1463" y="503"/>
                    </a:lnTo>
                    <a:lnTo>
                      <a:pt x="1457" y="524"/>
                    </a:lnTo>
                    <a:lnTo>
                      <a:pt x="1446" y="543"/>
                    </a:lnTo>
                    <a:lnTo>
                      <a:pt x="1432" y="558"/>
                    </a:lnTo>
                    <a:lnTo>
                      <a:pt x="1414" y="571"/>
                    </a:lnTo>
                    <a:lnTo>
                      <a:pt x="1394" y="579"/>
                    </a:lnTo>
                    <a:lnTo>
                      <a:pt x="1317" y="602"/>
                    </a:lnTo>
                    <a:lnTo>
                      <a:pt x="1242" y="631"/>
                    </a:lnTo>
                    <a:lnTo>
                      <a:pt x="1169" y="665"/>
                    </a:lnTo>
                    <a:lnTo>
                      <a:pt x="1099" y="703"/>
                    </a:lnTo>
                    <a:lnTo>
                      <a:pt x="1079" y="712"/>
                    </a:lnTo>
                    <a:lnTo>
                      <a:pt x="1058" y="716"/>
                    </a:lnTo>
                    <a:lnTo>
                      <a:pt x="1036" y="715"/>
                    </a:lnTo>
                    <a:lnTo>
                      <a:pt x="1015" y="710"/>
                    </a:lnTo>
                    <a:lnTo>
                      <a:pt x="995" y="699"/>
                    </a:lnTo>
                    <a:lnTo>
                      <a:pt x="753" y="525"/>
                    </a:lnTo>
                    <a:lnTo>
                      <a:pt x="750" y="523"/>
                    </a:lnTo>
                    <a:lnTo>
                      <a:pt x="745" y="522"/>
                    </a:lnTo>
                    <a:lnTo>
                      <a:pt x="741" y="522"/>
                    </a:lnTo>
                    <a:lnTo>
                      <a:pt x="738" y="522"/>
                    </a:lnTo>
                    <a:lnTo>
                      <a:pt x="735" y="523"/>
                    </a:lnTo>
                    <a:lnTo>
                      <a:pt x="732" y="524"/>
                    </a:lnTo>
                    <a:lnTo>
                      <a:pt x="728" y="527"/>
                    </a:lnTo>
                    <a:lnTo>
                      <a:pt x="518" y="737"/>
                    </a:lnTo>
                    <a:lnTo>
                      <a:pt x="514" y="745"/>
                    </a:lnTo>
                    <a:lnTo>
                      <a:pt x="513" y="754"/>
                    </a:lnTo>
                    <a:lnTo>
                      <a:pt x="516" y="762"/>
                    </a:lnTo>
                    <a:lnTo>
                      <a:pt x="691" y="1008"/>
                    </a:lnTo>
                    <a:lnTo>
                      <a:pt x="702" y="1027"/>
                    </a:lnTo>
                    <a:lnTo>
                      <a:pt x="709" y="1048"/>
                    </a:lnTo>
                    <a:lnTo>
                      <a:pt x="710" y="1069"/>
                    </a:lnTo>
                    <a:lnTo>
                      <a:pt x="706" y="1091"/>
                    </a:lnTo>
                    <a:lnTo>
                      <a:pt x="696" y="1111"/>
                    </a:lnTo>
                    <a:lnTo>
                      <a:pt x="658" y="1181"/>
                    </a:lnTo>
                    <a:lnTo>
                      <a:pt x="626" y="1255"/>
                    </a:lnTo>
                    <a:lnTo>
                      <a:pt x="598" y="1329"/>
                    </a:lnTo>
                    <a:lnTo>
                      <a:pt x="576" y="1406"/>
                    </a:lnTo>
                    <a:lnTo>
                      <a:pt x="568" y="1428"/>
                    </a:lnTo>
                    <a:lnTo>
                      <a:pt x="556" y="1445"/>
                    </a:lnTo>
                    <a:lnTo>
                      <a:pt x="540" y="1460"/>
                    </a:lnTo>
                    <a:lnTo>
                      <a:pt x="521" y="1471"/>
                    </a:lnTo>
                    <a:lnTo>
                      <a:pt x="500" y="1477"/>
                    </a:lnTo>
                    <a:lnTo>
                      <a:pt x="206" y="1526"/>
                    </a:lnTo>
                    <a:lnTo>
                      <a:pt x="198" y="1529"/>
                    </a:lnTo>
                    <a:lnTo>
                      <a:pt x="192" y="1536"/>
                    </a:lnTo>
                    <a:lnTo>
                      <a:pt x="190" y="1545"/>
                    </a:lnTo>
                    <a:lnTo>
                      <a:pt x="190" y="1841"/>
                    </a:lnTo>
                    <a:lnTo>
                      <a:pt x="192" y="1850"/>
                    </a:lnTo>
                    <a:lnTo>
                      <a:pt x="198" y="1856"/>
                    </a:lnTo>
                    <a:lnTo>
                      <a:pt x="206" y="1859"/>
                    </a:lnTo>
                    <a:lnTo>
                      <a:pt x="504" y="1910"/>
                    </a:lnTo>
                    <a:lnTo>
                      <a:pt x="524" y="1916"/>
                    </a:lnTo>
                    <a:lnTo>
                      <a:pt x="544" y="1927"/>
                    </a:lnTo>
                    <a:lnTo>
                      <a:pt x="559" y="1942"/>
                    </a:lnTo>
                    <a:lnTo>
                      <a:pt x="571" y="1959"/>
                    </a:lnTo>
                    <a:lnTo>
                      <a:pt x="580" y="1980"/>
                    </a:lnTo>
                    <a:lnTo>
                      <a:pt x="602" y="2057"/>
                    </a:lnTo>
                    <a:lnTo>
                      <a:pt x="631" y="2131"/>
                    </a:lnTo>
                    <a:lnTo>
                      <a:pt x="665" y="2204"/>
                    </a:lnTo>
                    <a:lnTo>
                      <a:pt x="703" y="2274"/>
                    </a:lnTo>
                    <a:lnTo>
                      <a:pt x="713" y="2294"/>
                    </a:lnTo>
                    <a:lnTo>
                      <a:pt x="717" y="2316"/>
                    </a:lnTo>
                    <a:lnTo>
                      <a:pt x="716" y="2337"/>
                    </a:lnTo>
                    <a:lnTo>
                      <a:pt x="710" y="2359"/>
                    </a:lnTo>
                    <a:lnTo>
                      <a:pt x="699" y="2378"/>
                    </a:lnTo>
                    <a:lnTo>
                      <a:pt x="526" y="2621"/>
                    </a:lnTo>
                    <a:lnTo>
                      <a:pt x="523" y="2629"/>
                    </a:lnTo>
                    <a:lnTo>
                      <a:pt x="524" y="2637"/>
                    </a:lnTo>
                    <a:lnTo>
                      <a:pt x="528" y="2646"/>
                    </a:lnTo>
                    <a:lnTo>
                      <a:pt x="738" y="2855"/>
                    </a:lnTo>
                    <a:lnTo>
                      <a:pt x="741" y="2858"/>
                    </a:lnTo>
                    <a:lnTo>
                      <a:pt x="745" y="2860"/>
                    </a:lnTo>
                    <a:lnTo>
                      <a:pt x="749" y="2861"/>
                    </a:lnTo>
                    <a:lnTo>
                      <a:pt x="752" y="2861"/>
                    </a:lnTo>
                    <a:lnTo>
                      <a:pt x="755" y="2861"/>
                    </a:lnTo>
                    <a:lnTo>
                      <a:pt x="759" y="2859"/>
                    </a:lnTo>
                    <a:lnTo>
                      <a:pt x="762" y="2858"/>
                    </a:lnTo>
                    <a:lnTo>
                      <a:pt x="1009" y="2681"/>
                    </a:lnTo>
                    <a:lnTo>
                      <a:pt x="1026" y="2672"/>
                    </a:lnTo>
                    <a:lnTo>
                      <a:pt x="1044" y="2666"/>
                    </a:lnTo>
                    <a:lnTo>
                      <a:pt x="1063" y="2664"/>
                    </a:lnTo>
                    <a:lnTo>
                      <a:pt x="1079" y="2666"/>
                    </a:lnTo>
                    <a:lnTo>
                      <a:pt x="1096" y="2670"/>
                    </a:lnTo>
                    <a:lnTo>
                      <a:pt x="1111" y="2677"/>
                    </a:lnTo>
                    <a:lnTo>
                      <a:pt x="1181" y="2713"/>
                    </a:lnTo>
                    <a:lnTo>
                      <a:pt x="1252" y="2746"/>
                    </a:lnTo>
                    <a:lnTo>
                      <a:pt x="1325" y="2773"/>
                    </a:lnTo>
                    <a:lnTo>
                      <a:pt x="1400" y="2795"/>
                    </a:lnTo>
                    <a:lnTo>
                      <a:pt x="1420" y="2803"/>
                    </a:lnTo>
                    <a:lnTo>
                      <a:pt x="1438" y="2816"/>
                    </a:lnTo>
                    <a:lnTo>
                      <a:pt x="1453" y="2831"/>
                    </a:lnTo>
                    <a:lnTo>
                      <a:pt x="1463" y="2849"/>
                    </a:lnTo>
                    <a:lnTo>
                      <a:pt x="1469" y="2871"/>
                    </a:lnTo>
                    <a:lnTo>
                      <a:pt x="1519" y="3167"/>
                    </a:lnTo>
                    <a:lnTo>
                      <a:pt x="1522" y="3175"/>
                    </a:lnTo>
                    <a:lnTo>
                      <a:pt x="1529" y="3180"/>
                    </a:lnTo>
                    <a:lnTo>
                      <a:pt x="1537" y="3182"/>
                    </a:lnTo>
                    <a:lnTo>
                      <a:pt x="1834" y="3182"/>
                    </a:lnTo>
                    <a:lnTo>
                      <a:pt x="1842" y="3180"/>
                    </a:lnTo>
                    <a:lnTo>
                      <a:pt x="1848" y="3175"/>
                    </a:lnTo>
                    <a:lnTo>
                      <a:pt x="1851" y="3167"/>
                    </a:lnTo>
                    <a:lnTo>
                      <a:pt x="1902" y="2871"/>
                    </a:lnTo>
                    <a:lnTo>
                      <a:pt x="1908" y="2850"/>
                    </a:lnTo>
                    <a:lnTo>
                      <a:pt x="1918" y="2831"/>
                    </a:lnTo>
                    <a:lnTo>
                      <a:pt x="1932" y="2816"/>
                    </a:lnTo>
                    <a:lnTo>
                      <a:pt x="1951" y="2803"/>
                    </a:lnTo>
                    <a:lnTo>
                      <a:pt x="1971" y="2795"/>
                    </a:lnTo>
                    <a:lnTo>
                      <a:pt x="2048" y="2773"/>
                    </a:lnTo>
                    <a:lnTo>
                      <a:pt x="2123" y="2745"/>
                    </a:lnTo>
                    <a:lnTo>
                      <a:pt x="2196" y="2711"/>
                    </a:lnTo>
                    <a:lnTo>
                      <a:pt x="2266" y="2672"/>
                    </a:lnTo>
                    <a:lnTo>
                      <a:pt x="2287" y="2664"/>
                    </a:lnTo>
                    <a:lnTo>
                      <a:pt x="2308" y="2660"/>
                    </a:lnTo>
                    <a:lnTo>
                      <a:pt x="2330" y="2661"/>
                    </a:lnTo>
                    <a:lnTo>
                      <a:pt x="2351" y="2666"/>
                    </a:lnTo>
                    <a:lnTo>
                      <a:pt x="2370" y="2677"/>
                    </a:lnTo>
                    <a:lnTo>
                      <a:pt x="2614" y="2850"/>
                    </a:lnTo>
                    <a:lnTo>
                      <a:pt x="2617" y="2853"/>
                    </a:lnTo>
                    <a:lnTo>
                      <a:pt x="2620" y="2854"/>
                    </a:lnTo>
                    <a:lnTo>
                      <a:pt x="2625" y="2855"/>
                    </a:lnTo>
                    <a:lnTo>
                      <a:pt x="2628" y="2855"/>
                    </a:lnTo>
                    <a:lnTo>
                      <a:pt x="2631" y="2854"/>
                    </a:lnTo>
                    <a:lnTo>
                      <a:pt x="2635" y="2851"/>
                    </a:lnTo>
                    <a:lnTo>
                      <a:pt x="2638" y="2848"/>
                    </a:lnTo>
                    <a:lnTo>
                      <a:pt x="2848" y="2638"/>
                    </a:lnTo>
                    <a:lnTo>
                      <a:pt x="2853" y="2631"/>
                    </a:lnTo>
                    <a:lnTo>
                      <a:pt x="2853" y="2623"/>
                    </a:lnTo>
                    <a:lnTo>
                      <a:pt x="2850" y="2615"/>
                    </a:lnTo>
                    <a:lnTo>
                      <a:pt x="2676" y="2370"/>
                    </a:lnTo>
                    <a:lnTo>
                      <a:pt x="2665" y="2351"/>
                    </a:lnTo>
                    <a:lnTo>
                      <a:pt x="2659" y="2329"/>
                    </a:lnTo>
                    <a:lnTo>
                      <a:pt x="2659" y="2308"/>
                    </a:lnTo>
                    <a:lnTo>
                      <a:pt x="2663" y="2286"/>
                    </a:lnTo>
                    <a:lnTo>
                      <a:pt x="2672" y="2267"/>
                    </a:lnTo>
                    <a:lnTo>
                      <a:pt x="2711" y="2196"/>
                    </a:lnTo>
                    <a:lnTo>
                      <a:pt x="2743" y="2123"/>
                    </a:lnTo>
                    <a:lnTo>
                      <a:pt x="2772" y="2048"/>
                    </a:lnTo>
                    <a:lnTo>
                      <a:pt x="2794" y="1972"/>
                    </a:lnTo>
                    <a:lnTo>
                      <a:pt x="2803" y="1951"/>
                    </a:lnTo>
                    <a:lnTo>
                      <a:pt x="2814" y="1933"/>
                    </a:lnTo>
                    <a:lnTo>
                      <a:pt x="2830" y="1918"/>
                    </a:lnTo>
                    <a:lnTo>
                      <a:pt x="2849" y="1908"/>
                    </a:lnTo>
                    <a:lnTo>
                      <a:pt x="2870" y="1902"/>
                    </a:lnTo>
                    <a:lnTo>
                      <a:pt x="3166" y="1852"/>
                    </a:lnTo>
                    <a:lnTo>
                      <a:pt x="3174" y="1849"/>
                    </a:lnTo>
                    <a:lnTo>
                      <a:pt x="3180" y="1843"/>
                    </a:lnTo>
                    <a:lnTo>
                      <a:pt x="3182" y="1834"/>
                    </a:lnTo>
                    <a:lnTo>
                      <a:pt x="3183" y="1834"/>
                    </a:lnTo>
                    <a:lnTo>
                      <a:pt x="3183" y="1537"/>
                    </a:lnTo>
                    <a:lnTo>
                      <a:pt x="3181" y="1529"/>
                    </a:lnTo>
                    <a:lnTo>
                      <a:pt x="3175" y="1523"/>
                    </a:lnTo>
                    <a:lnTo>
                      <a:pt x="3167" y="1519"/>
                    </a:lnTo>
                    <a:lnTo>
                      <a:pt x="2871" y="1469"/>
                    </a:lnTo>
                    <a:lnTo>
                      <a:pt x="2850" y="1464"/>
                    </a:lnTo>
                    <a:lnTo>
                      <a:pt x="2831" y="1452"/>
                    </a:lnTo>
                    <a:lnTo>
                      <a:pt x="2815" y="1438"/>
                    </a:lnTo>
                    <a:lnTo>
                      <a:pt x="2803" y="1421"/>
                    </a:lnTo>
                    <a:lnTo>
                      <a:pt x="2796" y="1399"/>
                    </a:lnTo>
                    <a:lnTo>
                      <a:pt x="2773" y="1322"/>
                    </a:lnTo>
                    <a:lnTo>
                      <a:pt x="2744" y="1248"/>
                    </a:lnTo>
                    <a:lnTo>
                      <a:pt x="2712" y="1175"/>
                    </a:lnTo>
                    <a:lnTo>
                      <a:pt x="2673" y="1104"/>
                    </a:lnTo>
                    <a:lnTo>
                      <a:pt x="2663" y="1085"/>
                    </a:lnTo>
                    <a:lnTo>
                      <a:pt x="2659" y="1063"/>
                    </a:lnTo>
                    <a:lnTo>
                      <a:pt x="2660" y="1042"/>
                    </a:lnTo>
                    <a:lnTo>
                      <a:pt x="2666" y="1020"/>
                    </a:lnTo>
                    <a:lnTo>
                      <a:pt x="2677" y="1001"/>
                    </a:lnTo>
                    <a:lnTo>
                      <a:pt x="2851" y="757"/>
                    </a:lnTo>
                    <a:lnTo>
                      <a:pt x="2854" y="749"/>
                    </a:lnTo>
                    <a:lnTo>
                      <a:pt x="2853" y="740"/>
                    </a:lnTo>
                    <a:lnTo>
                      <a:pt x="2849" y="732"/>
                    </a:lnTo>
                    <a:lnTo>
                      <a:pt x="2639" y="522"/>
                    </a:lnTo>
                    <a:lnTo>
                      <a:pt x="2635" y="520"/>
                    </a:lnTo>
                    <a:lnTo>
                      <a:pt x="2632" y="518"/>
                    </a:lnTo>
                    <a:lnTo>
                      <a:pt x="2629" y="517"/>
                    </a:lnTo>
                    <a:lnTo>
                      <a:pt x="2626" y="517"/>
                    </a:lnTo>
                    <a:lnTo>
                      <a:pt x="2622" y="517"/>
                    </a:lnTo>
                    <a:lnTo>
                      <a:pt x="2618" y="519"/>
                    </a:lnTo>
                    <a:lnTo>
                      <a:pt x="2615" y="520"/>
                    </a:lnTo>
                    <a:lnTo>
                      <a:pt x="2372" y="695"/>
                    </a:lnTo>
                    <a:lnTo>
                      <a:pt x="2352" y="706"/>
                    </a:lnTo>
                    <a:lnTo>
                      <a:pt x="2332" y="712"/>
                    </a:lnTo>
                    <a:lnTo>
                      <a:pt x="2310" y="713"/>
                    </a:lnTo>
                    <a:lnTo>
                      <a:pt x="2289" y="709"/>
                    </a:lnTo>
                    <a:lnTo>
                      <a:pt x="2268" y="700"/>
                    </a:lnTo>
                    <a:lnTo>
                      <a:pt x="2196" y="661"/>
                    </a:lnTo>
                    <a:lnTo>
                      <a:pt x="2122" y="627"/>
                    </a:lnTo>
                    <a:lnTo>
                      <a:pt x="2045" y="598"/>
                    </a:lnTo>
                    <a:lnTo>
                      <a:pt x="1966" y="576"/>
                    </a:lnTo>
                    <a:lnTo>
                      <a:pt x="1946" y="567"/>
                    </a:lnTo>
                    <a:lnTo>
                      <a:pt x="1928" y="555"/>
                    </a:lnTo>
                    <a:lnTo>
                      <a:pt x="1913" y="540"/>
                    </a:lnTo>
                    <a:lnTo>
                      <a:pt x="1903" y="520"/>
                    </a:lnTo>
                    <a:lnTo>
                      <a:pt x="1896" y="499"/>
                    </a:lnTo>
                    <a:lnTo>
                      <a:pt x="1847" y="205"/>
                    </a:lnTo>
                    <a:lnTo>
                      <a:pt x="1843" y="198"/>
                    </a:lnTo>
                    <a:lnTo>
                      <a:pt x="1837" y="192"/>
                    </a:lnTo>
                    <a:lnTo>
                      <a:pt x="1829" y="189"/>
                    </a:lnTo>
                    <a:lnTo>
                      <a:pt x="1532" y="189"/>
                    </a:lnTo>
                    <a:close/>
                    <a:moveTo>
                      <a:pt x="1531" y="0"/>
                    </a:moveTo>
                    <a:lnTo>
                      <a:pt x="1827" y="0"/>
                    </a:lnTo>
                    <a:lnTo>
                      <a:pt x="1861" y="3"/>
                    </a:lnTo>
                    <a:lnTo>
                      <a:pt x="1892" y="10"/>
                    </a:lnTo>
                    <a:lnTo>
                      <a:pt x="1922" y="24"/>
                    </a:lnTo>
                    <a:lnTo>
                      <a:pt x="1950" y="40"/>
                    </a:lnTo>
                    <a:lnTo>
                      <a:pt x="1973" y="60"/>
                    </a:lnTo>
                    <a:lnTo>
                      <a:pt x="1995" y="84"/>
                    </a:lnTo>
                    <a:lnTo>
                      <a:pt x="2012" y="112"/>
                    </a:lnTo>
                    <a:lnTo>
                      <a:pt x="2024" y="141"/>
                    </a:lnTo>
                    <a:lnTo>
                      <a:pt x="2033" y="174"/>
                    </a:lnTo>
                    <a:lnTo>
                      <a:pt x="2073" y="408"/>
                    </a:lnTo>
                    <a:lnTo>
                      <a:pt x="2153" y="435"/>
                    </a:lnTo>
                    <a:lnTo>
                      <a:pt x="2233" y="468"/>
                    </a:lnTo>
                    <a:lnTo>
                      <a:pt x="2310" y="506"/>
                    </a:lnTo>
                    <a:lnTo>
                      <a:pt x="2506" y="367"/>
                    </a:lnTo>
                    <a:lnTo>
                      <a:pt x="2533" y="349"/>
                    </a:lnTo>
                    <a:lnTo>
                      <a:pt x="2563" y="338"/>
                    </a:lnTo>
                    <a:lnTo>
                      <a:pt x="2594" y="330"/>
                    </a:lnTo>
                    <a:lnTo>
                      <a:pt x="2627" y="328"/>
                    </a:lnTo>
                    <a:lnTo>
                      <a:pt x="2659" y="331"/>
                    </a:lnTo>
                    <a:lnTo>
                      <a:pt x="2691" y="338"/>
                    </a:lnTo>
                    <a:lnTo>
                      <a:pt x="2721" y="350"/>
                    </a:lnTo>
                    <a:lnTo>
                      <a:pt x="2748" y="368"/>
                    </a:lnTo>
                    <a:lnTo>
                      <a:pt x="2773" y="389"/>
                    </a:lnTo>
                    <a:lnTo>
                      <a:pt x="2983" y="599"/>
                    </a:lnTo>
                    <a:lnTo>
                      <a:pt x="3005" y="624"/>
                    </a:lnTo>
                    <a:lnTo>
                      <a:pt x="3022" y="652"/>
                    </a:lnTo>
                    <a:lnTo>
                      <a:pt x="3034" y="682"/>
                    </a:lnTo>
                    <a:lnTo>
                      <a:pt x="3042" y="713"/>
                    </a:lnTo>
                    <a:lnTo>
                      <a:pt x="3044" y="745"/>
                    </a:lnTo>
                    <a:lnTo>
                      <a:pt x="3042" y="776"/>
                    </a:lnTo>
                    <a:lnTo>
                      <a:pt x="3035" y="808"/>
                    </a:lnTo>
                    <a:lnTo>
                      <a:pt x="3023" y="839"/>
                    </a:lnTo>
                    <a:lnTo>
                      <a:pt x="3005" y="868"/>
                    </a:lnTo>
                    <a:lnTo>
                      <a:pt x="2866" y="1062"/>
                    </a:lnTo>
                    <a:lnTo>
                      <a:pt x="2903" y="1137"/>
                    </a:lnTo>
                    <a:lnTo>
                      <a:pt x="2935" y="1213"/>
                    </a:lnTo>
                    <a:lnTo>
                      <a:pt x="2961" y="1292"/>
                    </a:lnTo>
                    <a:lnTo>
                      <a:pt x="3198" y="1332"/>
                    </a:lnTo>
                    <a:lnTo>
                      <a:pt x="3231" y="1340"/>
                    </a:lnTo>
                    <a:lnTo>
                      <a:pt x="3260" y="1353"/>
                    </a:lnTo>
                    <a:lnTo>
                      <a:pt x="3288" y="1370"/>
                    </a:lnTo>
                    <a:lnTo>
                      <a:pt x="3312" y="1391"/>
                    </a:lnTo>
                    <a:lnTo>
                      <a:pt x="3332" y="1416"/>
                    </a:lnTo>
                    <a:lnTo>
                      <a:pt x="3348" y="1442"/>
                    </a:lnTo>
                    <a:lnTo>
                      <a:pt x="3361" y="1473"/>
                    </a:lnTo>
                    <a:lnTo>
                      <a:pt x="3368" y="1505"/>
                    </a:lnTo>
                    <a:lnTo>
                      <a:pt x="3370" y="1537"/>
                    </a:lnTo>
                    <a:lnTo>
                      <a:pt x="3370" y="1834"/>
                    </a:lnTo>
                    <a:lnTo>
                      <a:pt x="3368" y="1867"/>
                    </a:lnTo>
                    <a:lnTo>
                      <a:pt x="3360" y="1899"/>
                    </a:lnTo>
                    <a:lnTo>
                      <a:pt x="3347" y="1929"/>
                    </a:lnTo>
                    <a:lnTo>
                      <a:pt x="3331" y="1956"/>
                    </a:lnTo>
                    <a:lnTo>
                      <a:pt x="3311" y="1981"/>
                    </a:lnTo>
                    <a:lnTo>
                      <a:pt x="3286" y="2001"/>
                    </a:lnTo>
                    <a:lnTo>
                      <a:pt x="3259" y="2019"/>
                    </a:lnTo>
                    <a:lnTo>
                      <a:pt x="3229" y="2031"/>
                    </a:lnTo>
                    <a:lnTo>
                      <a:pt x="3197" y="2039"/>
                    </a:lnTo>
                    <a:lnTo>
                      <a:pt x="2960" y="2079"/>
                    </a:lnTo>
                    <a:lnTo>
                      <a:pt x="2934" y="2157"/>
                    </a:lnTo>
                    <a:lnTo>
                      <a:pt x="2901" y="2234"/>
                    </a:lnTo>
                    <a:lnTo>
                      <a:pt x="2865" y="2309"/>
                    </a:lnTo>
                    <a:lnTo>
                      <a:pt x="3004" y="2504"/>
                    </a:lnTo>
                    <a:lnTo>
                      <a:pt x="3022" y="2533"/>
                    </a:lnTo>
                    <a:lnTo>
                      <a:pt x="3033" y="2564"/>
                    </a:lnTo>
                    <a:lnTo>
                      <a:pt x="3040" y="2594"/>
                    </a:lnTo>
                    <a:lnTo>
                      <a:pt x="3043" y="2627"/>
                    </a:lnTo>
                    <a:lnTo>
                      <a:pt x="3040" y="2659"/>
                    </a:lnTo>
                    <a:lnTo>
                      <a:pt x="3033" y="2690"/>
                    </a:lnTo>
                    <a:lnTo>
                      <a:pt x="3021" y="2719"/>
                    </a:lnTo>
                    <a:lnTo>
                      <a:pt x="3003" y="2747"/>
                    </a:lnTo>
                    <a:lnTo>
                      <a:pt x="2982" y="2773"/>
                    </a:lnTo>
                    <a:lnTo>
                      <a:pt x="2772" y="2983"/>
                    </a:lnTo>
                    <a:lnTo>
                      <a:pt x="2746" y="3004"/>
                    </a:lnTo>
                    <a:lnTo>
                      <a:pt x="2719" y="3022"/>
                    </a:lnTo>
                    <a:lnTo>
                      <a:pt x="2689" y="3034"/>
                    </a:lnTo>
                    <a:lnTo>
                      <a:pt x="2657" y="3041"/>
                    </a:lnTo>
                    <a:lnTo>
                      <a:pt x="2625" y="3044"/>
                    </a:lnTo>
                    <a:lnTo>
                      <a:pt x="2593" y="3041"/>
                    </a:lnTo>
                    <a:lnTo>
                      <a:pt x="2561" y="3034"/>
                    </a:lnTo>
                    <a:lnTo>
                      <a:pt x="2531" y="3022"/>
                    </a:lnTo>
                    <a:lnTo>
                      <a:pt x="2504" y="3005"/>
                    </a:lnTo>
                    <a:lnTo>
                      <a:pt x="2309" y="2866"/>
                    </a:lnTo>
                    <a:lnTo>
                      <a:pt x="2234" y="2902"/>
                    </a:lnTo>
                    <a:lnTo>
                      <a:pt x="2158" y="2933"/>
                    </a:lnTo>
                    <a:lnTo>
                      <a:pt x="2079" y="2961"/>
                    </a:lnTo>
                    <a:lnTo>
                      <a:pt x="2039" y="3198"/>
                    </a:lnTo>
                    <a:lnTo>
                      <a:pt x="2031" y="3229"/>
                    </a:lnTo>
                    <a:lnTo>
                      <a:pt x="2018" y="3260"/>
                    </a:lnTo>
                    <a:lnTo>
                      <a:pt x="2001" y="3287"/>
                    </a:lnTo>
                    <a:lnTo>
                      <a:pt x="1980" y="3311"/>
                    </a:lnTo>
                    <a:lnTo>
                      <a:pt x="1956" y="3332"/>
                    </a:lnTo>
                    <a:lnTo>
                      <a:pt x="1928" y="3348"/>
                    </a:lnTo>
                    <a:lnTo>
                      <a:pt x="1898" y="3361"/>
                    </a:lnTo>
                    <a:lnTo>
                      <a:pt x="1867" y="3369"/>
                    </a:lnTo>
                    <a:lnTo>
                      <a:pt x="1834" y="3371"/>
                    </a:lnTo>
                    <a:lnTo>
                      <a:pt x="1536" y="3371"/>
                    </a:lnTo>
                    <a:lnTo>
                      <a:pt x="1503" y="3369"/>
                    </a:lnTo>
                    <a:lnTo>
                      <a:pt x="1471" y="3361"/>
                    </a:lnTo>
                    <a:lnTo>
                      <a:pt x="1442" y="3348"/>
                    </a:lnTo>
                    <a:lnTo>
                      <a:pt x="1414" y="3332"/>
                    </a:lnTo>
                    <a:lnTo>
                      <a:pt x="1390" y="3311"/>
                    </a:lnTo>
                    <a:lnTo>
                      <a:pt x="1369" y="3287"/>
                    </a:lnTo>
                    <a:lnTo>
                      <a:pt x="1352" y="3260"/>
                    </a:lnTo>
                    <a:lnTo>
                      <a:pt x="1339" y="3229"/>
                    </a:lnTo>
                    <a:lnTo>
                      <a:pt x="1331" y="3198"/>
                    </a:lnTo>
                    <a:lnTo>
                      <a:pt x="1291" y="2961"/>
                    </a:lnTo>
                    <a:lnTo>
                      <a:pt x="1215" y="2934"/>
                    </a:lnTo>
                    <a:lnTo>
                      <a:pt x="1141" y="2904"/>
                    </a:lnTo>
                    <a:lnTo>
                      <a:pt x="1069" y="2869"/>
                    </a:lnTo>
                    <a:lnTo>
                      <a:pt x="871" y="3010"/>
                    </a:lnTo>
                    <a:lnTo>
                      <a:pt x="844" y="3027"/>
                    </a:lnTo>
                    <a:lnTo>
                      <a:pt x="814" y="3039"/>
                    </a:lnTo>
                    <a:lnTo>
                      <a:pt x="783" y="3046"/>
                    </a:lnTo>
                    <a:lnTo>
                      <a:pt x="751" y="3049"/>
                    </a:lnTo>
                    <a:lnTo>
                      <a:pt x="718" y="3046"/>
                    </a:lnTo>
                    <a:lnTo>
                      <a:pt x="686" y="3039"/>
                    </a:lnTo>
                    <a:lnTo>
                      <a:pt x="656" y="3026"/>
                    </a:lnTo>
                    <a:lnTo>
                      <a:pt x="629" y="3009"/>
                    </a:lnTo>
                    <a:lnTo>
                      <a:pt x="603" y="2988"/>
                    </a:lnTo>
                    <a:lnTo>
                      <a:pt x="394" y="2778"/>
                    </a:lnTo>
                    <a:lnTo>
                      <a:pt x="372" y="2752"/>
                    </a:lnTo>
                    <a:lnTo>
                      <a:pt x="355" y="2724"/>
                    </a:lnTo>
                    <a:lnTo>
                      <a:pt x="343" y="2695"/>
                    </a:lnTo>
                    <a:lnTo>
                      <a:pt x="335" y="2663"/>
                    </a:lnTo>
                    <a:lnTo>
                      <a:pt x="333" y="2631"/>
                    </a:lnTo>
                    <a:lnTo>
                      <a:pt x="335" y="2600"/>
                    </a:lnTo>
                    <a:lnTo>
                      <a:pt x="342" y="2569"/>
                    </a:lnTo>
                    <a:lnTo>
                      <a:pt x="354" y="2538"/>
                    </a:lnTo>
                    <a:lnTo>
                      <a:pt x="372" y="2509"/>
                    </a:lnTo>
                    <a:lnTo>
                      <a:pt x="510" y="2317"/>
                    </a:lnTo>
                    <a:lnTo>
                      <a:pt x="473" y="2242"/>
                    </a:lnTo>
                    <a:lnTo>
                      <a:pt x="440" y="2165"/>
                    </a:lnTo>
                    <a:lnTo>
                      <a:pt x="414" y="2087"/>
                    </a:lnTo>
                    <a:lnTo>
                      <a:pt x="174" y="2046"/>
                    </a:lnTo>
                    <a:lnTo>
                      <a:pt x="141" y="2038"/>
                    </a:lnTo>
                    <a:lnTo>
                      <a:pt x="112" y="2026"/>
                    </a:lnTo>
                    <a:lnTo>
                      <a:pt x="84" y="2009"/>
                    </a:lnTo>
                    <a:lnTo>
                      <a:pt x="60" y="1988"/>
                    </a:lnTo>
                    <a:lnTo>
                      <a:pt x="40" y="1963"/>
                    </a:lnTo>
                    <a:lnTo>
                      <a:pt x="23" y="1936"/>
                    </a:lnTo>
                    <a:lnTo>
                      <a:pt x="10" y="1906"/>
                    </a:lnTo>
                    <a:lnTo>
                      <a:pt x="3" y="1874"/>
                    </a:lnTo>
                    <a:lnTo>
                      <a:pt x="0" y="1841"/>
                    </a:lnTo>
                    <a:lnTo>
                      <a:pt x="0" y="1545"/>
                    </a:lnTo>
                    <a:lnTo>
                      <a:pt x="3" y="1511"/>
                    </a:lnTo>
                    <a:lnTo>
                      <a:pt x="10" y="1479"/>
                    </a:lnTo>
                    <a:lnTo>
                      <a:pt x="23" y="1449"/>
                    </a:lnTo>
                    <a:lnTo>
                      <a:pt x="40" y="1423"/>
                    </a:lnTo>
                    <a:lnTo>
                      <a:pt x="60" y="1398"/>
                    </a:lnTo>
                    <a:lnTo>
                      <a:pt x="84" y="1378"/>
                    </a:lnTo>
                    <a:lnTo>
                      <a:pt x="112" y="1360"/>
                    </a:lnTo>
                    <a:lnTo>
                      <a:pt x="141" y="1347"/>
                    </a:lnTo>
                    <a:lnTo>
                      <a:pt x="174" y="1339"/>
                    </a:lnTo>
                    <a:lnTo>
                      <a:pt x="408" y="1300"/>
                    </a:lnTo>
                    <a:lnTo>
                      <a:pt x="434" y="1221"/>
                    </a:lnTo>
                    <a:lnTo>
                      <a:pt x="465" y="1144"/>
                    </a:lnTo>
                    <a:lnTo>
                      <a:pt x="502" y="1069"/>
                    </a:lnTo>
                    <a:lnTo>
                      <a:pt x="360" y="872"/>
                    </a:lnTo>
                    <a:lnTo>
                      <a:pt x="344" y="843"/>
                    </a:lnTo>
                    <a:lnTo>
                      <a:pt x="332" y="812"/>
                    </a:lnTo>
                    <a:lnTo>
                      <a:pt x="325" y="780"/>
                    </a:lnTo>
                    <a:lnTo>
                      <a:pt x="323" y="749"/>
                    </a:lnTo>
                    <a:lnTo>
                      <a:pt x="325" y="717"/>
                    </a:lnTo>
                    <a:lnTo>
                      <a:pt x="333" y="686"/>
                    </a:lnTo>
                    <a:lnTo>
                      <a:pt x="345" y="657"/>
                    </a:lnTo>
                    <a:lnTo>
                      <a:pt x="361" y="629"/>
                    </a:lnTo>
                    <a:lnTo>
                      <a:pt x="383" y="603"/>
                    </a:lnTo>
                    <a:lnTo>
                      <a:pt x="594" y="393"/>
                    </a:lnTo>
                    <a:lnTo>
                      <a:pt x="618" y="372"/>
                    </a:lnTo>
                    <a:lnTo>
                      <a:pt x="646" y="354"/>
                    </a:lnTo>
                    <a:lnTo>
                      <a:pt x="676" y="342"/>
                    </a:lnTo>
                    <a:lnTo>
                      <a:pt x="708" y="335"/>
                    </a:lnTo>
                    <a:lnTo>
                      <a:pt x="741" y="332"/>
                    </a:lnTo>
                    <a:lnTo>
                      <a:pt x="773" y="335"/>
                    </a:lnTo>
                    <a:lnTo>
                      <a:pt x="805" y="342"/>
                    </a:lnTo>
                    <a:lnTo>
                      <a:pt x="835" y="354"/>
                    </a:lnTo>
                    <a:lnTo>
                      <a:pt x="862" y="371"/>
                    </a:lnTo>
                    <a:lnTo>
                      <a:pt x="1056" y="510"/>
                    </a:lnTo>
                    <a:lnTo>
                      <a:pt x="1129" y="473"/>
                    </a:lnTo>
                    <a:lnTo>
                      <a:pt x="1206" y="440"/>
                    </a:lnTo>
                    <a:lnTo>
                      <a:pt x="1284" y="414"/>
                    </a:lnTo>
                    <a:lnTo>
                      <a:pt x="1325" y="174"/>
                    </a:lnTo>
                    <a:lnTo>
                      <a:pt x="1333" y="141"/>
                    </a:lnTo>
                    <a:lnTo>
                      <a:pt x="1347" y="112"/>
                    </a:lnTo>
                    <a:lnTo>
                      <a:pt x="1363" y="84"/>
                    </a:lnTo>
                    <a:lnTo>
                      <a:pt x="1384" y="60"/>
                    </a:lnTo>
                    <a:lnTo>
                      <a:pt x="1409" y="40"/>
                    </a:lnTo>
                    <a:lnTo>
                      <a:pt x="1436" y="24"/>
                    </a:lnTo>
                    <a:lnTo>
                      <a:pt x="1465" y="10"/>
                    </a:lnTo>
                    <a:lnTo>
                      <a:pt x="1497" y="3"/>
                    </a:lnTo>
                    <a:lnTo>
                      <a:pt x="1531" y="0"/>
                    </a:lnTo>
                    <a:close/>
                  </a:path>
                </a:pathLst>
              </a:custGeom>
              <a:grpFill/>
              <a:ln w="0">
                <a:noFill/>
                <a:prstDash val="solid"/>
                <a:round/>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25" name="Freeform 7"/>
              <p:cNvSpPr>
                <a:spLocks noEditPoints="1"/>
              </p:cNvSpPr>
              <p:nvPr/>
            </p:nvSpPr>
            <p:spPr bwMode="auto">
              <a:xfrm>
                <a:off x="11149013" y="2078038"/>
                <a:ext cx="230187" cy="230188"/>
              </a:xfrm>
              <a:custGeom>
                <a:avLst/>
                <a:gdLst>
                  <a:gd name="T0" fmla="*/ 613 w 1455"/>
                  <a:gd name="T1" fmla="*/ 202 h 1455"/>
                  <a:gd name="T2" fmla="*/ 457 w 1455"/>
                  <a:gd name="T3" fmla="*/ 264 h 1455"/>
                  <a:gd name="T4" fmla="*/ 329 w 1455"/>
                  <a:gd name="T5" fmla="*/ 367 h 1455"/>
                  <a:gd name="T6" fmla="*/ 238 w 1455"/>
                  <a:gd name="T7" fmla="*/ 506 h 1455"/>
                  <a:gd name="T8" fmla="*/ 194 w 1455"/>
                  <a:gd name="T9" fmla="*/ 668 h 1455"/>
                  <a:gd name="T10" fmla="*/ 203 w 1455"/>
                  <a:gd name="T11" fmla="*/ 843 h 1455"/>
                  <a:gd name="T12" fmla="*/ 264 w 1455"/>
                  <a:gd name="T13" fmla="*/ 998 h 1455"/>
                  <a:gd name="T14" fmla="*/ 368 w 1455"/>
                  <a:gd name="T15" fmla="*/ 1126 h 1455"/>
                  <a:gd name="T16" fmla="*/ 506 w 1455"/>
                  <a:gd name="T17" fmla="*/ 1216 h 1455"/>
                  <a:gd name="T18" fmla="*/ 669 w 1455"/>
                  <a:gd name="T19" fmla="*/ 1262 h 1455"/>
                  <a:gd name="T20" fmla="*/ 843 w 1455"/>
                  <a:gd name="T21" fmla="*/ 1252 h 1455"/>
                  <a:gd name="T22" fmla="*/ 999 w 1455"/>
                  <a:gd name="T23" fmla="*/ 1191 h 1455"/>
                  <a:gd name="T24" fmla="*/ 1126 w 1455"/>
                  <a:gd name="T25" fmla="*/ 1087 h 1455"/>
                  <a:gd name="T26" fmla="*/ 1217 w 1455"/>
                  <a:gd name="T27" fmla="*/ 949 h 1455"/>
                  <a:gd name="T28" fmla="*/ 1262 w 1455"/>
                  <a:gd name="T29" fmla="*/ 786 h 1455"/>
                  <a:gd name="T30" fmla="*/ 1253 w 1455"/>
                  <a:gd name="T31" fmla="*/ 612 h 1455"/>
                  <a:gd name="T32" fmla="*/ 1191 w 1455"/>
                  <a:gd name="T33" fmla="*/ 456 h 1455"/>
                  <a:gd name="T34" fmla="*/ 1088 w 1455"/>
                  <a:gd name="T35" fmla="*/ 328 h 1455"/>
                  <a:gd name="T36" fmla="*/ 950 w 1455"/>
                  <a:gd name="T37" fmla="*/ 238 h 1455"/>
                  <a:gd name="T38" fmla="*/ 786 w 1455"/>
                  <a:gd name="T39" fmla="*/ 193 h 1455"/>
                  <a:gd name="T40" fmla="*/ 794 w 1455"/>
                  <a:gd name="T41" fmla="*/ 3 h 1455"/>
                  <a:gd name="T42" fmla="*/ 981 w 1455"/>
                  <a:gd name="T43" fmla="*/ 46 h 1455"/>
                  <a:gd name="T44" fmla="*/ 1147 w 1455"/>
                  <a:gd name="T45" fmla="*/ 133 h 1455"/>
                  <a:gd name="T46" fmla="*/ 1284 w 1455"/>
                  <a:gd name="T47" fmla="*/ 259 h 1455"/>
                  <a:gd name="T48" fmla="*/ 1385 w 1455"/>
                  <a:gd name="T49" fmla="*/ 416 h 1455"/>
                  <a:gd name="T50" fmla="*/ 1443 w 1455"/>
                  <a:gd name="T51" fmla="*/ 597 h 1455"/>
                  <a:gd name="T52" fmla="*/ 1451 w 1455"/>
                  <a:gd name="T53" fmla="*/ 793 h 1455"/>
                  <a:gd name="T54" fmla="*/ 1409 w 1455"/>
                  <a:gd name="T55" fmla="*/ 981 h 1455"/>
                  <a:gd name="T56" fmla="*/ 1321 w 1455"/>
                  <a:gd name="T57" fmla="*/ 1147 h 1455"/>
                  <a:gd name="T58" fmla="*/ 1196 w 1455"/>
                  <a:gd name="T59" fmla="*/ 1284 h 1455"/>
                  <a:gd name="T60" fmla="*/ 1039 w 1455"/>
                  <a:gd name="T61" fmla="*/ 1384 h 1455"/>
                  <a:gd name="T62" fmla="*/ 859 w 1455"/>
                  <a:gd name="T63" fmla="*/ 1443 h 1455"/>
                  <a:gd name="T64" fmla="*/ 662 w 1455"/>
                  <a:gd name="T65" fmla="*/ 1452 h 1455"/>
                  <a:gd name="T66" fmla="*/ 475 w 1455"/>
                  <a:gd name="T67" fmla="*/ 1409 h 1455"/>
                  <a:gd name="T68" fmla="*/ 309 w 1455"/>
                  <a:gd name="T69" fmla="*/ 1322 h 1455"/>
                  <a:gd name="T70" fmla="*/ 171 w 1455"/>
                  <a:gd name="T71" fmla="*/ 1196 h 1455"/>
                  <a:gd name="T72" fmla="*/ 70 w 1455"/>
                  <a:gd name="T73" fmla="*/ 1039 h 1455"/>
                  <a:gd name="T74" fmla="*/ 12 w 1455"/>
                  <a:gd name="T75" fmla="*/ 858 h 1455"/>
                  <a:gd name="T76" fmla="*/ 4 w 1455"/>
                  <a:gd name="T77" fmla="*/ 661 h 1455"/>
                  <a:gd name="T78" fmla="*/ 46 w 1455"/>
                  <a:gd name="T79" fmla="*/ 474 h 1455"/>
                  <a:gd name="T80" fmla="*/ 134 w 1455"/>
                  <a:gd name="T81" fmla="*/ 308 h 1455"/>
                  <a:gd name="T82" fmla="*/ 260 w 1455"/>
                  <a:gd name="T83" fmla="*/ 171 h 1455"/>
                  <a:gd name="T84" fmla="*/ 416 w 1455"/>
                  <a:gd name="T85" fmla="*/ 70 h 1455"/>
                  <a:gd name="T86" fmla="*/ 597 w 1455"/>
                  <a:gd name="T87" fmla="*/ 12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5" h="1455">
                    <a:moveTo>
                      <a:pt x="727" y="190"/>
                    </a:moveTo>
                    <a:lnTo>
                      <a:pt x="669" y="193"/>
                    </a:lnTo>
                    <a:lnTo>
                      <a:pt x="613" y="202"/>
                    </a:lnTo>
                    <a:lnTo>
                      <a:pt x="558" y="218"/>
                    </a:lnTo>
                    <a:lnTo>
                      <a:pt x="506" y="238"/>
                    </a:lnTo>
                    <a:lnTo>
                      <a:pt x="457" y="264"/>
                    </a:lnTo>
                    <a:lnTo>
                      <a:pt x="410" y="294"/>
                    </a:lnTo>
                    <a:lnTo>
                      <a:pt x="368" y="328"/>
                    </a:lnTo>
                    <a:lnTo>
                      <a:pt x="329" y="367"/>
                    </a:lnTo>
                    <a:lnTo>
                      <a:pt x="294" y="410"/>
                    </a:lnTo>
                    <a:lnTo>
                      <a:pt x="264" y="456"/>
                    </a:lnTo>
                    <a:lnTo>
                      <a:pt x="238" y="506"/>
                    </a:lnTo>
                    <a:lnTo>
                      <a:pt x="218" y="558"/>
                    </a:lnTo>
                    <a:lnTo>
                      <a:pt x="203" y="612"/>
                    </a:lnTo>
                    <a:lnTo>
                      <a:pt x="194" y="668"/>
                    </a:lnTo>
                    <a:lnTo>
                      <a:pt x="191" y="728"/>
                    </a:lnTo>
                    <a:lnTo>
                      <a:pt x="194" y="786"/>
                    </a:lnTo>
                    <a:lnTo>
                      <a:pt x="203" y="843"/>
                    </a:lnTo>
                    <a:lnTo>
                      <a:pt x="218" y="897"/>
                    </a:lnTo>
                    <a:lnTo>
                      <a:pt x="238" y="949"/>
                    </a:lnTo>
                    <a:lnTo>
                      <a:pt x="264" y="998"/>
                    </a:lnTo>
                    <a:lnTo>
                      <a:pt x="294" y="1044"/>
                    </a:lnTo>
                    <a:lnTo>
                      <a:pt x="329" y="1087"/>
                    </a:lnTo>
                    <a:lnTo>
                      <a:pt x="368" y="1126"/>
                    </a:lnTo>
                    <a:lnTo>
                      <a:pt x="410" y="1161"/>
                    </a:lnTo>
                    <a:lnTo>
                      <a:pt x="457" y="1191"/>
                    </a:lnTo>
                    <a:lnTo>
                      <a:pt x="506" y="1216"/>
                    </a:lnTo>
                    <a:lnTo>
                      <a:pt x="558" y="1237"/>
                    </a:lnTo>
                    <a:lnTo>
                      <a:pt x="613" y="1252"/>
                    </a:lnTo>
                    <a:lnTo>
                      <a:pt x="669" y="1262"/>
                    </a:lnTo>
                    <a:lnTo>
                      <a:pt x="727" y="1265"/>
                    </a:lnTo>
                    <a:lnTo>
                      <a:pt x="786" y="1262"/>
                    </a:lnTo>
                    <a:lnTo>
                      <a:pt x="843" y="1252"/>
                    </a:lnTo>
                    <a:lnTo>
                      <a:pt x="897" y="1237"/>
                    </a:lnTo>
                    <a:lnTo>
                      <a:pt x="950" y="1216"/>
                    </a:lnTo>
                    <a:lnTo>
                      <a:pt x="999" y="1191"/>
                    </a:lnTo>
                    <a:lnTo>
                      <a:pt x="1045" y="1161"/>
                    </a:lnTo>
                    <a:lnTo>
                      <a:pt x="1088" y="1126"/>
                    </a:lnTo>
                    <a:lnTo>
                      <a:pt x="1126" y="1087"/>
                    </a:lnTo>
                    <a:lnTo>
                      <a:pt x="1161" y="1044"/>
                    </a:lnTo>
                    <a:lnTo>
                      <a:pt x="1191" y="998"/>
                    </a:lnTo>
                    <a:lnTo>
                      <a:pt x="1217" y="949"/>
                    </a:lnTo>
                    <a:lnTo>
                      <a:pt x="1237" y="897"/>
                    </a:lnTo>
                    <a:lnTo>
                      <a:pt x="1253" y="843"/>
                    </a:lnTo>
                    <a:lnTo>
                      <a:pt x="1262" y="786"/>
                    </a:lnTo>
                    <a:lnTo>
                      <a:pt x="1265" y="728"/>
                    </a:lnTo>
                    <a:lnTo>
                      <a:pt x="1262" y="668"/>
                    </a:lnTo>
                    <a:lnTo>
                      <a:pt x="1253" y="612"/>
                    </a:lnTo>
                    <a:lnTo>
                      <a:pt x="1237" y="558"/>
                    </a:lnTo>
                    <a:lnTo>
                      <a:pt x="1217" y="506"/>
                    </a:lnTo>
                    <a:lnTo>
                      <a:pt x="1191" y="456"/>
                    </a:lnTo>
                    <a:lnTo>
                      <a:pt x="1161" y="410"/>
                    </a:lnTo>
                    <a:lnTo>
                      <a:pt x="1126" y="367"/>
                    </a:lnTo>
                    <a:lnTo>
                      <a:pt x="1088" y="328"/>
                    </a:lnTo>
                    <a:lnTo>
                      <a:pt x="1045" y="294"/>
                    </a:lnTo>
                    <a:lnTo>
                      <a:pt x="999" y="264"/>
                    </a:lnTo>
                    <a:lnTo>
                      <a:pt x="950" y="238"/>
                    </a:lnTo>
                    <a:lnTo>
                      <a:pt x="897" y="218"/>
                    </a:lnTo>
                    <a:lnTo>
                      <a:pt x="843" y="202"/>
                    </a:lnTo>
                    <a:lnTo>
                      <a:pt x="786" y="193"/>
                    </a:lnTo>
                    <a:lnTo>
                      <a:pt x="727" y="190"/>
                    </a:lnTo>
                    <a:close/>
                    <a:moveTo>
                      <a:pt x="727" y="0"/>
                    </a:moveTo>
                    <a:lnTo>
                      <a:pt x="794" y="3"/>
                    </a:lnTo>
                    <a:lnTo>
                      <a:pt x="859" y="12"/>
                    </a:lnTo>
                    <a:lnTo>
                      <a:pt x="921" y="26"/>
                    </a:lnTo>
                    <a:lnTo>
                      <a:pt x="981" y="46"/>
                    </a:lnTo>
                    <a:lnTo>
                      <a:pt x="1039" y="70"/>
                    </a:lnTo>
                    <a:lnTo>
                      <a:pt x="1094" y="99"/>
                    </a:lnTo>
                    <a:lnTo>
                      <a:pt x="1147" y="133"/>
                    </a:lnTo>
                    <a:lnTo>
                      <a:pt x="1196" y="171"/>
                    </a:lnTo>
                    <a:lnTo>
                      <a:pt x="1242" y="213"/>
                    </a:lnTo>
                    <a:lnTo>
                      <a:pt x="1284" y="259"/>
                    </a:lnTo>
                    <a:lnTo>
                      <a:pt x="1321" y="308"/>
                    </a:lnTo>
                    <a:lnTo>
                      <a:pt x="1355" y="360"/>
                    </a:lnTo>
                    <a:lnTo>
                      <a:pt x="1385" y="416"/>
                    </a:lnTo>
                    <a:lnTo>
                      <a:pt x="1409" y="474"/>
                    </a:lnTo>
                    <a:lnTo>
                      <a:pt x="1429" y="534"/>
                    </a:lnTo>
                    <a:lnTo>
                      <a:pt x="1443" y="597"/>
                    </a:lnTo>
                    <a:lnTo>
                      <a:pt x="1451" y="661"/>
                    </a:lnTo>
                    <a:lnTo>
                      <a:pt x="1455" y="728"/>
                    </a:lnTo>
                    <a:lnTo>
                      <a:pt x="1451" y="793"/>
                    </a:lnTo>
                    <a:lnTo>
                      <a:pt x="1443" y="858"/>
                    </a:lnTo>
                    <a:lnTo>
                      <a:pt x="1429" y="920"/>
                    </a:lnTo>
                    <a:lnTo>
                      <a:pt x="1409" y="981"/>
                    </a:lnTo>
                    <a:lnTo>
                      <a:pt x="1385" y="1039"/>
                    </a:lnTo>
                    <a:lnTo>
                      <a:pt x="1355" y="1095"/>
                    </a:lnTo>
                    <a:lnTo>
                      <a:pt x="1321" y="1147"/>
                    </a:lnTo>
                    <a:lnTo>
                      <a:pt x="1284" y="1196"/>
                    </a:lnTo>
                    <a:lnTo>
                      <a:pt x="1242" y="1242"/>
                    </a:lnTo>
                    <a:lnTo>
                      <a:pt x="1196" y="1284"/>
                    </a:lnTo>
                    <a:lnTo>
                      <a:pt x="1147" y="1322"/>
                    </a:lnTo>
                    <a:lnTo>
                      <a:pt x="1094" y="1356"/>
                    </a:lnTo>
                    <a:lnTo>
                      <a:pt x="1039" y="1384"/>
                    </a:lnTo>
                    <a:lnTo>
                      <a:pt x="981" y="1409"/>
                    </a:lnTo>
                    <a:lnTo>
                      <a:pt x="921" y="1428"/>
                    </a:lnTo>
                    <a:lnTo>
                      <a:pt x="859" y="1443"/>
                    </a:lnTo>
                    <a:lnTo>
                      <a:pt x="794" y="1452"/>
                    </a:lnTo>
                    <a:lnTo>
                      <a:pt x="727" y="1455"/>
                    </a:lnTo>
                    <a:lnTo>
                      <a:pt x="662" y="1452"/>
                    </a:lnTo>
                    <a:lnTo>
                      <a:pt x="597" y="1443"/>
                    </a:lnTo>
                    <a:lnTo>
                      <a:pt x="535" y="1428"/>
                    </a:lnTo>
                    <a:lnTo>
                      <a:pt x="475" y="1409"/>
                    </a:lnTo>
                    <a:lnTo>
                      <a:pt x="416" y="1384"/>
                    </a:lnTo>
                    <a:lnTo>
                      <a:pt x="361" y="1356"/>
                    </a:lnTo>
                    <a:lnTo>
                      <a:pt x="309" y="1322"/>
                    </a:lnTo>
                    <a:lnTo>
                      <a:pt x="260" y="1284"/>
                    </a:lnTo>
                    <a:lnTo>
                      <a:pt x="213" y="1242"/>
                    </a:lnTo>
                    <a:lnTo>
                      <a:pt x="171" y="1196"/>
                    </a:lnTo>
                    <a:lnTo>
                      <a:pt x="134" y="1147"/>
                    </a:lnTo>
                    <a:lnTo>
                      <a:pt x="100" y="1095"/>
                    </a:lnTo>
                    <a:lnTo>
                      <a:pt x="70" y="1039"/>
                    </a:lnTo>
                    <a:lnTo>
                      <a:pt x="46" y="981"/>
                    </a:lnTo>
                    <a:lnTo>
                      <a:pt x="26" y="920"/>
                    </a:lnTo>
                    <a:lnTo>
                      <a:pt x="12" y="858"/>
                    </a:lnTo>
                    <a:lnTo>
                      <a:pt x="4" y="793"/>
                    </a:lnTo>
                    <a:lnTo>
                      <a:pt x="0" y="728"/>
                    </a:lnTo>
                    <a:lnTo>
                      <a:pt x="4" y="661"/>
                    </a:lnTo>
                    <a:lnTo>
                      <a:pt x="12" y="597"/>
                    </a:lnTo>
                    <a:lnTo>
                      <a:pt x="26" y="534"/>
                    </a:lnTo>
                    <a:lnTo>
                      <a:pt x="46" y="474"/>
                    </a:lnTo>
                    <a:lnTo>
                      <a:pt x="70" y="416"/>
                    </a:lnTo>
                    <a:lnTo>
                      <a:pt x="100" y="360"/>
                    </a:lnTo>
                    <a:lnTo>
                      <a:pt x="134" y="308"/>
                    </a:lnTo>
                    <a:lnTo>
                      <a:pt x="171" y="259"/>
                    </a:lnTo>
                    <a:lnTo>
                      <a:pt x="213" y="213"/>
                    </a:lnTo>
                    <a:lnTo>
                      <a:pt x="260" y="171"/>
                    </a:lnTo>
                    <a:lnTo>
                      <a:pt x="309" y="133"/>
                    </a:lnTo>
                    <a:lnTo>
                      <a:pt x="361" y="99"/>
                    </a:lnTo>
                    <a:lnTo>
                      <a:pt x="416" y="70"/>
                    </a:lnTo>
                    <a:lnTo>
                      <a:pt x="475" y="46"/>
                    </a:lnTo>
                    <a:lnTo>
                      <a:pt x="535" y="26"/>
                    </a:lnTo>
                    <a:lnTo>
                      <a:pt x="597" y="12"/>
                    </a:lnTo>
                    <a:lnTo>
                      <a:pt x="662" y="3"/>
                    </a:lnTo>
                    <a:lnTo>
                      <a:pt x="727" y="0"/>
                    </a:lnTo>
                    <a:close/>
                  </a:path>
                </a:pathLst>
              </a:custGeom>
              <a:grpFill/>
              <a:ln w="0">
                <a:noFill/>
                <a:prstDash val="solid"/>
                <a:round/>
              </a:ln>
            </p:spPr>
            <p:txBody>
              <a:bodyPr vert="horz" wrap="square" lIns="91440" tIns="45720" rIns="91440" bIns="45720" numCol="1" anchor="t" anchorCtr="0" compatLnSpc="1"/>
              <a:lstStyle/>
              <a:p>
                <a:endParaRPr lang="en-US">
                  <a:solidFill>
                    <a:srgbClr val="8888BE"/>
                  </a:solidFill>
                  <a:cs typeface="+mn-ea"/>
                  <a:sym typeface="+mn-lt"/>
                </a:endParaRPr>
              </a:p>
            </p:txBody>
          </p:sp>
        </p:grpSp>
        <p:sp>
          <p:nvSpPr>
            <p:cNvPr id="17" name="Freeform 29"/>
            <p:cNvSpPr>
              <a:spLocks noEditPoints="1"/>
            </p:cNvSpPr>
            <p:nvPr/>
          </p:nvSpPr>
          <p:spPr bwMode="auto">
            <a:xfrm>
              <a:off x="3444897" y="3174291"/>
              <a:ext cx="761477" cy="816380"/>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solidFill>
                  <a:srgbClr val="8888BE"/>
                </a:solidFill>
                <a:cs typeface="+mn-ea"/>
                <a:sym typeface="+mn-lt"/>
              </a:endParaRPr>
            </a:p>
          </p:txBody>
        </p:sp>
        <p:grpSp>
          <p:nvGrpSpPr>
            <p:cNvPr id="18" name="Group 28"/>
            <p:cNvGrpSpPr/>
            <p:nvPr/>
          </p:nvGrpSpPr>
          <p:grpSpPr>
            <a:xfrm>
              <a:off x="2465797" y="4884169"/>
              <a:ext cx="734164" cy="861180"/>
              <a:chOff x="1671638" y="5013325"/>
              <a:chExt cx="458787" cy="538162"/>
            </a:xfrm>
            <a:solidFill>
              <a:schemeClr val="bg1"/>
            </a:solidFill>
          </p:grpSpPr>
          <p:sp>
            <p:nvSpPr>
              <p:cNvPr id="19" name="Freeform 211"/>
              <p:cNvSpPr>
                <a:spLocks noEditPoints="1"/>
              </p:cNvSpPr>
              <p:nvPr/>
            </p:nvSpPr>
            <p:spPr bwMode="auto">
              <a:xfrm>
                <a:off x="1784350" y="5013325"/>
                <a:ext cx="233362" cy="290512"/>
              </a:xfrm>
              <a:custGeom>
                <a:avLst/>
                <a:gdLst>
                  <a:gd name="T0" fmla="*/ 662 w 1465"/>
                  <a:gd name="T1" fmla="*/ 193 h 1829"/>
                  <a:gd name="T2" fmla="*/ 555 w 1465"/>
                  <a:gd name="T3" fmla="*/ 214 h 1829"/>
                  <a:gd name="T4" fmla="*/ 441 w 1465"/>
                  <a:gd name="T5" fmla="*/ 263 h 1829"/>
                  <a:gd name="T6" fmla="*/ 332 w 1465"/>
                  <a:gd name="T7" fmla="*/ 351 h 1829"/>
                  <a:gd name="T8" fmla="*/ 247 w 1465"/>
                  <a:gd name="T9" fmla="*/ 489 h 1829"/>
                  <a:gd name="T10" fmla="*/ 199 w 1465"/>
                  <a:gd name="T11" fmla="*/ 688 h 1829"/>
                  <a:gd name="T12" fmla="*/ 193 w 1465"/>
                  <a:gd name="T13" fmla="*/ 755 h 1829"/>
                  <a:gd name="T14" fmla="*/ 190 w 1465"/>
                  <a:gd name="T15" fmla="*/ 808 h 1829"/>
                  <a:gd name="T16" fmla="*/ 190 w 1465"/>
                  <a:gd name="T17" fmla="*/ 943 h 1829"/>
                  <a:gd name="T18" fmla="*/ 209 w 1465"/>
                  <a:gd name="T19" fmla="*/ 1123 h 1829"/>
                  <a:gd name="T20" fmla="*/ 264 w 1465"/>
                  <a:gd name="T21" fmla="*/ 1317 h 1829"/>
                  <a:gd name="T22" fmla="*/ 367 w 1465"/>
                  <a:gd name="T23" fmla="*/ 1489 h 1829"/>
                  <a:gd name="T24" fmla="*/ 523 w 1465"/>
                  <a:gd name="T25" fmla="*/ 1601 h 1829"/>
                  <a:gd name="T26" fmla="*/ 729 w 1465"/>
                  <a:gd name="T27" fmla="*/ 1639 h 1829"/>
                  <a:gd name="T28" fmla="*/ 895 w 1465"/>
                  <a:gd name="T29" fmla="*/ 1617 h 1829"/>
                  <a:gd name="T30" fmla="*/ 1063 w 1465"/>
                  <a:gd name="T31" fmla="*/ 1524 h 1829"/>
                  <a:gd name="T32" fmla="*/ 1181 w 1465"/>
                  <a:gd name="T33" fmla="*/ 1363 h 1829"/>
                  <a:gd name="T34" fmla="*/ 1246 w 1465"/>
                  <a:gd name="T35" fmla="*/ 1172 h 1829"/>
                  <a:gd name="T36" fmla="*/ 1272 w 1465"/>
                  <a:gd name="T37" fmla="*/ 985 h 1829"/>
                  <a:gd name="T38" fmla="*/ 1276 w 1465"/>
                  <a:gd name="T39" fmla="*/ 836 h 1829"/>
                  <a:gd name="T40" fmla="*/ 1272 w 1465"/>
                  <a:gd name="T41" fmla="*/ 759 h 1829"/>
                  <a:gd name="T42" fmla="*/ 1270 w 1465"/>
                  <a:gd name="T43" fmla="*/ 748 h 1829"/>
                  <a:gd name="T44" fmla="*/ 1234 w 1465"/>
                  <a:gd name="T45" fmla="*/ 534 h 1829"/>
                  <a:gd name="T46" fmla="*/ 1156 w 1465"/>
                  <a:gd name="T47" fmla="*/ 383 h 1829"/>
                  <a:gd name="T48" fmla="*/ 1052 w 1465"/>
                  <a:gd name="T49" fmla="*/ 282 h 1829"/>
                  <a:gd name="T50" fmla="*/ 934 w 1465"/>
                  <a:gd name="T51" fmla="*/ 223 h 1829"/>
                  <a:gd name="T52" fmla="*/ 817 w 1465"/>
                  <a:gd name="T53" fmla="*/ 197 h 1829"/>
                  <a:gd name="T54" fmla="*/ 728 w 1465"/>
                  <a:gd name="T55" fmla="*/ 190 h 1829"/>
                  <a:gd name="T56" fmla="*/ 878 w 1465"/>
                  <a:gd name="T57" fmla="*/ 13 h 1829"/>
                  <a:gd name="T58" fmla="*/ 1119 w 1465"/>
                  <a:gd name="T59" fmla="*/ 99 h 1829"/>
                  <a:gd name="T60" fmla="*/ 1225 w 1465"/>
                  <a:gd name="T61" fmla="*/ 176 h 1829"/>
                  <a:gd name="T62" fmla="*/ 1326 w 1465"/>
                  <a:gd name="T63" fmla="*/ 292 h 1829"/>
                  <a:gd name="T64" fmla="*/ 1407 w 1465"/>
                  <a:gd name="T65" fmla="*/ 454 h 1829"/>
                  <a:gd name="T66" fmla="*/ 1455 w 1465"/>
                  <a:gd name="T67" fmla="*/ 673 h 1829"/>
                  <a:gd name="T68" fmla="*/ 1463 w 1465"/>
                  <a:gd name="T69" fmla="*/ 789 h 1829"/>
                  <a:gd name="T70" fmla="*/ 1464 w 1465"/>
                  <a:gd name="T71" fmla="*/ 933 h 1829"/>
                  <a:gd name="T72" fmla="*/ 1445 w 1465"/>
                  <a:gd name="T73" fmla="*/ 1134 h 1829"/>
                  <a:gd name="T74" fmla="*/ 1388 w 1465"/>
                  <a:gd name="T75" fmla="*/ 1356 h 1829"/>
                  <a:gd name="T76" fmla="*/ 1277 w 1465"/>
                  <a:gd name="T77" fmla="*/ 1568 h 1829"/>
                  <a:gd name="T78" fmla="*/ 1102 w 1465"/>
                  <a:gd name="T79" fmla="*/ 1731 h 1829"/>
                  <a:gd name="T80" fmla="*/ 874 w 1465"/>
                  <a:gd name="T81" fmla="*/ 1817 h 1829"/>
                  <a:gd name="T82" fmla="*/ 653 w 1465"/>
                  <a:gd name="T83" fmla="*/ 1826 h 1829"/>
                  <a:gd name="T84" fmla="*/ 415 w 1465"/>
                  <a:gd name="T85" fmla="*/ 1760 h 1829"/>
                  <a:gd name="T86" fmla="*/ 226 w 1465"/>
                  <a:gd name="T87" fmla="*/ 1615 h 1829"/>
                  <a:gd name="T88" fmla="*/ 99 w 1465"/>
                  <a:gd name="T89" fmla="*/ 1412 h 1829"/>
                  <a:gd name="T90" fmla="*/ 31 w 1465"/>
                  <a:gd name="T91" fmla="*/ 1189 h 1829"/>
                  <a:gd name="T92" fmla="*/ 3 w 1465"/>
                  <a:gd name="T93" fmla="*/ 980 h 1829"/>
                  <a:gd name="T94" fmla="*/ 1 w 1465"/>
                  <a:gd name="T95" fmla="*/ 818 h 1829"/>
                  <a:gd name="T96" fmla="*/ 6 w 1465"/>
                  <a:gd name="T97" fmla="*/ 737 h 1829"/>
                  <a:gd name="T98" fmla="*/ 42 w 1465"/>
                  <a:gd name="T99" fmla="*/ 502 h 1829"/>
                  <a:gd name="T100" fmla="*/ 118 w 1465"/>
                  <a:gd name="T101" fmla="*/ 325 h 1829"/>
                  <a:gd name="T102" fmla="*/ 216 w 1465"/>
                  <a:gd name="T103" fmla="*/ 198 h 1829"/>
                  <a:gd name="T104" fmla="*/ 324 w 1465"/>
                  <a:gd name="T105" fmla="*/ 112 h 1829"/>
                  <a:gd name="T106" fmla="*/ 514 w 1465"/>
                  <a:gd name="T107" fmla="*/ 29 h 1829"/>
                  <a:gd name="T108" fmla="*/ 696 w 1465"/>
                  <a:gd name="T109"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5" h="1829">
                    <a:moveTo>
                      <a:pt x="728" y="190"/>
                    </a:moveTo>
                    <a:lnTo>
                      <a:pt x="708" y="190"/>
                    </a:lnTo>
                    <a:lnTo>
                      <a:pt x="685" y="191"/>
                    </a:lnTo>
                    <a:lnTo>
                      <a:pt x="662" y="193"/>
                    </a:lnTo>
                    <a:lnTo>
                      <a:pt x="637" y="197"/>
                    </a:lnTo>
                    <a:lnTo>
                      <a:pt x="610" y="201"/>
                    </a:lnTo>
                    <a:lnTo>
                      <a:pt x="583" y="207"/>
                    </a:lnTo>
                    <a:lnTo>
                      <a:pt x="555" y="214"/>
                    </a:lnTo>
                    <a:lnTo>
                      <a:pt x="526" y="223"/>
                    </a:lnTo>
                    <a:lnTo>
                      <a:pt x="497" y="234"/>
                    </a:lnTo>
                    <a:lnTo>
                      <a:pt x="469" y="247"/>
                    </a:lnTo>
                    <a:lnTo>
                      <a:pt x="441" y="263"/>
                    </a:lnTo>
                    <a:lnTo>
                      <a:pt x="412" y="280"/>
                    </a:lnTo>
                    <a:lnTo>
                      <a:pt x="385" y="301"/>
                    </a:lnTo>
                    <a:lnTo>
                      <a:pt x="358" y="325"/>
                    </a:lnTo>
                    <a:lnTo>
                      <a:pt x="332" y="351"/>
                    </a:lnTo>
                    <a:lnTo>
                      <a:pt x="308" y="380"/>
                    </a:lnTo>
                    <a:lnTo>
                      <a:pt x="286" y="413"/>
                    </a:lnTo>
                    <a:lnTo>
                      <a:pt x="266" y="449"/>
                    </a:lnTo>
                    <a:lnTo>
                      <a:pt x="247" y="489"/>
                    </a:lnTo>
                    <a:lnTo>
                      <a:pt x="231" y="532"/>
                    </a:lnTo>
                    <a:lnTo>
                      <a:pt x="218" y="580"/>
                    </a:lnTo>
                    <a:lnTo>
                      <a:pt x="206" y="632"/>
                    </a:lnTo>
                    <a:lnTo>
                      <a:pt x="199" y="688"/>
                    </a:lnTo>
                    <a:lnTo>
                      <a:pt x="194" y="748"/>
                    </a:lnTo>
                    <a:lnTo>
                      <a:pt x="194" y="750"/>
                    </a:lnTo>
                    <a:lnTo>
                      <a:pt x="194" y="752"/>
                    </a:lnTo>
                    <a:lnTo>
                      <a:pt x="193" y="755"/>
                    </a:lnTo>
                    <a:lnTo>
                      <a:pt x="193" y="759"/>
                    </a:lnTo>
                    <a:lnTo>
                      <a:pt x="192" y="769"/>
                    </a:lnTo>
                    <a:lnTo>
                      <a:pt x="191" y="786"/>
                    </a:lnTo>
                    <a:lnTo>
                      <a:pt x="190" y="808"/>
                    </a:lnTo>
                    <a:lnTo>
                      <a:pt x="189" y="836"/>
                    </a:lnTo>
                    <a:lnTo>
                      <a:pt x="189" y="867"/>
                    </a:lnTo>
                    <a:lnTo>
                      <a:pt x="189" y="903"/>
                    </a:lnTo>
                    <a:lnTo>
                      <a:pt x="190" y="943"/>
                    </a:lnTo>
                    <a:lnTo>
                      <a:pt x="193" y="985"/>
                    </a:lnTo>
                    <a:lnTo>
                      <a:pt x="197" y="1029"/>
                    </a:lnTo>
                    <a:lnTo>
                      <a:pt x="202" y="1076"/>
                    </a:lnTo>
                    <a:lnTo>
                      <a:pt x="209" y="1123"/>
                    </a:lnTo>
                    <a:lnTo>
                      <a:pt x="220" y="1172"/>
                    </a:lnTo>
                    <a:lnTo>
                      <a:pt x="231" y="1221"/>
                    </a:lnTo>
                    <a:lnTo>
                      <a:pt x="246" y="1269"/>
                    </a:lnTo>
                    <a:lnTo>
                      <a:pt x="264" y="1317"/>
                    </a:lnTo>
                    <a:lnTo>
                      <a:pt x="285" y="1363"/>
                    </a:lnTo>
                    <a:lnTo>
                      <a:pt x="308" y="1408"/>
                    </a:lnTo>
                    <a:lnTo>
                      <a:pt x="336" y="1450"/>
                    </a:lnTo>
                    <a:lnTo>
                      <a:pt x="367" y="1489"/>
                    </a:lnTo>
                    <a:lnTo>
                      <a:pt x="401" y="1524"/>
                    </a:lnTo>
                    <a:lnTo>
                      <a:pt x="440" y="1554"/>
                    </a:lnTo>
                    <a:lnTo>
                      <a:pt x="480" y="1580"/>
                    </a:lnTo>
                    <a:lnTo>
                      <a:pt x="523" y="1601"/>
                    </a:lnTo>
                    <a:lnTo>
                      <a:pt x="570" y="1617"/>
                    </a:lnTo>
                    <a:lnTo>
                      <a:pt x="619" y="1630"/>
                    </a:lnTo>
                    <a:lnTo>
                      <a:pt x="672" y="1637"/>
                    </a:lnTo>
                    <a:lnTo>
                      <a:pt x="729" y="1639"/>
                    </a:lnTo>
                    <a:lnTo>
                      <a:pt x="736" y="1639"/>
                    </a:lnTo>
                    <a:lnTo>
                      <a:pt x="792" y="1637"/>
                    </a:lnTo>
                    <a:lnTo>
                      <a:pt x="846" y="1630"/>
                    </a:lnTo>
                    <a:lnTo>
                      <a:pt x="895" y="1617"/>
                    </a:lnTo>
                    <a:lnTo>
                      <a:pt x="942" y="1601"/>
                    </a:lnTo>
                    <a:lnTo>
                      <a:pt x="985" y="1580"/>
                    </a:lnTo>
                    <a:lnTo>
                      <a:pt x="1025" y="1554"/>
                    </a:lnTo>
                    <a:lnTo>
                      <a:pt x="1063" y="1524"/>
                    </a:lnTo>
                    <a:lnTo>
                      <a:pt x="1098" y="1489"/>
                    </a:lnTo>
                    <a:lnTo>
                      <a:pt x="1130" y="1450"/>
                    </a:lnTo>
                    <a:lnTo>
                      <a:pt x="1156" y="1408"/>
                    </a:lnTo>
                    <a:lnTo>
                      <a:pt x="1181" y="1363"/>
                    </a:lnTo>
                    <a:lnTo>
                      <a:pt x="1202" y="1317"/>
                    </a:lnTo>
                    <a:lnTo>
                      <a:pt x="1219" y="1269"/>
                    </a:lnTo>
                    <a:lnTo>
                      <a:pt x="1234" y="1221"/>
                    </a:lnTo>
                    <a:lnTo>
                      <a:pt x="1246" y="1172"/>
                    </a:lnTo>
                    <a:lnTo>
                      <a:pt x="1256" y="1123"/>
                    </a:lnTo>
                    <a:lnTo>
                      <a:pt x="1263" y="1076"/>
                    </a:lnTo>
                    <a:lnTo>
                      <a:pt x="1269" y="1029"/>
                    </a:lnTo>
                    <a:lnTo>
                      <a:pt x="1272" y="985"/>
                    </a:lnTo>
                    <a:lnTo>
                      <a:pt x="1275" y="943"/>
                    </a:lnTo>
                    <a:lnTo>
                      <a:pt x="1276" y="903"/>
                    </a:lnTo>
                    <a:lnTo>
                      <a:pt x="1276" y="868"/>
                    </a:lnTo>
                    <a:lnTo>
                      <a:pt x="1276" y="836"/>
                    </a:lnTo>
                    <a:lnTo>
                      <a:pt x="1275" y="808"/>
                    </a:lnTo>
                    <a:lnTo>
                      <a:pt x="1274" y="787"/>
                    </a:lnTo>
                    <a:lnTo>
                      <a:pt x="1272" y="769"/>
                    </a:lnTo>
                    <a:lnTo>
                      <a:pt x="1272" y="759"/>
                    </a:lnTo>
                    <a:lnTo>
                      <a:pt x="1271" y="755"/>
                    </a:lnTo>
                    <a:lnTo>
                      <a:pt x="1271" y="752"/>
                    </a:lnTo>
                    <a:lnTo>
                      <a:pt x="1271" y="750"/>
                    </a:lnTo>
                    <a:lnTo>
                      <a:pt x="1270" y="748"/>
                    </a:lnTo>
                    <a:lnTo>
                      <a:pt x="1266" y="688"/>
                    </a:lnTo>
                    <a:lnTo>
                      <a:pt x="1259" y="634"/>
                    </a:lnTo>
                    <a:lnTo>
                      <a:pt x="1247" y="582"/>
                    </a:lnTo>
                    <a:lnTo>
                      <a:pt x="1234" y="534"/>
                    </a:lnTo>
                    <a:lnTo>
                      <a:pt x="1218" y="491"/>
                    </a:lnTo>
                    <a:lnTo>
                      <a:pt x="1200" y="452"/>
                    </a:lnTo>
                    <a:lnTo>
                      <a:pt x="1179" y="416"/>
                    </a:lnTo>
                    <a:lnTo>
                      <a:pt x="1156" y="383"/>
                    </a:lnTo>
                    <a:lnTo>
                      <a:pt x="1133" y="353"/>
                    </a:lnTo>
                    <a:lnTo>
                      <a:pt x="1107" y="327"/>
                    </a:lnTo>
                    <a:lnTo>
                      <a:pt x="1080" y="303"/>
                    </a:lnTo>
                    <a:lnTo>
                      <a:pt x="1052" y="282"/>
                    </a:lnTo>
                    <a:lnTo>
                      <a:pt x="1023" y="265"/>
                    </a:lnTo>
                    <a:lnTo>
                      <a:pt x="994" y="248"/>
                    </a:lnTo>
                    <a:lnTo>
                      <a:pt x="964" y="235"/>
                    </a:lnTo>
                    <a:lnTo>
                      <a:pt x="934" y="223"/>
                    </a:lnTo>
                    <a:lnTo>
                      <a:pt x="904" y="214"/>
                    </a:lnTo>
                    <a:lnTo>
                      <a:pt x="874" y="207"/>
                    </a:lnTo>
                    <a:lnTo>
                      <a:pt x="846" y="201"/>
                    </a:lnTo>
                    <a:lnTo>
                      <a:pt x="817" y="197"/>
                    </a:lnTo>
                    <a:lnTo>
                      <a:pt x="789" y="193"/>
                    </a:lnTo>
                    <a:lnTo>
                      <a:pt x="762" y="191"/>
                    </a:lnTo>
                    <a:lnTo>
                      <a:pt x="736" y="190"/>
                    </a:lnTo>
                    <a:lnTo>
                      <a:pt x="728" y="190"/>
                    </a:lnTo>
                    <a:close/>
                    <a:moveTo>
                      <a:pt x="729" y="0"/>
                    </a:moveTo>
                    <a:lnTo>
                      <a:pt x="740" y="0"/>
                    </a:lnTo>
                    <a:lnTo>
                      <a:pt x="810" y="4"/>
                    </a:lnTo>
                    <a:lnTo>
                      <a:pt x="878" y="13"/>
                    </a:lnTo>
                    <a:lnTo>
                      <a:pt x="942" y="27"/>
                    </a:lnTo>
                    <a:lnTo>
                      <a:pt x="1004" y="47"/>
                    </a:lnTo>
                    <a:lnTo>
                      <a:pt x="1062" y="70"/>
                    </a:lnTo>
                    <a:lnTo>
                      <a:pt x="1119" y="99"/>
                    </a:lnTo>
                    <a:lnTo>
                      <a:pt x="1145" y="115"/>
                    </a:lnTo>
                    <a:lnTo>
                      <a:pt x="1171" y="132"/>
                    </a:lnTo>
                    <a:lnTo>
                      <a:pt x="1198" y="153"/>
                    </a:lnTo>
                    <a:lnTo>
                      <a:pt x="1225" y="176"/>
                    </a:lnTo>
                    <a:lnTo>
                      <a:pt x="1250" y="201"/>
                    </a:lnTo>
                    <a:lnTo>
                      <a:pt x="1276" y="228"/>
                    </a:lnTo>
                    <a:lnTo>
                      <a:pt x="1302" y="259"/>
                    </a:lnTo>
                    <a:lnTo>
                      <a:pt x="1326" y="292"/>
                    </a:lnTo>
                    <a:lnTo>
                      <a:pt x="1349" y="327"/>
                    </a:lnTo>
                    <a:lnTo>
                      <a:pt x="1370" y="366"/>
                    </a:lnTo>
                    <a:lnTo>
                      <a:pt x="1390" y="408"/>
                    </a:lnTo>
                    <a:lnTo>
                      <a:pt x="1407" y="454"/>
                    </a:lnTo>
                    <a:lnTo>
                      <a:pt x="1423" y="503"/>
                    </a:lnTo>
                    <a:lnTo>
                      <a:pt x="1436" y="556"/>
                    </a:lnTo>
                    <a:lnTo>
                      <a:pt x="1447" y="613"/>
                    </a:lnTo>
                    <a:lnTo>
                      <a:pt x="1455" y="673"/>
                    </a:lnTo>
                    <a:lnTo>
                      <a:pt x="1460" y="737"/>
                    </a:lnTo>
                    <a:lnTo>
                      <a:pt x="1460" y="747"/>
                    </a:lnTo>
                    <a:lnTo>
                      <a:pt x="1462" y="765"/>
                    </a:lnTo>
                    <a:lnTo>
                      <a:pt x="1463" y="789"/>
                    </a:lnTo>
                    <a:lnTo>
                      <a:pt x="1464" y="818"/>
                    </a:lnTo>
                    <a:lnTo>
                      <a:pt x="1465" y="852"/>
                    </a:lnTo>
                    <a:lnTo>
                      <a:pt x="1465" y="891"/>
                    </a:lnTo>
                    <a:lnTo>
                      <a:pt x="1464" y="933"/>
                    </a:lnTo>
                    <a:lnTo>
                      <a:pt x="1462" y="980"/>
                    </a:lnTo>
                    <a:lnTo>
                      <a:pt x="1458" y="1028"/>
                    </a:lnTo>
                    <a:lnTo>
                      <a:pt x="1453" y="1080"/>
                    </a:lnTo>
                    <a:lnTo>
                      <a:pt x="1445" y="1134"/>
                    </a:lnTo>
                    <a:lnTo>
                      <a:pt x="1435" y="1189"/>
                    </a:lnTo>
                    <a:lnTo>
                      <a:pt x="1422" y="1244"/>
                    </a:lnTo>
                    <a:lnTo>
                      <a:pt x="1406" y="1300"/>
                    </a:lnTo>
                    <a:lnTo>
                      <a:pt x="1388" y="1356"/>
                    </a:lnTo>
                    <a:lnTo>
                      <a:pt x="1366" y="1412"/>
                    </a:lnTo>
                    <a:lnTo>
                      <a:pt x="1340" y="1465"/>
                    </a:lnTo>
                    <a:lnTo>
                      <a:pt x="1311" y="1517"/>
                    </a:lnTo>
                    <a:lnTo>
                      <a:pt x="1277" y="1568"/>
                    </a:lnTo>
                    <a:lnTo>
                      <a:pt x="1239" y="1615"/>
                    </a:lnTo>
                    <a:lnTo>
                      <a:pt x="1197" y="1659"/>
                    </a:lnTo>
                    <a:lnTo>
                      <a:pt x="1150" y="1698"/>
                    </a:lnTo>
                    <a:lnTo>
                      <a:pt x="1102" y="1731"/>
                    </a:lnTo>
                    <a:lnTo>
                      <a:pt x="1049" y="1760"/>
                    </a:lnTo>
                    <a:lnTo>
                      <a:pt x="994" y="1784"/>
                    </a:lnTo>
                    <a:lnTo>
                      <a:pt x="936" y="1803"/>
                    </a:lnTo>
                    <a:lnTo>
                      <a:pt x="874" y="1817"/>
                    </a:lnTo>
                    <a:lnTo>
                      <a:pt x="810" y="1826"/>
                    </a:lnTo>
                    <a:lnTo>
                      <a:pt x="743" y="1829"/>
                    </a:lnTo>
                    <a:lnTo>
                      <a:pt x="721" y="1829"/>
                    </a:lnTo>
                    <a:lnTo>
                      <a:pt x="653" y="1826"/>
                    </a:lnTo>
                    <a:lnTo>
                      <a:pt x="589" y="1817"/>
                    </a:lnTo>
                    <a:lnTo>
                      <a:pt x="528" y="1803"/>
                    </a:lnTo>
                    <a:lnTo>
                      <a:pt x="471" y="1784"/>
                    </a:lnTo>
                    <a:lnTo>
                      <a:pt x="415" y="1760"/>
                    </a:lnTo>
                    <a:lnTo>
                      <a:pt x="363" y="1731"/>
                    </a:lnTo>
                    <a:lnTo>
                      <a:pt x="315" y="1698"/>
                    </a:lnTo>
                    <a:lnTo>
                      <a:pt x="268" y="1659"/>
                    </a:lnTo>
                    <a:lnTo>
                      <a:pt x="226" y="1615"/>
                    </a:lnTo>
                    <a:lnTo>
                      <a:pt x="188" y="1568"/>
                    </a:lnTo>
                    <a:lnTo>
                      <a:pt x="155" y="1517"/>
                    </a:lnTo>
                    <a:lnTo>
                      <a:pt x="125" y="1465"/>
                    </a:lnTo>
                    <a:lnTo>
                      <a:pt x="99" y="1412"/>
                    </a:lnTo>
                    <a:lnTo>
                      <a:pt x="77" y="1356"/>
                    </a:lnTo>
                    <a:lnTo>
                      <a:pt x="58" y="1300"/>
                    </a:lnTo>
                    <a:lnTo>
                      <a:pt x="43" y="1244"/>
                    </a:lnTo>
                    <a:lnTo>
                      <a:pt x="31" y="1189"/>
                    </a:lnTo>
                    <a:lnTo>
                      <a:pt x="20" y="1134"/>
                    </a:lnTo>
                    <a:lnTo>
                      <a:pt x="13" y="1080"/>
                    </a:lnTo>
                    <a:lnTo>
                      <a:pt x="7" y="1028"/>
                    </a:lnTo>
                    <a:lnTo>
                      <a:pt x="3" y="980"/>
                    </a:lnTo>
                    <a:lnTo>
                      <a:pt x="1" y="933"/>
                    </a:lnTo>
                    <a:lnTo>
                      <a:pt x="0" y="891"/>
                    </a:lnTo>
                    <a:lnTo>
                      <a:pt x="0" y="852"/>
                    </a:lnTo>
                    <a:lnTo>
                      <a:pt x="1" y="818"/>
                    </a:lnTo>
                    <a:lnTo>
                      <a:pt x="2" y="789"/>
                    </a:lnTo>
                    <a:lnTo>
                      <a:pt x="3" y="765"/>
                    </a:lnTo>
                    <a:lnTo>
                      <a:pt x="5" y="747"/>
                    </a:lnTo>
                    <a:lnTo>
                      <a:pt x="6" y="737"/>
                    </a:lnTo>
                    <a:lnTo>
                      <a:pt x="10" y="672"/>
                    </a:lnTo>
                    <a:lnTo>
                      <a:pt x="18" y="612"/>
                    </a:lnTo>
                    <a:lnTo>
                      <a:pt x="29" y="555"/>
                    </a:lnTo>
                    <a:lnTo>
                      <a:pt x="42" y="502"/>
                    </a:lnTo>
                    <a:lnTo>
                      <a:pt x="58" y="453"/>
                    </a:lnTo>
                    <a:lnTo>
                      <a:pt x="76" y="406"/>
                    </a:lnTo>
                    <a:lnTo>
                      <a:pt x="97" y="364"/>
                    </a:lnTo>
                    <a:lnTo>
                      <a:pt x="118" y="325"/>
                    </a:lnTo>
                    <a:lnTo>
                      <a:pt x="141" y="289"/>
                    </a:lnTo>
                    <a:lnTo>
                      <a:pt x="166" y="255"/>
                    </a:lnTo>
                    <a:lnTo>
                      <a:pt x="191" y="225"/>
                    </a:lnTo>
                    <a:lnTo>
                      <a:pt x="216" y="198"/>
                    </a:lnTo>
                    <a:lnTo>
                      <a:pt x="243" y="173"/>
                    </a:lnTo>
                    <a:lnTo>
                      <a:pt x="270" y="150"/>
                    </a:lnTo>
                    <a:lnTo>
                      <a:pt x="297" y="130"/>
                    </a:lnTo>
                    <a:lnTo>
                      <a:pt x="324" y="112"/>
                    </a:lnTo>
                    <a:lnTo>
                      <a:pt x="351" y="96"/>
                    </a:lnTo>
                    <a:lnTo>
                      <a:pt x="406" y="68"/>
                    </a:lnTo>
                    <a:lnTo>
                      <a:pt x="460" y="46"/>
                    </a:lnTo>
                    <a:lnTo>
                      <a:pt x="514" y="29"/>
                    </a:lnTo>
                    <a:lnTo>
                      <a:pt x="566" y="17"/>
                    </a:lnTo>
                    <a:lnTo>
                      <a:pt x="613" y="8"/>
                    </a:lnTo>
                    <a:lnTo>
                      <a:pt x="658" y="3"/>
                    </a:lnTo>
                    <a:lnTo>
                      <a:pt x="696" y="0"/>
                    </a:lnTo>
                    <a:lnTo>
                      <a:pt x="729" y="0"/>
                    </a:lnTo>
                    <a:close/>
                  </a:path>
                </a:pathLst>
              </a:custGeom>
              <a:grpFill/>
              <a:ln w="0">
                <a:noFill/>
                <a:prstDash val="solid"/>
                <a:round/>
              </a:ln>
            </p:spPr>
            <p:txBody>
              <a:bodyPr vert="horz" wrap="square" lIns="91440" tIns="45720" rIns="91440" bIns="45720" numCol="1" anchor="t" anchorCtr="0" compatLnSpc="1"/>
              <a:lstStyle/>
              <a:p>
                <a:endParaRPr lang="en-US">
                  <a:solidFill>
                    <a:srgbClr val="8888BE"/>
                  </a:solidFill>
                  <a:cs typeface="+mn-ea"/>
                  <a:sym typeface="+mn-lt"/>
                </a:endParaRPr>
              </a:p>
            </p:txBody>
          </p:sp>
          <p:sp>
            <p:nvSpPr>
              <p:cNvPr id="23" name="Freeform 212"/>
              <p:cNvSpPr/>
              <p:nvPr/>
            </p:nvSpPr>
            <p:spPr bwMode="auto">
              <a:xfrm>
                <a:off x="1671638" y="5302250"/>
                <a:ext cx="458787" cy="249237"/>
              </a:xfrm>
              <a:custGeom>
                <a:avLst/>
                <a:gdLst>
                  <a:gd name="T0" fmla="*/ 1041 w 2887"/>
                  <a:gd name="T1" fmla="*/ 40 h 1572"/>
                  <a:gd name="T2" fmla="*/ 1047 w 2887"/>
                  <a:gd name="T3" fmla="*/ 141 h 1572"/>
                  <a:gd name="T4" fmla="*/ 994 w 2887"/>
                  <a:gd name="T5" fmla="*/ 189 h 1572"/>
                  <a:gd name="T6" fmla="*/ 876 w 2887"/>
                  <a:gd name="T7" fmla="*/ 260 h 1572"/>
                  <a:gd name="T8" fmla="*/ 681 w 2887"/>
                  <a:gd name="T9" fmla="*/ 358 h 1572"/>
                  <a:gd name="T10" fmla="*/ 432 w 2887"/>
                  <a:gd name="T11" fmla="*/ 451 h 1572"/>
                  <a:gd name="T12" fmla="*/ 269 w 2887"/>
                  <a:gd name="T13" fmla="*/ 541 h 1572"/>
                  <a:gd name="T14" fmla="*/ 207 w 2887"/>
                  <a:gd name="T15" fmla="*/ 688 h 1572"/>
                  <a:gd name="T16" fmla="*/ 190 w 2887"/>
                  <a:gd name="T17" fmla="*/ 860 h 1572"/>
                  <a:gd name="T18" fmla="*/ 192 w 2887"/>
                  <a:gd name="T19" fmla="*/ 988 h 1572"/>
                  <a:gd name="T20" fmla="*/ 251 w 2887"/>
                  <a:gd name="T21" fmla="*/ 1119 h 1572"/>
                  <a:gd name="T22" fmla="*/ 462 w 2887"/>
                  <a:gd name="T23" fmla="*/ 1211 h 1572"/>
                  <a:gd name="T24" fmla="*/ 794 w 2887"/>
                  <a:gd name="T25" fmla="*/ 1311 h 1572"/>
                  <a:gd name="T26" fmla="*/ 1237 w 2887"/>
                  <a:gd name="T27" fmla="*/ 1376 h 1572"/>
                  <a:gd name="T28" fmla="*/ 1748 w 2887"/>
                  <a:gd name="T29" fmla="*/ 1368 h 1572"/>
                  <a:gd name="T30" fmla="*/ 2170 w 2887"/>
                  <a:gd name="T31" fmla="*/ 1293 h 1572"/>
                  <a:gd name="T32" fmla="*/ 2479 w 2887"/>
                  <a:gd name="T33" fmla="*/ 1191 h 1572"/>
                  <a:gd name="T34" fmla="*/ 2662 w 2887"/>
                  <a:gd name="T35" fmla="*/ 1107 h 1572"/>
                  <a:gd name="T36" fmla="*/ 2697 w 2887"/>
                  <a:gd name="T37" fmla="*/ 950 h 1572"/>
                  <a:gd name="T38" fmla="*/ 2694 w 2887"/>
                  <a:gd name="T39" fmla="*/ 791 h 1572"/>
                  <a:gd name="T40" fmla="*/ 2663 w 2887"/>
                  <a:gd name="T41" fmla="*/ 625 h 1572"/>
                  <a:gd name="T42" fmla="*/ 2572 w 2887"/>
                  <a:gd name="T43" fmla="*/ 498 h 1572"/>
                  <a:gd name="T44" fmla="*/ 2350 w 2887"/>
                  <a:gd name="T45" fmla="*/ 416 h 1572"/>
                  <a:gd name="T46" fmla="*/ 2119 w 2887"/>
                  <a:gd name="T47" fmla="*/ 318 h 1572"/>
                  <a:gd name="T48" fmla="*/ 1953 w 2887"/>
                  <a:gd name="T49" fmla="*/ 227 h 1572"/>
                  <a:gd name="T50" fmla="*/ 1873 w 2887"/>
                  <a:gd name="T51" fmla="*/ 176 h 1572"/>
                  <a:gd name="T52" fmla="*/ 1828 w 2887"/>
                  <a:gd name="T53" fmla="*/ 101 h 1572"/>
                  <a:gd name="T54" fmla="*/ 1877 w 2887"/>
                  <a:gd name="T55" fmla="*/ 12 h 1572"/>
                  <a:gd name="T56" fmla="*/ 1977 w 2887"/>
                  <a:gd name="T57" fmla="*/ 18 h 1572"/>
                  <a:gd name="T58" fmla="*/ 2035 w 2887"/>
                  <a:gd name="T59" fmla="*/ 55 h 1572"/>
                  <a:gd name="T60" fmla="*/ 2188 w 2887"/>
                  <a:gd name="T61" fmla="*/ 141 h 1572"/>
                  <a:gd name="T62" fmla="*/ 2408 w 2887"/>
                  <a:gd name="T63" fmla="*/ 236 h 1572"/>
                  <a:gd name="T64" fmla="*/ 2568 w 2887"/>
                  <a:gd name="T65" fmla="*/ 285 h 1572"/>
                  <a:gd name="T66" fmla="*/ 2745 w 2887"/>
                  <a:gd name="T67" fmla="*/ 399 h 1572"/>
                  <a:gd name="T68" fmla="*/ 2839 w 2887"/>
                  <a:gd name="T69" fmla="*/ 557 h 1572"/>
                  <a:gd name="T70" fmla="*/ 2878 w 2887"/>
                  <a:gd name="T71" fmla="*/ 721 h 1572"/>
                  <a:gd name="T72" fmla="*/ 2886 w 2887"/>
                  <a:gd name="T73" fmla="*/ 855 h 1572"/>
                  <a:gd name="T74" fmla="*/ 2887 w 2887"/>
                  <a:gd name="T75" fmla="*/ 907 h 1572"/>
                  <a:gd name="T76" fmla="*/ 2879 w 2887"/>
                  <a:gd name="T77" fmla="*/ 1064 h 1572"/>
                  <a:gd name="T78" fmla="*/ 2844 w 2887"/>
                  <a:gd name="T79" fmla="*/ 1209 h 1572"/>
                  <a:gd name="T80" fmla="*/ 2788 w 2887"/>
                  <a:gd name="T81" fmla="*/ 1253 h 1572"/>
                  <a:gd name="T82" fmla="*/ 2651 w 2887"/>
                  <a:gd name="T83" fmla="*/ 1324 h 1572"/>
                  <a:gd name="T84" fmla="*/ 2411 w 2887"/>
                  <a:gd name="T85" fmla="*/ 1419 h 1572"/>
                  <a:gd name="T86" fmla="*/ 2071 w 2887"/>
                  <a:gd name="T87" fmla="*/ 1510 h 1572"/>
                  <a:gd name="T88" fmla="*/ 1640 w 2887"/>
                  <a:gd name="T89" fmla="*/ 1567 h 1572"/>
                  <a:gd name="T90" fmla="*/ 1143 w 2887"/>
                  <a:gd name="T91" fmla="*/ 1558 h 1572"/>
                  <a:gd name="T92" fmla="*/ 718 w 2887"/>
                  <a:gd name="T93" fmla="*/ 1488 h 1572"/>
                  <a:gd name="T94" fmla="*/ 392 w 2887"/>
                  <a:gd name="T95" fmla="*/ 1389 h 1572"/>
                  <a:gd name="T96" fmla="*/ 177 w 2887"/>
                  <a:gd name="T97" fmla="*/ 1295 h 1572"/>
                  <a:gd name="T98" fmla="*/ 77 w 2887"/>
                  <a:gd name="T99" fmla="*/ 1239 h 1572"/>
                  <a:gd name="T100" fmla="*/ 27 w 2887"/>
                  <a:gd name="T101" fmla="*/ 1164 h 1572"/>
                  <a:gd name="T102" fmla="*/ 3 w 2887"/>
                  <a:gd name="T103" fmla="*/ 994 h 1572"/>
                  <a:gd name="T104" fmla="*/ 0 w 2887"/>
                  <a:gd name="T105" fmla="*/ 873 h 1572"/>
                  <a:gd name="T106" fmla="*/ 4 w 2887"/>
                  <a:gd name="T107" fmla="*/ 780 h 1572"/>
                  <a:gd name="T108" fmla="*/ 27 w 2887"/>
                  <a:gd name="T109" fmla="*/ 624 h 1572"/>
                  <a:gd name="T110" fmla="*/ 95 w 2887"/>
                  <a:gd name="T111" fmla="*/ 459 h 1572"/>
                  <a:gd name="T112" fmla="*/ 237 w 2887"/>
                  <a:gd name="T113" fmla="*/ 322 h 1572"/>
                  <a:gd name="T114" fmla="*/ 379 w 2887"/>
                  <a:gd name="T115" fmla="*/ 269 h 1572"/>
                  <a:gd name="T116" fmla="*/ 619 w 2887"/>
                  <a:gd name="T117" fmla="*/ 179 h 1572"/>
                  <a:gd name="T118" fmla="*/ 800 w 2887"/>
                  <a:gd name="T119" fmla="*/ 85 h 1572"/>
                  <a:gd name="T120" fmla="*/ 900 w 2887"/>
                  <a:gd name="T121" fmla="*/ 24 h 1572"/>
                  <a:gd name="T122" fmla="*/ 970 w 2887"/>
                  <a:gd name="T123" fmla="*/ 0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7" h="1572">
                    <a:moveTo>
                      <a:pt x="970" y="0"/>
                    </a:moveTo>
                    <a:lnTo>
                      <a:pt x="991" y="3"/>
                    </a:lnTo>
                    <a:lnTo>
                      <a:pt x="1010" y="11"/>
                    </a:lnTo>
                    <a:lnTo>
                      <a:pt x="1027" y="24"/>
                    </a:lnTo>
                    <a:lnTo>
                      <a:pt x="1041" y="40"/>
                    </a:lnTo>
                    <a:lnTo>
                      <a:pt x="1053" y="59"/>
                    </a:lnTo>
                    <a:lnTo>
                      <a:pt x="1058" y="80"/>
                    </a:lnTo>
                    <a:lnTo>
                      <a:pt x="1059" y="100"/>
                    </a:lnTo>
                    <a:lnTo>
                      <a:pt x="1055" y="121"/>
                    </a:lnTo>
                    <a:lnTo>
                      <a:pt x="1047" y="141"/>
                    </a:lnTo>
                    <a:lnTo>
                      <a:pt x="1035" y="158"/>
                    </a:lnTo>
                    <a:lnTo>
                      <a:pt x="1018" y="173"/>
                    </a:lnTo>
                    <a:lnTo>
                      <a:pt x="1014" y="175"/>
                    </a:lnTo>
                    <a:lnTo>
                      <a:pt x="1006" y="181"/>
                    </a:lnTo>
                    <a:lnTo>
                      <a:pt x="994" y="189"/>
                    </a:lnTo>
                    <a:lnTo>
                      <a:pt x="977" y="199"/>
                    </a:lnTo>
                    <a:lnTo>
                      <a:pt x="956" y="212"/>
                    </a:lnTo>
                    <a:lnTo>
                      <a:pt x="934" y="226"/>
                    </a:lnTo>
                    <a:lnTo>
                      <a:pt x="906" y="243"/>
                    </a:lnTo>
                    <a:lnTo>
                      <a:pt x="876" y="260"/>
                    </a:lnTo>
                    <a:lnTo>
                      <a:pt x="842" y="279"/>
                    </a:lnTo>
                    <a:lnTo>
                      <a:pt x="806" y="298"/>
                    </a:lnTo>
                    <a:lnTo>
                      <a:pt x="766" y="317"/>
                    </a:lnTo>
                    <a:lnTo>
                      <a:pt x="725" y="338"/>
                    </a:lnTo>
                    <a:lnTo>
                      <a:pt x="681" y="358"/>
                    </a:lnTo>
                    <a:lnTo>
                      <a:pt x="635" y="378"/>
                    </a:lnTo>
                    <a:lnTo>
                      <a:pt x="587" y="398"/>
                    </a:lnTo>
                    <a:lnTo>
                      <a:pt x="536" y="416"/>
                    </a:lnTo>
                    <a:lnTo>
                      <a:pt x="484" y="434"/>
                    </a:lnTo>
                    <a:lnTo>
                      <a:pt x="432" y="451"/>
                    </a:lnTo>
                    <a:lnTo>
                      <a:pt x="377" y="466"/>
                    </a:lnTo>
                    <a:lnTo>
                      <a:pt x="344" y="479"/>
                    </a:lnTo>
                    <a:lnTo>
                      <a:pt x="315" y="497"/>
                    </a:lnTo>
                    <a:lnTo>
                      <a:pt x="290" y="518"/>
                    </a:lnTo>
                    <a:lnTo>
                      <a:pt x="269" y="541"/>
                    </a:lnTo>
                    <a:lnTo>
                      <a:pt x="251" y="566"/>
                    </a:lnTo>
                    <a:lnTo>
                      <a:pt x="237" y="594"/>
                    </a:lnTo>
                    <a:lnTo>
                      <a:pt x="224" y="624"/>
                    </a:lnTo>
                    <a:lnTo>
                      <a:pt x="214" y="655"/>
                    </a:lnTo>
                    <a:lnTo>
                      <a:pt x="207" y="688"/>
                    </a:lnTo>
                    <a:lnTo>
                      <a:pt x="200" y="721"/>
                    </a:lnTo>
                    <a:lnTo>
                      <a:pt x="196" y="755"/>
                    </a:lnTo>
                    <a:lnTo>
                      <a:pt x="193" y="791"/>
                    </a:lnTo>
                    <a:lnTo>
                      <a:pt x="191" y="825"/>
                    </a:lnTo>
                    <a:lnTo>
                      <a:pt x="190" y="860"/>
                    </a:lnTo>
                    <a:lnTo>
                      <a:pt x="189" y="868"/>
                    </a:lnTo>
                    <a:lnTo>
                      <a:pt x="189" y="877"/>
                    </a:lnTo>
                    <a:lnTo>
                      <a:pt x="189" y="911"/>
                    </a:lnTo>
                    <a:lnTo>
                      <a:pt x="190" y="949"/>
                    </a:lnTo>
                    <a:lnTo>
                      <a:pt x="192" y="988"/>
                    </a:lnTo>
                    <a:lnTo>
                      <a:pt x="195" y="1027"/>
                    </a:lnTo>
                    <a:lnTo>
                      <a:pt x="198" y="1063"/>
                    </a:lnTo>
                    <a:lnTo>
                      <a:pt x="203" y="1094"/>
                    </a:lnTo>
                    <a:lnTo>
                      <a:pt x="225" y="1106"/>
                    </a:lnTo>
                    <a:lnTo>
                      <a:pt x="251" y="1119"/>
                    </a:lnTo>
                    <a:lnTo>
                      <a:pt x="283" y="1136"/>
                    </a:lnTo>
                    <a:lnTo>
                      <a:pt x="320" y="1152"/>
                    </a:lnTo>
                    <a:lnTo>
                      <a:pt x="362" y="1172"/>
                    </a:lnTo>
                    <a:lnTo>
                      <a:pt x="409" y="1191"/>
                    </a:lnTo>
                    <a:lnTo>
                      <a:pt x="462" y="1211"/>
                    </a:lnTo>
                    <a:lnTo>
                      <a:pt x="519" y="1232"/>
                    </a:lnTo>
                    <a:lnTo>
                      <a:pt x="580" y="1252"/>
                    </a:lnTo>
                    <a:lnTo>
                      <a:pt x="647" y="1273"/>
                    </a:lnTo>
                    <a:lnTo>
                      <a:pt x="719" y="1293"/>
                    </a:lnTo>
                    <a:lnTo>
                      <a:pt x="794" y="1311"/>
                    </a:lnTo>
                    <a:lnTo>
                      <a:pt x="875" y="1328"/>
                    </a:lnTo>
                    <a:lnTo>
                      <a:pt x="959" y="1343"/>
                    </a:lnTo>
                    <a:lnTo>
                      <a:pt x="1047" y="1357"/>
                    </a:lnTo>
                    <a:lnTo>
                      <a:pt x="1140" y="1368"/>
                    </a:lnTo>
                    <a:lnTo>
                      <a:pt x="1237" y="1376"/>
                    </a:lnTo>
                    <a:lnTo>
                      <a:pt x="1339" y="1382"/>
                    </a:lnTo>
                    <a:lnTo>
                      <a:pt x="1444" y="1383"/>
                    </a:lnTo>
                    <a:lnTo>
                      <a:pt x="1549" y="1382"/>
                    </a:lnTo>
                    <a:lnTo>
                      <a:pt x="1651" y="1376"/>
                    </a:lnTo>
                    <a:lnTo>
                      <a:pt x="1748" y="1368"/>
                    </a:lnTo>
                    <a:lnTo>
                      <a:pt x="1841" y="1357"/>
                    </a:lnTo>
                    <a:lnTo>
                      <a:pt x="1929" y="1343"/>
                    </a:lnTo>
                    <a:lnTo>
                      <a:pt x="2014" y="1328"/>
                    </a:lnTo>
                    <a:lnTo>
                      <a:pt x="2095" y="1311"/>
                    </a:lnTo>
                    <a:lnTo>
                      <a:pt x="2170" y="1293"/>
                    </a:lnTo>
                    <a:lnTo>
                      <a:pt x="2241" y="1273"/>
                    </a:lnTo>
                    <a:lnTo>
                      <a:pt x="2307" y="1253"/>
                    </a:lnTo>
                    <a:lnTo>
                      <a:pt x="2369" y="1233"/>
                    </a:lnTo>
                    <a:lnTo>
                      <a:pt x="2426" y="1212"/>
                    </a:lnTo>
                    <a:lnTo>
                      <a:pt x="2479" y="1191"/>
                    </a:lnTo>
                    <a:lnTo>
                      <a:pt x="2525" y="1172"/>
                    </a:lnTo>
                    <a:lnTo>
                      <a:pt x="2568" y="1153"/>
                    </a:lnTo>
                    <a:lnTo>
                      <a:pt x="2604" y="1136"/>
                    </a:lnTo>
                    <a:lnTo>
                      <a:pt x="2636" y="1120"/>
                    </a:lnTo>
                    <a:lnTo>
                      <a:pt x="2662" y="1107"/>
                    </a:lnTo>
                    <a:lnTo>
                      <a:pt x="2682" y="1094"/>
                    </a:lnTo>
                    <a:lnTo>
                      <a:pt x="2688" y="1063"/>
                    </a:lnTo>
                    <a:lnTo>
                      <a:pt x="2692" y="1027"/>
                    </a:lnTo>
                    <a:lnTo>
                      <a:pt x="2695" y="989"/>
                    </a:lnTo>
                    <a:lnTo>
                      <a:pt x="2697" y="950"/>
                    </a:lnTo>
                    <a:lnTo>
                      <a:pt x="2697" y="911"/>
                    </a:lnTo>
                    <a:lnTo>
                      <a:pt x="2698" y="877"/>
                    </a:lnTo>
                    <a:lnTo>
                      <a:pt x="2697" y="860"/>
                    </a:lnTo>
                    <a:lnTo>
                      <a:pt x="2696" y="826"/>
                    </a:lnTo>
                    <a:lnTo>
                      <a:pt x="2694" y="791"/>
                    </a:lnTo>
                    <a:lnTo>
                      <a:pt x="2691" y="756"/>
                    </a:lnTo>
                    <a:lnTo>
                      <a:pt x="2687" y="722"/>
                    </a:lnTo>
                    <a:lnTo>
                      <a:pt x="2680" y="688"/>
                    </a:lnTo>
                    <a:lnTo>
                      <a:pt x="2673" y="656"/>
                    </a:lnTo>
                    <a:lnTo>
                      <a:pt x="2663" y="625"/>
                    </a:lnTo>
                    <a:lnTo>
                      <a:pt x="2650" y="595"/>
                    </a:lnTo>
                    <a:lnTo>
                      <a:pt x="2636" y="567"/>
                    </a:lnTo>
                    <a:lnTo>
                      <a:pt x="2617" y="541"/>
                    </a:lnTo>
                    <a:lnTo>
                      <a:pt x="2597" y="519"/>
                    </a:lnTo>
                    <a:lnTo>
                      <a:pt x="2572" y="498"/>
                    </a:lnTo>
                    <a:lnTo>
                      <a:pt x="2543" y="481"/>
                    </a:lnTo>
                    <a:lnTo>
                      <a:pt x="2510" y="466"/>
                    </a:lnTo>
                    <a:lnTo>
                      <a:pt x="2455" y="452"/>
                    </a:lnTo>
                    <a:lnTo>
                      <a:pt x="2401" y="435"/>
                    </a:lnTo>
                    <a:lnTo>
                      <a:pt x="2350" y="416"/>
                    </a:lnTo>
                    <a:lnTo>
                      <a:pt x="2300" y="398"/>
                    </a:lnTo>
                    <a:lnTo>
                      <a:pt x="2252" y="379"/>
                    </a:lnTo>
                    <a:lnTo>
                      <a:pt x="2205" y="359"/>
                    </a:lnTo>
                    <a:lnTo>
                      <a:pt x="2162" y="339"/>
                    </a:lnTo>
                    <a:lnTo>
                      <a:pt x="2119" y="318"/>
                    </a:lnTo>
                    <a:lnTo>
                      <a:pt x="2080" y="299"/>
                    </a:lnTo>
                    <a:lnTo>
                      <a:pt x="2044" y="279"/>
                    </a:lnTo>
                    <a:lnTo>
                      <a:pt x="2011" y="261"/>
                    </a:lnTo>
                    <a:lnTo>
                      <a:pt x="1980" y="244"/>
                    </a:lnTo>
                    <a:lnTo>
                      <a:pt x="1953" y="227"/>
                    </a:lnTo>
                    <a:lnTo>
                      <a:pt x="1929" y="213"/>
                    </a:lnTo>
                    <a:lnTo>
                      <a:pt x="1910" y="200"/>
                    </a:lnTo>
                    <a:lnTo>
                      <a:pt x="1893" y="190"/>
                    </a:lnTo>
                    <a:lnTo>
                      <a:pt x="1881" y="182"/>
                    </a:lnTo>
                    <a:lnTo>
                      <a:pt x="1873" y="176"/>
                    </a:lnTo>
                    <a:lnTo>
                      <a:pt x="1868" y="173"/>
                    </a:lnTo>
                    <a:lnTo>
                      <a:pt x="1852" y="158"/>
                    </a:lnTo>
                    <a:lnTo>
                      <a:pt x="1840" y="142"/>
                    </a:lnTo>
                    <a:lnTo>
                      <a:pt x="1831" y="122"/>
                    </a:lnTo>
                    <a:lnTo>
                      <a:pt x="1828" y="101"/>
                    </a:lnTo>
                    <a:lnTo>
                      <a:pt x="1829" y="81"/>
                    </a:lnTo>
                    <a:lnTo>
                      <a:pt x="1834" y="60"/>
                    </a:lnTo>
                    <a:lnTo>
                      <a:pt x="1845" y="41"/>
                    </a:lnTo>
                    <a:lnTo>
                      <a:pt x="1859" y="25"/>
                    </a:lnTo>
                    <a:lnTo>
                      <a:pt x="1877" y="12"/>
                    </a:lnTo>
                    <a:lnTo>
                      <a:pt x="1896" y="4"/>
                    </a:lnTo>
                    <a:lnTo>
                      <a:pt x="1917" y="1"/>
                    </a:lnTo>
                    <a:lnTo>
                      <a:pt x="1938" y="2"/>
                    </a:lnTo>
                    <a:lnTo>
                      <a:pt x="1957" y="7"/>
                    </a:lnTo>
                    <a:lnTo>
                      <a:pt x="1977" y="18"/>
                    </a:lnTo>
                    <a:lnTo>
                      <a:pt x="1980" y="20"/>
                    </a:lnTo>
                    <a:lnTo>
                      <a:pt x="1987" y="25"/>
                    </a:lnTo>
                    <a:lnTo>
                      <a:pt x="2000" y="32"/>
                    </a:lnTo>
                    <a:lnTo>
                      <a:pt x="2015" y="42"/>
                    </a:lnTo>
                    <a:lnTo>
                      <a:pt x="2035" y="55"/>
                    </a:lnTo>
                    <a:lnTo>
                      <a:pt x="2060" y="69"/>
                    </a:lnTo>
                    <a:lnTo>
                      <a:pt x="2086" y="86"/>
                    </a:lnTo>
                    <a:lnTo>
                      <a:pt x="2117" y="102"/>
                    </a:lnTo>
                    <a:lnTo>
                      <a:pt x="2150" y="121"/>
                    </a:lnTo>
                    <a:lnTo>
                      <a:pt x="2188" y="141"/>
                    </a:lnTo>
                    <a:lnTo>
                      <a:pt x="2227" y="159"/>
                    </a:lnTo>
                    <a:lnTo>
                      <a:pt x="2269" y="179"/>
                    </a:lnTo>
                    <a:lnTo>
                      <a:pt x="2313" y="198"/>
                    </a:lnTo>
                    <a:lnTo>
                      <a:pt x="2359" y="218"/>
                    </a:lnTo>
                    <a:lnTo>
                      <a:pt x="2408" y="236"/>
                    </a:lnTo>
                    <a:lnTo>
                      <a:pt x="2457" y="253"/>
                    </a:lnTo>
                    <a:lnTo>
                      <a:pt x="2508" y="269"/>
                    </a:lnTo>
                    <a:lnTo>
                      <a:pt x="2561" y="283"/>
                    </a:lnTo>
                    <a:lnTo>
                      <a:pt x="2564" y="284"/>
                    </a:lnTo>
                    <a:lnTo>
                      <a:pt x="2568" y="285"/>
                    </a:lnTo>
                    <a:lnTo>
                      <a:pt x="2611" y="303"/>
                    </a:lnTo>
                    <a:lnTo>
                      <a:pt x="2650" y="323"/>
                    </a:lnTo>
                    <a:lnTo>
                      <a:pt x="2685" y="346"/>
                    </a:lnTo>
                    <a:lnTo>
                      <a:pt x="2718" y="371"/>
                    </a:lnTo>
                    <a:lnTo>
                      <a:pt x="2745" y="399"/>
                    </a:lnTo>
                    <a:lnTo>
                      <a:pt x="2770" y="428"/>
                    </a:lnTo>
                    <a:lnTo>
                      <a:pt x="2791" y="459"/>
                    </a:lnTo>
                    <a:lnTo>
                      <a:pt x="2810" y="491"/>
                    </a:lnTo>
                    <a:lnTo>
                      <a:pt x="2826" y="524"/>
                    </a:lnTo>
                    <a:lnTo>
                      <a:pt x="2839" y="557"/>
                    </a:lnTo>
                    <a:lnTo>
                      <a:pt x="2851" y="590"/>
                    </a:lnTo>
                    <a:lnTo>
                      <a:pt x="2860" y="624"/>
                    </a:lnTo>
                    <a:lnTo>
                      <a:pt x="2867" y="657"/>
                    </a:lnTo>
                    <a:lnTo>
                      <a:pt x="2872" y="690"/>
                    </a:lnTo>
                    <a:lnTo>
                      <a:pt x="2878" y="721"/>
                    </a:lnTo>
                    <a:lnTo>
                      <a:pt x="2881" y="751"/>
                    </a:lnTo>
                    <a:lnTo>
                      <a:pt x="2883" y="780"/>
                    </a:lnTo>
                    <a:lnTo>
                      <a:pt x="2884" y="807"/>
                    </a:lnTo>
                    <a:lnTo>
                      <a:pt x="2885" y="832"/>
                    </a:lnTo>
                    <a:lnTo>
                      <a:pt x="2886" y="855"/>
                    </a:lnTo>
                    <a:lnTo>
                      <a:pt x="2886" y="864"/>
                    </a:lnTo>
                    <a:lnTo>
                      <a:pt x="2887" y="872"/>
                    </a:lnTo>
                    <a:lnTo>
                      <a:pt x="2887" y="874"/>
                    </a:lnTo>
                    <a:lnTo>
                      <a:pt x="2887" y="888"/>
                    </a:lnTo>
                    <a:lnTo>
                      <a:pt x="2887" y="907"/>
                    </a:lnTo>
                    <a:lnTo>
                      <a:pt x="2886" y="933"/>
                    </a:lnTo>
                    <a:lnTo>
                      <a:pt x="2886" y="962"/>
                    </a:lnTo>
                    <a:lnTo>
                      <a:pt x="2884" y="994"/>
                    </a:lnTo>
                    <a:lnTo>
                      <a:pt x="2882" y="1029"/>
                    </a:lnTo>
                    <a:lnTo>
                      <a:pt x="2879" y="1064"/>
                    </a:lnTo>
                    <a:lnTo>
                      <a:pt x="2875" y="1099"/>
                    </a:lnTo>
                    <a:lnTo>
                      <a:pt x="2868" y="1133"/>
                    </a:lnTo>
                    <a:lnTo>
                      <a:pt x="2861" y="1165"/>
                    </a:lnTo>
                    <a:lnTo>
                      <a:pt x="2853" y="1191"/>
                    </a:lnTo>
                    <a:lnTo>
                      <a:pt x="2844" y="1209"/>
                    </a:lnTo>
                    <a:lnTo>
                      <a:pt x="2831" y="1225"/>
                    </a:lnTo>
                    <a:lnTo>
                      <a:pt x="2817" y="1236"/>
                    </a:lnTo>
                    <a:lnTo>
                      <a:pt x="2812" y="1239"/>
                    </a:lnTo>
                    <a:lnTo>
                      <a:pt x="2802" y="1245"/>
                    </a:lnTo>
                    <a:lnTo>
                      <a:pt x="2788" y="1253"/>
                    </a:lnTo>
                    <a:lnTo>
                      <a:pt x="2769" y="1264"/>
                    </a:lnTo>
                    <a:lnTo>
                      <a:pt x="2746" y="1276"/>
                    </a:lnTo>
                    <a:lnTo>
                      <a:pt x="2720" y="1291"/>
                    </a:lnTo>
                    <a:lnTo>
                      <a:pt x="2688" y="1306"/>
                    </a:lnTo>
                    <a:lnTo>
                      <a:pt x="2651" y="1324"/>
                    </a:lnTo>
                    <a:lnTo>
                      <a:pt x="2612" y="1341"/>
                    </a:lnTo>
                    <a:lnTo>
                      <a:pt x="2568" y="1360"/>
                    </a:lnTo>
                    <a:lnTo>
                      <a:pt x="2519" y="1380"/>
                    </a:lnTo>
                    <a:lnTo>
                      <a:pt x="2467" y="1399"/>
                    </a:lnTo>
                    <a:lnTo>
                      <a:pt x="2411" y="1419"/>
                    </a:lnTo>
                    <a:lnTo>
                      <a:pt x="2351" y="1438"/>
                    </a:lnTo>
                    <a:lnTo>
                      <a:pt x="2287" y="1458"/>
                    </a:lnTo>
                    <a:lnTo>
                      <a:pt x="2219" y="1477"/>
                    </a:lnTo>
                    <a:lnTo>
                      <a:pt x="2146" y="1494"/>
                    </a:lnTo>
                    <a:lnTo>
                      <a:pt x="2071" y="1510"/>
                    </a:lnTo>
                    <a:lnTo>
                      <a:pt x="1992" y="1525"/>
                    </a:lnTo>
                    <a:lnTo>
                      <a:pt x="1910" y="1539"/>
                    </a:lnTo>
                    <a:lnTo>
                      <a:pt x="1823" y="1550"/>
                    </a:lnTo>
                    <a:lnTo>
                      <a:pt x="1734" y="1559"/>
                    </a:lnTo>
                    <a:lnTo>
                      <a:pt x="1640" y="1567"/>
                    </a:lnTo>
                    <a:lnTo>
                      <a:pt x="1544" y="1571"/>
                    </a:lnTo>
                    <a:lnTo>
                      <a:pt x="1444" y="1572"/>
                    </a:lnTo>
                    <a:lnTo>
                      <a:pt x="1341" y="1571"/>
                    </a:lnTo>
                    <a:lnTo>
                      <a:pt x="1240" y="1566"/>
                    </a:lnTo>
                    <a:lnTo>
                      <a:pt x="1143" y="1558"/>
                    </a:lnTo>
                    <a:lnTo>
                      <a:pt x="1050" y="1548"/>
                    </a:lnTo>
                    <a:lnTo>
                      <a:pt x="962" y="1536"/>
                    </a:lnTo>
                    <a:lnTo>
                      <a:pt x="876" y="1522"/>
                    </a:lnTo>
                    <a:lnTo>
                      <a:pt x="795" y="1506"/>
                    </a:lnTo>
                    <a:lnTo>
                      <a:pt x="718" y="1488"/>
                    </a:lnTo>
                    <a:lnTo>
                      <a:pt x="645" y="1469"/>
                    </a:lnTo>
                    <a:lnTo>
                      <a:pt x="575" y="1450"/>
                    </a:lnTo>
                    <a:lnTo>
                      <a:pt x="510" y="1430"/>
                    </a:lnTo>
                    <a:lnTo>
                      <a:pt x="449" y="1409"/>
                    </a:lnTo>
                    <a:lnTo>
                      <a:pt x="392" y="1389"/>
                    </a:lnTo>
                    <a:lnTo>
                      <a:pt x="341" y="1368"/>
                    </a:lnTo>
                    <a:lnTo>
                      <a:pt x="293" y="1349"/>
                    </a:lnTo>
                    <a:lnTo>
                      <a:pt x="250" y="1330"/>
                    </a:lnTo>
                    <a:lnTo>
                      <a:pt x="211" y="1311"/>
                    </a:lnTo>
                    <a:lnTo>
                      <a:pt x="177" y="1295"/>
                    </a:lnTo>
                    <a:lnTo>
                      <a:pt x="148" y="1279"/>
                    </a:lnTo>
                    <a:lnTo>
                      <a:pt x="123" y="1266"/>
                    </a:lnTo>
                    <a:lnTo>
                      <a:pt x="103" y="1254"/>
                    </a:lnTo>
                    <a:lnTo>
                      <a:pt x="88" y="1246"/>
                    </a:lnTo>
                    <a:lnTo>
                      <a:pt x="77" y="1239"/>
                    </a:lnTo>
                    <a:lnTo>
                      <a:pt x="72" y="1236"/>
                    </a:lnTo>
                    <a:lnTo>
                      <a:pt x="57" y="1225"/>
                    </a:lnTo>
                    <a:lnTo>
                      <a:pt x="44" y="1209"/>
                    </a:lnTo>
                    <a:lnTo>
                      <a:pt x="36" y="1191"/>
                    </a:lnTo>
                    <a:lnTo>
                      <a:pt x="27" y="1164"/>
                    </a:lnTo>
                    <a:lnTo>
                      <a:pt x="20" y="1133"/>
                    </a:lnTo>
                    <a:lnTo>
                      <a:pt x="13" y="1098"/>
                    </a:lnTo>
                    <a:lnTo>
                      <a:pt x="8" y="1063"/>
                    </a:lnTo>
                    <a:lnTo>
                      <a:pt x="5" y="1028"/>
                    </a:lnTo>
                    <a:lnTo>
                      <a:pt x="3" y="994"/>
                    </a:lnTo>
                    <a:lnTo>
                      <a:pt x="1" y="961"/>
                    </a:lnTo>
                    <a:lnTo>
                      <a:pt x="0" y="932"/>
                    </a:lnTo>
                    <a:lnTo>
                      <a:pt x="0" y="907"/>
                    </a:lnTo>
                    <a:lnTo>
                      <a:pt x="0" y="887"/>
                    </a:lnTo>
                    <a:lnTo>
                      <a:pt x="0" y="873"/>
                    </a:lnTo>
                    <a:lnTo>
                      <a:pt x="0" y="871"/>
                    </a:lnTo>
                    <a:lnTo>
                      <a:pt x="1" y="854"/>
                    </a:lnTo>
                    <a:lnTo>
                      <a:pt x="1" y="832"/>
                    </a:lnTo>
                    <a:lnTo>
                      <a:pt x="2" y="807"/>
                    </a:lnTo>
                    <a:lnTo>
                      <a:pt x="4" y="780"/>
                    </a:lnTo>
                    <a:lnTo>
                      <a:pt x="6" y="751"/>
                    </a:lnTo>
                    <a:lnTo>
                      <a:pt x="9" y="721"/>
                    </a:lnTo>
                    <a:lnTo>
                      <a:pt x="13" y="689"/>
                    </a:lnTo>
                    <a:lnTo>
                      <a:pt x="20" y="657"/>
                    </a:lnTo>
                    <a:lnTo>
                      <a:pt x="27" y="624"/>
                    </a:lnTo>
                    <a:lnTo>
                      <a:pt x="36" y="590"/>
                    </a:lnTo>
                    <a:lnTo>
                      <a:pt x="48" y="557"/>
                    </a:lnTo>
                    <a:lnTo>
                      <a:pt x="61" y="523"/>
                    </a:lnTo>
                    <a:lnTo>
                      <a:pt x="76" y="491"/>
                    </a:lnTo>
                    <a:lnTo>
                      <a:pt x="95" y="459"/>
                    </a:lnTo>
                    <a:lnTo>
                      <a:pt x="117" y="428"/>
                    </a:lnTo>
                    <a:lnTo>
                      <a:pt x="142" y="399"/>
                    </a:lnTo>
                    <a:lnTo>
                      <a:pt x="169" y="371"/>
                    </a:lnTo>
                    <a:lnTo>
                      <a:pt x="200" y="345"/>
                    </a:lnTo>
                    <a:lnTo>
                      <a:pt x="237" y="322"/>
                    </a:lnTo>
                    <a:lnTo>
                      <a:pt x="276" y="302"/>
                    </a:lnTo>
                    <a:lnTo>
                      <a:pt x="319" y="285"/>
                    </a:lnTo>
                    <a:lnTo>
                      <a:pt x="322" y="284"/>
                    </a:lnTo>
                    <a:lnTo>
                      <a:pt x="326" y="283"/>
                    </a:lnTo>
                    <a:lnTo>
                      <a:pt x="379" y="269"/>
                    </a:lnTo>
                    <a:lnTo>
                      <a:pt x="430" y="252"/>
                    </a:lnTo>
                    <a:lnTo>
                      <a:pt x="479" y="236"/>
                    </a:lnTo>
                    <a:lnTo>
                      <a:pt x="528" y="217"/>
                    </a:lnTo>
                    <a:lnTo>
                      <a:pt x="574" y="197"/>
                    </a:lnTo>
                    <a:lnTo>
                      <a:pt x="619" y="179"/>
                    </a:lnTo>
                    <a:lnTo>
                      <a:pt x="660" y="159"/>
                    </a:lnTo>
                    <a:lnTo>
                      <a:pt x="699" y="140"/>
                    </a:lnTo>
                    <a:lnTo>
                      <a:pt x="736" y="120"/>
                    </a:lnTo>
                    <a:lnTo>
                      <a:pt x="769" y="102"/>
                    </a:lnTo>
                    <a:lnTo>
                      <a:pt x="800" y="85"/>
                    </a:lnTo>
                    <a:lnTo>
                      <a:pt x="827" y="69"/>
                    </a:lnTo>
                    <a:lnTo>
                      <a:pt x="851" y="55"/>
                    </a:lnTo>
                    <a:lnTo>
                      <a:pt x="872" y="42"/>
                    </a:lnTo>
                    <a:lnTo>
                      <a:pt x="887" y="32"/>
                    </a:lnTo>
                    <a:lnTo>
                      <a:pt x="900" y="24"/>
                    </a:lnTo>
                    <a:lnTo>
                      <a:pt x="907" y="19"/>
                    </a:lnTo>
                    <a:lnTo>
                      <a:pt x="910" y="17"/>
                    </a:lnTo>
                    <a:lnTo>
                      <a:pt x="929" y="6"/>
                    </a:lnTo>
                    <a:lnTo>
                      <a:pt x="949" y="1"/>
                    </a:lnTo>
                    <a:lnTo>
                      <a:pt x="970" y="0"/>
                    </a:lnTo>
                    <a:close/>
                  </a:path>
                </a:pathLst>
              </a:custGeom>
              <a:grpFill/>
              <a:ln w="0">
                <a:noFill/>
                <a:prstDash val="solid"/>
                <a:round/>
              </a:ln>
            </p:spPr>
            <p:txBody>
              <a:bodyPr vert="horz" wrap="square" lIns="91440" tIns="45720" rIns="91440" bIns="45720" numCol="1" anchor="t" anchorCtr="0" compatLnSpc="1"/>
              <a:lstStyle/>
              <a:p>
                <a:endParaRPr lang="en-US">
                  <a:solidFill>
                    <a:srgbClr val="8888BE"/>
                  </a:solidFill>
                  <a:cs typeface="+mn-ea"/>
                  <a:sym typeface="+mn-lt"/>
                </a:endParaRPr>
              </a:p>
            </p:txBody>
          </p:sp>
        </p:grpSp>
      </p:grpSp>
      <p:sp>
        <p:nvSpPr>
          <p:cNvPr id="53" name="文本框 52"/>
          <p:cNvSpPr txBox="1"/>
          <p:nvPr/>
        </p:nvSpPr>
        <p:spPr>
          <a:xfrm>
            <a:off x="5263608" y="1730424"/>
            <a:ext cx="5799736" cy="860425"/>
          </a:xfrm>
          <a:prstGeom prst="rect">
            <a:avLst/>
          </a:prstGeom>
          <a:noFill/>
        </p:spPr>
        <p:txBody>
          <a:bodyPr wrap="square" rtlCol="0">
            <a:spAutoFit/>
          </a:bodyPr>
          <a:lstStyle/>
          <a:p>
            <a:pPr>
              <a:lnSpc>
                <a:spcPct val="125000"/>
              </a:lnSpc>
            </a:pPr>
            <a:r>
              <a:rPr lang="zh-CN" altLang="en-US" sz="2000" dirty="0">
                <a:solidFill>
                  <a:schemeClr val="tx1">
                    <a:lumMod val="50000"/>
                    <a:lumOff val="50000"/>
                  </a:schemeClr>
                </a:solidFill>
                <a:cs typeface="+mn-ea"/>
                <a:sym typeface="+mn-lt"/>
              </a:rPr>
              <a:t>每个用户都有一个数据值</a:t>
            </a:r>
            <a:r>
              <a:rPr lang="en-US" altLang="zh-CN" sz="2000" dirty="0">
                <a:solidFill>
                  <a:schemeClr val="tx1">
                    <a:lumMod val="50000"/>
                    <a:lumOff val="50000"/>
                  </a:schemeClr>
                </a:solidFill>
                <a:cs typeface="+mn-ea"/>
                <a:sym typeface="+mn-lt"/>
              </a:rPr>
              <a:t>x(</a:t>
            </a:r>
            <a:r>
              <a:rPr lang="zh-CN" altLang="en-US" sz="2000" dirty="0">
                <a:solidFill>
                  <a:schemeClr val="tx1">
                    <a:lumMod val="50000"/>
                    <a:lumOff val="50000"/>
                  </a:schemeClr>
                </a:solidFill>
                <a:cs typeface="+mn-ea"/>
                <a:sym typeface="+mn-lt"/>
              </a:rPr>
              <a:t>简化</a:t>
            </a:r>
            <a:r>
              <a:rPr lang="en-US" altLang="zh-CN"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a:t>
            </a:r>
            <a:r>
              <a:rPr lang="en-US" altLang="zh-CN" sz="2000" dirty="0">
                <a:solidFill>
                  <a:schemeClr val="tx1">
                    <a:lumMod val="50000"/>
                    <a:lumOff val="50000"/>
                  </a:schemeClr>
                </a:solidFill>
                <a:cs typeface="+mn-ea"/>
                <a:sym typeface="+mn-lt"/>
              </a:rPr>
              <a:t>Server</a:t>
            </a:r>
            <a:r>
              <a:rPr lang="zh-CN" altLang="en-US" sz="2000" dirty="0">
                <a:solidFill>
                  <a:schemeClr val="tx1">
                    <a:lumMod val="50000"/>
                    <a:lumOff val="50000"/>
                  </a:schemeClr>
                </a:solidFill>
                <a:cs typeface="+mn-ea"/>
                <a:sym typeface="+mn-lt"/>
              </a:rPr>
              <a:t>需要在不知道这些具体</a:t>
            </a:r>
            <a:r>
              <a:rPr lang="en-US" altLang="zh-CN" sz="2000" dirty="0">
                <a:solidFill>
                  <a:schemeClr val="tx1">
                    <a:lumMod val="50000"/>
                    <a:lumOff val="50000"/>
                  </a:schemeClr>
                </a:solidFill>
                <a:cs typeface="+mn-ea"/>
                <a:sym typeface="+mn-lt"/>
              </a:rPr>
              <a:t>x</a:t>
            </a:r>
            <a:r>
              <a:rPr lang="zh-CN" altLang="en-US" sz="2000" dirty="0">
                <a:solidFill>
                  <a:schemeClr val="tx1">
                    <a:lumMod val="50000"/>
                    <a:lumOff val="50000"/>
                  </a:schemeClr>
                </a:solidFill>
                <a:cs typeface="+mn-ea"/>
                <a:sym typeface="+mn-lt"/>
              </a:rPr>
              <a:t>的值的情况下计算它们的总和</a:t>
            </a:r>
            <a:r>
              <a:rPr lang="en-US" altLang="zh-CN" sz="2000" dirty="0">
                <a:solidFill>
                  <a:schemeClr val="tx1">
                    <a:lumMod val="50000"/>
                    <a:lumOff val="50000"/>
                  </a:schemeClr>
                </a:solidFill>
                <a:cs typeface="+mn-ea"/>
                <a:sym typeface="+mn-lt"/>
              </a:rPr>
              <a:t>.</a:t>
            </a:r>
            <a:endParaRPr lang="en-US" altLang="zh-CN" sz="2000" dirty="0">
              <a:solidFill>
                <a:schemeClr val="tx1">
                  <a:lumMod val="50000"/>
                  <a:lumOff val="50000"/>
                </a:schemeClr>
              </a:solidFill>
              <a:cs typeface="+mn-ea"/>
              <a:sym typeface="+mn-lt"/>
            </a:endParaRPr>
          </a:p>
        </p:txBody>
      </p:sp>
      <p:sp>
        <p:nvSpPr>
          <p:cNvPr id="54" name="文本框 19"/>
          <p:cNvSpPr txBox="1"/>
          <p:nvPr/>
        </p:nvSpPr>
        <p:spPr>
          <a:xfrm>
            <a:off x="5263608" y="1361544"/>
            <a:ext cx="1281946"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需求</a:t>
            </a:r>
            <a:endParaRPr lang="zh-CN" altLang="en-US" sz="2400" b="1" dirty="0">
              <a:solidFill>
                <a:schemeClr val="tx1">
                  <a:lumMod val="75000"/>
                  <a:lumOff val="25000"/>
                </a:schemeClr>
              </a:solidFill>
              <a:cs typeface="+mn-ea"/>
              <a:sym typeface="+mn-lt"/>
            </a:endParaRPr>
          </a:p>
        </p:txBody>
      </p:sp>
      <p:sp>
        <p:nvSpPr>
          <p:cNvPr id="55" name="文本框 54"/>
          <p:cNvSpPr txBox="1"/>
          <p:nvPr/>
        </p:nvSpPr>
        <p:spPr>
          <a:xfrm>
            <a:off x="5263608" y="3000989"/>
            <a:ext cx="5799736" cy="1245235"/>
          </a:xfrm>
          <a:prstGeom prst="rect">
            <a:avLst/>
          </a:prstGeom>
          <a:noFill/>
        </p:spPr>
        <p:txBody>
          <a:bodyPr wrap="square" rtlCol="0">
            <a:spAutoFit/>
          </a:bodyPr>
          <a:lstStyle/>
          <a:p>
            <a:pPr>
              <a:lnSpc>
                <a:spcPct val="125000"/>
              </a:lnSpc>
            </a:pPr>
            <a:r>
              <a:rPr lang="zh-CN" altLang="en-US" sz="2000" dirty="0">
                <a:solidFill>
                  <a:schemeClr val="tx1">
                    <a:lumMod val="50000"/>
                    <a:lumOff val="50000"/>
                  </a:schemeClr>
                </a:solidFill>
                <a:cs typeface="+mn-ea"/>
                <a:sym typeface="+mn-lt"/>
              </a:rPr>
              <a:t>通过两两协商随机数对实际数据进行扰动，但保证总和不变；协商的难度和时间开销大，无法处理</a:t>
            </a:r>
            <a:r>
              <a:rPr lang="zh-CN" altLang="en-US" sz="2000" dirty="0">
                <a:solidFill>
                  <a:schemeClr val="tx1">
                    <a:lumMod val="50000"/>
                    <a:lumOff val="50000"/>
                  </a:schemeClr>
                </a:solidFill>
                <a:cs typeface="+mn-ea"/>
                <a:sym typeface="+mn-lt"/>
              </a:rPr>
              <a:t>掉线问题</a:t>
            </a:r>
            <a:endParaRPr lang="zh-CN" altLang="en-US" sz="2000" dirty="0">
              <a:solidFill>
                <a:schemeClr val="tx1">
                  <a:lumMod val="50000"/>
                  <a:lumOff val="50000"/>
                </a:schemeClr>
              </a:solidFill>
              <a:cs typeface="+mn-ea"/>
              <a:sym typeface="+mn-lt"/>
            </a:endParaRPr>
          </a:p>
        </p:txBody>
      </p:sp>
      <p:sp>
        <p:nvSpPr>
          <p:cNvPr id="4" name="文本框 19"/>
          <p:cNvSpPr txBox="1"/>
          <p:nvPr/>
        </p:nvSpPr>
        <p:spPr>
          <a:xfrm>
            <a:off x="5263515" y="2657475"/>
            <a:ext cx="308546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一次性密码本</a:t>
            </a:r>
            <a:r>
              <a:rPr lang="zh-CN" altLang="en-US" sz="2400" b="1" dirty="0">
                <a:solidFill>
                  <a:schemeClr val="tx1">
                    <a:lumMod val="75000"/>
                    <a:lumOff val="25000"/>
                  </a:schemeClr>
                </a:solidFill>
                <a:cs typeface="+mn-ea"/>
                <a:sym typeface="+mn-lt"/>
              </a:rPr>
              <a:t>混淆</a:t>
            </a:r>
            <a:endParaRPr lang="zh-CN" altLang="en-US" sz="2400" b="1" dirty="0">
              <a:solidFill>
                <a:schemeClr val="tx1">
                  <a:lumMod val="75000"/>
                  <a:lumOff val="25000"/>
                </a:schemeClr>
              </a:solidFill>
              <a:cs typeface="+mn-ea"/>
              <a:sym typeface="+mn-lt"/>
            </a:endParaRPr>
          </a:p>
        </p:txBody>
      </p:sp>
      <p:sp>
        <p:nvSpPr>
          <p:cNvPr id="57" name="文本框 56"/>
          <p:cNvSpPr txBox="1"/>
          <p:nvPr/>
        </p:nvSpPr>
        <p:spPr>
          <a:xfrm>
            <a:off x="5263608" y="4468547"/>
            <a:ext cx="5799736" cy="860425"/>
          </a:xfrm>
          <a:prstGeom prst="rect">
            <a:avLst/>
          </a:prstGeom>
          <a:noFill/>
        </p:spPr>
        <p:txBody>
          <a:bodyPr wrap="square" rtlCol="0">
            <a:spAutoFit/>
          </a:bodyPr>
          <a:lstStyle/>
          <a:p>
            <a:pPr>
              <a:lnSpc>
                <a:spcPct val="125000"/>
              </a:lnSpc>
            </a:pPr>
            <a:r>
              <a:rPr lang="zh-CN" altLang="en-US" sz="2000" dirty="0">
                <a:solidFill>
                  <a:schemeClr val="tx1">
                    <a:lumMod val="50000"/>
                    <a:lumOff val="50000"/>
                  </a:schemeClr>
                </a:solidFill>
                <a:cs typeface="+mn-ea"/>
                <a:sym typeface="+mn-lt"/>
              </a:rPr>
              <a:t>双掩码问题旨在降低时间复杂度和解决一次性密码本方案的</a:t>
            </a:r>
            <a:r>
              <a:rPr lang="zh-CN" altLang="en-US" sz="2000" dirty="0">
                <a:solidFill>
                  <a:schemeClr val="tx1">
                    <a:lumMod val="50000"/>
                    <a:lumOff val="50000"/>
                  </a:schemeClr>
                </a:solidFill>
                <a:cs typeface="+mn-ea"/>
                <a:sym typeface="+mn-lt"/>
              </a:rPr>
              <a:t>各种问题</a:t>
            </a:r>
            <a:endParaRPr lang="zh-CN" altLang="en-US" sz="2000" dirty="0">
              <a:solidFill>
                <a:schemeClr val="tx1">
                  <a:lumMod val="50000"/>
                  <a:lumOff val="50000"/>
                </a:schemeClr>
              </a:solidFill>
              <a:cs typeface="+mn-ea"/>
              <a:sym typeface="+mn-lt"/>
            </a:endParaRPr>
          </a:p>
        </p:txBody>
      </p:sp>
      <p:sp>
        <p:nvSpPr>
          <p:cNvPr id="58" name="文本框 19"/>
          <p:cNvSpPr txBox="1"/>
          <p:nvPr/>
        </p:nvSpPr>
        <p:spPr>
          <a:xfrm>
            <a:off x="5263515" y="4200525"/>
            <a:ext cx="30149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lumMod val="75000"/>
                    <a:lumOff val="25000"/>
                  </a:schemeClr>
                </a:solidFill>
                <a:cs typeface="+mn-ea"/>
                <a:sym typeface="+mn-lt"/>
              </a:rPr>
              <a:t>二次</a:t>
            </a:r>
            <a:r>
              <a:rPr lang="zh-CN" altLang="en-US" sz="2400" b="1" dirty="0">
                <a:solidFill>
                  <a:schemeClr val="tx1">
                    <a:lumMod val="75000"/>
                    <a:lumOff val="25000"/>
                  </a:schemeClr>
                </a:solidFill>
                <a:cs typeface="+mn-ea"/>
                <a:sym typeface="+mn-lt"/>
              </a:rPr>
              <a:t>掩码</a:t>
            </a:r>
            <a:endParaRPr lang="zh-CN" altLang="en-US" sz="2400" b="1" dirty="0">
              <a:solidFill>
                <a:schemeClr val="tx1">
                  <a:lumMod val="75000"/>
                  <a:lumOff val="2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edge">
                                      <p:cBhvr>
                                        <p:cTn id="11" dur="2000"/>
                                        <p:tgtEl>
                                          <p:spTgt spid="53"/>
                                        </p:tgtEl>
                                      </p:cBhvr>
                                    </p:animEffect>
                                  </p:childTnLst>
                                </p:cTn>
                              </p:par>
                              <p:par>
                                <p:cTn id="12" presetID="20"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edge">
                                      <p:cBhvr>
                                        <p:cTn id="14" dur="2000"/>
                                        <p:tgtEl>
                                          <p:spTgt spid="54"/>
                                        </p:tgtEl>
                                      </p:cBhvr>
                                    </p:animEffect>
                                  </p:childTnLst>
                                </p:cTn>
                              </p:par>
                              <p:par>
                                <p:cTn id="15" presetID="20"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edge">
                                      <p:cBhvr>
                                        <p:cTn id="17" dur="2000"/>
                                        <p:tgtEl>
                                          <p:spTgt spid="55"/>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edge">
                                      <p:cBhvr>
                                        <p:cTn id="20" dur="2000"/>
                                        <p:tgtEl>
                                          <p:spTgt spid="4"/>
                                        </p:tgtEl>
                                      </p:cBhvr>
                                    </p:animEffect>
                                  </p:childTnLst>
                                </p:cTn>
                              </p:par>
                              <p:par>
                                <p:cTn id="21" presetID="20"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edge">
                                      <p:cBhvr>
                                        <p:cTn id="23" dur="2000"/>
                                        <p:tgtEl>
                                          <p:spTgt spid="57"/>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edge">
                                      <p:cBhvr>
                                        <p:cTn id="26"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4"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t>One-Time Pads Masking</a:t>
            </a:r>
            <a:endParaRPr lang="en-US" altLang="zh-CN" sz="2400" b="1"/>
          </a:p>
        </p:txBody>
      </p:sp>
      <p:sp>
        <p:nvSpPr>
          <p:cNvPr id="3" name="文本框 2"/>
          <p:cNvSpPr txBox="1"/>
          <p:nvPr/>
        </p:nvSpPr>
        <p:spPr>
          <a:xfrm>
            <a:off x="1071245" y="1790700"/>
            <a:ext cx="6931660" cy="3415030"/>
          </a:xfrm>
          <a:prstGeom prst="rect">
            <a:avLst/>
          </a:prstGeom>
          <a:noFill/>
        </p:spPr>
        <p:txBody>
          <a:bodyPr wrap="square" rtlCol="0">
            <a:spAutoFit/>
          </a:bodyPr>
          <a:p>
            <a:r>
              <a:rPr lang="zh-CN" altLang="en-US"/>
              <a:t>假设一个协议，在进行数据传递之前让每个用户两两之间协商一个向量，并通过把原始数据</a:t>
            </a:r>
            <a:r>
              <a:rPr lang="en-US" altLang="zh-CN"/>
              <a:t>x</a:t>
            </a:r>
            <a:r>
              <a:rPr lang="zh-CN" altLang="en-US"/>
              <a:t>和向量进行线性运算</a:t>
            </a:r>
            <a:r>
              <a:rPr lang="zh-CN" altLang="en-US"/>
              <a:t>达到数据保密的效果：</a:t>
            </a:r>
            <a:endParaRPr lang="zh-CN" altLang="en-US"/>
          </a:p>
          <a:p>
            <a:r>
              <a:rPr lang="zh-CN" altLang="en-US"/>
              <a:t>客户端对</a:t>
            </a:r>
            <a:r>
              <a:rPr lang="en-US" altLang="zh-CN"/>
              <a:t>x</a:t>
            </a:r>
            <a:r>
              <a:rPr lang="zh-CN" altLang="en-US"/>
              <a:t>进行</a:t>
            </a:r>
            <a:r>
              <a:rPr lang="zh-CN" altLang="en-US"/>
              <a:t>扰动：</a:t>
            </a:r>
            <a:endParaRPr lang="zh-CN" altLang="en-US"/>
          </a:p>
          <a:p>
            <a:endParaRPr lang="zh-CN" altLang="en-US"/>
          </a:p>
          <a:p>
            <a:endParaRPr lang="zh-CN" altLang="en-US"/>
          </a:p>
          <a:p>
            <a:endParaRPr lang="zh-CN" altLang="en-US"/>
          </a:p>
          <a:p>
            <a:endParaRPr lang="zh-CN" altLang="en-US"/>
          </a:p>
          <a:p>
            <a:endParaRPr lang="zh-CN" altLang="en-US"/>
          </a:p>
          <a:p>
            <a:r>
              <a:rPr lang="en-US" altLang="zh-CN"/>
              <a:t>Server</a:t>
            </a:r>
            <a:r>
              <a:rPr lang="zh-CN" altLang="en-US"/>
              <a:t>对所有扰动过后的</a:t>
            </a:r>
            <a:r>
              <a:rPr lang="en-US" altLang="zh-CN"/>
              <a:t>y</a:t>
            </a:r>
            <a:r>
              <a:rPr lang="zh-CN" altLang="en-US"/>
              <a:t>进行</a:t>
            </a:r>
            <a:r>
              <a:rPr lang="zh-CN" altLang="en-US"/>
              <a:t>复原操作：</a:t>
            </a:r>
            <a:endParaRPr lang="zh-CN" altLang="en-US"/>
          </a:p>
          <a:p>
            <a:endParaRPr lang="zh-CN" altLang="en-US"/>
          </a:p>
          <a:p>
            <a:endParaRPr lang="zh-CN" altLang="en-US"/>
          </a:p>
          <a:p>
            <a:endParaRPr lang="zh-CN" altLang="en-US"/>
          </a:p>
        </p:txBody>
      </p:sp>
      <p:pic>
        <p:nvPicPr>
          <p:cNvPr id="4" name="图片 3"/>
          <p:cNvPicPr>
            <a:picLocks noChangeAspect="1"/>
          </p:cNvPicPr>
          <p:nvPr>
            <p:custDataLst>
              <p:tags r:id="rId4"/>
            </p:custDataLst>
          </p:nvPr>
        </p:nvPicPr>
        <p:blipFill>
          <a:blip r:embed="rId5"/>
          <a:stretch>
            <a:fillRect/>
          </a:stretch>
        </p:blipFill>
        <p:spPr>
          <a:xfrm>
            <a:off x="1165225" y="2727960"/>
            <a:ext cx="4824730" cy="129095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1165225" y="4333240"/>
            <a:ext cx="4554855" cy="2352675"/>
          </a:xfrm>
          <a:prstGeom prst="rect">
            <a:avLst/>
          </a:prstGeom>
        </p:spPr>
      </p:pic>
      <p:sp>
        <p:nvSpPr>
          <p:cNvPr id="9" name="文本框 8"/>
          <p:cNvSpPr txBox="1"/>
          <p:nvPr/>
        </p:nvSpPr>
        <p:spPr>
          <a:xfrm>
            <a:off x="8081645" y="3591560"/>
            <a:ext cx="3557270" cy="638175"/>
          </a:xfrm>
          <a:prstGeom prst="rect">
            <a:avLst/>
          </a:prstGeom>
          <a:noFill/>
        </p:spPr>
        <p:txBody>
          <a:bodyPr wrap="square" rtlCol="0">
            <a:noAutofit/>
          </a:bodyPr>
          <a:p>
            <a:r>
              <a:rPr lang="zh-CN" altLang="en-US" b="1"/>
              <a:t>协议的缺点：</a:t>
            </a:r>
            <a:endParaRPr lang="zh-CN" altLang="en-US" b="1"/>
          </a:p>
          <a:p>
            <a:r>
              <a:rPr lang="en-US" altLang="zh-CN" b="1"/>
              <a:t>1.</a:t>
            </a:r>
            <a:r>
              <a:rPr lang="zh-CN" altLang="en-US" b="1"/>
              <a:t>通信开销大，所有客户节点间必须两两通信；同时也不契合联邦学习用户节点间尽量少通信的</a:t>
            </a:r>
            <a:r>
              <a:rPr lang="zh-CN" altLang="en-US" b="1"/>
              <a:t>要求</a:t>
            </a:r>
            <a:endParaRPr lang="zh-CN" altLang="en-US" b="1"/>
          </a:p>
          <a:p>
            <a:r>
              <a:rPr lang="en-US" altLang="zh-CN" b="1"/>
              <a:t>2.</a:t>
            </a:r>
            <a:r>
              <a:rPr lang="zh-CN" altLang="en-US" b="1"/>
              <a:t>对用户异常退出的鲁棒性差，有任意一个节点退出就会导致总和计算</a:t>
            </a:r>
            <a:r>
              <a:rPr lang="zh-CN" altLang="en-US" b="1"/>
              <a:t>出错</a:t>
            </a:r>
            <a:endParaRPr lang="zh-CN" altLang="en-US" b="1"/>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t>One-Time Pads Masking</a:t>
            </a:r>
            <a:endParaRPr lang="en-US" altLang="zh-CN" sz="2400" b="1"/>
          </a:p>
        </p:txBody>
      </p:sp>
      <p:sp>
        <p:nvSpPr>
          <p:cNvPr id="8" name="文本框 7"/>
          <p:cNvSpPr txBox="1"/>
          <p:nvPr/>
        </p:nvSpPr>
        <p:spPr>
          <a:xfrm>
            <a:off x="1060450" y="1826895"/>
            <a:ext cx="9885680" cy="1476375"/>
          </a:xfrm>
          <a:prstGeom prst="rect">
            <a:avLst/>
          </a:prstGeom>
          <a:noFill/>
        </p:spPr>
        <p:txBody>
          <a:bodyPr wrap="square" rtlCol="0">
            <a:spAutoFit/>
          </a:bodyPr>
          <a:p>
            <a:r>
              <a:rPr lang="zh-CN" altLang="en-US"/>
              <a:t>改进：可以基于</a:t>
            </a:r>
            <a:r>
              <a:rPr lang="en-US" altLang="zh-CN"/>
              <a:t>Diffle-Hellman</a:t>
            </a:r>
            <a:r>
              <a:rPr lang="zh-CN" altLang="en-US"/>
              <a:t>算法的秘密共享将</a:t>
            </a:r>
            <a:r>
              <a:rPr lang="en-US" altLang="zh-CN"/>
              <a:t>SEED</a:t>
            </a:r>
            <a:r>
              <a:rPr lang="zh-CN" altLang="en-US"/>
              <a:t>共享给其他所有用户，这样可以解决中途用户退出的问题，并且对应用户的数据可以通过传递的</a:t>
            </a:r>
            <a:r>
              <a:rPr lang="en-US" altLang="zh-CN"/>
              <a:t>SEED</a:t>
            </a:r>
            <a:r>
              <a:rPr lang="zh-CN" altLang="en-US"/>
              <a:t>复原</a:t>
            </a:r>
            <a:r>
              <a:rPr lang="en-US" altLang="zh-CN"/>
              <a:t>.</a:t>
            </a:r>
            <a:endParaRPr lang="en-US" altLang="zh-CN"/>
          </a:p>
          <a:p>
            <a:r>
              <a:rPr lang="zh-CN" altLang="en-US"/>
              <a:t>但考虑另一种情况，某个节点因为计算速度过慢而被服务器认为已经掉线，这时服务器要求其他所有节点复原该结点的</a:t>
            </a:r>
            <a:r>
              <a:rPr lang="en-US" altLang="zh-CN"/>
              <a:t>SEED</a:t>
            </a:r>
            <a:r>
              <a:rPr lang="zh-CN" altLang="en-US"/>
              <a:t>与对应的数据进行后续处理。如果处理完之后该节点才发送数据，服务器为了重新接收只能把所有的掩码从提交的数据中剔除，原始数据暴露会导致</a:t>
            </a:r>
            <a:r>
              <a:rPr lang="zh-CN" altLang="en-US"/>
              <a:t>安全问题。</a:t>
            </a: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t>Double Masking(</a:t>
            </a:r>
            <a:r>
              <a:rPr lang="zh-CN" altLang="en-US" sz="2400" b="1"/>
              <a:t>双掩码</a:t>
            </a:r>
            <a:r>
              <a:rPr lang="en-US" altLang="zh-CN" sz="2400" b="1"/>
              <a:t>)</a:t>
            </a:r>
            <a:endParaRPr lang="zh-CN" altLang="en-US" sz="2400" b="1"/>
          </a:p>
        </p:txBody>
      </p:sp>
      <p:sp>
        <p:nvSpPr>
          <p:cNvPr id="8" name="文本框 7"/>
          <p:cNvSpPr txBox="1"/>
          <p:nvPr/>
        </p:nvSpPr>
        <p:spPr>
          <a:xfrm>
            <a:off x="1060450" y="1826895"/>
            <a:ext cx="9885680" cy="3692525"/>
          </a:xfrm>
          <a:prstGeom prst="rect">
            <a:avLst/>
          </a:prstGeom>
          <a:noFill/>
        </p:spPr>
        <p:txBody>
          <a:bodyPr wrap="square" rtlCol="0">
            <a:spAutoFit/>
          </a:bodyPr>
          <a:p>
            <a:r>
              <a:rPr lang="zh-CN" altLang="en-US"/>
              <a:t>通过双掩码可以解决之前的问题，即在延迟提交数据的时候仍然可以重建</a:t>
            </a:r>
            <a:r>
              <a:rPr lang="en-US" altLang="zh-CN"/>
              <a:t>x</a:t>
            </a:r>
            <a:r>
              <a:rPr lang="zh-CN" altLang="en-US"/>
              <a:t>的掩码</a:t>
            </a:r>
            <a:r>
              <a:rPr lang="en-US" altLang="zh-CN"/>
              <a:t>.</a:t>
            </a:r>
            <a:endParaRPr lang="en-US" altLang="zh-CN"/>
          </a:p>
          <a:p>
            <a:r>
              <a:rPr lang="zh-CN" altLang="en-US"/>
              <a:t>双掩码的具体实现依赖之前提到的</a:t>
            </a:r>
            <a:r>
              <a:rPr lang="en-US" altLang="zh-CN" b="1"/>
              <a:t>Key Agreement</a:t>
            </a:r>
            <a:r>
              <a:rPr lang="zh-CN" altLang="en-US"/>
              <a:t>和</a:t>
            </a:r>
            <a:r>
              <a:rPr lang="en-US" altLang="zh-CN" b="1">
                <a:sym typeface="+mn-ea"/>
              </a:rPr>
              <a:t>Pseudorandom Generator.</a:t>
            </a:r>
            <a:endParaRPr lang="en-US" altLang="zh-CN" b="1">
              <a:sym typeface="+mn-ea"/>
            </a:endParaRP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分发阶段，</a:t>
            </a:r>
            <a:r>
              <a:rPr lang="en-US" altLang="zh-CN"/>
              <a:t>b</a:t>
            </a:r>
            <a:r>
              <a:rPr lang="zh-CN" altLang="en-US"/>
              <a:t>和</a:t>
            </a:r>
            <a:r>
              <a:rPr lang="en-US" altLang="zh-CN"/>
              <a:t>s</a:t>
            </a:r>
            <a:r>
              <a:rPr lang="zh-CN" altLang="en-US"/>
              <a:t>都是随机数且均采用秘密分享的方式广播出去，且保证</a:t>
            </a:r>
            <a:r>
              <a:rPr lang="en-US" altLang="zh-CN"/>
              <a:t>t</a:t>
            </a:r>
            <a:r>
              <a:rPr lang="zh-CN" altLang="en-US"/>
              <a:t>个用户可以恢复</a:t>
            </a:r>
            <a:r>
              <a:rPr lang="en-US" altLang="zh-CN"/>
              <a:t>.</a:t>
            </a:r>
            <a:endParaRPr lang="en-US" altLang="zh-CN"/>
          </a:p>
          <a:p>
            <a:r>
              <a:rPr lang="zh-CN" altLang="en-US"/>
              <a:t>在</a:t>
            </a:r>
            <a:r>
              <a:rPr lang="en-US" altLang="zh-CN"/>
              <a:t>Server</a:t>
            </a:r>
            <a:r>
              <a:rPr lang="zh-CN" altLang="en-US"/>
              <a:t>端，诚实的用户</a:t>
            </a:r>
            <a:r>
              <a:rPr lang="en-US" altLang="zh-CN"/>
              <a:t>v</a:t>
            </a:r>
            <a:r>
              <a:rPr lang="zh-CN" altLang="en-US"/>
              <a:t>不会同时把</a:t>
            </a:r>
            <a:r>
              <a:rPr lang="en-US" altLang="zh-CN"/>
              <a:t>b</a:t>
            </a:r>
            <a:r>
              <a:rPr lang="zh-CN" altLang="en-US"/>
              <a:t>和</a:t>
            </a:r>
            <a:r>
              <a:rPr lang="en-US" altLang="zh-CN"/>
              <a:t>s</a:t>
            </a:r>
            <a:r>
              <a:rPr lang="zh-CN" altLang="en-US"/>
              <a:t>都说出去（因为这样就使得对应的明文不再安全），对于用户</a:t>
            </a:r>
            <a:r>
              <a:rPr lang="en-US" altLang="zh-CN"/>
              <a:t>u,</a:t>
            </a:r>
            <a:r>
              <a:rPr lang="zh-CN" altLang="en-US"/>
              <a:t>如果在线则说出</a:t>
            </a:r>
            <a:r>
              <a:rPr lang="en-US" altLang="zh-CN"/>
              <a:t>b</a:t>
            </a:r>
            <a:r>
              <a:rPr lang="zh-CN" altLang="en-US"/>
              <a:t>的</a:t>
            </a:r>
            <a:r>
              <a:rPr lang="en-US" altLang="zh-CN"/>
              <a:t>share</a:t>
            </a:r>
            <a:r>
              <a:rPr lang="zh-CN" altLang="en-US"/>
              <a:t>（需要大于等于</a:t>
            </a:r>
            <a:r>
              <a:rPr lang="en-US" altLang="zh-CN"/>
              <a:t>t</a:t>
            </a:r>
            <a:r>
              <a:rPr lang="zh-CN" altLang="en-US"/>
              <a:t>份</a:t>
            </a:r>
            <a:r>
              <a:rPr lang="en-US" altLang="zh-CN"/>
              <a:t>share</a:t>
            </a:r>
            <a:r>
              <a:rPr lang="zh-CN" altLang="en-US"/>
              <a:t>才能还原</a:t>
            </a:r>
            <a:r>
              <a:rPr lang="en-US" altLang="zh-CN"/>
              <a:t>b</a:t>
            </a:r>
            <a:r>
              <a:rPr lang="zh-CN" altLang="en-US"/>
              <a:t>），如果不在线则说出</a:t>
            </a:r>
            <a:r>
              <a:rPr lang="en-US" altLang="zh-CN"/>
              <a:t>Su,v.</a:t>
            </a:r>
            <a:endParaRPr lang="en-US" altLang="zh-CN"/>
          </a:p>
        </p:txBody>
      </p:sp>
      <p:pic>
        <p:nvPicPr>
          <p:cNvPr id="3" name="图片 2"/>
          <p:cNvPicPr>
            <a:picLocks noChangeAspect="1"/>
          </p:cNvPicPr>
          <p:nvPr>
            <p:custDataLst>
              <p:tags r:id="rId4"/>
            </p:custDataLst>
          </p:nvPr>
        </p:nvPicPr>
        <p:blipFill>
          <a:blip r:embed="rId5"/>
          <a:stretch>
            <a:fillRect/>
          </a:stretch>
        </p:blipFill>
        <p:spPr>
          <a:xfrm>
            <a:off x="1163955" y="2557145"/>
            <a:ext cx="4475480" cy="1773555"/>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sym typeface="+mn-ea"/>
              </a:rPr>
              <a:t>Double Masking(</a:t>
            </a:r>
            <a:r>
              <a:rPr lang="zh-CN" altLang="en-US" sz="2400" b="1">
                <a:sym typeface="+mn-ea"/>
              </a:rPr>
              <a:t>双掩码</a:t>
            </a:r>
            <a:r>
              <a:rPr lang="en-US" altLang="zh-CN" sz="2400" b="1">
                <a:sym typeface="+mn-ea"/>
              </a:rPr>
              <a:t>)</a:t>
            </a:r>
            <a:endParaRPr lang="en-US" altLang="zh-CN" sz="2400" b="1"/>
          </a:p>
        </p:txBody>
      </p:sp>
      <p:pic>
        <p:nvPicPr>
          <p:cNvPr id="3" name="图片 2"/>
          <p:cNvPicPr>
            <a:picLocks noChangeAspect="1"/>
          </p:cNvPicPr>
          <p:nvPr>
            <p:custDataLst>
              <p:tags r:id="rId4"/>
            </p:custDataLst>
          </p:nvPr>
        </p:nvPicPr>
        <p:blipFill>
          <a:blip r:embed="rId5"/>
          <a:stretch>
            <a:fillRect/>
          </a:stretch>
        </p:blipFill>
        <p:spPr>
          <a:xfrm>
            <a:off x="1009650" y="1617345"/>
            <a:ext cx="5440680" cy="5160010"/>
          </a:xfrm>
          <a:prstGeom prst="rect">
            <a:avLst/>
          </a:prstGeom>
        </p:spPr>
      </p:pic>
      <p:sp>
        <p:nvSpPr>
          <p:cNvPr id="4" name="文本框 3"/>
          <p:cNvSpPr txBox="1"/>
          <p:nvPr/>
        </p:nvSpPr>
        <p:spPr>
          <a:xfrm>
            <a:off x="6821805" y="2007235"/>
            <a:ext cx="4768850" cy="922020"/>
          </a:xfrm>
          <a:prstGeom prst="rect">
            <a:avLst/>
          </a:prstGeom>
          <a:noFill/>
        </p:spPr>
        <p:txBody>
          <a:bodyPr wrap="square" rtlCol="0">
            <a:spAutoFit/>
          </a:bodyPr>
          <a:p>
            <a:r>
              <a:rPr lang="zh-CN" altLang="en-US"/>
              <a:t>该方案在保证时间开销的同时大幅度提升了</a:t>
            </a:r>
            <a:r>
              <a:rPr lang="zh-CN" altLang="en-US"/>
              <a:t>安全性：</a:t>
            </a:r>
            <a:endParaRPr lang="zh-CN" altLang="en-US"/>
          </a:p>
          <a:p>
            <a:endParaRPr lang="zh-CN" altLang="en-US"/>
          </a:p>
        </p:txBody>
      </p:sp>
      <p:pic>
        <p:nvPicPr>
          <p:cNvPr id="6" name="图片 5"/>
          <p:cNvPicPr>
            <a:picLocks noChangeAspect="1"/>
          </p:cNvPicPr>
          <p:nvPr>
            <p:custDataLst>
              <p:tags r:id="rId6"/>
            </p:custDataLst>
          </p:nvPr>
        </p:nvPicPr>
        <p:blipFill>
          <a:blip r:embed="rId7"/>
          <a:stretch>
            <a:fillRect/>
          </a:stretch>
        </p:blipFill>
        <p:spPr>
          <a:xfrm>
            <a:off x="6821805" y="2679065"/>
            <a:ext cx="4609465" cy="194818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1">
            <a:lum bright="-10000"/>
          </a:blip>
          <a:stretch>
            <a:fillRect/>
          </a:stretch>
        </p:blipFill>
        <p:spPr>
          <a:xfrm rot="5400000">
            <a:off x="3202167" y="-2446208"/>
            <a:ext cx="7565083" cy="14500274"/>
          </a:xfrm>
          <a:prstGeom prst="rect">
            <a:avLst/>
          </a:prstGeom>
        </p:spPr>
      </p:pic>
      <p:sp>
        <p:nvSpPr>
          <p:cNvPr id="4" name="矩形 3"/>
          <p:cNvSpPr/>
          <p:nvPr/>
        </p:nvSpPr>
        <p:spPr>
          <a:xfrm>
            <a:off x="0" y="1064894"/>
            <a:ext cx="1266825" cy="2762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5" name="Rectangle 70"/>
          <p:cNvSpPr>
            <a:spLocks noChangeArrowheads="1"/>
          </p:cNvSpPr>
          <p:nvPr/>
        </p:nvSpPr>
        <p:spPr bwMode="auto">
          <a:xfrm>
            <a:off x="811018" y="1020776"/>
            <a:ext cx="300866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algn="l" defTabSz="913130"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Arial" panose="020B0604020202020204"/>
              </a:rPr>
              <a:t>CO</a:t>
            </a:r>
            <a:r>
              <a:rPr kumimoji="0" lang="en-US" altLang="zh-CN" sz="2000" b="1" i="0" u="none" strike="noStrike" kern="1200" cap="none" spc="0" normalizeH="0" baseline="0" noProof="1">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NTENTS   </a:t>
            </a:r>
            <a:endParaRPr kumimoji="0" lang="en-US" altLang="zh-CN" sz="2400" b="1" i="0" u="none" strike="noStrike" kern="1200" cap="none" spc="0" normalizeH="0" baseline="0" noProof="1">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矩形 20"/>
          <p:cNvSpPr/>
          <p:nvPr/>
        </p:nvSpPr>
        <p:spPr>
          <a:xfrm>
            <a:off x="1376788" y="2706346"/>
            <a:ext cx="611773" cy="611773"/>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2" name="文本框 21"/>
          <p:cNvSpPr txBox="1"/>
          <p:nvPr/>
        </p:nvSpPr>
        <p:spPr>
          <a:xfrm>
            <a:off x="1439229" y="2645570"/>
            <a:ext cx="48689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1</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3" name="Rectangle 70"/>
          <p:cNvSpPr>
            <a:spLocks noChangeArrowheads="1"/>
          </p:cNvSpPr>
          <p:nvPr/>
        </p:nvSpPr>
        <p:spPr bwMode="auto">
          <a:xfrm>
            <a:off x="1266825" y="3527070"/>
            <a:ext cx="25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Introduction</a:t>
            </a:r>
            <a:endPar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4" name="Rectangle 23"/>
          <p:cNvSpPr/>
          <p:nvPr/>
        </p:nvSpPr>
        <p:spPr>
          <a:xfrm>
            <a:off x="1266825" y="3883660"/>
            <a:ext cx="1905000" cy="614680"/>
          </a:xfrm>
          <a:prstGeom prst="rect">
            <a:avLst/>
          </a:prstGeom>
        </p:spPr>
        <p:txBody>
          <a:bodyPr wrap="square">
            <a:no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Introduction on the efficency and advantages of federated learning</a:t>
            </a:r>
            <a:endPar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5" name="矩形 24"/>
          <p:cNvSpPr/>
          <p:nvPr/>
        </p:nvSpPr>
        <p:spPr>
          <a:xfrm>
            <a:off x="3301729" y="2706346"/>
            <a:ext cx="611773" cy="611773"/>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6" name="文本框 25"/>
          <p:cNvSpPr txBox="1"/>
          <p:nvPr/>
        </p:nvSpPr>
        <p:spPr>
          <a:xfrm>
            <a:off x="3364170" y="2645570"/>
            <a:ext cx="48689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2</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7" name="Rectangle 70"/>
          <p:cNvSpPr>
            <a:spLocks noChangeArrowheads="1"/>
          </p:cNvSpPr>
          <p:nvPr/>
        </p:nvSpPr>
        <p:spPr bwMode="auto">
          <a:xfrm>
            <a:off x="3191767" y="3527070"/>
            <a:ext cx="25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28" name="Rectangle 23"/>
          <p:cNvSpPr/>
          <p:nvPr/>
        </p:nvSpPr>
        <p:spPr>
          <a:xfrm>
            <a:off x="3191510" y="3883660"/>
            <a:ext cx="1892300" cy="55308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Connected cryptographic backgrounds in realizing federated learning protocals</a:t>
            </a:r>
            <a:endPar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29" name="矩形 28"/>
          <p:cNvSpPr/>
          <p:nvPr/>
        </p:nvSpPr>
        <p:spPr>
          <a:xfrm>
            <a:off x="5274034" y="2706346"/>
            <a:ext cx="611773" cy="611773"/>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0" name="文本框 29"/>
          <p:cNvSpPr txBox="1"/>
          <p:nvPr/>
        </p:nvSpPr>
        <p:spPr>
          <a:xfrm>
            <a:off x="5336475" y="2645570"/>
            <a:ext cx="48689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3</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1" name="Rectangle 70"/>
          <p:cNvSpPr>
            <a:spLocks noChangeArrowheads="1"/>
          </p:cNvSpPr>
          <p:nvPr/>
        </p:nvSpPr>
        <p:spPr bwMode="auto">
          <a:xfrm>
            <a:off x="5164071" y="3527070"/>
            <a:ext cx="25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32" name="Rectangle 23"/>
          <p:cNvSpPr/>
          <p:nvPr/>
        </p:nvSpPr>
        <p:spPr>
          <a:xfrm>
            <a:off x="5210810" y="3883660"/>
            <a:ext cx="2043430" cy="39878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Introduce different protocals to put the request into reality</a:t>
            </a:r>
            <a:endPar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3" name="矩形 32"/>
          <p:cNvSpPr/>
          <p:nvPr/>
        </p:nvSpPr>
        <p:spPr>
          <a:xfrm>
            <a:off x="7403408" y="2706346"/>
            <a:ext cx="611773" cy="611773"/>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4" name="文本框 33"/>
          <p:cNvSpPr txBox="1"/>
          <p:nvPr/>
        </p:nvSpPr>
        <p:spPr>
          <a:xfrm>
            <a:off x="7465849" y="2645570"/>
            <a:ext cx="48689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4</a:t>
            </a:r>
            <a:endParaRPr kumimoji="0" lang="zh-CN" altLang="en-US"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5" name="Rectangle 70"/>
          <p:cNvSpPr>
            <a:spLocks noChangeArrowheads="1"/>
          </p:cNvSpPr>
          <p:nvPr/>
        </p:nvSpPr>
        <p:spPr bwMode="auto">
          <a:xfrm>
            <a:off x="7293445" y="3527070"/>
            <a:ext cx="25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Security</a:t>
            </a:r>
            <a:endPar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36" name="Rectangle 23"/>
          <p:cNvSpPr/>
          <p:nvPr/>
        </p:nvSpPr>
        <p:spPr>
          <a:xfrm>
            <a:off x="7293610" y="3883660"/>
            <a:ext cx="2115185" cy="659765"/>
          </a:xfrm>
          <a:prstGeom prst="rect">
            <a:avLst/>
          </a:prstGeom>
        </p:spPr>
        <p:txBody>
          <a:bodyPr wrap="square">
            <a:no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Discuss the security of the protocal faced with complicated circumstances</a:t>
            </a:r>
            <a:endPar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7" name="TextBox 4"/>
          <p:cNvSpPr txBox="1"/>
          <p:nvPr/>
        </p:nvSpPr>
        <p:spPr>
          <a:xfrm>
            <a:off x="0" y="0"/>
            <a:ext cx="453650" cy="12311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sz="100" b="0" i="0" u="none" strike="noStrike" kern="1200" cap="none" spc="0" normalizeH="0" baseline="0" noProof="0" dirty="0">
                <a:ln>
                  <a:noFill/>
                </a:ln>
                <a:solidFill>
                  <a:prstClr val="black">
                    <a:alpha val="0"/>
                  </a:prstClr>
                </a:solidFill>
                <a:effectLst/>
                <a:uLnTx/>
                <a:uFillTx/>
                <a:latin typeface="微软雅黑" panose="020B0503020204020204" pitchFamily="34" charset="-122"/>
                <a:ea typeface="微软雅黑" panose="020B0503020204020204" pitchFamily="34" charset="-122"/>
                <a:cs typeface="+mn-cs"/>
              </a:rPr>
              <a:t>行业</a:t>
            </a:r>
            <a:r>
              <a:rPr kumimoji="0" lang="en-US" altLang="zh-CN" sz="100" b="0" i="0" u="none" strike="noStrike" kern="1200" cap="none" spc="0" normalizeH="0" baseline="0" noProof="0" dirty="0">
                <a:ln>
                  <a:noFill/>
                </a:ln>
                <a:solidFill>
                  <a:prstClr val="black">
                    <a:alpha val="0"/>
                  </a:prstClr>
                </a:solidFill>
                <a:effectLst/>
                <a:uLnTx/>
                <a:uFillTx/>
                <a:latin typeface="微软雅黑" panose="020B0503020204020204" pitchFamily="34" charset="-122"/>
                <a:ea typeface="微软雅黑" panose="020B0503020204020204" pitchFamily="34" charset="-122"/>
                <a:cs typeface="+mn-cs"/>
              </a:rPr>
              <a:t>PPT</a:t>
            </a:r>
            <a:r>
              <a:rPr kumimoji="0" lang="zh-CN" altLang="en-US" sz="100" b="0" i="0" u="none" strike="noStrike" kern="1200" cap="none" spc="0" normalizeH="0" baseline="0" noProof="0" dirty="0">
                <a:ln>
                  <a:noFill/>
                </a:ln>
                <a:solidFill>
                  <a:prstClr val="black">
                    <a:alpha val="0"/>
                  </a:prstClr>
                </a:solidFill>
                <a:effectLst/>
                <a:uLnTx/>
                <a:uFillTx/>
                <a:latin typeface="微软雅黑" panose="020B0503020204020204" pitchFamily="34" charset="-122"/>
                <a:ea typeface="微软雅黑" panose="020B0503020204020204" pitchFamily="34" charset="-122"/>
                <a:cs typeface="+mn-cs"/>
              </a:rPr>
              <a:t>模板</a:t>
            </a:r>
            <a:r>
              <a:rPr kumimoji="0" lang="en-US" altLang="zh-CN" sz="100" b="0" i="0" u="none" strike="noStrike" kern="1200" cap="none" spc="0" normalizeH="0" baseline="0" noProof="0" dirty="0">
                <a:ln>
                  <a:noFill/>
                </a:ln>
                <a:solidFill>
                  <a:prstClr val="black">
                    <a:alpha val="0"/>
                  </a:prstClr>
                </a:solidFill>
                <a:effectLst/>
                <a:uLnTx/>
                <a:uFillTx/>
                <a:latin typeface="微软雅黑" panose="020B0503020204020204" pitchFamily="34" charset="-122"/>
                <a:ea typeface="微软雅黑" panose="020B0503020204020204" pitchFamily="34" charset="-122"/>
                <a:cs typeface="+mn-cs"/>
              </a:rPr>
              <a:t>http://www.1ppt.com/hangye/</a:t>
            </a:r>
            <a:endParaRPr kumimoji="0" lang="en-US" altLang="zh-CN" sz="100" b="0" i="0" u="none" strike="noStrike" kern="1200" cap="none" spc="0" normalizeH="0" baseline="0" noProof="0" dirty="0">
              <a:ln>
                <a:noFill/>
              </a:ln>
              <a:solidFill>
                <a:prstClr val="black">
                  <a:alpha val="0"/>
                </a:prstClr>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custDataLst>
              <p:tags r:id="rId2"/>
            </p:custDataLst>
          </p:nvPr>
        </p:nvSpPr>
        <p:spPr>
          <a:xfrm>
            <a:off x="9408738" y="2706346"/>
            <a:ext cx="611773" cy="611773"/>
          </a:xfrm>
          <a:prstGeom prst="rect">
            <a:avLst/>
          </a:prstGeom>
          <a:solidFill>
            <a:srgbClr val="D1C1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3" name="文本框 2"/>
          <p:cNvSpPr txBox="1"/>
          <p:nvPr>
            <p:custDataLst>
              <p:tags r:id="rId3"/>
            </p:custDataLst>
          </p:nvPr>
        </p:nvSpPr>
        <p:spPr>
          <a:xfrm>
            <a:off x="9471179" y="2645570"/>
            <a:ext cx="48689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5</a:t>
            </a:r>
            <a:endParaRPr kumimoji="0" lang="en-US" altLang="zh-CN" sz="4000" b="0" i="0" u="none" strike="noStrike" kern="1200" cap="none" spc="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
        <p:nvSpPr>
          <p:cNvPr id="6" name="Rectangle 70"/>
          <p:cNvSpPr>
            <a:spLocks noChangeArrowheads="1"/>
          </p:cNvSpPr>
          <p:nvPr>
            <p:custDataLst>
              <p:tags r:id="rId4"/>
            </p:custDataLst>
          </p:nvPr>
        </p:nvSpPr>
        <p:spPr bwMode="auto">
          <a:xfrm>
            <a:off x="9337510" y="3527070"/>
            <a:ext cx="2583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3130">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3130">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3130">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3130"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lvl="0">
              <a:lnSpc>
                <a:spcPct val="100000"/>
              </a:lnSpc>
              <a:spcBef>
                <a:spcPct val="0"/>
              </a:spcBef>
              <a:buNone/>
            </a:pPr>
            <a:r>
              <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Conclusion</a:t>
            </a:r>
            <a:endParaRPr lang="en-US" altLang="zh-CN" sz="1800" b="1" noProof="1">
              <a:solidFill>
                <a:prstClr val="black">
                  <a:lumMod val="75000"/>
                  <a:lumOff val="25000"/>
                </a:prstClr>
              </a:solidFill>
              <a:latin typeface="Arial" panose="020B0604020202020204"/>
              <a:ea typeface="微软雅黑" panose="020B0503020204020204" pitchFamily="34" charset="-122"/>
              <a:cs typeface="+mn-ea"/>
              <a:sym typeface="Arial" panose="020B0604020202020204"/>
            </a:endParaRPr>
          </a:p>
        </p:txBody>
      </p:sp>
      <p:sp>
        <p:nvSpPr>
          <p:cNvPr id="8" name="Rectangle 23"/>
          <p:cNvSpPr/>
          <p:nvPr>
            <p:custDataLst>
              <p:tags r:id="rId5"/>
            </p:custDataLst>
          </p:nvPr>
        </p:nvSpPr>
        <p:spPr>
          <a:xfrm>
            <a:off x="9408795" y="3895090"/>
            <a:ext cx="2115185" cy="659765"/>
          </a:xfrm>
          <a:prstGeom prst="rect">
            <a:avLst/>
          </a:prstGeom>
        </p:spPr>
        <p:txBody>
          <a:bodyPr wrap="square">
            <a:no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C</a:t>
            </a:r>
            <a:r>
              <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rPr>
              <a:t>onclude the advantages and shortcomings of the protocal at present and predict the future improvement</a:t>
            </a:r>
            <a:endParaRPr kumimoji="0" lang="en-US" sz="1000" b="0"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360"/>
                                          </p:val>
                                        </p:tav>
                                        <p:tav tm="100000">
                                          <p:val>
                                            <p:fltVal val="0"/>
                                          </p:val>
                                        </p:tav>
                                      </p:tavLst>
                                    </p:anim>
                                    <p:animEffect transition="in" filter="fade">
                                      <p:cBhvr>
                                        <p:cTn id="10" dur="1000"/>
                                        <p:tgtEl>
                                          <p:spTgt spid="43"/>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53" presetClass="entr" presetSubtype="16" fill="hold" grpId="0" nodeType="withEffect">
                                  <p:stCondLst>
                                    <p:cond delay="50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1500"/>
                            </p:stCondLst>
                            <p:childTnLst>
                              <p:par>
                                <p:cTn id="20" presetID="18" presetClass="entr" presetSubtype="12"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47" presetClass="entr" presetSubtype="0" fill="hold" grpId="0" nodeType="afterEffect">
                                  <p:stCondLst>
                                    <p:cond delay="0"/>
                                  </p:stCondLst>
                                  <p:iterate type="lt">
                                    <p:tmPct val="10000"/>
                                  </p:iterate>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250"/>
                                        <p:tgtEl>
                                          <p:spTgt spid="23">
                                            <p:txEl>
                                              <p:pRg st="0" end="0"/>
                                            </p:txEl>
                                          </p:spTgt>
                                        </p:tgtEl>
                                      </p:cBhvr>
                                    </p:animEffect>
                                    <p:anim calcmode="lin" valueType="num">
                                      <p:cBhvr>
                                        <p:cTn id="32"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3"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25"/>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3025"/>
                            </p:stCondLst>
                            <p:childTnLst>
                              <p:par>
                                <p:cTn id="39" presetID="18" presetClass="entr" presetSubtype="12"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3525"/>
                            </p:stCondLst>
                            <p:childTnLst>
                              <p:par>
                                <p:cTn id="48" presetID="47" presetClass="entr" presetSubtype="0" fill="hold" grpId="0" nodeType="afterEffect">
                                  <p:stCondLst>
                                    <p:cond delay="0"/>
                                  </p:stCondLst>
                                  <p:iterate type="lt">
                                    <p:tmPct val="10000"/>
                                  </p:iterate>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250"/>
                                        <p:tgtEl>
                                          <p:spTgt spid="27">
                                            <p:txEl>
                                              <p:pRg st="0" end="0"/>
                                            </p:txEl>
                                          </p:spTgt>
                                        </p:tgtEl>
                                      </p:cBhvr>
                                    </p:animEffect>
                                    <p:anim calcmode="lin" valueType="num">
                                      <p:cBhvr>
                                        <p:cTn id="51"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2"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415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4650"/>
                            </p:stCondLst>
                            <p:childTnLst>
                              <p:par>
                                <p:cTn id="58" presetID="18" presetClass="entr" presetSubtype="12"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strips(downLeft)">
                                      <p:cBhvr>
                                        <p:cTn id="60" dur="500"/>
                                        <p:tgtEl>
                                          <p:spTgt spid="2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childTnLst>
                          </p:cTn>
                        </p:par>
                        <p:par>
                          <p:cTn id="66" fill="hold">
                            <p:stCondLst>
                              <p:cond delay="5150"/>
                            </p:stCondLst>
                            <p:childTnLst>
                              <p:par>
                                <p:cTn id="67" presetID="47" presetClass="entr" presetSubtype="0" fill="hold" grpId="0" nodeType="afterEffect">
                                  <p:stCondLst>
                                    <p:cond delay="0"/>
                                  </p:stCondLst>
                                  <p:iterate type="lt">
                                    <p:tmPct val="10000"/>
                                  </p:iterate>
                                  <p:childTnLst>
                                    <p:set>
                                      <p:cBhvr>
                                        <p:cTn id="68" dur="1" fill="hold">
                                          <p:stCondLst>
                                            <p:cond delay="0"/>
                                          </p:stCondLst>
                                        </p:cTn>
                                        <p:tgtEl>
                                          <p:spTgt spid="31">
                                            <p:txEl>
                                              <p:pRg st="0" end="0"/>
                                            </p:txEl>
                                          </p:spTgt>
                                        </p:tgtEl>
                                        <p:attrNameLst>
                                          <p:attrName>style.visibility</p:attrName>
                                        </p:attrNameLst>
                                      </p:cBhvr>
                                      <p:to>
                                        <p:strVal val="visible"/>
                                      </p:to>
                                    </p:set>
                                    <p:animEffect transition="in" filter="fade">
                                      <p:cBhvr>
                                        <p:cTn id="69" dur="250"/>
                                        <p:tgtEl>
                                          <p:spTgt spid="31">
                                            <p:txEl>
                                              <p:pRg st="0" end="0"/>
                                            </p:txEl>
                                          </p:spTgt>
                                        </p:tgtEl>
                                      </p:cBhvr>
                                    </p:animEffect>
                                    <p:anim calcmode="lin" valueType="num">
                                      <p:cBhvr>
                                        <p:cTn id="70"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71"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5849"/>
                            </p:stCondLst>
                            <p:childTnLst>
                              <p:par>
                                <p:cTn id="73" presetID="22" presetClass="entr" presetSubtype="8"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childTnLst>
                          </p:cTn>
                        </p:par>
                        <p:par>
                          <p:cTn id="76" fill="hold">
                            <p:stCondLst>
                              <p:cond delay="6349"/>
                            </p:stCondLst>
                            <p:childTnLst>
                              <p:par>
                                <p:cTn id="77" presetID="18" presetClass="entr" presetSubtype="12"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strips(downLeft)">
                                      <p:cBhvr>
                                        <p:cTn id="79" dur="500"/>
                                        <p:tgtEl>
                                          <p:spTgt spid="3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childTnLst>
                          </p:cTn>
                        </p:par>
                        <p:par>
                          <p:cTn id="85" fill="hold">
                            <p:stCondLst>
                              <p:cond delay="6849"/>
                            </p:stCondLst>
                            <p:childTnLst>
                              <p:par>
                                <p:cTn id="86" presetID="47" presetClass="entr" presetSubtype="0" fill="hold" grpId="0" nodeType="afterEffect">
                                  <p:stCondLst>
                                    <p:cond delay="0"/>
                                  </p:stCondLst>
                                  <p:iterate type="lt">
                                    <p:tmPct val="10000"/>
                                  </p:iterate>
                                  <p:childTnLst>
                                    <p:set>
                                      <p:cBhvr>
                                        <p:cTn id="87" dur="1" fill="hold">
                                          <p:stCondLst>
                                            <p:cond delay="0"/>
                                          </p:stCondLst>
                                        </p:cTn>
                                        <p:tgtEl>
                                          <p:spTgt spid="35">
                                            <p:txEl>
                                              <p:pRg st="0" end="0"/>
                                            </p:txEl>
                                          </p:spTgt>
                                        </p:tgtEl>
                                        <p:attrNameLst>
                                          <p:attrName>style.visibility</p:attrName>
                                        </p:attrNameLst>
                                      </p:cBhvr>
                                      <p:to>
                                        <p:strVal val="visible"/>
                                      </p:to>
                                    </p:set>
                                    <p:animEffect transition="in" filter="fade">
                                      <p:cBhvr>
                                        <p:cTn id="88" dur="250"/>
                                        <p:tgtEl>
                                          <p:spTgt spid="35">
                                            <p:txEl>
                                              <p:pRg st="0" end="0"/>
                                            </p:txEl>
                                          </p:spTgt>
                                        </p:tgtEl>
                                      </p:cBhvr>
                                    </p:animEffect>
                                    <p:anim calcmode="lin" valueType="num">
                                      <p:cBhvr>
                                        <p:cTn id="89"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0"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7275"/>
                            </p:stCondLst>
                            <p:childTnLst>
                              <p:par>
                                <p:cTn id="92" presetID="22" presetClass="entr" presetSubtype="8"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7775"/>
                            </p:stCondLst>
                            <p:childTnLst>
                              <p:par>
                                <p:cTn id="96" presetID="18" presetClass="entr" presetSubtype="12" fill="hold" grpId="0" nodeType="after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strips(downLeft)">
                                      <p:cBhvr>
                                        <p:cTn id="98" dur="500"/>
                                        <p:tgtEl>
                                          <p:spTgt spid="2"/>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8275"/>
                            </p:stCondLst>
                            <p:childTnLst>
                              <p:par>
                                <p:cTn id="105" presetID="47" presetClass="entr" presetSubtype="0" fill="hold" grpId="0" nodeType="afterEffect">
                                  <p:stCondLst>
                                    <p:cond delay="0"/>
                                  </p:stCondLst>
                                  <p:iterate type="lt">
                                    <p:tmPct val="10000"/>
                                  </p:iterate>
                                  <p:childTnLst>
                                    <p:set>
                                      <p:cBhvr>
                                        <p:cTn id="106" dur="1" fill="hold">
                                          <p:stCondLst>
                                            <p:cond delay="0"/>
                                          </p:stCondLst>
                                        </p:cTn>
                                        <p:tgtEl>
                                          <p:spTgt spid="6">
                                            <p:txEl>
                                              <p:pRg st="0" end="0"/>
                                            </p:txEl>
                                          </p:spTgt>
                                        </p:tgtEl>
                                        <p:attrNameLst>
                                          <p:attrName>style.visibility</p:attrName>
                                        </p:attrNameLst>
                                      </p:cBhvr>
                                      <p:to>
                                        <p:strVal val="visible"/>
                                      </p:to>
                                    </p:set>
                                    <p:animEffect transition="in" filter="fade">
                                      <p:cBhvr>
                                        <p:cTn id="107" dur="250"/>
                                        <p:tgtEl>
                                          <p:spTgt spid="6">
                                            <p:txEl>
                                              <p:pRg st="0" end="0"/>
                                            </p:txEl>
                                          </p:spTgt>
                                        </p:tgtEl>
                                      </p:cBhvr>
                                    </p:animEffect>
                                    <p:anim calcmode="lin" valueType="num">
                                      <p:cBhvr>
                                        <p:cTn id="10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0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10" fill="hold">
                            <p:stCondLst>
                              <p:cond delay="8750"/>
                            </p:stCondLst>
                            <p:childTnLst>
                              <p:par>
                                <p:cTn id="111" presetID="22" presetClass="entr" presetSubtype="8" fill="hold" grpId="0" nodeType="after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wipe(left)">
                                      <p:cBhvr>
                                        <p:cTn id="1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1" grpId="0" bldLvl="0" animBg="1"/>
      <p:bldP spid="22" grpId="0"/>
      <p:bldP spid="23" grpId="0" build="p"/>
      <p:bldP spid="24" grpId="0"/>
      <p:bldP spid="25" grpId="0" bldLvl="0" animBg="1"/>
      <p:bldP spid="26" grpId="0"/>
      <p:bldP spid="27" grpId="0" build="p"/>
      <p:bldP spid="28" grpId="0"/>
      <p:bldP spid="29" grpId="0" bldLvl="0" animBg="1"/>
      <p:bldP spid="30" grpId="0"/>
      <p:bldP spid="31" grpId="0" build="p"/>
      <p:bldP spid="32" grpId="0"/>
      <p:bldP spid="33" grpId="0" bldLvl="0" animBg="1"/>
      <p:bldP spid="34" grpId="0"/>
      <p:bldP spid="35" grpId="0" build="p"/>
      <p:bldP spid="36" grpId="0"/>
      <p:bldP spid="2" grpId="0" bldLvl="0" animBg="1"/>
      <p:bldP spid="3" grpId="0"/>
      <p:bldP spid="6" grpId="0"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t>C</a:t>
            </a:r>
            <a:r>
              <a:rPr lang="en-US" altLang="zh-CN" sz="2400" b="1"/>
              <a:t>onclusion</a:t>
            </a:r>
            <a:endParaRPr lang="en-US" altLang="zh-CN" sz="2400" b="1"/>
          </a:p>
        </p:txBody>
      </p:sp>
      <p:sp>
        <p:nvSpPr>
          <p:cNvPr id="8" name="文本框 7"/>
          <p:cNvSpPr txBox="1"/>
          <p:nvPr/>
        </p:nvSpPr>
        <p:spPr>
          <a:xfrm>
            <a:off x="1060450" y="1826895"/>
            <a:ext cx="9885680" cy="3692525"/>
          </a:xfrm>
          <a:prstGeom prst="rect">
            <a:avLst/>
          </a:prstGeom>
          <a:noFill/>
        </p:spPr>
        <p:txBody>
          <a:bodyPr wrap="square" rtlCol="0">
            <a:spAutoFit/>
          </a:bodyPr>
          <a:p>
            <a:r>
              <a:rPr lang="zh-CN" altLang="en-US"/>
              <a:t>使用了双掩码进行改进的协议是一个同步协议。服务器没有输入，但可以通过安全（私有和经过身份验证的）通道与用户通信。在任何时候，用户都可以退出协议（在这种情况下，他们完全停止发送消息），服务器将能够产生正确的输出，只要保证</a:t>
            </a:r>
            <a:r>
              <a:rPr lang="en-US" altLang="zh-CN"/>
              <a:t>t</a:t>
            </a:r>
            <a:r>
              <a:rPr lang="zh-CN" altLang="en-US"/>
              <a:t>个用户可以（这里的</a:t>
            </a:r>
            <a:r>
              <a:rPr lang="en-US" altLang="zh-CN"/>
              <a:t>t</a:t>
            </a:r>
            <a:r>
              <a:rPr lang="zh-CN" altLang="en-US"/>
              <a:t>取决于门限消息发送时定义的</a:t>
            </a:r>
            <a:r>
              <a:rPr lang="en-US" altLang="zh-CN"/>
              <a:t>t</a:t>
            </a:r>
            <a:r>
              <a:rPr lang="zh-CN" altLang="en-US"/>
              <a:t>）存活到最后一轮。</a:t>
            </a:r>
            <a:endParaRPr lang="zh-CN" altLang="en-US"/>
          </a:p>
          <a:p>
            <a:r>
              <a:rPr lang="zh-CN" altLang="en-US"/>
              <a:t>当服务器经过了预设的一段时间仍然没有接收到足够的数据，或存活的用户数量少于门限定义的</a:t>
            </a:r>
            <a:r>
              <a:rPr lang="en-US" altLang="zh-CN"/>
              <a:t>t</a:t>
            </a:r>
            <a:r>
              <a:rPr lang="zh-CN" altLang="en-US"/>
              <a:t>时，服务器就会自动中止这一次的</a:t>
            </a:r>
            <a:r>
              <a:rPr lang="zh-CN" altLang="en-US"/>
              <a:t>通信。</a:t>
            </a:r>
            <a:endParaRPr lang="zh-CN" altLang="en-US"/>
          </a:p>
          <a:p>
            <a:r>
              <a:rPr lang="zh-CN" altLang="en-US"/>
              <a:t>总的来说，协议通过一个安全参数k将整个过程进行参数化，这个</a:t>
            </a:r>
            <a:r>
              <a:rPr lang="en-US" altLang="zh-CN"/>
              <a:t>k</a:t>
            </a:r>
            <a:r>
              <a:rPr lang="zh-CN" altLang="en-US"/>
              <a:t>可以调整以限制攻击者的成功概率。在该协议中，首先假设客户端的数量n在安全参数中是多项式有界的。（使系统满足</a:t>
            </a:r>
            <a:r>
              <a:rPr lang="en-US" altLang="zh-CN"/>
              <a:t>2ODH</a:t>
            </a:r>
            <a:r>
              <a:rPr lang="zh-CN" altLang="en-US"/>
              <a:t>假设成立的条件）</a:t>
            </a:r>
            <a:endParaRPr lang="zh-CN" altLang="en-US"/>
          </a:p>
          <a:p>
            <a:r>
              <a:rPr lang="zh-CN" altLang="en-US"/>
              <a:t>理想状态下，因为参与协议的各方都遵守规则，因此对客户端的安全签名验证是不必要的，但是需要</a:t>
            </a:r>
            <a:r>
              <a:rPr lang="en-US" altLang="zh-CN"/>
              <a:t>PKI</a:t>
            </a:r>
            <a:r>
              <a:rPr lang="zh-CN" altLang="en-US"/>
              <a:t>使得各个验证和公私钥交换</a:t>
            </a:r>
            <a:r>
              <a:rPr lang="zh-CN" altLang="en-US"/>
              <a:t>合法。</a:t>
            </a:r>
            <a:endParaRPr lang="zh-CN" altLang="en-US"/>
          </a:p>
          <a:p>
            <a:endParaRPr lang="zh-CN" altLang="en-US"/>
          </a:p>
          <a:p>
            <a:r>
              <a:rPr lang="zh-CN" altLang="en-US"/>
              <a:t>下面通过图示详解应用双掩码的协议</a:t>
            </a:r>
            <a:r>
              <a:rPr lang="zh-CN" altLang="en-US"/>
              <a:t>进程：</a:t>
            </a:r>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724400" cy="460375"/>
          </a:xfrm>
          <a:prstGeom prst="rect">
            <a:avLst/>
          </a:prstGeom>
          <a:noFill/>
        </p:spPr>
        <p:txBody>
          <a:bodyPr wrap="square" rtlCol="0">
            <a:spAutoFit/>
          </a:bodyPr>
          <a:p>
            <a:r>
              <a:rPr lang="en-US" altLang="zh-CN" sz="2400" b="1"/>
              <a:t>Process 1 - AdvertiseKeys </a:t>
            </a:r>
            <a:endParaRPr lang="en-US" altLang="zh-CN" sz="2400" b="1"/>
          </a:p>
        </p:txBody>
      </p:sp>
      <p:pic>
        <p:nvPicPr>
          <p:cNvPr id="100" name="图片 99"/>
          <p:cNvPicPr/>
          <p:nvPr>
            <p:custDataLst>
              <p:tags r:id="rId4"/>
            </p:custDataLst>
          </p:nvPr>
        </p:nvPicPr>
        <p:blipFill>
          <a:blip r:embed="rId5"/>
          <a:stretch>
            <a:fillRect/>
          </a:stretch>
        </p:blipFill>
        <p:spPr>
          <a:xfrm>
            <a:off x="240030" y="1610360"/>
            <a:ext cx="8989695" cy="5023485"/>
          </a:xfrm>
          <a:prstGeom prst="rect">
            <a:avLst/>
          </a:prstGeom>
          <a:noFill/>
          <a:ln w="9525">
            <a:noFill/>
          </a:ln>
        </p:spPr>
      </p:pic>
      <p:sp>
        <p:nvSpPr>
          <p:cNvPr id="4" name="文本框 3"/>
          <p:cNvSpPr txBox="1"/>
          <p:nvPr/>
        </p:nvSpPr>
        <p:spPr>
          <a:xfrm>
            <a:off x="9071610" y="1605915"/>
            <a:ext cx="2813050" cy="4523105"/>
          </a:xfrm>
          <a:prstGeom prst="rect">
            <a:avLst/>
          </a:prstGeom>
          <a:noFill/>
        </p:spPr>
        <p:txBody>
          <a:bodyPr wrap="square" rtlCol="0">
            <a:spAutoFit/>
          </a:bodyPr>
          <a:p>
            <a:r>
              <a:rPr lang="zh-CN" altLang="en-US"/>
              <a:t>每个用户使用</a:t>
            </a:r>
            <a:r>
              <a:rPr lang="en-US" altLang="zh-CN"/>
              <a:t>Key.gen()</a:t>
            </a:r>
            <a:r>
              <a:rPr lang="zh-CN" altLang="en-US"/>
              <a:t>生成密钥，用</a:t>
            </a:r>
            <a:r>
              <a:rPr lang="en-US" altLang="zh-CN"/>
              <a:t>SIG.sign()</a:t>
            </a:r>
            <a:r>
              <a:rPr lang="zh-CN" altLang="en-US"/>
              <a:t>对密钥对进行签名</a:t>
            </a:r>
            <a:r>
              <a:rPr lang="en-US" altLang="zh-CN"/>
              <a:t>.</a:t>
            </a:r>
            <a:r>
              <a:rPr lang="zh-CN" altLang="en-US"/>
              <a:t>每个用户都将生成的公钥发送给服务器，服务器对收到的数据数量进行检验（必须大于</a:t>
            </a:r>
            <a:r>
              <a:rPr lang="en-US" altLang="zh-CN"/>
              <a:t>t</a:t>
            </a:r>
            <a:r>
              <a:rPr lang="zh-CN" altLang="en-US"/>
              <a:t>）</a:t>
            </a:r>
            <a:r>
              <a:rPr lang="en-US" altLang="zh-CN"/>
              <a:t>.</a:t>
            </a:r>
            <a:r>
              <a:rPr lang="zh-CN" altLang="en-US"/>
              <a:t>每个用户都会收到由服务器发送的，其他所有用户公开的公钥。其中</a:t>
            </a:r>
            <a:r>
              <a:rPr lang="en-US" altLang="zh-CN"/>
              <a:t>Cu</a:t>
            </a:r>
            <a:r>
              <a:rPr lang="zh-CN" altLang="en-US"/>
              <a:t>用来加密传输的数据，</a:t>
            </a:r>
            <a:r>
              <a:rPr lang="en-US" altLang="zh-CN"/>
              <a:t>Su</a:t>
            </a:r>
            <a:r>
              <a:rPr lang="zh-CN" altLang="en-US"/>
              <a:t>加密模型参数</a:t>
            </a:r>
            <a:r>
              <a:rPr lang="en-US" altLang="zh-CN"/>
              <a:t>.</a:t>
            </a:r>
            <a:r>
              <a:rPr lang="zh-CN" altLang="en-US"/>
              <a:t>在用户收到公钥列表后，会进行签名验证并将其分为</a:t>
            </a:r>
            <a:r>
              <a:rPr lang="en-US" altLang="zh-CN"/>
              <a:t>t</a:t>
            </a:r>
            <a:r>
              <a:rPr lang="zh-CN" altLang="en-US"/>
              <a:t>份</a:t>
            </a:r>
            <a:r>
              <a:rPr lang="en-US" altLang="zh-CN"/>
              <a:t>(SS.share())</a:t>
            </a:r>
            <a:r>
              <a:rPr lang="zh-CN" altLang="en-US"/>
              <a:t>，即利用门限分享保证安全性后回传给服务器</a:t>
            </a:r>
            <a:r>
              <a:rPr lang="en-US" altLang="zh-CN"/>
              <a:t>.</a:t>
            </a:r>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6710680" cy="460375"/>
          </a:xfrm>
          <a:prstGeom prst="rect">
            <a:avLst/>
          </a:prstGeom>
          <a:noFill/>
        </p:spPr>
        <p:txBody>
          <a:bodyPr wrap="square" rtlCol="0">
            <a:spAutoFit/>
          </a:bodyPr>
          <a:p>
            <a:r>
              <a:rPr lang="en-US" altLang="zh-CN" sz="2400" b="1"/>
              <a:t>Process 2 MaskedInputCollection </a:t>
            </a:r>
            <a:endParaRPr lang="en-US" altLang="zh-CN" sz="2400" b="1"/>
          </a:p>
        </p:txBody>
      </p:sp>
      <p:sp>
        <p:nvSpPr>
          <p:cNvPr id="8" name="文本框 7"/>
          <p:cNvSpPr txBox="1"/>
          <p:nvPr/>
        </p:nvSpPr>
        <p:spPr>
          <a:xfrm>
            <a:off x="1060450" y="1826895"/>
            <a:ext cx="9885680" cy="368300"/>
          </a:xfrm>
          <a:prstGeom prst="rect">
            <a:avLst/>
          </a:prstGeom>
          <a:noFill/>
        </p:spPr>
        <p:txBody>
          <a:bodyPr wrap="square" rtlCol="0">
            <a:spAutoFit/>
          </a:bodyPr>
          <a:p>
            <a:endParaRPr lang="zh-CN" altLang="en-US"/>
          </a:p>
        </p:txBody>
      </p:sp>
      <p:pic>
        <p:nvPicPr>
          <p:cNvPr id="101" name="图片 100"/>
          <p:cNvPicPr/>
          <p:nvPr>
            <p:custDataLst>
              <p:tags r:id="rId4"/>
            </p:custDataLst>
          </p:nvPr>
        </p:nvPicPr>
        <p:blipFill>
          <a:blip r:embed="rId5"/>
          <a:stretch>
            <a:fillRect/>
          </a:stretch>
        </p:blipFill>
        <p:spPr>
          <a:xfrm>
            <a:off x="273050" y="1682115"/>
            <a:ext cx="8647430" cy="4751070"/>
          </a:xfrm>
          <a:prstGeom prst="rect">
            <a:avLst/>
          </a:prstGeom>
          <a:noFill/>
          <a:ln w="9525">
            <a:noFill/>
          </a:ln>
        </p:spPr>
      </p:pic>
      <p:sp>
        <p:nvSpPr>
          <p:cNvPr id="4" name="文本框 3"/>
          <p:cNvSpPr txBox="1"/>
          <p:nvPr/>
        </p:nvSpPr>
        <p:spPr>
          <a:xfrm>
            <a:off x="8844915" y="1813560"/>
            <a:ext cx="2749550" cy="2584450"/>
          </a:xfrm>
          <a:prstGeom prst="rect">
            <a:avLst/>
          </a:prstGeom>
          <a:noFill/>
        </p:spPr>
        <p:txBody>
          <a:bodyPr wrap="square" rtlCol="0">
            <a:spAutoFit/>
          </a:bodyPr>
          <a:p>
            <a:r>
              <a:rPr lang="zh-CN" altLang="en-US"/>
              <a:t>从服务端收到其他用户发送给自己的秘密份额后，根据收到的用户列表，计算自掩码和</a:t>
            </a:r>
            <a:r>
              <a:rPr lang="zh-CN" altLang="en-US"/>
              <a:t>互掩码的</a:t>
            </a:r>
            <a:r>
              <a:rPr lang="en-US" altLang="zh-CN"/>
              <a:t>PRG</a:t>
            </a:r>
            <a:r>
              <a:rPr lang="zh-CN" altLang="en-US"/>
              <a:t>，每个参数都需要哈希一次，保证每个位置上的参数加密的数都是随机的。计算完成后将加密后的参数上传给服务器。</a:t>
            </a:r>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4062095" cy="460375"/>
          </a:xfrm>
          <a:prstGeom prst="rect">
            <a:avLst/>
          </a:prstGeom>
          <a:noFill/>
        </p:spPr>
        <p:txBody>
          <a:bodyPr wrap="square" rtlCol="0">
            <a:spAutoFit/>
          </a:bodyPr>
          <a:p>
            <a:r>
              <a:rPr lang="en-US" altLang="zh-CN" sz="2400" b="1"/>
              <a:t>Process 3 </a:t>
            </a:r>
            <a:endParaRPr lang="en-US" altLang="zh-CN" sz="2400" b="1"/>
          </a:p>
        </p:txBody>
      </p:sp>
      <p:sp>
        <p:nvSpPr>
          <p:cNvPr id="8" name="文本框 7"/>
          <p:cNvSpPr txBox="1"/>
          <p:nvPr/>
        </p:nvSpPr>
        <p:spPr>
          <a:xfrm>
            <a:off x="1060450" y="1826895"/>
            <a:ext cx="9885680" cy="368300"/>
          </a:xfrm>
          <a:prstGeom prst="rect">
            <a:avLst/>
          </a:prstGeom>
          <a:noFill/>
        </p:spPr>
        <p:txBody>
          <a:bodyPr wrap="square" rtlCol="0">
            <a:spAutoFit/>
          </a:bodyPr>
          <a:p>
            <a:endParaRPr lang="zh-CN" altLang="en-US"/>
          </a:p>
        </p:txBody>
      </p:sp>
      <p:pic>
        <p:nvPicPr>
          <p:cNvPr id="102" name="图片 101"/>
          <p:cNvPicPr/>
          <p:nvPr>
            <p:custDataLst>
              <p:tags r:id="rId4"/>
            </p:custDataLst>
          </p:nvPr>
        </p:nvPicPr>
        <p:blipFill>
          <a:blip r:embed="rId5"/>
          <a:stretch>
            <a:fillRect/>
          </a:stretch>
        </p:blipFill>
        <p:spPr>
          <a:xfrm>
            <a:off x="363855" y="1841500"/>
            <a:ext cx="8782050" cy="4751070"/>
          </a:xfrm>
          <a:prstGeom prst="rect">
            <a:avLst/>
          </a:prstGeom>
          <a:noFill/>
          <a:ln w="9525">
            <a:noFill/>
          </a:ln>
        </p:spPr>
      </p:pic>
      <p:sp>
        <p:nvSpPr>
          <p:cNvPr id="3" name="文本框 2"/>
          <p:cNvSpPr txBox="1"/>
          <p:nvPr/>
        </p:nvSpPr>
        <p:spPr>
          <a:xfrm>
            <a:off x="9145905" y="2028190"/>
            <a:ext cx="2827020" cy="2746375"/>
          </a:xfrm>
          <a:prstGeom prst="rect">
            <a:avLst/>
          </a:prstGeom>
          <a:noFill/>
        </p:spPr>
        <p:txBody>
          <a:bodyPr wrap="square" rtlCol="0">
            <a:noAutofit/>
          </a:bodyPr>
          <a:p>
            <a:r>
              <a:rPr lang="zh-CN" altLang="en-US"/>
              <a:t>服务器将收到的模型参数进行聚合并将掉线用户列表发送给所有用户，用户通过该列表上传掉线用户的秘密份额和在线用户的秘密份额，服务器收到至少t个用户上传的份额后恢复对应参数，得到聚合结果。</a:t>
            </a:r>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10000"/>
          </a:blip>
          <a:stretch>
            <a:fillRect/>
          </a:stretch>
        </p:blipFill>
        <p:spPr>
          <a:xfrm rot="5400000">
            <a:off x="2955195" y="-4233773"/>
            <a:ext cx="6488759" cy="12437244"/>
          </a:xfrm>
          <a:prstGeom prst="rect">
            <a:avLst/>
          </a:prstGeom>
        </p:spPr>
      </p:pic>
      <p:grpSp>
        <p:nvGrpSpPr>
          <p:cNvPr id="29" name="组合 28"/>
          <p:cNvGrpSpPr/>
          <p:nvPr/>
        </p:nvGrpSpPr>
        <p:grpSpPr>
          <a:xfrm>
            <a:off x="4729296" y="1657350"/>
            <a:ext cx="2733408" cy="2737742"/>
            <a:chOff x="4729296" y="1657350"/>
            <a:chExt cx="2733408" cy="2737742"/>
          </a:xfrm>
        </p:grpSpPr>
        <p:sp>
          <p:nvSpPr>
            <p:cNvPr id="23" name="矩形 22"/>
            <p:cNvSpPr/>
            <p:nvPr/>
          </p:nvSpPr>
          <p:spPr>
            <a:xfrm>
              <a:off x="4729296" y="1657350"/>
              <a:ext cx="2733408" cy="26129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24" name="矩形 23"/>
            <p:cNvSpPr/>
            <p:nvPr/>
          </p:nvSpPr>
          <p:spPr>
            <a:xfrm>
              <a:off x="5153025" y="4195067"/>
              <a:ext cx="188595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grpSp>
      <p:sp>
        <p:nvSpPr>
          <p:cNvPr id="20" name="文本框 19"/>
          <p:cNvSpPr txBox="1"/>
          <p:nvPr/>
        </p:nvSpPr>
        <p:spPr>
          <a:xfrm>
            <a:off x="4812143" y="1704975"/>
            <a:ext cx="2764861"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rPr>
              <a:t>04</a:t>
            </a:r>
            <a:endParaRPr kumimoji="0" lang="zh-CN" altLang="en-US"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nvSpPr>
        <p:spPr>
          <a:xfrm>
            <a:off x="4913947" y="3977890"/>
            <a:ext cx="248602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S</a:t>
            </a:r>
            <a:r>
              <a:rPr kumimoji="0" lang="en-US" altLang="zh-CN" sz="32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ecurity</a:t>
            </a:r>
            <a:endParaRPr kumimoji="0" lang="en-US" altLang="zh-CN" sz="32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strVal val="#ppt_w+.3"/>
                                          </p:val>
                                        </p:tav>
                                        <p:tav tm="100000">
                                          <p:val>
                                            <p:strVal val="#ppt_w"/>
                                          </p:val>
                                        </p:tav>
                                      </p:tavLst>
                                    </p:anim>
                                    <p:anim calcmode="lin" valueType="num">
                                      <p:cBhvr>
                                        <p:cTn id="13" dur="1000" fill="hold"/>
                                        <p:tgtEl>
                                          <p:spTgt spid="29"/>
                                        </p:tgtEl>
                                        <p:attrNameLst>
                                          <p:attrName>ppt_h</p:attrName>
                                        </p:attrNameLst>
                                      </p:cBhvr>
                                      <p:tavLst>
                                        <p:tav tm="0">
                                          <p:val>
                                            <p:strVal val="#ppt_h"/>
                                          </p:val>
                                        </p:tav>
                                        <p:tav tm="100000">
                                          <p:val>
                                            <p:strVal val="#ppt_h"/>
                                          </p:val>
                                        </p:tav>
                                      </p:tavLst>
                                    </p:anim>
                                    <p:animEffect transition="in" filter="fade">
                                      <p:cBhvr>
                                        <p:cTn id="14" dur="1000"/>
                                        <p:tgtEl>
                                          <p:spTgt spid="29"/>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750"/>
                                  </p:stCondLs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6031865" cy="460375"/>
          </a:xfrm>
          <a:prstGeom prst="rect">
            <a:avLst/>
          </a:prstGeom>
          <a:noFill/>
        </p:spPr>
        <p:txBody>
          <a:bodyPr wrap="square" rtlCol="0">
            <a:spAutoFit/>
          </a:bodyPr>
          <a:p>
            <a:r>
              <a:rPr lang="en-US" altLang="zh-CN" sz="2400" b="1"/>
              <a:t>Honest but Curious Security</a:t>
            </a:r>
            <a:endParaRPr lang="en-US" altLang="zh-CN" sz="2400" b="1"/>
          </a:p>
        </p:txBody>
      </p:sp>
      <p:sp>
        <p:nvSpPr>
          <p:cNvPr id="8" name="文本框 7"/>
          <p:cNvSpPr txBox="1"/>
          <p:nvPr/>
        </p:nvSpPr>
        <p:spPr>
          <a:xfrm>
            <a:off x="1060450" y="1826895"/>
            <a:ext cx="5319395" cy="1476375"/>
          </a:xfrm>
          <a:prstGeom prst="rect">
            <a:avLst/>
          </a:prstGeom>
          <a:noFill/>
        </p:spPr>
        <p:txBody>
          <a:bodyPr wrap="square" rtlCol="0">
            <a:spAutoFit/>
          </a:bodyPr>
          <a:p>
            <a:r>
              <a:rPr lang="zh-CN" altLang="en-US"/>
              <a:t>这一命题针对的是对在协议通信过程中诚实但尝试获取更多信息的客户的</a:t>
            </a:r>
            <a:r>
              <a:rPr lang="zh-CN" altLang="en-US"/>
              <a:t>防御。</a:t>
            </a:r>
            <a:endParaRPr lang="zh-CN" altLang="en-US"/>
          </a:p>
          <a:p>
            <a:r>
              <a:rPr lang="zh-CN" altLang="en-US"/>
              <a:t>引理</a:t>
            </a:r>
            <a:r>
              <a:rPr lang="en-US" altLang="zh-CN"/>
              <a:t>1</a:t>
            </a:r>
            <a:r>
              <a:rPr lang="zh-CN" altLang="en-US"/>
              <a:t>：双掩码将会隐藏原始数据</a:t>
            </a:r>
            <a:r>
              <a:rPr lang="en-US" altLang="zh-CN"/>
              <a:t>x</a:t>
            </a:r>
            <a:r>
              <a:rPr lang="zh-CN" altLang="en-US"/>
              <a:t>的一切性质，但不改变所有</a:t>
            </a:r>
            <a:r>
              <a:rPr lang="en-US" altLang="zh-CN"/>
              <a:t>x</a:t>
            </a:r>
            <a:r>
              <a:rPr lang="zh-CN" altLang="en-US"/>
              <a:t>的</a:t>
            </a:r>
            <a:r>
              <a:rPr lang="zh-CN" altLang="en-US"/>
              <a:t>总值：</a:t>
            </a:r>
            <a:endParaRPr lang="zh-CN" altLang="en-US"/>
          </a:p>
          <a:p>
            <a:endParaRPr lang="zh-CN" altLang="en-US"/>
          </a:p>
        </p:txBody>
      </p:sp>
      <p:pic>
        <p:nvPicPr>
          <p:cNvPr id="3" name="图片 2"/>
          <p:cNvPicPr>
            <a:picLocks noChangeAspect="1"/>
          </p:cNvPicPr>
          <p:nvPr>
            <p:custDataLst>
              <p:tags r:id="rId4"/>
            </p:custDataLst>
          </p:nvPr>
        </p:nvPicPr>
        <p:blipFill>
          <a:blip r:embed="rId5"/>
          <a:stretch>
            <a:fillRect/>
          </a:stretch>
        </p:blipFill>
        <p:spPr>
          <a:xfrm>
            <a:off x="1202690" y="3032760"/>
            <a:ext cx="5109845" cy="2867025"/>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6604000" y="3549650"/>
            <a:ext cx="5193665" cy="2259965"/>
          </a:xfrm>
          <a:prstGeom prst="rect">
            <a:avLst/>
          </a:prstGeom>
        </p:spPr>
      </p:pic>
      <p:sp>
        <p:nvSpPr>
          <p:cNvPr id="9" name="文本框 8"/>
          <p:cNvSpPr txBox="1"/>
          <p:nvPr/>
        </p:nvSpPr>
        <p:spPr>
          <a:xfrm>
            <a:off x="6604000" y="1826895"/>
            <a:ext cx="5103495" cy="1753235"/>
          </a:xfrm>
          <a:prstGeom prst="rect">
            <a:avLst/>
          </a:prstGeom>
          <a:noFill/>
        </p:spPr>
        <p:txBody>
          <a:bodyPr wrap="square" rtlCol="0">
            <a:spAutoFit/>
          </a:bodyPr>
          <a:p>
            <a:r>
              <a:rPr lang="zh-CN" altLang="en-US"/>
              <a:t>引理</a:t>
            </a:r>
            <a:r>
              <a:rPr lang="en-US" altLang="zh-CN"/>
              <a:t>2</a:t>
            </a:r>
            <a:r>
              <a:rPr lang="zh-CN" altLang="en-US"/>
              <a:t>：在</a:t>
            </a:r>
            <a:r>
              <a:rPr lang="en-US" altLang="zh-CN"/>
              <a:t>FedLearning</a:t>
            </a:r>
            <a:r>
              <a:rPr lang="zh-CN" altLang="en-US"/>
              <a:t>协议中，判断某一个节点是否存活的依据是其是否在某一轮内进行了对</a:t>
            </a:r>
            <a:r>
              <a:rPr lang="en-US" altLang="zh-CN"/>
              <a:t>server</a:t>
            </a:r>
            <a:r>
              <a:rPr lang="zh-CN" altLang="en-US"/>
              <a:t>的通信，与具体发送的消息</a:t>
            </a:r>
            <a:r>
              <a:rPr lang="en-US" altLang="zh-CN"/>
              <a:t>Xu</a:t>
            </a:r>
            <a:r>
              <a:rPr lang="zh-CN" altLang="en-US"/>
              <a:t>无关。所以存在一个模拟器</a:t>
            </a:r>
            <a:r>
              <a:rPr lang="en-US" altLang="zh-CN"/>
              <a:t>SIM</a:t>
            </a:r>
            <a:r>
              <a:rPr lang="zh-CN" altLang="en-US"/>
              <a:t>可以模拟这一状态内的所有信息。即从另外的节点的角度，它无法从其它人发送的信息中达成</a:t>
            </a:r>
            <a:r>
              <a:rPr lang="en-US" altLang="zh-CN"/>
              <a:t>curious</a:t>
            </a:r>
            <a:r>
              <a:rPr lang="zh-CN" altLang="en-US"/>
              <a:t>的目的。</a:t>
            </a:r>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6031865" cy="460375"/>
          </a:xfrm>
          <a:prstGeom prst="rect">
            <a:avLst/>
          </a:prstGeom>
          <a:noFill/>
        </p:spPr>
        <p:txBody>
          <a:bodyPr wrap="square" rtlCol="0">
            <a:spAutoFit/>
          </a:bodyPr>
          <a:p>
            <a:r>
              <a:rPr lang="en-US" altLang="zh-CN" sz="2400" b="1"/>
              <a:t>Honest but Curious Security</a:t>
            </a:r>
            <a:endParaRPr lang="en-US" altLang="zh-CN" sz="2400" b="1"/>
          </a:p>
        </p:txBody>
      </p:sp>
      <p:pic>
        <p:nvPicPr>
          <p:cNvPr id="4" name="图片 3"/>
          <p:cNvPicPr>
            <a:picLocks noChangeAspect="1"/>
          </p:cNvPicPr>
          <p:nvPr>
            <p:custDataLst>
              <p:tags r:id="rId4"/>
            </p:custDataLst>
          </p:nvPr>
        </p:nvPicPr>
        <p:blipFill>
          <a:blip r:embed="rId5"/>
          <a:stretch>
            <a:fillRect/>
          </a:stretch>
        </p:blipFill>
        <p:spPr>
          <a:xfrm>
            <a:off x="783590" y="2387600"/>
            <a:ext cx="7244715" cy="4077970"/>
          </a:xfrm>
          <a:prstGeom prst="rect">
            <a:avLst/>
          </a:prstGeom>
        </p:spPr>
      </p:pic>
      <p:sp>
        <p:nvSpPr>
          <p:cNvPr id="11" name="文本框 10"/>
          <p:cNvSpPr txBox="1"/>
          <p:nvPr/>
        </p:nvSpPr>
        <p:spPr>
          <a:xfrm>
            <a:off x="733425" y="1798955"/>
            <a:ext cx="8547735" cy="839470"/>
          </a:xfrm>
          <a:prstGeom prst="rect">
            <a:avLst/>
          </a:prstGeom>
          <a:noFill/>
        </p:spPr>
        <p:txBody>
          <a:bodyPr wrap="square" rtlCol="0">
            <a:noAutofit/>
          </a:bodyPr>
          <a:p>
            <a:r>
              <a:rPr lang="zh-CN" altLang="en-US"/>
              <a:t>考虑</a:t>
            </a:r>
            <a:r>
              <a:rPr lang="en-US" altLang="zh-CN"/>
              <a:t>client</a:t>
            </a:r>
            <a:r>
              <a:rPr lang="zh-CN" altLang="en-US"/>
              <a:t>诚实但</a:t>
            </a:r>
            <a:r>
              <a:rPr lang="en-US" altLang="zh-CN"/>
              <a:t>server</a:t>
            </a:r>
            <a:r>
              <a:rPr lang="zh-CN" altLang="en-US"/>
              <a:t>好奇的情况，引理</a:t>
            </a:r>
            <a:r>
              <a:rPr lang="en-US" altLang="zh-CN"/>
              <a:t>3</a:t>
            </a:r>
            <a:r>
              <a:rPr lang="zh-CN" altLang="en-US"/>
              <a:t>证明了在这种情况下，</a:t>
            </a:r>
            <a:r>
              <a:rPr lang="en-US" altLang="zh-CN"/>
              <a:t>server</a:t>
            </a:r>
            <a:r>
              <a:rPr lang="zh-CN" altLang="en-US"/>
              <a:t>只能获取所有节点的存活情况和所有存活节点的数据总和；当退出节点数大于</a:t>
            </a:r>
            <a:r>
              <a:rPr lang="en-US" altLang="zh-CN"/>
              <a:t>t</a:t>
            </a:r>
            <a:r>
              <a:rPr lang="zh-CN" altLang="en-US"/>
              <a:t>时仍然</a:t>
            </a:r>
            <a:r>
              <a:rPr lang="zh-CN" altLang="en-US"/>
              <a:t>成立。</a:t>
            </a:r>
            <a:endParaRPr lang="zh-CN" altLang="en-US"/>
          </a:p>
        </p:txBody>
      </p:sp>
      <p:sp>
        <p:nvSpPr>
          <p:cNvPr id="12" name="文本框 11"/>
          <p:cNvSpPr txBox="1"/>
          <p:nvPr/>
        </p:nvSpPr>
        <p:spPr>
          <a:xfrm>
            <a:off x="3048000" y="3244850"/>
            <a:ext cx="6096000" cy="368300"/>
          </a:xfrm>
          <a:prstGeom prst="rect">
            <a:avLst/>
          </a:prstGeom>
          <a:noFill/>
        </p:spPr>
        <p:txBody>
          <a:bodyPr wrap="square" rtlCol="0" anchor="t">
            <a:spAutoFit/>
          </a:bodyPr>
          <a:p>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Privacy against Active Adversaries(</a:t>
            </a:r>
            <a:r>
              <a:rPr lang="zh-CN" altLang="en-US" sz="2400" b="1"/>
              <a:t>对抗攻击</a:t>
            </a:r>
            <a:r>
              <a:rPr lang="en-US" altLang="zh-CN" sz="2400" b="1"/>
              <a:t>)</a:t>
            </a:r>
            <a:endParaRPr lang="en-US" altLang="zh-CN" sz="2400" b="1"/>
          </a:p>
        </p:txBody>
      </p:sp>
      <p:sp>
        <p:nvSpPr>
          <p:cNvPr id="11" name="文本框 10"/>
          <p:cNvSpPr txBox="1"/>
          <p:nvPr/>
        </p:nvSpPr>
        <p:spPr>
          <a:xfrm>
            <a:off x="733425" y="1798955"/>
            <a:ext cx="8547735" cy="839470"/>
          </a:xfrm>
          <a:prstGeom prst="rect">
            <a:avLst/>
          </a:prstGeom>
          <a:noFill/>
        </p:spPr>
        <p:txBody>
          <a:bodyPr wrap="square" rtlCol="0">
            <a:noAutofit/>
          </a:bodyPr>
          <a:p>
            <a:r>
              <a:rPr lang="zh-CN" altLang="en-US"/>
              <a:t>对抗攻击指的是协议中的某一方（</a:t>
            </a:r>
            <a:r>
              <a:rPr lang="en-US" altLang="zh-CN"/>
              <a:t>client</a:t>
            </a:r>
            <a:r>
              <a:rPr lang="zh-CN" altLang="en-US"/>
              <a:t>或者</a:t>
            </a:r>
            <a:r>
              <a:rPr lang="en-US" altLang="zh-CN"/>
              <a:t>server)</a:t>
            </a:r>
            <a:r>
              <a:rPr lang="zh-CN" altLang="en-US"/>
              <a:t>不遵守协议要求，尝试发送错误消息，恶意掉线，分享协议传输内容给恶意第三方等</a:t>
            </a:r>
            <a:r>
              <a:rPr lang="zh-CN" altLang="en-US"/>
              <a:t>行为。</a:t>
            </a:r>
            <a:endParaRPr lang="zh-CN" altLang="en-US"/>
          </a:p>
          <a:p>
            <a:r>
              <a:rPr lang="zh-CN" altLang="en-US"/>
              <a:t>对抗攻击中，由于攻击者不一定遵守</a:t>
            </a:r>
            <a:r>
              <a:rPr lang="en-US" altLang="zh-CN"/>
              <a:t>PKI</a:t>
            </a:r>
            <a:r>
              <a:rPr lang="zh-CN" altLang="en-US"/>
              <a:t>的规定，所以女巫攻击也是</a:t>
            </a:r>
            <a:r>
              <a:rPr lang="zh-CN" altLang="en-US"/>
              <a:t>可能的手段。</a:t>
            </a:r>
            <a:endParaRPr lang="zh-CN" altLang="en-US"/>
          </a:p>
          <a:p>
            <a:r>
              <a:rPr lang="en-US" altLang="zh-CN" sz="1200"/>
              <a:t>*.</a:t>
            </a:r>
            <a:r>
              <a:rPr lang="zh-CN" altLang="en-US" sz="1200"/>
              <a:t>女巫攻击：攻击者利用单个节点来伪造多个身份存在于P2P网络中，从而达到削弱网络的冗余性，降低网络健壮性，监视或干扰网络正常活动等目的。</a:t>
            </a:r>
            <a:endParaRPr lang="zh-CN" altLang="en-US" sz="1200"/>
          </a:p>
          <a:p>
            <a:endParaRPr lang="zh-CN" altLang="en-US" sz="1200"/>
          </a:p>
          <a:p>
            <a:r>
              <a:rPr lang="zh-CN" altLang="en-US"/>
              <a:t>考虑极端的情况，如果服务器本身是恶意的，当大量节点都掉线时，服务器可能可以尝试从大量</a:t>
            </a:r>
            <a:r>
              <a:rPr lang="zh-CN" altLang="en-US"/>
              <a:t>密文数据中解包出</a:t>
            </a:r>
            <a:r>
              <a:rPr lang="zh-CN" altLang="en-US"/>
              <a:t>明文。</a:t>
            </a:r>
            <a:endParaRPr lang="zh-CN" altLang="en-US"/>
          </a:p>
          <a:p>
            <a:endParaRPr lang="zh-CN" altLang="en-US" sz="1200"/>
          </a:p>
          <a:p>
            <a:r>
              <a:rPr lang="zh-CN" altLang="en-US"/>
              <a:t>可以证明，对于最极端的，服务器和客户端都进行对抗攻击的情况，仍然可以构造</a:t>
            </a:r>
            <a:r>
              <a:rPr lang="en-US" altLang="zh-CN"/>
              <a:t>simulator</a:t>
            </a:r>
            <a:r>
              <a:rPr lang="zh-CN" altLang="en-US"/>
              <a:t>成功模拟信息：</a:t>
            </a:r>
            <a:endParaRPr lang="zh-CN" altLang="en-US"/>
          </a:p>
          <a:p>
            <a:endParaRPr lang="zh-CN" altLang="en-US"/>
          </a:p>
          <a:p>
            <a:endParaRPr lang="zh-CN" altLang="en-US"/>
          </a:p>
        </p:txBody>
      </p:sp>
      <p:pic>
        <p:nvPicPr>
          <p:cNvPr id="3" name="图片 2"/>
          <p:cNvPicPr>
            <a:picLocks noChangeAspect="1"/>
          </p:cNvPicPr>
          <p:nvPr>
            <p:custDataLst>
              <p:tags r:id="rId4"/>
            </p:custDataLst>
          </p:nvPr>
        </p:nvPicPr>
        <p:blipFill>
          <a:blip r:embed="rId5"/>
          <a:stretch>
            <a:fillRect/>
          </a:stretch>
        </p:blipFill>
        <p:spPr>
          <a:xfrm>
            <a:off x="913765" y="4497070"/>
            <a:ext cx="4801235" cy="1887220"/>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P</a:t>
            </a:r>
            <a:r>
              <a:rPr lang="en-US" altLang="zh-CN" sz="2400" b="1"/>
              <a:t>arameterization</a:t>
            </a:r>
            <a:endParaRPr lang="en-US" altLang="zh-CN" sz="2400" b="1"/>
          </a:p>
        </p:txBody>
      </p:sp>
      <p:sp>
        <p:nvSpPr>
          <p:cNvPr id="11" name="文本框 10"/>
          <p:cNvSpPr txBox="1"/>
          <p:nvPr/>
        </p:nvSpPr>
        <p:spPr>
          <a:xfrm>
            <a:off x="733425" y="1798955"/>
            <a:ext cx="8547735" cy="839470"/>
          </a:xfrm>
          <a:prstGeom prst="rect">
            <a:avLst/>
          </a:prstGeom>
          <a:noFill/>
        </p:spPr>
        <p:txBody>
          <a:bodyPr wrap="square" rtlCol="0">
            <a:noAutofit/>
          </a:bodyPr>
          <a:p>
            <a:r>
              <a:rPr lang="zh-CN" altLang="en-US"/>
              <a:t>以下是不同模型中对参数化</a:t>
            </a:r>
            <a:r>
              <a:rPr lang="en-US" altLang="zh-CN"/>
              <a:t>t</a:t>
            </a:r>
            <a:r>
              <a:rPr lang="zh-CN" altLang="en-US"/>
              <a:t>的</a:t>
            </a:r>
            <a:r>
              <a:rPr lang="zh-CN" altLang="en-US"/>
              <a:t>要求：</a:t>
            </a:r>
            <a:endParaRPr lang="zh-CN" altLang="en-US"/>
          </a:p>
          <a:p>
            <a:endParaRPr lang="zh-CN" altLang="en-US"/>
          </a:p>
        </p:txBody>
      </p:sp>
      <p:pic>
        <p:nvPicPr>
          <p:cNvPr id="4" name="图片 3"/>
          <p:cNvPicPr>
            <a:picLocks noChangeAspect="1"/>
          </p:cNvPicPr>
          <p:nvPr>
            <p:custDataLst>
              <p:tags r:id="rId4"/>
            </p:custDataLst>
          </p:nvPr>
        </p:nvPicPr>
        <p:blipFill>
          <a:blip r:embed="rId5"/>
          <a:stretch>
            <a:fillRect/>
          </a:stretch>
        </p:blipFill>
        <p:spPr>
          <a:xfrm>
            <a:off x="733425" y="2160905"/>
            <a:ext cx="6850380" cy="4080510"/>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Experiment Output</a:t>
            </a:r>
            <a:endParaRPr lang="en-US" altLang="zh-CN" sz="2400" b="1"/>
          </a:p>
        </p:txBody>
      </p:sp>
      <p:sp>
        <p:nvSpPr>
          <p:cNvPr id="11" name="文本框 10"/>
          <p:cNvSpPr txBox="1"/>
          <p:nvPr/>
        </p:nvSpPr>
        <p:spPr>
          <a:xfrm>
            <a:off x="633730" y="1798955"/>
            <a:ext cx="4322445" cy="839470"/>
          </a:xfrm>
          <a:prstGeom prst="rect">
            <a:avLst/>
          </a:prstGeom>
          <a:noFill/>
        </p:spPr>
        <p:txBody>
          <a:bodyPr wrap="square" rtlCol="0">
            <a:noAutofit/>
          </a:bodyPr>
          <a:p>
            <a:r>
              <a:rPr lang="zh-CN" altLang="en-US"/>
              <a:t>客户端层面，通讯时间与节点数量和向量梯度呈统计上线性相关，说明基于双掩码的聚合方案同时保证了更高的系统安全性和更低的通讯开销。</a:t>
            </a:r>
            <a:endParaRPr lang="zh-CN" altLang="en-US"/>
          </a:p>
          <a:p>
            <a:endParaRPr lang="zh-CN" altLang="en-US"/>
          </a:p>
        </p:txBody>
      </p:sp>
      <p:pic>
        <p:nvPicPr>
          <p:cNvPr id="3" name="图片 2"/>
          <p:cNvPicPr>
            <a:picLocks noChangeAspect="1"/>
          </p:cNvPicPr>
          <p:nvPr/>
        </p:nvPicPr>
        <p:blipFill>
          <a:blip r:embed="rId4"/>
          <a:stretch>
            <a:fillRect/>
          </a:stretch>
        </p:blipFill>
        <p:spPr>
          <a:xfrm>
            <a:off x="5168900" y="1798955"/>
            <a:ext cx="6584315" cy="47752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10000"/>
          </a:blip>
          <a:stretch>
            <a:fillRect/>
          </a:stretch>
        </p:blipFill>
        <p:spPr>
          <a:xfrm rot="5400000">
            <a:off x="2955195" y="-4233773"/>
            <a:ext cx="6488759" cy="12437244"/>
          </a:xfrm>
          <a:prstGeom prst="rect">
            <a:avLst/>
          </a:prstGeom>
        </p:spPr>
      </p:pic>
      <p:grpSp>
        <p:nvGrpSpPr>
          <p:cNvPr id="29" name="组合 28"/>
          <p:cNvGrpSpPr/>
          <p:nvPr/>
        </p:nvGrpSpPr>
        <p:grpSpPr>
          <a:xfrm>
            <a:off x="4729296" y="1657350"/>
            <a:ext cx="2733408" cy="2737742"/>
            <a:chOff x="4729296" y="1657350"/>
            <a:chExt cx="2733408" cy="2737742"/>
          </a:xfrm>
        </p:grpSpPr>
        <p:sp>
          <p:nvSpPr>
            <p:cNvPr id="23" name="矩形 22"/>
            <p:cNvSpPr/>
            <p:nvPr/>
          </p:nvSpPr>
          <p:spPr>
            <a:xfrm>
              <a:off x="4729296" y="1657350"/>
              <a:ext cx="2733408" cy="26129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24" name="矩形 23"/>
            <p:cNvSpPr/>
            <p:nvPr/>
          </p:nvSpPr>
          <p:spPr>
            <a:xfrm>
              <a:off x="5153025" y="4195067"/>
              <a:ext cx="188595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grpSp>
      <p:sp>
        <p:nvSpPr>
          <p:cNvPr id="20" name="文本框 19"/>
          <p:cNvSpPr txBox="1"/>
          <p:nvPr/>
        </p:nvSpPr>
        <p:spPr>
          <a:xfrm>
            <a:off x="4812143" y="1704975"/>
            <a:ext cx="2764861"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rPr>
              <a:t>01</a:t>
            </a:r>
            <a:endParaRPr kumimoji="0" lang="zh-CN" altLang="en-US"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nvSpPr>
        <p:spPr>
          <a:xfrm>
            <a:off x="4853622" y="3995670"/>
            <a:ext cx="2486025" cy="460375"/>
          </a:xfrm>
          <a:prstGeom prst="rect">
            <a:avLst/>
          </a:prstGeom>
          <a:noFill/>
        </p:spPr>
        <p:txBody>
          <a:bodyPr wrap="square" rtlCol="0">
            <a:spAutoFit/>
          </a:bodyPr>
          <a:lstStyle/>
          <a:p>
            <a:pPr lvl="0" algn="ctr"/>
            <a:r>
              <a:rPr lang="en-US" altLang="zh-CN" sz="2400" b="1" spc="300" dirty="0">
                <a:solidFill>
                  <a:prstClr val="black">
                    <a:lumMod val="85000"/>
                    <a:lumOff val="15000"/>
                  </a:prstClr>
                </a:solidFill>
                <a:ea typeface="微软雅黑" panose="020B0503020204020204" pitchFamily="34" charset="-122"/>
                <a:cs typeface="+mn-ea"/>
                <a:sym typeface="Arial" panose="020B0604020202020204"/>
              </a:rPr>
              <a:t>Introduction</a:t>
            </a:r>
            <a:endParaRPr lang="en-US" altLang="zh-CN" sz="2400" b="1" spc="300" dirty="0">
              <a:solidFill>
                <a:prstClr val="black">
                  <a:lumMod val="85000"/>
                  <a:lumOff val="15000"/>
                </a:prstClr>
              </a:solidFill>
              <a:ea typeface="微软雅黑" panose="020B0503020204020204" pitchFamily="34" charset="-122"/>
              <a:cs typeface="+mn-ea"/>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strVal val="#ppt_w+.3"/>
                                          </p:val>
                                        </p:tav>
                                        <p:tav tm="100000">
                                          <p:val>
                                            <p:strVal val="#ppt_w"/>
                                          </p:val>
                                        </p:tav>
                                      </p:tavLst>
                                    </p:anim>
                                    <p:anim calcmode="lin" valueType="num">
                                      <p:cBhvr>
                                        <p:cTn id="13" dur="1000" fill="hold"/>
                                        <p:tgtEl>
                                          <p:spTgt spid="29"/>
                                        </p:tgtEl>
                                        <p:attrNameLst>
                                          <p:attrName>ppt_h</p:attrName>
                                        </p:attrNameLst>
                                      </p:cBhvr>
                                      <p:tavLst>
                                        <p:tav tm="0">
                                          <p:val>
                                            <p:strVal val="#ppt_h"/>
                                          </p:val>
                                        </p:tav>
                                        <p:tav tm="100000">
                                          <p:val>
                                            <p:strVal val="#ppt_h"/>
                                          </p:val>
                                        </p:tav>
                                      </p:tavLst>
                                    </p:anim>
                                    <p:animEffect transition="in" filter="fade">
                                      <p:cBhvr>
                                        <p:cTn id="14" dur="1000"/>
                                        <p:tgtEl>
                                          <p:spTgt spid="29"/>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750"/>
                                  </p:stCondLs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Experiment Output</a:t>
            </a:r>
            <a:endParaRPr lang="en-US" altLang="zh-CN" sz="2400" b="1"/>
          </a:p>
        </p:txBody>
      </p:sp>
      <p:sp>
        <p:nvSpPr>
          <p:cNvPr id="11" name="文本框 10"/>
          <p:cNvSpPr txBox="1"/>
          <p:nvPr/>
        </p:nvSpPr>
        <p:spPr>
          <a:xfrm>
            <a:off x="633730" y="1798955"/>
            <a:ext cx="9273540" cy="839470"/>
          </a:xfrm>
          <a:prstGeom prst="rect">
            <a:avLst/>
          </a:prstGeom>
          <a:noFill/>
        </p:spPr>
        <p:txBody>
          <a:bodyPr wrap="square" rtlCol="0">
            <a:noAutofit/>
          </a:bodyPr>
          <a:p>
            <a:r>
              <a:rPr lang="zh-CN" altLang="en-US"/>
              <a:t>服务器层面，通讯时间随着退出节点的增加而显著提升。这是因为对于每个删除的客户端u，服务器必须从彼此幸存的客户端v中删除该客户端的成对掩码p</a:t>
            </a:r>
            <a:r>
              <a:rPr lang="en-US" altLang="zh-CN"/>
              <a:t>(u,v)</a:t>
            </a:r>
            <a:r>
              <a:rPr lang="zh-CN" altLang="en-US"/>
              <a:t>。</a:t>
            </a:r>
            <a:endParaRPr lang="zh-CN" altLang="en-US"/>
          </a:p>
        </p:txBody>
      </p:sp>
      <p:pic>
        <p:nvPicPr>
          <p:cNvPr id="4" name="图片 3"/>
          <p:cNvPicPr>
            <a:picLocks noChangeAspect="1"/>
          </p:cNvPicPr>
          <p:nvPr/>
        </p:nvPicPr>
        <p:blipFill>
          <a:blip r:embed="rId4"/>
          <a:stretch>
            <a:fillRect/>
          </a:stretch>
        </p:blipFill>
        <p:spPr>
          <a:xfrm>
            <a:off x="548640" y="2414905"/>
            <a:ext cx="11094085" cy="3856990"/>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10000"/>
          </a:blip>
          <a:stretch>
            <a:fillRect/>
          </a:stretch>
        </p:blipFill>
        <p:spPr>
          <a:xfrm rot="5400000">
            <a:off x="2955195" y="-4233773"/>
            <a:ext cx="6488759" cy="12437244"/>
          </a:xfrm>
          <a:prstGeom prst="rect">
            <a:avLst/>
          </a:prstGeom>
        </p:spPr>
      </p:pic>
      <p:grpSp>
        <p:nvGrpSpPr>
          <p:cNvPr id="29" name="组合 28"/>
          <p:cNvGrpSpPr/>
          <p:nvPr/>
        </p:nvGrpSpPr>
        <p:grpSpPr>
          <a:xfrm>
            <a:off x="4729296" y="1657350"/>
            <a:ext cx="2733408" cy="2737742"/>
            <a:chOff x="4729296" y="1657350"/>
            <a:chExt cx="2733408" cy="2737742"/>
          </a:xfrm>
        </p:grpSpPr>
        <p:sp>
          <p:nvSpPr>
            <p:cNvPr id="23" name="矩形 22"/>
            <p:cNvSpPr/>
            <p:nvPr/>
          </p:nvSpPr>
          <p:spPr>
            <a:xfrm>
              <a:off x="4729296" y="1657350"/>
              <a:ext cx="2733408" cy="26129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24" name="矩形 23"/>
            <p:cNvSpPr/>
            <p:nvPr/>
          </p:nvSpPr>
          <p:spPr>
            <a:xfrm>
              <a:off x="5153025" y="4195067"/>
              <a:ext cx="188595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grpSp>
      <p:sp>
        <p:nvSpPr>
          <p:cNvPr id="20" name="文本框 19"/>
          <p:cNvSpPr txBox="1"/>
          <p:nvPr/>
        </p:nvSpPr>
        <p:spPr>
          <a:xfrm>
            <a:off x="4812143" y="1704975"/>
            <a:ext cx="2764861" cy="26460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rPr>
              <a:t>05</a:t>
            </a:r>
            <a:endParaRPr kumimoji="0" lang="zh-CN" altLang="en-US"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nvSpPr>
        <p:spPr>
          <a:xfrm>
            <a:off x="4853622" y="4064885"/>
            <a:ext cx="248602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rPr>
              <a:t>Conclusion</a:t>
            </a:r>
            <a:endParaRPr kumimoji="0" lang="en-US" altLang="zh-CN" sz="24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strVal val="#ppt_w+.3"/>
                                          </p:val>
                                        </p:tav>
                                        <p:tav tm="100000">
                                          <p:val>
                                            <p:strVal val="#ppt_w"/>
                                          </p:val>
                                        </p:tav>
                                      </p:tavLst>
                                    </p:anim>
                                    <p:anim calcmode="lin" valueType="num">
                                      <p:cBhvr>
                                        <p:cTn id="13" dur="1000" fill="hold"/>
                                        <p:tgtEl>
                                          <p:spTgt spid="29"/>
                                        </p:tgtEl>
                                        <p:attrNameLst>
                                          <p:attrName>ppt_h</p:attrName>
                                        </p:attrNameLst>
                                      </p:cBhvr>
                                      <p:tavLst>
                                        <p:tav tm="0">
                                          <p:val>
                                            <p:strVal val="#ppt_h"/>
                                          </p:val>
                                        </p:tav>
                                        <p:tav tm="100000">
                                          <p:val>
                                            <p:strVal val="#ppt_h"/>
                                          </p:val>
                                        </p:tav>
                                      </p:tavLst>
                                    </p:anim>
                                    <p:animEffect transition="in" filter="fade">
                                      <p:cBhvr>
                                        <p:cTn id="14" dur="1000"/>
                                        <p:tgtEl>
                                          <p:spTgt spid="29"/>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750"/>
                                  </p:stCondLs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Conclusion - Future Work</a:t>
            </a:r>
            <a:endParaRPr lang="en-US" altLang="zh-CN" sz="2400" b="1"/>
          </a:p>
        </p:txBody>
      </p:sp>
      <p:sp>
        <p:nvSpPr>
          <p:cNvPr id="3" name="文本框 2"/>
          <p:cNvSpPr txBox="1"/>
          <p:nvPr/>
        </p:nvSpPr>
        <p:spPr>
          <a:xfrm>
            <a:off x="787400" y="1795145"/>
            <a:ext cx="9719945" cy="3500120"/>
          </a:xfrm>
          <a:prstGeom prst="rect">
            <a:avLst/>
          </a:prstGeom>
          <a:noFill/>
        </p:spPr>
        <p:txBody>
          <a:bodyPr wrap="square" rtlCol="0">
            <a:noAutofit/>
          </a:bodyPr>
          <a:p>
            <a:r>
              <a:rPr lang="en-US" altLang="zh-CN"/>
              <a:t>1.</a:t>
            </a:r>
            <a:r>
              <a:rPr lang="zh-CN" altLang="en-US"/>
              <a:t>对客户端的模型投毒攻击缺乏有效的防御，大量无效的信息会导致协议无法正常进行</a:t>
            </a:r>
            <a:endParaRPr lang="zh-CN" altLang="en-US"/>
          </a:p>
          <a:p>
            <a:r>
              <a:rPr lang="en-US" altLang="zh-CN"/>
              <a:t>2.</a:t>
            </a:r>
            <a:r>
              <a:rPr lang="zh-CN" altLang="en-US"/>
              <a:t>对轻微错误的鲁棒性：即当用户使用数据投毒时，服务器没有很好的手段判断数据的正确性。</a:t>
            </a:r>
            <a:endParaRPr lang="zh-CN" altLang="en-US"/>
          </a:p>
          <a:p>
            <a:r>
              <a:rPr lang="en-US" altLang="zh-CN"/>
              <a:t>3.</a:t>
            </a:r>
            <a:r>
              <a:rPr lang="zh-CN" altLang="en-US"/>
              <a:t>通过让用户形成不同的集群，在集群之间交换掩码，可能能继续优化模型的效率。</a:t>
            </a:r>
            <a:endParaRPr lang="zh-CN" altLang="en-US"/>
          </a:p>
          <a:p>
            <a:r>
              <a:rPr lang="en-US" altLang="zh-CN"/>
              <a:t>4.</a:t>
            </a:r>
            <a:r>
              <a:rPr lang="zh-CN" altLang="en-US"/>
              <a:t>对不同架构与类型的客户端的适配与优化</a:t>
            </a:r>
            <a:endParaRPr lang="zh-CN" altLang="en-US"/>
          </a:p>
          <a:p>
            <a:r>
              <a:rPr lang="en-US" altLang="zh-CN"/>
              <a:t>5. ……</a:t>
            </a:r>
            <a:endParaRPr lang="en-US" altLang="zh-CN"/>
          </a:p>
        </p:txBody>
      </p:sp>
      <p:pic>
        <p:nvPicPr>
          <p:cNvPr id="4" name="图片 3"/>
          <p:cNvPicPr>
            <a:picLocks noChangeAspect="1"/>
          </p:cNvPicPr>
          <p:nvPr>
            <p:custDataLst>
              <p:tags r:id="rId4"/>
            </p:custDataLst>
          </p:nvPr>
        </p:nvPicPr>
        <p:blipFill>
          <a:blip r:embed="rId5"/>
          <a:stretch>
            <a:fillRect/>
          </a:stretch>
        </p:blipFill>
        <p:spPr>
          <a:xfrm>
            <a:off x="852170" y="3254375"/>
            <a:ext cx="7628255" cy="3426460"/>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9084945" y="5027295"/>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Technical Intuition</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文本框 1"/>
          <p:cNvSpPr txBox="1"/>
          <p:nvPr/>
        </p:nvSpPr>
        <p:spPr>
          <a:xfrm>
            <a:off x="1071245" y="1221740"/>
            <a:ext cx="7672070" cy="460375"/>
          </a:xfrm>
          <a:prstGeom prst="rect">
            <a:avLst/>
          </a:prstGeom>
          <a:noFill/>
        </p:spPr>
        <p:txBody>
          <a:bodyPr wrap="square" rtlCol="0">
            <a:spAutoFit/>
          </a:bodyPr>
          <a:p>
            <a:r>
              <a:rPr lang="en-US" altLang="zh-CN" sz="2400" b="1"/>
              <a:t>Conclusion</a:t>
            </a:r>
            <a:endParaRPr lang="en-US" altLang="zh-CN" sz="2400" b="1"/>
          </a:p>
        </p:txBody>
      </p:sp>
      <p:pic>
        <p:nvPicPr>
          <p:cNvPr id="3" name="图片 2"/>
          <p:cNvPicPr>
            <a:picLocks noChangeAspect="1"/>
          </p:cNvPicPr>
          <p:nvPr>
            <p:custDataLst>
              <p:tags r:id="rId4"/>
            </p:custDataLst>
          </p:nvPr>
        </p:nvPicPr>
        <p:blipFill>
          <a:blip r:embed="rId5"/>
          <a:stretch>
            <a:fillRect/>
          </a:stretch>
        </p:blipFill>
        <p:spPr>
          <a:xfrm>
            <a:off x="1071245" y="1682115"/>
            <a:ext cx="8825230" cy="353949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74" t="15279" r="31003" b="52696"/>
          <a:stretch>
            <a:fillRect/>
          </a:stretch>
        </p:blipFill>
        <p:spPr>
          <a:xfrm rot="10800000">
            <a:off x="-1" y="3426249"/>
            <a:ext cx="3943351" cy="3504414"/>
          </a:xfrm>
          <a:prstGeom prst="rect">
            <a:avLst/>
          </a:prstGeom>
        </p:spPr>
      </p:pic>
      <p:pic>
        <p:nvPicPr>
          <p:cNvPr id="6" name="图片 5"/>
          <p:cNvPicPr>
            <a:picLocks noChangeAspect="1"/>
          </p:cNvPicPr>
          <p:nvPr/>
        </p:nvPicPr>
        <p:blipFill rotWithShape="1">
          <a:blip r:embed="rId2"/>
          <a:srcRect t="16187" r="1830"/>
          <a:stretch>
            <a:fillRect/>
          </a:stretch>
        </p:blipFill>
        <p:spPr>
          <a:xfrm>
            <a:off x="4173105" y="-1"/>
            <a:ext cx="8018895" cy="6855249"/>
          </a:xfrm>
          <a:prstGeom prst="rect">
            <a:avLst/>
          </a:prstGeom>
        </p:spPr>
      </p:pic>
      <p:sp>
        <p:nvSpPr>
          <p:cNvPr id="7" name="文本框 6"/>
          <p:cNvSpPr txBox="1"/>
          <p:nvPr/>
        </p:nvSpPr>
        <p:spPr>
          <a:xfrm>
            <a:off x="906494" y="3018792"/>
            <a:ext cx="7141381" cy="1200329"/>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12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Open Sans" panose="020B0606030504020204" pitchFamily="34" charset="0"/>
                <a:sym typeface="Arial" panose="020B0604020202020204"/>
              </a:rPr>
              <a:t>THANKS</a:t>
            </a:r>
            <a:endParaRPr kumimoji="0" lang="zh-CN" altLang="en-US" sz="7200" b="1" i="0" u="none" strike="noStrike" kern="1200" cap="none" spc="12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Open Sans" panose="020B0606030504020204" pitchFamily="34" charset="0"/>
              <a:sym typeface="Arial" panose="020B0604020202020204"/>
            </a:endParaRPr>
          </a:p>
        </p:txBody>
      </p:sp>
      <p:sp>
        <p:nvSpPr>
          <p:cNvPr id="8" name="矩形 7"/>
          <p:cNvSpPr/>
          <p:nvPr/>
        </p:nvSpPr>
        <p:spPr>
          <a:xfrm>
            <a:off x="1041720" y="2411849"/>
            <a:ext cx="5602919" cy="375920"/>
          </a:xfrm>
          <a:prstGeom prst="rect">
            <a:avLst/>
          </a:prstGeom>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300" normalizeH="0" baseline="0" noProof="0" dirty="0">
              <a:ln>
                <a:noFill/>
              </a:ln>
              <a:solidFill>
                <a:prstClr val="white">
                  <a:lumMod val="50000"/>
                </a:prstClr>
              </a:solidFill>
              <a:effectLst/>
              <a:uLnTx/>
              <a:uFillTx/>
              <a:latin typeface="Arial" panose="020B0604020202020204"/>
              <a:ea typeface="微软雅黑" panose="020B0503020204020204" pitchFamily="34" charset="-122"/>
              <a:cs typeface="+mn-cs"/>
              <a:sym typeface="Arial" panose="020B0604020202020204"/>
            </a:endParaRPr>
          </a:p>
        </p:txBody>
      </p:sp>
      <p:sp>
        <p:nvSpPr>
          <p:cNvPr id="9" name="矩形 8"/>
          <p:cNvSpPr/>
          <p:nvPr/>
        </p:nvSpPr>
        <p:spPr>
          <a:xfrm>
            <a:off x="1196842" y="44850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Arial" panose="020B0604020202020204"/>
              <a:ea typeface="微软雅黑" panose="020B0503020204020204" pitchFamily="34" charset="-122"/>
              <a:cs typeface="+mn-cs"/>
              <a:sym typeface="Arial" panose="020B0604020202020204"/>
            </a:endParaRPr>
          </a:p>
        </p:txBody>
      </p:sp>
      <p:sp>
        <p:nvSpPr>
          <p:cNvPr id="10" name="文本框 9"/>
          <p:cNvSpPr txBox="1"/>
          <p:nvPr/>
        </p:nvSpPr>
        <p:spPr>
          <a:xfrm>
            <a:off x="1365746" y="4378130"/>
            <a:ext cx="2154693"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pitchFamily="34" charset="-122"/>
                <a:cs typeface="+mn-cs"/>
                <a:sym typeface="Arial" panose="020B0604020202020204"/>
              </a:rPr>
              <a:t>H</a:t>
            </a: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pitchFamily="34" charset="-122"/>
                <a:cs typeface="+mn-cs"/>
                <a:sym typeface="Arial" panose="020B0604020202020204"/>
              </a:rPr>
              <a:t>ost:Enc3l</a:t>
            </a:r>
            <a:endParaRPr kumimoji="0" lang="en-US" sz="1800" b="0" i="0" u="none" strike="noStrike" kern="1200" cap="none" spc="0" normalizeH="0" baseline="0" noProof="0" dirty="0">
              <a:ln>
                <a:noFill/>
              </a:ln>
              <a:solidFill>
                <a:prstClr val="white">
                  <a:lumMod val="50000"/>
                </a:prstClr>
              </a:solidFill>
              <a:effectLst/>
              <a:uLnTx/>
              <a:uFillTx/>
              <a:latin typeface="Arial" panose="020B0604020202020204"/>
              <a:ea typeface="微软雅黑" panose="020B0503020204020204" pitchFamily="34" charset="-122"/>
              <a:cs typeface="+mn-cs"/>
              <a:sym typeface="Arial" panose="020B0604020202020204"/>
            </a:endParaRPr>
          </a:p>
        </p:txBody>
      </p:sp>
      <p:cxnSp>
        <p:nvCxnSpPr>
          <p:cNvPr id="13" name="直接连接符 12"/>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3" name="文本框 2"/>
          <p:cNvSpPr txBox="1"/>
          <p:nvPr/>
        </p:nvSpPr>
        <p:spPr>
          <a:xfrm>
            <a:off x="1042035" y="2650490"/>
            <a:ext cx="6610350" cy="368300"/>
          </a:xfrm>
          <a:prstGeom prst="rect">
            <a:avLst/>
          </a:prstGeom>
          <a:noFill/>
        </p:spPr>
        <p:txBody>
          <a:bodyPr wrap="square" rtlCol="0">
            <a:spAutoFit/>
          </a:bodyPr>
          <a:p>
            <a:r>
              <a:rPr lang="zh-CN" altLang="en-US"/>
              <a:t>But when you step into it, the clouds will clear up.</a:t>
            </a: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3"/>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par>
                          <p:cTn id="15" fill="hold">
                            <p:stCondLst>
                              <p:cond delay="10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Effect transition="in" filter="fade">
                                      <p:cBhvr>
                                        <p:cTn id="20" dur="1000"/>
                                        <p:tgtEl>
                                          <p:spTgt spid="7"/>
                                        </p:tgtEl>
                                      </p:cBhvr>
                                    </p:animEffect>
                                  </p:childTnLst>
                                </p:cTn>
                              </p:par>
                              <p:par>
                                <p:cTn id="21" presetID="22" presetClass="entr" presetSubtype="2" fill="hold" nodeType="with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par>
                          <p:cTn id="24" fill="hold">
                            <p:stCondLst>
                              <p:cond delay="1500"/>
                            </p:stCondLst>
                            <p:childTnLst>
                              <p:par>
                                <p:cTn id="25" presetID="14"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par>
                          <p:cTn id="28" fill="hold">
                            <p:stCondLst>
                              <p:cond delay="2000"/>
                            </p:stCondLst>
                            <p:childTnLst>
                              <p:par>
                                <p:cTn id="29" presetID="17"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750" fill="hold"/>
                                        <p:tgtEl>
                                          <p:spTgt spid="9"/>
                                        </p:tgtEl>
                                        <p:attrNameLst>
                                          <p:attrName>ppt_x</p:attrName>
                                        </p:attrNameLst>
                                      </p:cBhvr>
                                      <p:tavLst>
                                        <p:tav tm="0">
                                          <p:val>
                                            <p:strVal val="#ppt_x"/>
                                          </p:val>
                                        </p:tav>
                                        <p:tav tm="100000">
                                          <p:val>
                                            <p:strVal val="#ppt_x"/>
                                          </p:val>
                                        </p:tav>
                                      </p:tavLst>
                                    </p:anim>
                                    <p:anim calcmode="lin" valueType="num">
                                      <p:cBhvr>
                                        <p:cTn id="32" dur="750" fill="hold"/>
                                        <p:tgtEl>
                                          <p:spTgt spid="9"/>
                                        </p:tgtEl>
                                        <p:attrNameLst>
                                          <p:attrName>ppt_y</p:attrName>
                                        </p:attrNameLst>
                                      </p:cBhvr>
                                      <p:tavLst>
                                        <p:tav tm="0">
                                          <p:val>
                                            <p:strVal val="#ppt_y-#ppt_h/2"/>
                                          </p:val>
                                        </p:tav>
                                        <p:tav tm="100000">
                                          <p:val>
                                            <p:strVal val="#ppt_y"/>
                                          </p:val>
                                        </p:tav>
                                      </p:tavLst>
                                    </p:anim>
                                    <p:anim calcmode="lin" valueType="num">
                                      <p:cBhvr>
                                        <p:cTn id="33" dur="750" fill="hold"/>
                                        <p:tgtEl>
                                          <p:spTgt spid="9"/>
                                        </p:tgtEl>
                                        <p:attrNameLst>
                                          <p:attrName>ppt_w</p:attrName>
                                        </p:attrNameLst>
                                      </p:cBhvr>
                                      <p:tavLst>
                                        <p:tav tm="0">
                                          <p:val>
                                            <p:strVal val="#ppt_w"/>
                                          </p:val>
                                        </p:tav>
                                        <p:tav tm="100000">
                                          <p:val>
                                            <p:strVal val="#ppt_w"/>
                                          </p:val>
                                        </p:tav>
                                      </p:tavLst>
                                    </p:anim>
                                    <p:anim calcmode="lin" valueType="num">
                                      <p:cBhvr>
                                        <p:cTn id="34" dur="750" fill="hold"/>
                                        <p:tgtEl>
                                          <p:spTgt spid="9"/>
                                        </p:tgtEl>
                                        <p:attrNameLst>
                                          <p:attrName>ppt_h</p:attrName>
                                        </p:attrNameLst>
                                      </p:cBhvr>
                                      <p:tavLst>
                                        <p:tav tm="0">
                                          <p:val>
                                            <p:fltVal val="0"/>
                                          </p:val>
                                        </p:tav>
                                        <p:tav tm="100000">
                                          <p:val>
                                            <p:strVal val="#ppt_h"/>
                                          </p:val>
                                        </p:tav>
                                      </p:tavLst>
                                    </p:anim>
                                  </p:childTnLst>
                                </p:cTn>
                              </p:par>
                              <p:par>
                                <p:cTn id="35" presetID="22" presetClass="entr" presetSubtype="8" fill="hold" grpId="0" nodeType="withEffect">
                                  <p:stCondLst>
                                    <p:cond delay="55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85445" y="-421006"/>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dirty="0">
                <a:solidFill>
                  <a:schemeClr val="accent1"/>
                </a:solidFill>
                <a:cs typeface="+mn-ea"/>
                <a:sym typeface="+mn-lt"/>
              </a:rPr>
              <a:t>I</a:t>
            </a:r>
            <a:r>
              <a:rPr lang="en-US" altLang="zh-CN" sz="2000" dirty="0">
                <a:solidFill>
                  <a:schemeClr val="accent1"/>
                </a:solidFill>
                <a:cs typeface="+mn-ea"/>
                <a:sym typeface="+mn-lt"/>
              </a:rPr>
              <a:t>ntroduction</a:t>
            </a:r>
            <a:endParaRPr lang="en-US" altLang="zh-CN" sz="2000" dirty="0">
              <a:solidFill>
                <a:schemeClr val="accent1"/>
              </a:solidFill>
              <a:cs typeface="+mn-ea"/>
              <a:sym typeface="+mn-lt"/>
            </a:endParaRPr>
          </a:p>
        </p:txBody>
      </p:sp>
      <p:sp>
        <p:nvSpPr>
          <p:cNvPr id="10" name="11"/>
          <p:cNvSpPr/>
          <p:nvPr userDrawn="1"/>
        </p:nvSpPr>
        <p:spPr>
          <a:xfrm rot="5400000">
            <a:off x="1002030" y="72072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9" name="Rectangle 17"/>
          <p:cNvSpPr/>
          <p:nvPr/>
        </p:nvSpPr>
        <p:spPr>
          <a:xfrm>
            <a:off x="296545" y="1939925"/>
            <a:ext cx="5492750" cy="3129915"/>
          </a:xfrm>
          <a:prstGeom prst="rect">
            <a:avLst/>
          </a:prstGeom>
          <a:noFill/>
          <a:ln w="1174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39" name="直接连接符 38"/>
          <p:cNvCxnSpPr/>
          <p:nvPr/>
        </p:nvCxnSpPr>
        <p:spPr>
          <a:xfrm>
            <a:off x="5927725" y="2364760"/>
            <a:ext cx="450088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986145" y="1899920"/>
            <a:ext cx="4267200" cy="460375"/>
          </a:xfrm>
          <a:prstGeom prst="rect">
            <a:avLst/>
          </a:prstGeom>
          <a:noFill/>
        </p:spPr>
        <p:txBody>
          <a:bodyPr wrap="square" rtlCol="0">
            <a:spAutoFit/>
          </a:bodyPr>
          <a:lstStyle/>
          <a:p>
            <a:r>
              <a:rPr lang="en-US" altLang="zh-CN" sz="2400" b="1" dirty="0">
                <a:solidFill>
                  <a:schemeClr val="tx1">
                    <a:lumMod val="95000"/>
                    <a:lumOff val="5000"/>
                  </a:schemeClr>
                </a:solidFill>
                <a:cs typeface="+mn-ea"/>
                <a:sym typeface="+mn-lt"/>
              </a:rPr>
              <a:t>Y F</a:t>
            </a:r>
            <a:r>
              <a:rPr lang="en-US" altLang="zh-CN" sz="2400" b="1" dirty="0">
                <a:solidFill>
                  <a:schemeClr val="tx1">
                    <a:lumMod val="95000"/>
                    <a:lumOff val="5000"/>
                  </a:schemeClr>
                </a:solidFill>
                <a:cs typeface="+mn-ea"/>
                <a:sym typeface="+mn-lt"/>
              </a:rPr>
              <a:t>edLearning Great?</a:t>
            </a:r>
            <a:endParaRPr lang="en-US" altLang="zh-CN" sz="2400" b="1" dirty="0">
              <a:solidFill>
                <a:schemeClr val="tx1">
                  <a:lumMod val="95000"/>
                  <a:lumOff val="5000"/>
                </a:schemeClr>
              </a:solidFill>
              <a:cs typeface="+mn-ea"/>
              <a:sym typeface="+mn-lt"/>
            </a:endParaRPr>
          </a:p>
        </p:txBody>
      </p:sp>
      <p:sp>
        <p:nvSpPr>
          <p:cNvPr id="41" name="文本框 40"/>
          <p:cNvSpPr txBox="1"/>
          <p:nvPr/>
        </p:nvSpPr>
        <p:spPr>
          <a:xfrm>
            <a:off x="5971540" y="2453943"/>
            <a:ext cx="2584974" cy="398780"/>
          </a:xfrm>
          <a:prstGeom prst="rect">
            <a:avLst/>
          </a:prstGeom>
          <a:noFill/>
        </p:spPr>
        <p:txBody>
          <a:bodyPr wrap="square" rtlCol="0">
            <a:spAutoFit/>
          </a:bodyPr>
          <a:lstStyle/>
          <a:p>
            <a:r>
              <a:rPr lang="zh-CN" altLang="en-US" sz="2000" b="1" dirty="0">
                <a:cs typeface="+mn-ea"/>
                <a:sym typeface="+mn-lt"/>
              </a:rPr>
              <a:t>传统机器学习的</a:t>
            </a:r>
            <a:r>
              <a:rPr lang="zh-CN" altLang="en-US" sz="2000" b="1" dirty="0">
                <a:cs typeface="+mn-ea"/>
                <a:sym typeface="+mn-lt"/>
              </a:rPr>
              <a:t>困境</a:t>
            </a:r>
            <a:endParaRPr lang="zh-CN" altLang="en-US" sz="2000" b="1" dirty="0">
              <a:cs typeface="+mn-ea"/>
              <a:sym typeface="+mn-lt"/>
            </a:endParaRPr>
          </a:p>
        </p:txBody>
      </p:sp>
      <p:sp>
        <p:nvSpPr>
          <p:cNvPr id="42" name="文本框 41"/>
          <p:cNvSpPr txBox="1"/>
          <p:nvPr/>
        </p:nvSpPr>
        <p:spPr>
          <a:xfrm>
            <a:off x="5986871" y="2852872"/>
            <a:ext cx="5443001" cy="829945"/>
          </a:xfrm>
          <a:prstGeom prst="rect">
            <a:avLst/>
          </a:prstGeom>
          <a:noFill/>
        </p:spPr>
        <p:txBody>
          <a:bodyPr wrap="square" rtlCol="0">
            <a:spAutoFit/>
          </a:bodyPr>
          <a:lstStyle/>
          <a:p>
            <a:r>
              <a:rPr lang="zh-CN" altLang="en-US" sz="1600" dirty="0">
                <a:cs typeface="+mn-ea"/>
                <a:sym typeface="+mn-lt"/>
              </a:rPr>
              <a:t>对大量敏感信息的需求导致了现存的机器学习方案会对用户的隐私信息安全造成威胁，且这一趋势随着移动便携设备的普及不断加深</a:t>
            </a:r>
            <a:r>
              <a:rPr lang="en-US" altLang="zh-CN" sz="1600" dirty="0">
                <a:cs typeface="+mn-ea"/>
                <a:sym typeface="+mn-lt"/>
              </a:rPr>
              <a:t>.</a:t>
            </a:r>
            <a:endParaRPr lang="en-US" altLang="zh-CN" sz="1600" dirty="0">
              <a:cs typeface="+mn-ea"/>
              <a:sym typeface="+mn-lt"/>
            </a:endParaRPr>
          </a:p>
        </p:txBody>
      </p:sp>
      <p:sp>
        <p:nvSpPr>
          <p:cNvPr id="44" name="文本框 43"/>
          <p:cNvSpPr txBox="1"/>
          <p:nvPr/>
        </p:nvSpPr>
        <p:spPr>
          <a:xfrm>
            <a:off x="6052584" y="3687752"/>
            <a:ext cx="2584974" cy="398780"/>
          </a:xfrm>
          <a:prstGeom prst="rect">
            <a:avLst/>
          </a:prstGeom>
          <a:noFill/>
        </p:spPr>
        <p:txBody>
          <a:bodyPr wrap="square" rtlCol="0">
            <a:spAutoFit/>
          </a:bodyPr>
          <a:lstStyle/>
          <a:p>
            <a:r>
              <a:rPr lang="zh-CN" altLang="en-US" sz="2000" b="1" dirty="0">
                <a:cs typeface="+mn-ea"/>
                <a:sym typeface="+mn-lt"/>
              </a:rPr>
              <a:t>联邦学习的</a:t>
            </a:r>
            <a:r>
              <a:rPr lang="zh-CN" altLang="en-US" sz="2000" b="1" dirty="0">
                <a:cs typeface="+mn-ea"/>
                <a:sym typeface="+mn-lt"/>
              </a:rPr>
              <a:t>优势</a:t>
            </a:r>
            <a:endParaRPr lang="zh-CN" altLang="en-US" sz="2000" b="1" dirty="0">
              <a:cs typeface="+mn-ea"/>
              <a:sym typeface="+mn-lt"/>
            </a:endParaRPr>
          </a:p>
        </p:txBody>
      </p:sp>
      <p:sp>
        <p:nvSpPr>
          <p:cNvPr id="45" name="文本框 44"/>
          <p:cNvSpPr txBox="1"/>
          <p:nvPr/>
        </p:nvSpPr>
        <p:spPr>
          <a:xfrm>
            <a:off x="6047105" y="4014470"/>
            <a:ext cx="5137150" cy="1471930"/>
          </a:xfrm>
          <a:prstGeom prst="rect">
            <a:avLst/>
          </a:prstGeom>
          <a:noFill/>
        </p:spPr>
        <p:txBody>
          <a:bodyPr wrap="square" rtlCol="0">
            <a:noAutofit/>
          </a:bodyPr>
          <a:lstStyle/>
          <a:p>
            <a:r>
              <a:rPr lang="zh-CN" altLang="en-US" sz="1600" dirty="0">
                <a:cs typeface="+mn-ea"/>
                <a:sym typeface="+mn-lt"/>
              </a:rPr>
              <a:t>联邦学习协议具有恒定的轮数、低通信开销、对故障的鲁棒性，并且只需要一个信任有限的服务器。服务器只按照MPC</a:t>
            </a:r>
            <a:r>
              <a:rPr lang="en-US" altLang="zh-CN" sz="1600" dirty="0">
                <a:cs typeface="+mn-ea"/>
                <a:sym typeface="+mn-lt"/>
              </a:rPr>
              <a:t>(</a:t>
            </a:r>
            <a:r>
              <a:rPr lang="zh-CN" altLang="en-US" sz="1600" dirty="0">
                <a:cs typeface="+mn-ea"/>
                <a:sym typeface="+mn-lt"/>
              </a:rPr>
              <a:t>安全多方计算</a:t>
            </a:r>
            <a:r>
              <a:rPr lang="en-US" altLang="zh-CN" sz="1600" dirty="0">
                <a:cs typeface="+mn-ea"/>
                <a:sym typeface="+mn-lt"/>
              </a:rPr>
              <a:t>)</a:t>
            </a:r>
            <a:r>
              <a:rPr lang="zh-CN" altLang="en-US" sz="1600" dirty="0">
                <a:cs typeface="+mn-ea"/>
                <a:sym typeface="+mn-lt"/>
              </a:rPr>
              <a:t>协议的标准要求，使用基于模拟的证明来学习用户的聚合输入。这有效解决了以前机器学习带来的</a:t>
            </a:r>
            <a:r>
              <a:rPr lang="zh-CN" altLang="en-US" sz="1600" dirty="0">
                <a:cs typeface="+mn-ea"/>
                <a:sym typeface="+mn-lt"/>
              </a:rPr>
              <a:t>隐私问题</a:t>
            </a:r>
            <a:endParaRPr lang="zh-CN" altLang="en-US" sz="1600" dirty="0">
              <a:cs typeface="+mn-ea"/>
              <a:sym typeface="+mn-lt"/>
            </a:endParaRPr>
          </a:p>
        </p:txBody>
      </p:sp>
      <p:pic>
        <p:nvPicPr>
          <p:cNvPr id="2" name="图片 1"/>
          <p:cNvPicPr>
            <a:picLocks noChangeAspect="1"/>
          </p:cNvPicPr>
          <p:nvPr>
            <p:custDataLst>
              <p:tags r:id="rId4"/>
            </p:custDataLst>
          </p:nvPr>
        </p:nvPicPr>
        <p:blipFill>
          <a:blip r:embed="rId5"/>
          <a:stretch>
            <a:fillRect/>
          </a:stretch>
        </p:blipFill>
        <p:spPr>
          <a:xfrm>
            <a:off x="434975" y="2089785"/>
            <a:ext cx="5303520" cy="27927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23" presetClass="entr" presetSubtype="16" fill="hold" grpId="0" nodeType="afterEffect">
                                  <p:stCondLst>
                                    <p:cond delay="0"/>
                                  </p:stCondLst>
                                  <p:iterate type="wd">
                                    <p:tmPct val="10000"/>
                                  </p:iterate>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childTnLst>
                          </p:cTn>
                        </p:par>
                        <p:par>
                          <p:cTn id="13" fill="hold">
                            <p:stCondLst>
                              <p:cond delay="1950"/>
                            </p:stCondLst>
                            <p:childTnLst>
                              <p:par>
                                <p:cTn id="14" presetID="55" presetClass="entr" presetSubtype="0"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1000" fill="hold"/>
                                        <p:tgtEl>
                                          <p:spTgt spid="39"/>
                                        </p:tgtEl>
                                        <p:attrNameLst>
                                          <p:attrName>ppt_w</p:attrName>
                                        </p:attrNameLst>
                                      </p:cBhvr>
                                      <p:tavLst>
                                        <p:tav tm="0">
                                          <p:val>
                                            <p:strVal val="#ppt_w*0.70"/>
                                          </p:val>
                                        </p:tav>
                                        <p:tav tm="100000">
                                          <p:val>
                                            <p:strVal val="#ppt_w"/>
                                          </p:val>
                                        </p:tav>
                                      </p:tavLst>
                                    </p:anim>
                                    <p:anim calcmode="lin" valueType="num">
                                      <p:cBhvr>
                                        <p:cTn id="17" dur="1000" fill="hold"/>
                                        <p:tgtEl>
                                          <p:spTgt spid="39"/>
                                        </p:tgtEl>
                                        <p:attrNameLst>
                                          <p:attrName>ppt_h</p:attrName>
                                        </p:attrNameLst>
                                      </p:cBhvr>
                                      <p:tavLst>
                                        <p:tav tm="0">
                                          <p:val>
                                            <p:strVal val="#ppt_h"/>
                                          </p:val>
                                        </p:tav>
                                        <p:tav tm="100000">
                                          <p:val>
                                            <p:strVal val="#ppt_h"/>
                                          </p:val>
                                        </p:tav>
                                      </p:tavLst>
                                    </p:anim>
                                    <p:animEffect transition="in" filter="fade">
                                      <p:cBhvr>
                                        <p:cTn id="18" dur="1000"/>
                                        <p:tgtEl>
                                          <p:spTgt spid="39"/>
                                        </p:tgtEl>
                                      </p:cBhvr>
                                    </p:animEffect>
                                  </p:childTnLst>
                                </p:cTn>
                              </p:par>
                            </p:childTnLst>
                          </p:cTn>
                        </p:par>
                        <p:par>
                          <p:cTn id="19" fill="hold">
                            <p:stCondLst>
                              <p:cond delay="2950"/>
                            </p:stCondLst>
                            <p:childTnLst>
                              <p:par>
                                <p:cTn id="20" presetID="23" presetClass="entr" presetSubtype="16" fill="hold" grpId="0" nodeType="afterEffect">
                                  <p:stCondLst>
                                    <p:cond delay="0"/>
                                  </p:stCondLst>
                                  <p:iterate type="wd">
                                    <p:tmPct val="10000"/>
                                  </p:iterate>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childTnLst>
                                </p:cTn>
                              </p:par>
                            </p:childTnLst>
                          </p:cTn>
                        </p:par>
                        <p:par>
                          <p:cTn id="24" fill="hold">
                            <p:stCondLst>
                              <p:cond delay="3849"/>
                            </p:stCondLst>
                            <p:childTnLst>
                              <p:par>
                                <p:cTn id="25" presetID="23" presetClass="entr" presetSubtype="16" fill="hold" grpId="0" nodeType="afterEffect">
                                  <p:stCondLst>
                                    <p:cond delay="0"/>
                                  </p:stCondLst>
                                  <p:iterate type="wd">
                                    <p:tmPct val="10000"/>
                                  </p:iterate>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childTnLst>
                                </p:cTn>
                              </p:par>
                            </p:childTnLst>
                          </p:cTn>
                        </p:par>
                        <p:par>
                          <p:cTn id="29" fill="hold">
                            <p:stCondLst>
                              <p:cond delay="4650"/>
                            </p:stCondLst>
                            <p:childTnLst>
                              <p:par>
                                <p:cTn id="30" presetID="23" presetClass="entr" presetSubtype="16" fill="hold" grpId="0" nodeType="afterEffect">
                                  <p:stCondLst>
                                    <p:cond delay="0"/>
                                  </p:stCondLst>
                                  <p:iterate type="wd">
                                    <p:tmPct val="10000"/>
                                  </p:iterate>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childTnLst>
                                </p:cTn>
                              </p:par>
                            </p:childTnLst>
                          </p:cTn>
                        </p:par>
                        <p:par>
                          <p:cTn id="34" fill="hold">
                            <p:stCondLst>
                              <p:cond delay="8050"/>
                            </p:stCondLst>
                            <p:childTnLst>
                              <p:par>
                                <p:cTn id="35" presetID="23" presetClass="entr" presetSubtype="16" fill="hold" grpId="0" nodeType="afterEffect">
                                  <p:stCondLst>
                                    <p:cond delay="0"/>
                                  </p:stCondLst>
                                  <p:iterate type="wd">
                                    <p:tmPct val="10000"/>
                                  </p:iterate>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0" grpId="0"/>
      <p:bldP spid="41" grpId="0"/>
      <p:bldP spid="42"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 name="图片 42"/>
          <p:cNvPicPr>
            <a:picLocks noChangeAspect="1"/>
          </p:cNvPicPr>
          <p:nvPr>
            <p:custDataLst>
              <p:tags r:id="rId1"/>
            </p:custDataLst>
          </p:nvPr>
        </p:nvPicPr>
        <p:blipFill>
          <a:blip r:embed="rId2">
            <a:lum bright="-10000"/>
          </a:blip>
          <a:stretch>
            <a:fillRect/>
          </a:stretch>
        </p:blipFill>
        <p:spPr>
          <a:xfrm rot="5400000">
            <a:off x="3402827" y="-3102163"/>
            <a:ext cx="7565083" cy="14500274"/>
          </a:xfrm>
          <a:prstGeom prst="rect">
            <a:avLst/>
          </a:prstGeom>
        </p:spPr>
      </p:pic>
      <p:sp>
        <p:nvSpPr>
          <p:cNvPr id="2" name="标题 1"/>
          <p:cNvSpPr>
            <a:spLocks noGrp="1"/>
          </p:cNvSpPr>
          <p:nvPr>
            <p:ph type="title"/>
          </p:nvPr>
        </p:nvSpPr>
        <p:spPr/>
        <p:txBody>
          <a:bodyPr/>
          <a:p>
            <a:r>
              <a:rPr lang="en-US" altLang="zh-CN"/>
              <a:t>What does FedLearning </a:t>
            </a:r>
            <a:r>
              <a:rPr lang="en-US" altLang="zh-CN"/>
              <a:t>further need?</a:t>
            </a:r>
            <a:endParaRPr lang="en-US" altLang="zh-CN"/>
          </a:p>
        </p:txBody>
      </p:sp>
      <p:sp>
        <p:nvSpPr>
          <p:cNvPr id="3" name="内容占位符 2"/>
          <p:cNvSpPr>
            <a:spLocks noGrp="1"/>
          </p:cNvSpPr>
          <p:nvPr>
            <p:ph idx="1"/>
          </p:nvPr>
        </p:nvSpPr>
        <p:spPr/>
        <p:txBody>
          <a:bodyPr/>
          <a:p>
            <a:r>
              <a:rPr lang="zh-CN" altLang="en-US" b="1"/>
              <a:t>不同于传统机器学习，由于联邦学习的用户数据集状态不可预测，系统必须对退出的用户具有健壮性</a:t>
            </a:r>
            <a:endParaRPr lang="zh-CN" altLang="en-US" b="1"/>
          </a:p>
          <a:p>
            <a:r>
              <a:rPr lang="zh-CN" altLang="en-US" b="1"/>
              <a:t>移动设备无法和其他设备直接通信</a:t>
            </a:r>
            <a:endParaRPr lang="zh-CN" altLang="en-US" b="1"/>
          </a:p>
          <a:p>
            <a:r>
              <a:rPr lang="zh-CN" altLang="en-US" b="1"/>
              <a:t>大量数据的更新导致了很高的网络通信成本</a:t>
            </a:r>
            <a:endParaRPr lang="zh-CN" altLang="en-US" b="1"/>
          </a:p>
          <a:p>
            <a:r>
              <a:rPr lang="zh-CN" altLang="en-US" b="1"/>
              <a:t>移动设备与其数据集的身份认证难度大</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360"/>
                                          </p:val>
                                        </p:tav>
                                        <p:tav tm="100000">
                                          <p:val>
                                            <p:fltVal val="0"/>
                                          </p:val>
                                        </p:tav>
                                      </p:tavLst>
                                    </p:anim>
                                    <p:animEffect transition="in" filter="fade">
                                      <p:cBhvr>
                                        <p:cTn id="10"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838565" y="466344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19405" y="-9652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dirty="0">
                <a:solidFill>
                  <a:schemeClr val="accent1"/>
                </a:solidFill>
                <a:cs typeface="+mn-ea"/>
                <a:sym typeface="+mn-lt"/>
              </a:rPr>
              <a:t>I</a:t>
            </a:r>
            <a:r>
              <a:rPr lang="en-US" altLang="zh-CN" sz="2000" dirty="0">
                <a:solidFill>
                  <a:schemeClr val="accent1"/>
                </a:solidFill>
                <a:cs typeface="+mn-ea"/>
                <a:sym typeface="+mn-lt"/>
              </a:rPr>
              <a:t>ntroduction</a:t>
            </a:r>
            <a:endParaRPr lang="en-US" altLang="zh-CN"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 name="Shape 681"/>
          <p:cNvSpPr/>
          <p:nvPr/>
        </p:nvSpPr>
        <p:spPr>
          <a:xfrm>
            <a:off x="1270000" y="2989580"/>
            <a:ext cx="1906270" cy="1772920"/>
          </a:xfrm>
          <a:prstGeom prst="ellipse">
            <a:avLst/>
          </a:prstGeom>
          <a:solidFill>
            <a:schemeClr val="tx1">
              <a:lumMod val="50000"/>
              <a:lumOff val="50000"/>
            </a:schemeClr>
          </a:solidFill>
          <a:ln w="12700" cap="flat">
            <a:noFill/>
            <a:miter lim="400000"/>
          </a:ln>
          <a:effectLst/>
        </p:spPr>
        <p:txBody>
          <a:bodyPr wrap="square" lIns="0" tIns="0" rIns="0" bIns="0" numCol="1" anchor="ctr">
            <a:noAutofit/>
          </a:bodyPr>
          <a:lstStyle>
            <a:lvl1pPr>
              <a:lnSpc>
                <a:spcPct val="90000"/>
              </a:lnSpc>
              <a:defRPr sz="4000">
                <a:solidFill>
                  <a:srgbClr val="FFFFFF"/>
                </a:solidFill>
              </a:defRPr>
            </a:lvl1pPr>
          </a:lstStyle>
          <a:p>
            <a:pPr algn="ctr"/>
            <a:r>
              <a:rPr lang="en-US" altLang="zh-CN" sz="2400" dirty="0">
                <a:cs typeface="+mn-ea"/>
                <a:sym typeface="+mn-lt"/>
              </a:rPr>
              <a:t>F</a:t>
            </a:r>
            <a:r>
              <a:rPr lang="en-US" altLang="zh-CN" sz="2400" dirty="0">
                <a:cs typeface="+mn-ea"/>
                <a:sym typeface="+mn-lt"/>
              </a:rPr>
              <a:t>ed</a:t>
            </a:r>
            <a:endParaRPr lang="en-US" altLang="zh-CN" sz="2400" dirty="0">
              <a:cs typeface="+mn-ea"/>
              <a:sym typeface="+mn-lt"/>
            </a:endParaRPr>
          </a:p>
          <a:p>
            <a:pPr algn="ctr"/>
            <a:r>
              <a:rPr lang="en-US" altLang="zh-CN" sz="2400" dirty="0">
                <a:cs typeface="+mn-ea"/>
                <a:sym typeface="+mn-lt"/>
              </a:rPr>
              <a:t>Learning</a:t>
            </a:r>
            <a:endParaRPr lang="en-US" altLang="zh-CN" sz="2400" dirty="0">
              <a:cs typeface="+mn-ea"/>
              <a:sym typeface="+mn-lt"/>
            </a:endParaRPr>
          </a:p>
        </p:txBody>
      </p:sp>
      <p:sp>
        <p:nvSpPr>
          <p:cNvPr id="11" name="Shape 682"/>
          <p:cNvSpPr/>
          <p:nvPr/>
        </p:nvSpPr>
        <p:spPr>
          <a:xfrm>
            <a:off x="4093793" y="1841810"/>
            <a:ext cx="1207671" cy="1207670"/>
          </a:xfrm>
          <a:prstGeom prst="ellipse">
            <a:avLst/>
          </a:prstGeom>
          <a:solidFill>
            <a:schemeClr val="tx1">
              <a:lumMod val="50000"/>
              <a:lumOff val="50000"/>
            </a:schemeClr>
          </a:solid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en-US" altLang="zh-CN" sz="1600" dirty="0">
                <a:latin typeface="+mn-lt"/>
                <a:ea typeface="+mn-ea"/>
                <a:cs typeface="+mn-ea"/>
                <a:sym typeface="+mn-lt"/>
              </a:rPr>
              <a:t>Object</a:t>
            </a:r>
            <a:endParaRPr lang="en-US" altLang="zh-CN" sz="1600" dirty="0">
              <a:latin typeface="+mn-lt"/>
              <a:ea typeface="+mn-ea"/>
              <a:cs typeface="+mn-ea"/>
              <a:sym typeface="+mn-lt"/>
            </a:endParaRPr>
          </a:p>
        </p:txBody>
      </p:sp>
      <p:sp>
        <p:nvSpPr>
          <p:cNvPr id="12" name="Shape 683"/>
          <p:cNvSpPr/>
          <p:nvPr/>
        </p:nvSpPr>
        <p:spPr>
          <a:xfrm>
            <a:off x="4093793" y="3252689"/>
            <a:ext cx="1207671" cy="1207670"/>
          </a:xfrm>
          <a:prstGeom prst="ellipse">
            <a:avLst/>
          </a:prstGeom>
          <a:solidFill>
            <a:schemeClr val="bg1">
              <a:lumMod val="75000"/>
            </a:schemeClr>
          </a:solid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en-US" altLang="zh-CN" sz="1600" dirty="0">
                <a:latin typeface="+mn-lt"/>
                <a:ea typeface="+mn-ea"/>
                <a:cs typeface="+mn-ea"/>
                <a:sym typeface="+mn-lt"/>
              </a:rPr>
              <a:t>Efficiency</a:t>
            </a:r>
            <a:endParaRPr lang="en-US" altLang="zh-CN" sz="1600" dirty="0">
              <a:latin typeface="+mn-lt"/>
              <a:ea typeface="+mn-ea"/>
              <a:cs typeface="+mn-ea"/>
              <a:sym typeface="+mn-lt"/>
            </a:endParaRPr>
          </a:p>
        </p:txBody>
      </p:sp>
      <p:sp>
        <p:nvSpPr>
          <p:cNvPr id="6" name="Shape 684"/>
          <p:cNvSpPr/>
          <p:nvPr/>
        </p:nvSpPr>
        <p:spPr>
          <a:xfrm>
            <a:off x="4093845" y="4663440"/>
            <a:ext cx="1207770" cy="1207770"/>
          </a:xfrm>
          <a:prstGeom prst="ellipse">
            <a:avLst/>
          </a:prstGeom>
          <a:solidFill>
            <a:schemeClr val="tx1">
              <a:lumMod val="50000"/>
              <a:lumOff val="50000"/>
            </a:schemeClr>
          </a:solid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en-US" altLang="zh-CN" sz="1600" dirty="0">
                <a:latin typeface="+mn-lt"/>
                <a:ea typeface="+mn-ea"/>
                <a:cs typeface="+mn-ea"/>
                <a:sym typeface="+mn-lt"/>
              </a:rPr>
              <a:t>Security</a:t>
            </a:r>
            <a:endParaRPr lang="en-US" altLang="zh-CN" sz="1600" dirty="0">
              <a:latin typeface="+mn-lt"/>
              <a:ea typeface="+mn-ea"/>
              <a:cs typeface="+mn-ea"/>
              <a:sym typeface="+mn-lt"/>
            </a:endParaRPr>
          </a:p>
        </p:txBody>
      </p:sp>
      <p:grpSp>
        <p:nvGrpSpPr>
          <p:cNvPr id="14" name="Group 689"/>
          <p:cNvGrpSpPr/>
          <p:nvPr/>
        </p:nvGrpSpPr>
        <p:grpSpPr>
          <a:xfrm>
            <a:off x="2919279" y="2458130"/>
            <a:ext cx="1090464" cy="2796785"/>
            <a:chOff x="0" y="0"/>
            <a:chExt cx="1562503" cy="4007454"/>
          </a:xfrm>
        </p:grpSpPr>
        <p:sp>
          <p:nvSpPr>
            <p:cNvPr id="15" name="Shape 686"/>
            <p:cNvSpPr/>
            <p:nvPr/>
          </p:nvSpPr>
          <p:spPr>
            <a:xfrm flipH="1" flipV="1">
              <a:off x="462466" y="2004347"/>
              <a:ext cx="1098810" cy="1"/>
            </a:xfrm>
            <a:prstGeom prst="line">
              <a:avLst/>
            </a:prstGeom>
            <a:noFill/>
            <a:ln w="38100" cap="flat">
              <a:solidFill>
                <a:srgbClr val="8D9B9E"/>
              </a:solidFill>
              <a:prstDash val="solid"/>
              <a:miter lim="400000"/>
              <a:headEnd type="triangle" w="med" len="med"/>
            </a:ln>
            <a:effectLst/>
          </p:spPr>
          <p:txBody>
            <a:bodyPr wrap="square" lIns="50800" tIns="50800" rIns="50800" bIns="50800" numCol="1" anchor="ctr">
              <a:noAutofit/>
            </a:bodyPr>
            <a:lstStyle/>
            <a:p>
              <a:pPr algn="ctr">
                <a:lnSpc>
                  <a:spcPct val="100000"/>
                </a:lnSpc>
                <a:spcBef>
                  <a:spcPts val="0"/>
                </a:spcBef>
                <a:defRPr sz="1200">
                  <a:solidFill>
                    <a:srgbClr val="000000"/>
                  </a:solidFill>
                  <a:latin typeface="Helvetica"/>
                  <a:ea typeface="Helvetica"/>
                  <a:cs typeface="Helvetica"/>
                  <a:sym typeface="Helvetica"/>
                </a:defRPr>
              </a:pPr>
              <a:endParaRPr sz="1050">
                <a:cs typeface="+mn-ea"/>
                <a:sym typeface="+mn-lt"/>
              </a:endParaRPr>
            </a:p>
          </p:txBody>
        </p:sp>
        <p:sp>
          <p:nvSpPr>
            <p:cNvPr id="16" name="Shape 687"/>
            <p:cNvSpPr/>
            <p:nvPr/>
          </p:nvSpPr>
          <p:spPr>
            <a:xfrm>
              <a:off x="0" y="-1"/>
              <a:ext cx="1562504" cy="705456"/>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8D9B9E"/>
              </a:solidFill>
              <a:prstDash val="solid"/>
              <a:miter lim="400000"/>
              <a:headEnd type="triangle" w="med" len="med"/>
            </a:ln>
            <a:effectLst/>
          </p:spPr>
          <p:txBody>
            <a:bodyPr wrap="square" lIns="50800" tIns="50800" rIns="50800" bIns="50800" numCol="1" anchor="ctr">
              <a:noAutofit/>
            </a:bodyPr>
            <a:lstStyle/>
            <a:p>
              <a:pPr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cs typeface="+mn-ea"/>
                <a:sym typeface="+mn-lt"/>
              </a:endParaRPr>
            </a:p>
          </p:txBody>
        </p:sp>
        <p:sp>
          <p:nvSpPr>
            <p:cNvPr id="17" name="Shape 688"/>
            <p:cNvSpPr/>
            <p:nvPr/>
          </p:nvSpPr>
          <p:spPr>
            <a:xfrm rot="10800000" flipH="1">
              <a:off x="0" y="3302000"/>
              <a:ext cx="1562504" cy="705455"/>
            </a:xfrm>
            <a:custGeom>
              <a:avLst/>
              <a:gdLst/>
              <a:ahLst/>
              <a:cxnLst>
                <a:cxn ang="0">
                  <a:pos x="wd2" y="hd2"/>
                </a:cxn>
                <a:cxn ang="5400000">
                  <a:pos x="wd2" y="hd2"/>
                </a:cxn>
                <a:cxn ang="10800000">
                  <a:pos x="wd2" y="hd2"/>
                </a:cxn>
                <a:cxn ang="16200000">
                  <a:pos x="wd2" y="hd2"/>
                </a:cxn>
              </a:cxnLst>
              <a:rect l="0" t="0" r="r" b="b"/>
              <a:pathLst>
                <a:path w="21600" h="16987" extrusionOk="0">
                  <a:moveTo>
                    <a:pt x="21600" y="901"/>
                  </a:moveTo>
                  <a:cubicBezTo>
                    <a:pt x="7274" y="-4613"/>
                    <a:pt x="0" y="16987"/>
                    <a:pt x="0" y="16987"/>
                  </a:cubicBezTo>
                </a:path>
              </a:pathLst>
            </a:custGeom>
            <a:noFill/>
            <a:ln w="38100" cap="flat">
              <a:solidFill>
                <a:srgbClr val="8D9B9E"/>
              </a:solidFill>
              <a:prstDash val="solid"/>
              <a:miter lim="400000"/>
              <a:headEnd type="triangle" w="med" len="med"/>
            </a:ln>
            <a:effectLst/>
          </p:spPr>
          <p:txBody>
            <a:bodyPr wrap="square" lIns="50800" tIns="50800" rIns="50800" bIns="50800" numCol="1" anchor="ctr">
              <a:noAutofit/>
            </a:bodyPr>
            <a:lstStyle/>
            <a:p>
              <a:pPr algn="ct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pPr>
              <a:endParaRPr>
                <a:cs typeface="+mn-ea"/>
                <a:sym typeface="+mn-lt"/>
              </a:endParaRPr>
            </a:p>
          </p:txBody>
        </p:sp>
      </p:grpSp>
      <p:sp>
        <p:nvSpPr>
          <p:cNvPr id="18" name="Freeform 102"/>
          <p:cNvSpPr>
            <a:spLocks noChangeArrowheads="1"/>
          </p:cNvSpPr>
          <p:nvPr/>
        </p:nvSpPr>
        <p:spPr bwMode="auto">
          <a:xfrm>
            <a:off x="5630545" y="2068195"/>
            <a:ext cx="663575" cy="597535"/>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lumMod val="65000"/>
            </a:schemeClr>
          </a:solidFill>
          <a:ln>
            <a:noFill/>
          </a:ln>
          <a:effectLst/>
        </p:spPr>
        <p:txBody>
          <a:bodyPr wrap="none" lIns="91424" tIns="45712" rIns="91424" bIns="45712" anchor="ctr"/>
          <a:lstStyle/>
          <a:p>
            <a:pPr>
              <a:defRPr/>
            </a:pPr>
            <a:endParaRPr lang="en-US" sz="1100" dirty="0">
              <a:cs typeface="+mn-ea"/>
              <a:sym typeface="+mn-lt"/>
            </a:endParaRPr>
          </a:p>
        </p:txBody>
      </p:sp>
      <p:sp>
        <p:nvSpPr>
          <p:cNvPr id="19" name="Freeform 141"/>
          <p:cNvSpPr>
            <a:spLocks noChangeArrowheads="1"/>
          </p:cNvSpPr>
          <p:nvPr/>
        </p:nvSpPr>
        <p:spPr bwMode="auto">
          <a:xfrm>
            <a:off x="5630545" y="3454400"/>
            <a:ext cx="622300" cy="631825"/>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bg1">
              <a:lumMod val="65000"/>
            </a:schemeClr>
          </a:solidFill>
          <a:ln>
            <a:noFill/>
          </a:ln>
          <a:effectLst/>
        </p:spPr>
        <p:txBody>
          <a:bodyPr wrap="none" lIns="91424" tIns="45712" rIns="91424" bIns="45712" anchor="ctr"/>
          <a:lstStyle/>
          <a:p>
            <a:pPr>
              <a:defRPr/>
            </a:pPr>
            <a:endParaRPr lang="en-US" sz="1100" dirty="0">
              <a:cs typeface="+mn-ea"/>
              <a:sym typeface="+mn-lt"/>
            </a:endParaRPr>
          </a:p>
        </p:txBody>
      </p:sp>
      <p:sp>
        <p:nvSpPr>
          <p:cNvPr id="20" name="Freeform 100"/>
          <p:cNvSpPr>
            <a:spLocks noChangeArrowheads="1"/>
          </p:cNvSpPr>
          <p:nvPr/>
        </p:nvSpPr>
        <p:spPr bwMode="auto">
          <a:xfrm>
            <a:off x="5561330" y="5027295"/>
            <a:ext cx="774065" cy="499745"/>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lumMod val="65000"/>
            </a:schemeClr>
          </a:solidFill>
          <a:ln>
            <a:noFill/>
          </a:ln>
          <a:effectLst/>
        </p:spPr>
        <p:txBody>
          <a:bodyPr wrap="none" lIns="91424" tIns="45712" rIns="91424" bIns="45712" anchor="ctr"/>
          <a:lstStyle/>
          <a:p>
            <a:pPr>
              <a:defRPr/>
            </a:pPr>
            <a:endParaRPr lang="en-US" sz="1100" dirty="0">
              <a:cs typeface="+mn-ea"/>
              <a:sym typeface="+mn-lt"/>
            </a:endParaRPr>
          </a:p>
        </p:txBody>
      </p:sp>
      <p:sp>
        <p:nvSpPr>
          <p:cNvPr id="21" name="文本框 20"/>
          <p:cNvSpPr txBox="1"/>
          <p:nvPr/>
        </p:nvSpPr>
        <p:spPr>
          <a:xfrm>
            <a:off x="6335667" y="2068149"/>
            <a:ext cx="4517284" cy="475615"/>
          </a:xfrm>
          <a:prstGeom prst="rect">
            <a:avLst/>
          </a:prstGeom>
          <a:noFill/>
        </p:spPr>
        <p:txBody>
          <a:bodyPr wrap="square" rtlCol="0">
            <a:spAutoFit/>
          </a:bodyPr>
          <a:lstStyle/>
          <a:p>
            <a:pPr>
              <a:lnSpc>
                <a:spcPct val="125000"/>
              </a:lnSpc>
            </a:pPr>
            <a:r>
              <a:rPr lang="zh-CN" altLang="en-US" sz="2000" dirty="0">
                <a:solidFill>
                  <a:schemeClr val="tx1">
                    <a:lumMod val="75000"/>
                    <a:lumOff val="25000"/>
                  </a:schemeClr>
                </a:solidFill>
                <a:cs typeface="+mn-ea"/>
                <a:sym typeface="+mn-lt"/>
              </a:rPr>
              <a:t>高维度的特征向量</a:t>
            </a:r>
            <a:endParaRPr lang="zh-CN" altLang="en-US" sz="2000" dirty="0">
              <a:solidFill>
                <a:schemeClr val="tx1">
                  <a:lumMod val="75000"/>
                  <a:lumOff val="25000"/>
                </a:schemeClr>
              </a:solidFill>
              <a:cs typeface="+mn-ea"/>
              <a:sym typeface="+mn-lt"/>
            </a:endParaRPr>
          </a:p>
        </p:txBody>
      </p:sp>
      <p:sp>
        <p:nvSpPr>
          <p:cNvPr id="25" name="文本框 24"/>
          <p:cNvSpPr txBox="1"/>
          <p:nvPr/>
        </p:nvSpPr>
        <p:spPr>
          <a:xfrm>
            <a:off x="6335667" y="3215124"/>
            <a:ext cx="4517284" cy="1245235"/>
          </a:xfrm>
          <a:prstGeom prst="rect">
            <a:avLst/>
          </a:prstGeom>
          <a:noFill/>
        </p:spPr>
        <p:txBody>
          <a:bodyPr wrap="square" rtlCol="0">
            <a:spAutoFit/>
          </a:bodyPr>
          <a:lstStyle/>
          <a:p>
            <a:pPr>
              <a:lnSpc>
                <a:spcPct val="125000"/>
              </a:lnSpc>
            </a:pPr>
            <a:r>
              <a:rPr lang="zh-CN" altLang="en-US" sz="2000" dirty="0">
                <a:solidFill>
                  <a:schemeClr val="tx1">
                    <a:lumMod val="75000"/>
                    <a:lumOff val="25000"/>
                  </a:schemeClr>
                </a:solidFill>
                <a:cs typeface="+mn-ea"/>
                <a:sym typeface="+mn-lt"/>
              </a:rPr>
              <a:t>在用户不断变化的情况下保证极高的通信效率和极低的通信开销；且对用户中途退出保证</a:t>
            </a:r>
            <a:r>
              <a:rPr lang="zh-CN" altLang="en-US" sz="2000" dirty="0">
                <a:solidFill>
                  <a:schemeClr val="tx1">
                    <a:lumMod val="75000"/>
                    <a:lumOff val="25000"/>
                  </a:schemeClr>
                </a:solidFill>
                <a:cs typeface="+mn-ea"/>
                <a:sym typeface="+mn-lt"/>
              </a:rPr>
              <a:t>鲁棒性</a:t>
            </a:r>
            <a:endParaRPr lang="zh-CN" altLang="en-US" sz="2000" dirty="0">
              <a:solidFill>
                <a:schemeClr val="tx1">
                  <a:lumMod val="75000"/>
                  <a:lumOff val="25000"/>
                </a:schemeClr>
              </a:solidFill>
              <a:cs typeface="+mn-ea"/>
              <a:sym typeface="+mn-lt"/>
            </a:endParaRPr>
          </a:p>
        </p:txBody>
      </p:sp>
      <p:sp>
        <p:nvSpPr>
          <p:cNvPr id="3" name="文本框 2"/>
          <p:cNvSpPr txBox="1"/>
          <p:nvPr/>
        </p:nvSpPr>
        <p:spPr>
          <a:xfrm>
            <a:off x="6335667" y="4847270"/>
            <a:ext cx="4517284" cy="860425"/>
          </a:xfrm>
          <a:prstGeom prst="rect">
            <a:avLst/>
          </a:prstGeom>
          <a:noFill/>
        </p:spPr>
        <p:txBody>
          <a:bodyPr wrap="square" rtlCol="0">
            <a:spAutoFit/>
          </a:bodyPr>
          <a:lstStyle/>
          <a:p>
            <a:pPr>
              <a:lnSpc>
                <a:spcPct val="125000"/>
              </a:lnSpc>
            </a:pPr>
            <a:r>
              <a:rPr lang="zh-CN" altLang="en-US" sz="2000" dirty="0">
                <a:solidFill>
                  <a:schemeClr val="tx1">
                    <a:lumMod val="75000"/>
                    <a:lumOff val="25000"/>
                  </a:schemeClr>
                </a:solidFill>
                <a:cs typeface="+mn-ea"/>
                <a:sym typeface="+mn-lt"/>
              </a:rPr>
              <a:t>在客户端无法进行身份验证的情况下保证学习的安全性</a:t>
            </a:r>
            <a:endParaRPr lang="zh-CN" altLang="en-US" sz="2000" dirty="0">
              <a:solidFill>
                <a:schemeClr val="tx1">
                  <a:lumMod val="75000"/>
                  <a:lumOff val="2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edge">
                                      <p:cBhvr>
                                        <p:cTn id="10" dur="2000"/>
                                        <p:tgtEl>
                                          <p:spTgt spid="1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edge">
                                      <p:cBhvr>
                                        <p:cTn id="13" dur="2000"/>
                                        <p:tgtEl>
                                          <p:spTgt spid="12"/>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edge">
                                      <p:cBhvr>
                                        <p:cTn id="16" dur="2000"/>
                                        <p:tgtEl>
                                          <p:spTgt spid="6"/>
                                        </p:tgtEl>
                                      </p:cBhvr>
                                    </p:animEffect>
                                  </p:childTnLst>
                                </p:cTn>
                              </p:par>
                              <p:par>
                                <p:cTn id="17" presetID="2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edge">
                                      <p:cBhvr>
                                        <p:cTn id="19" dur="2000"/>
                                        <p:tgtEl>
                                          <p:spTgt spid="14"/>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20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2000"/>
                                        <p:tgtEl>
                                          <p:spTgt spid="1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ox(in)">
                                      <p:cBhvr>
                                        <p:cTn id="29" dur="2000"/>
                                        <p:tgtEl>
                                          <p:spTgt spid="2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2000"/>
                                        <p:tgtEl>
                                          <p:spTgt spid="2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ox(in)">
                                      <p:cBhvr>
                                        <p:cTn id="35" dur="2000"/>
                                        <p:tgtEl>
                                          <p:spTgt spid="2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ox(in)">
                                      <p:cBhvr>
                                        <p:cTn id="3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bldLvl="0" animBg="1"/>
      <p:bldP spid="12" grpId="0" bldLvl="0" animBg="1"/>
      <p:bldP spid="6" grpId="0" bldLvl="0" animBg="1"/>
      <p:bldP spid="18" grpId="0" bldLvl="0" animBg="1"/>
      <p:bldP spid="19" grpId="0" bldLvl="0" animBg="1"/>
      <p:bldP spid="20" grpId="0" bldLvl="0" animBg="1"/>
      <p:bldP spid="21" grpId="0"/>
      <p:bldP spid="2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153670" y="-9652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dirty="0">
                <a:solidFill>
                  <a:schemeClr val="accent1"/>
                </a:solidFill>
                <a:cs typeface="+mn-ea"/>
                <a:sym typeface="+mn-lt"/>
              </a:rPr>
              <a:t>I</a:t>
            </a:r>
            <a:r>
              <a:rPr lang="en-US" altLang="zh-CN" sz="2000" dirty="0">
                <a:solidFill>
                  <a:schemeClr val="accent1"/>
                </a:solidFill>
                <a:cs typeface="+mn-ea"/>
                <a:sym typeface="+mn-lt"/>
              </a:rPr>
              <a:t>ntroduction</a:t>
            </a:r>
            <a:endParaRPr lang="en-US" altLang="zh-CN"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113790" y="1280795"/>
            <a:ext cx="10128885" cy="2064385"/>
          </a:xfrm>
          <a:prstGeom prst="rect">
            <a:avLst/>
          </a:prstGeom>
        </p:spPr>
      </p:pic>
      <p:sp>
        <p:nvSpPr>
          <p:cNvPr id="8" name="文本框 7"/>
          <p:cNvSpPr txBox="1"/>
          <p:nvPr/>
        </p:nvSpPr>
        <p:spPr>
          <a:xfrm>
            <a:off x="1165225" y="3345180"/>
            <a:ext cx="3083560" cy="2495550"/>
          </a:xfrm>
          <a:prstGeom prst="rect">
            <a:avLst/>
          </a:prstGeom>
          <a:noFill/>
        </p:spPr>
        <p:txBody>
          <a:bodyPr wrap="square" rtlCol="0">
            <a:noAutofit/>
          </a:bodyPr>
          <a:p>
            <a:r>
              <a:rPr lang="zh-CN" altLang="en-US"/>
              <a:t>在以云为中心的机器</a:t>
            </a:r>
            <a:r>
              <a:rPr lang="zh-CN" altLang="en-US"/>
              <a:t>学习方法中，用户设备与云托管的模型进行交互，生成可用作训练示例的日志。来自许多用户的日志被组合起来并用于改进模型，然后用于服务于未来的用户请求。</a:t>
            </a:r>
            <a:endParaRPr lang="zh-CN" altLang="en-US"/>
          </a:p>
        </p:txBody>
      </p:sp>
      <p:sp>
        <p:nvSpPr>
          <p:cNvPr id="9" name="文本框 8"/>
          <p:cNvSpPr txBox="1"/>
          <p:nvPr/>
        </p:nvSpPr>
        <p:spPr>
          <a:xfrm>
            <a:off x="4604385" y="3345180"/>
            <a:ext cx="2983865" cy="2030095"/>
          </a:xfrm>
          <a:prstGeom prst="rect">
            <a:avLst/>
          </a:prstGeom>
          <a:noFill/>
        </p:spPr>
        <p:txBody>
          <a:bodyPr wrap="square" rtlCol="0">
            <a:spAutoFit/>
          </a:bodyPr>
          <a:p>
            <a:r>
              <a:rPr lang="zh-CN" altLang="en-US"/>
              <a:t>在联邦学习中，机器智能模型被运送到用户的设备上，并在本地进行评估和训练。改进后的模型的摘要与服务器共享，并将它们聚合到一个新的模型中，并部署到用户设备上。</a:t>
            </a:r>
            <a:endParaRPr lang="zh-CN" altLang="en-US"/>
          </a:p>
        </p:txBody>
      </p:sp>
      <p:sp>
        <p:nvSpPr>
          <p:cNvPr id="13" name="文本框 12"/>
          <p:cNvSpPr txBox="1"/>
          <p:nvPr/>
        </p:nvSpPr>
        <p:spPr>
          <a:xfrm>
            <a:off x="8093710" y="3346450"/>
            <a:ext cx="2901315" cy="1980565"/>
          </a:xfrm>
          <a:prstGeom prst="rect">
            <a:avLst/>
          </a:prstGeom>
          <a:noFill/>
        </p:spPr>
        <p:txBody>
          <a:bodyPr wrap="square" rtlCol="0">
            <a:noAutofit/>
          </a:bodyPr>
          <a:p>
            <a:r>
              <a:rPr lang="zh-CN" altLang="en-US"/>
              <a:t>当安全聚合添加到联邦学习时，模型更新的聚合是由虚拟的、保密的第三方服务器执行的，因此云提供商只学习聚合的模型更新，而不会接触到聚合过程中使用到的</a:t>
            </a:r>
            <a:r>
              <a:rPr lang="zh-CN" altLang="en-US"/>
              <a:t>原始数据。</a:t>
            </a: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10000"/>
          </a:blip>
          <a:stretch>
            <a:fillRect/>
          </a:stretch>
        </p:blipFill>
        <p:spPr>
          <a:xfrm rot="5400000">
            <a:off x="2955195" y="-4233773"/>
            <a:ext cx="6488759" cy="12437244"/>
          </a:xfrm>
          <a:prstGeom prst="rect">
            <a:avLst/>
          </a:prstGeom>
        </p:spPr>
      </p:pic>
      <p:grpSp>
        <p:nvGrpSpPr>
          <p:cNvPr id="29" name="组合 28"/>
          <p:cNvGrpSpPr/>
          <p:nvPr/>
        </p:nvGrpSpPr>
        <p:grpSpPr>
          <a:xfrm>
            <a:off x="4729296" y="1657350"/>
            <a:ext cx="2733408" cy="2737742"/>
            <a:chOff x="4729296" y="1657350"/>
            <a:chExt cx="2733408" cy="2737742"/>
          </a:xfrm>
        </p:grpSpPr>
        <p:sp>
          <p:nvSpPr>
            <p:cNvPr id="23" name="矩形 22"/>
            <p:cNvSpPr/>
            <p:nvPr/>
          </p:nvSpPr>
          <p:spPr>
            <a:xfrm>
              <a:off x="4729296" y="1657350"/>
              <a:ext cx="2733408" cy="26129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sp>
          <p:nvSpPr>
            <p:cNvPr id="24" name="矩形 23"/>
            <p:cNvSpPr/>
            <p:nvPr/>
          </p:nvSpPr>
          <p:spPr>
            <a:xfrm>
              <a:off x="5153025" y="4195067"/>
              <a:ext cx="1885950"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Arial" panose="020B0604020202020204"/>
              </a:endParaRPr>
            </a:p>
          </p:txBody>
        </p:sp>
      </p:grpSp>
      <p:sp>
        <p:nvSpPr>
          <p:cNvPr id="20" name="文本框 19"/>
          <p:cNvSpPr txBox="1"/>
          <p:nvPr/>
        </p:nvSpPr>
        <p:spPr>
          <a:xfrm>
            <a:off x="4812143" y="1704975"/>
            <a:ext cx="2764861"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rPr>
              <a:t>02</a:t>
            </a:r>
            <a:endParaRPr kumimoji="0" lang="zh-CN" altLang="en-US" sz="16600" b="1" i="0" u="none" strike="noStrike" kern="1200" cap="none" spc="0" normalizeH="0" baseline="0" noProof="0" dirty="0">
              <a:ln>
                <a:noFill/>
              </a:ln>
              <a:solidFill>
                <a:srgbClr val="B49A84"/>
              </a:solidFill>
              <a:effectLst/>
              <a:uLnTx/>
              <a:uFillTx/>
              <a:latin typeface="Arial" panose="020B0604020202020204"/>
              <a:ea typeface="微软雅黑" panose="020B0503020204020204" pitchFamily="34" charset="-122"/>
              <a:cs typeface="+mn-ea"/>
              <a:sym typeface="Arial" panose="020B0604020202020204"/>
            </a:endParaRPr>
          </a:p>
        </p:txBody>
      </p:sp>
      <p:sp>
        <p:nvSpPr>
          <p:cNvPr id="21" name="文本框 20"/>
          <p:cNvSpPr txBox="1"/>
          <p:nvPr/>
        </p:nvSpPr>
        <p:spPr>
          <a:xfrm>
            <a:off x="4913947" y="3847080"/>
            <a:ext cx="2486025" cy="1076325"/>
          </a:xfrm>
          <a:prstGeom prst="rect">
            <a:avLst/>
          </a:prstGeom>
          <a:noFill/>
        </p:spPr>
        <p:txBody>
          <a:bodyPr wrap="square" rtlCol="0">
            <a:spAutoFit/>
          </a:bodyPr>
          <a:lstStyle/>
          <a:p>
            <a:pPr lvl="0" algn="ctr">
              <a:lnSpc>
                <a:spcPct val="100000"/>
              </a:lnSpc>
              <a:spcBef>
                <a:spcPct val="0"/>
              </a:spcBef>
              <a:buNone/>
            </a:pPr>
            <a:r>
              <a:rPr lang="en-US" altLang="zh-CN" sz="32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kumimoji="0" lang="zh-CN" altLang="en-US" sz="3200" b="1" i="0" u="none" strike="noStrike" kern="1200" cap="none" spc="300" normalizeH="0" baseline="0" noProof="0" dirty="0">
              <a:ln>
                <a:noFill/>
              </a:ln>
              <a:solidFill>
                <a:prstClr val="black">
                  <a:lumMod val="85000"/>
                  <a:lumOff val="15000"/>
                </a:prstClr>
              </a:solidFill>
              <a:effectLst/>
              <a:uLnTx/>
              <a:uFillTx/>
              <a:latin typeface="Arial" panose="020B0604020202020204"/>
              <a:ea typeface="微软雅黑" panose="020B0503020204020204" pitchFamily="34" charset="-122"/>
              <a:cs typeface="+mn-ea"/>
              <a:sym typeface="Arial" panose="020B060402020202020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50" presetClass="entr" presetSubtype="0" decel="10000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strVal val="#ppt_w+.3"/>
                                          </p:val>
                                        </p:tav>
                                        <p:tav tm="100000">
                                          <p:val>
                                            <p:strVal val="#ppt_w"/>
                                          </p:val>
                                        </p:tav>
                                      </p:tavLst>
                                    </p:anim>
                                    <p:anim calcmode="lin" valueType="num">
                                      <p:cBhvr>
                                        <p:cTn id="13" dur="1000" fill="hold"/>
                                        <p:tgtEl>
                                          <p:spTgt spid="29"/>
                                        </p:tgtEl>
                                        <p:attrNameLst>
                                          <p:attrName>ppt_h</p:attrName>
                                        </p:attrNameLst>
                                      </p:cBhvr>
                                      <p:tavLst>
                                        <p:tav tm="0">
                                          <p:val>
                                            <p:strVal val="#ppt_h"/>
                                          </p:val>
                                        </p:tav>
                                        <p:tav tm="100000">
                                          <p:val>
                                            <p:strVal val="#ppt_h"/>
                                          </p:val>
                                        </p:tav>
                                      </p:tavLst>
                                    </p:anim>
                                    <p:animEffect transition="in" filter="fade">
                                      <p:cBhvr>
                                        <p:cTn id="14" dur="1000"/>
                                        <p:tgtEl>
                                          <p:spTgt spid="29"/>
                                        </p:tgtEl>
                                      </p:cBhvr>
                                    </p:animEffect>
                                  </p:childTnLst>
                                </p:cTn>
                              </p:par>
                              <p:par>
                                <p:cTn id="15" presetID="42" presetClass="entr" presetSubtype="0"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750"/>
                                  </p:stCondLst>
                                  <p:iterate type="lt">
                                    <p:tmPct val="10000"/>
                                  </p:iterate>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2">
            <a:grayscl/>
            <a:extLst>
              <a:ext uri="{28A0092B-C50C-407E-A947-70E740481C1C}">
                <a14:useLocalDpi xmlns:a14="http://schemas.microsoft.com/office/drawing/2010/main" val="0"/>
              </a:ext>
            </a:extLst>
          </a:blip>
          <a:srcRect t="46654" r="42125" b="8464"/>
          <a:stretch>
            <a:fillRect/>
          </a:stretch>
        </p:blipFill>
        <p:spPr>
          <a:xfrm flipH="1">
            <a:off x="8920480" y="4966970"/>
            <a:ext cx="6493397" cy="2316480"/>
          </a:xfrm>
          <a:prstGeom prst="rect">
            <a:avLst/>
          </a:prstGeom>
        </p:spPr>
      </p:pic>
      <p:pic>
        <p:nvPicPr>
          <p:cNvPr id="5" name="图片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H="1">
            <a:off x="-394970" y="-474981"/>
            <a:ext cx="12192000" cy="2316481"/>
          </a:xfrm>
          <a:prstGeom prst="rect">
            <a:avLst/>
          </a:prstGeom>
        </p:spPr>
      </p:pic>
      <p:sp>
        <p:nvSpPr>
          <p:cNvPr id="56" name="文本框 55"/>
          <p:cNvSpPr txBox="1"/>
          <p:nvPr/>
        </p:nvSpPr>
        <p:spPr>
          <a:xfrm>
            <a:off x="1165225" y="668655"/>
            <a:ext cx="4136390" cy="553085"/>
          </a:xfrm>
          <a:prstGeom prst="rect">
            <a:avLst/>
          </a:prstGeom>
          <a:noFill/>
        </p:spPr>
        <p:txBody>
          <a:bodyPr vert="horz" wrap="square" rtlCol="0">
            <a:spAutoFit/>
          </a:bodyPr>
          <a:lstStyle/>
          <a:p>
            <a:pPr algn="dist">
              <a:lnSpc>
                <a:spcPct val="150000"/>
              </a:lnSpc>
            </a:pPr>
            <a:r>
              <a:rPr lang="en-US" altLang="zh-CN" sz="2000" b="1">
                <a:solidFill>
                  <a:prstClr val="black">
                    <a:lumMod val="75000"/>
                    <a:lumOff val="25000"/>
                  </a:prstClr>
                </a:solidFill>
                <a:latin typeface="Arial" panose="020B0604020202020204"/>
                <a:ea typeface="微软雅黑" panose="020B0503020204020204" pitchFamily="34" charset="-122"/>
                <a:cs typeface="+mn-ea"/>
                <a:sym typeface="Arial" panose="020B0604020202020204"/>
              </a:rPr>
              <a:t>Maths Primitives</a:t>
            </a:r>
            <a:endParaRPr lang="zh-CN" altLang="en-US" sz="2000" dirty="0">
              <a:solidFill>
                <a:schemeClr val="accent1"/>
              </a:solidFill>
              <a:cs typeface="+mn-ea"/>
              <a:sym typeface="+mn-lt"/>
            </a:endParaRPr>
          </a:p>
        </p:txBody>
      </p:sp>
      <p:sp>
        <p:nvSpPr>
          <p:cNvPr id="10" name="11"/>
          <p:cNvSpPr/>
          <p:nvPr userDrawn="1"/>
        </p:nvSpPr>
        <p:spPr>
          <a:xfrm rot="5400000">
            <a:off x="1002030" y="676275"/>
            <a:ext cx="557530" cy="542290"/>
          </a:xfrm>
          <a:prstGeom prst="ellipse">
            <a:avLst/>
          </a:prstGeom>
          <a:solidFill>
            <a:schemeClr val="bg1">
              <a:lumMod val="7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grpSp>
        <p:nvGrpSpPr>
          <p:cNvPr id="2" name="Group 24"/>
          <p:cNvGrpSpPr/>
          <p:nvPr/>
        </p:nvGrpSpPr>
        <p:grpSpPr>
          <a:xfrm>
            <a:off x="8401050" y="4966970"/>
            <a:ext cx="4969510" cy="1848485"/>
            <a:chOff x="3014663" y="3071813"/>
            <a:chExt cx="1096963" cy="407988"/>
          </a:xfrm>
        </p:grpSpPr>
        <p:sp>
          <p:nvSpPr>
            <p:cNvPr id="54" name="Freeform: Shape 25"/>
            <p:cNvSpPr/>
            <p:nvPr/>
          </p:nvSpPr>
          <p:spPr bwMode="auto">
            <a:xfrm>
              <a:off x="3057526" y="3405188"/>
              <a:ext cx="328613" cy="74613"/>
            </a:xfrm>
            <a:custGeom>
              <a:avLst/>
              <a:gdLst>
                <a:gd name="T0" fmla="*/ 621 w 621"/>
                <a:gd name="T1" fmla="*/ 26 h 139"/>
                <a:gd name="T2" fmla="*/ 621 w 621"/>
                <a:gd name="T3" fmla="*/ 26 h 139"/>
                <a:gd name="T4" fmla="*/ 573 w 621"/>
                <a:gd name="T5" fmla="*/ 30 h 139"/>
                <a:gd name="T6" fmla="*/ 465 w 621"/>
                <a:gd name="T7" fmla="*/ 42 h 139"/>
                <a:gd name="T8" fmla="*/ 404 w 621"/>
                <a:gd name="T9" fmla="*/ 51 h 139"/>
                <a:gd name="T10" fmla="*/ 347 w 621"/>
                <a:gd name="T11" fmla="*/ 59 h 139"/>
                <a:gd name="T12" fmla="*/ 321 w 621"/>
                <a:gd name="T13" fmla="*/ 65 h 139"/>
                <a:gd name="T14" fmla="*/ 299 w 621"/>
                <a:gd name="T15" fmla="*/ 70 h 139"/>
                <a:gd name="T16" fmla="*/ 280 w 621"/>
                <a:gd name="T17" fmla="*/ 75 h 139"/>
                <a:gd name="T18" fmla="*/ 267 w 621"/>
                <a:gd name="T19" fmla="*/ 81 h 139"/>
                <a:gd name="T20" fmla="*/ 267 w 621"/>
                <a:gd name="T21" fmla="*/ 81 h 139"/>
                <a:gd name="T22" fmla="*/ 253 w 621"/>
                <a:gd name="T23" fmla="*/ 87 h 139"/>
                <a:gd name="T24" fmla="*/ 239 w 621"/>
                <a:gd name="T25" fmla="*/ 94 h 139"/>
                <a:gd name="T26" fmla="*/ 201 w 621"/>
                <a:gd name="T27" fmla="*/ 106 h 139"/>
                <a:gd name="T28" fmla="*/ 157 w 621"/>
                <a:gd name="T29" fmla="*/ 118 h 139"/>
                <a:gd name="T30" fmla="*/ 114 w 621"/>
                <a:gd name="T31" fmla="*/ 128 h 139"/>
                <a:gd name="T32" fmla="*/ 71 w 621"/>
                <a:gd name="T33" fmla="*/ 135 h 139"/>
                <a:gd name="T34" fmla="*/ 36 w 621"/>
                <a:gd name="T35" fmla="*/ 139 h 139"/>
                <a:gd name="T36" fmla="*/ 22 w 621"/>
                <a:gd name="T37" fmla="*/ 139 h 139"/>
                <a:gd name="T38" fmla="*/ 12 w 621"/>
                <a:gd name="T39" fmla="*/ 139 h 139"/>
                <a:gd name="T40" fmla="*/ 4 w 621"/>
                <a:gd name="T41" fmla="*/ 137 h 139"/>
                <a:gd name="T42" fmla="*/ 3 w 621"/>
                <a:gd name="T43" fmla="*/ 135 h 139"/>
                <a:gd name="T44" fmla="*/ 1 w 621"/>
                <a:gd name="T45" fmla="*/ 134 h 139"/>
                <a:gd name="T46" fmla="*/ 1 w 621"/>
                <a:gd name="T47" fmla="*/ 134 h 139"/>
                <a:gd name="T48" fmla="*/ 1 w 621"/>
                <a:gd name="T49" fmla="*/ 123 h 139"/>
                <a:gd name="T50" fmla="*/ 0 w 621"/>
                <a:gd name="T51" fmla="*/ 109 h 139"/>
                <a:gd name="T52" fmla="*/ 1 w 621"/>
                <a:gd name="T53" fmla="*/ 90 h 139"/>
                <a:gd name="T54" fmla="*/ 4 w 621"/>
                <a:gd name="T55" fmla="*/ 81 h 139"/>
                <a:gd name="T56" fmla="*/ 7 w 621"/>
                <a:gd name="T57" fmla="*/ 71 h 139"/>
                <a:gd name="T58" fmla="*/ 12 w 621"/>
                <a:gd name="T59" fmla="*/ 62 h 139"/>
                <a:gd name="T60" fmla="*/ 19 w 621"/>
                <a:gd name="T61" fmla="*/ 52 h 139"/>
                <a:gd name="T62" fmla="*/ 26 w 621"/>
                <a:gd name="T63" fmla="*/ 43 h 139"/>
                <a:gd name="T64" fmla="*/ 36 w 621"/>
                <a:gd name="T65" fmla="*/ 35 h 139"/>
                <a:gd name="T66" fmla="*/ 48 w 621"/>
                <a:gd name="T67" fmla="*/ 26 h 139"/>
                <a:gd name="T68" fmla="*/ 64 w 621"/>
                <a:gd name="T69" fmla="*/ 18 h 139"/>
                <a:gd name="T70" fmla="*/ 80 w 621"/>
                <a:gd name="T71" fmla="*/ 13 h 139"/>
                <a:gd name="T72" fmla="*/ 100 w 621"/>
                <a:gd name="T73" fmla="*/ 7 h 139"/>
                <a:gd name="T74" fmla="*/ 100 w 621"/>
                <a:gd name="T75" fmla="*/ 7 h 139"/>
                <a:gd name="T76" fmla="*/ 125 w 621"/>
                <a:gd name="T77" fmla="*/ 2 h 139"/>
                <a:gd name="T78" fmla="*/ 156 w 621"/>
                <a:gd name="T79" fmla="*/ 1 h 139"/>
                <a:gd name="T80" fmla="*/ 191 w 621"/>
                <a:gd name="T81" fmla="*/ 0 h 139"/>
                <a:gd name="T82" fmla="*/ 230 w 621"/>
                <a:gd name="T83" fmla="*/ 0 h 139"/>
                <a:gd name="T84" fmla="*/ 316 w 621"/>
                <a:gd name="T85" fmla="*/ 2 h 139"/>
                <a:gd name="T86" fmla="*/ 404 w 621"/>
                <a:gd name="T87" fmla="*/ 7 h 139"/>
                <a:gd name="T88" fmla="*/ 487 w 621"/>
                <a:gd name="T89" fmla="*/ 13 h 139"/>
                <a:gd name="T90" fmla="*/ 555 w 621"/>
                <a:gd name="T91" fmla="*/ 18 h 139"/>
                <a:gd name="T92" fmla="*/ 621 w 621"/>
                <a:gd name="T93" fmla="*/ 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1" h="139">
                  <a:moveTo>
                    <a:pt x="621" y="26"/>
                  </a:moveTo>
                  <a:lnTo>
                    <a:pt x="621" y="26"/>
                  </a:lnTo>
                  <a:lnTo>
                    <a:pt x="573" y="30"/>
                  </a:lnTo>
                  <a:lnTo>
                    <a:pt x="465" y="42"/>
                  </a:lnTo>
                  <a:lnTo>
                    <a:pt x="404" y="51"/>
                  </a:lnTo>
                  <a:lnTo>
                    <a:pt x="347" y="59"/>
                  </a:lnTo>
                  <a:lnTo>
                    <a:pt x="321" y="65"/>
                  </a:lnTo>
                  <a:lnTo>
                    <a:pt x="299" y="70"/>
                  </a:lnTo>
                  <a:lnTo>
                    <a:pt x="280" y="75"/>
                  </a:lnTo>
                  <a:lnTo>
                    <a:pt x="267" y="81"/>
                  </a:lnTo>
                  <a:lnTo>
                    <a:pt x="267" y="81"/>
                  </a:lnTo>
                  <a:lnTo>
                    <a:pt x="253" y="87"/>
                  </a:lnTo>
                  <a:lnTo>
                    <a:pt x="239" y="94"/>
                  </a:lnTo>
                  <a:lnTo>
                    <a:pt x="201" y="106"/>
                  </a:lnTo>
                  <a:lnTo>
                    <a:pt x="157" y="118"/>
                  </a:lnTo>
                  <a:lnTo>
                    <a:pt x="114" y="128"/>
                  </a:lnTo>
                  <a:lnTo>
                    <a:pt x="71" y="135"/>
                  </a:lnTo>
                  <a:lnTo>
                    <a:pt x="36" y="139"/>
                  </a:lnTo>
                  <a:lnTo>
                    <a:pt x="22" y="139"/>
                  </a:lnTo>
                  <a:lnTo>
                    <a:pt x="12" y="139"/>
                  </a:lnTo>
                  <a:lnTo>
                    <a:pt x="4" y="137"/>
                  </a:lnTo>
                  <a:lnTo>
                    <a:pt x="3" y="135"/>
                  </a:lnTo>
                  <a:lnTo>
                    <a:pt x="1" y="134"/>
                  </a:lnTo>
                  <a:lnTo>
                    <a:pt x="1" y="134"/>
                  </a:lnTo>
                  <a:lnTo>
                    <a:pt x="1" y="123"/>
                  </a:lnTo>
                  <a:lnTo>
                    <a:pt x="0" y="109"/>
                  </a:lnTo>
                  <a:lnTo>
                    <a:pt x="1" y="90"/>
                  </a:lnTo>
                  <a:lnTo>
                    <a:pt x="4" y="81"/>
                  </a:lnTo>
                  <a:lnTo>
                    <a:pt x="7" y="71"/>
                  </a:lnTo>
                  <a:lnTo>
                    <a:pt x="12" y="62"/>
                  </a:lnTo>
                  <a:lnTo>
                    <a:pt x="19" y="52"/>
                  </a:lnTo>
                  <a:lnTo>
                    <a:pt x="26" y="43"/>
                  </a:lnTo>
                  <a:lnTo>
                    <a:pt x="36" y="35"/>
                  </a:lnTo>
                  <a:lnTo>
                    <a:pt x="48" y="26"/>
                  </a:lnTo>
                  <a:lnTo>
                    <a:pt x="64" y="18"/>
                  </a:lnTo>
                  <a:lnTo>
                    <a:pt x="80" y="13"/>
                  </a:lnTo>
                  <a:lnTo>
                    <a:pt x="100" y="7"/>
                  </a:lnTo>
                  <a:lnTo>
                    <a:pt x="100" y="7"/>
                  </a:lnTo>
                  <a:lnTo>
                    <a:pt x="125" y="2"/>
                  </a:lnTo>
                  <a:lnTo>
                    <a:pt x="156" y="1"/>
                  </a:lnTo>
                  <a:lnTo>
                    <a:pt x="191" y="0"/>
                  </a:lnTo>
                  <a:lnTo>
                    <a:pt x="230" y="0"/>
                  </a:lnTo>
                  <a:lnTo>
                    <a:pt x="316" y="2"/>
                  </a:lnTo>
                  <a:lnTo>
                    <a:pt x="404" y="7"/>
                  </a:lnTo>
                  <a:lnTo>
                    <a:pt x="487" y="13"/>
                  </a:lnTo>
                  <a:lnTo>
                    <a:pt x="555" y="18"/>
                  </a:lnTo>
                  <a:lnTo>
                    <a:pt x="621" y="26"/>
                  </a:lnTo>
                  <a:close/>
                </a:path>
              </a:pathLst>
            </a:custGeom>
            <a:solidFill>
              <a:srgbClr val="ECBBA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55" name="Freeform: Shape 26"/>
            <p:cNvSpPr/>
            <p:nvPr/>
          </p:nvSpPr>
          <p:spPr bwMode="auto">
            <a:xfrm>
              <a:off x="3014663" y="3100388"/>
              <a:ext cx="804863" cy="338138"/>
            </a:xfrm>
            <a:custGeom>
              <a:avLst/>
              <a:gdLst>
                <a:gd name="T0" fmla="*/ 1373 w 1522"/>
                <a:gd name="T1" fmla="*/ 25 h 637"/>
                <a:gd name="T2" fmla="*/ 1197 w 1522"/>
                <a:gd name="T3" fmla="*/ 4 h 637"/>
                <a:gd name="T4" fmla="*/ 1079 w 1522"/>
                <a:gd name="T5" fmla="*/ 0 h 637"/>
                <a:gd name="T6" fmla="*/ 980 w 1522"/>
                <a:gd name="T7" fmla="*/ 13 h 637"/>
                <a:gd name="T8" fmla="*/ 955 w 1522"/>
                <a:gd name="T9" fmla="*/ 22 h 637"/>
                <a:gd name="T10" fmla="*/ 873 w 1522"/>
                <a:gd name="T11" fmla="*/ 67 h 637"/>
                <a:gd name="T12" fmla="*/ 768 w 1522"/>
                <a:gd name="T13" fmla="*/ 137 h 637"/>
                <a:gd name="T14" fmla="*/ 698 w 1522"/>
                <a:gd name="T15" fmla="*/ 175 h 637"/>
                <a:gd name="T16" fmla="*/ 660 w 1522"/>
                <a:gd name="T17" fmla="*/ 186 h 637"/>
                <a:gd name="T18" fmla="*/ 521 w 1522"/>
                <a:gd name="T19" fmla="*/ 234 h 637"/>
                <a:gd name="T20" fmla="*/ 451 w 1522"/>
                <a:gd name="T21" fmla="*/ 268 h 637"/>
                <a:gd name="T22" fmla="*/ 400 w 1522"/>
                <a:gd name="T23" fmla="*/ 303 h 637"/>
                <a:gd name="T24" fmla="*/ 382 w 1522"/>
                <a:gd name="T25" fmla="*/ 326 h 637"/>
                <a:gd name="T26" fmla="*/ 381 w 1522"/>
                <a:gd name="T27" fmla="*/ 344 h 637"/>
                <a:gd name="T28" fmla="*/ 388 w 1522"/>
                <a:gd name="T29" fmla="*/ 360 h 637"/>
                <a:gd name="T30" fmla="*/ 411 w 1522"/>
                <a:gd name="T31" fmla="*/ 377 h 637"/>
                <a:gd name="T32" fmla="*/ 445 w 1522"/>
                <a:gd name="T33" fmla="*/ 383 h 637"/>
                <a:gd name="T34" fmla="*/ 491 w 1522"/>
                <a:gd name="T35" fmla="*/ 376 h 637"/>
                <a:gd name="T36" fmla="*/ 627 w 1522"/>
                <a:gd name="T37" fmla="*/ 335 h 637"/>
                <a:gd name="T38" fmla="*/ 671 w 1522"/>
                <a:gd name="T39" fmla="*/ 323 h 637"/>
                <a:gd name="T40" fmla="*/ 690 w 1522"/>
                <a:gd name="T41" fmla="*/ 325 h 637"/>
                <a:gd name="T42" fmla="*/ 692 w 1522"/>
                <a:gd name="T43" fmla="*/ 337 h 637"/>
                <a:gd name="T44" fmla="*/ 671 w 1522"/>
                <a:gd name="T45" fmla="*/ 363 h 637"/>
                <a:gd name="T46" fmla="*/ 608 w 1522"/>
                <a:gd name="T47" fmla="*/ 412 h 637"/>
                <a:gd name="T48" fmla="*/ 566 w 1522"/>
                <a:gd name="T49" fmla="*/ 434 h 637"/>
                <a:gd name="T50" fmla="*/ 461 w 1522"/>
                <a:gd name="T51" fmla="*/ 465 h 637"/>
                <a:gd name="T52" fmla="*/ 403 w 1522"/>
                <a:gd name="T53" fmla="*/ 468 h 637"/>
                <a:gd name="T54" fmla="*/ 235 w 1522"/>
                <a:gd name="T55" fmla="*/ 478 h 637"/>
                <a:gd name="T56" fmla="*/ 142 w 1522"/>
                <a:gd name="T57" fmla="*/ 494 h 637"/>
                <a:gd name="T58" fmla="*/ 63 w 1522"/>
                <a:gd name="T59" fmla="*/ 520 h 637"/>
                <a:gd name="T60" fmla="*/ 28 w 1522"/>
                <a:gd name="T61" fmla="*/ 543 h 637"/>
                <a:gd name="T62" fmla="*/ 2 w 1522"/>
                <a:gd name="T63" fmla="*/ 576 h 637"/>
                <a:gd name="T64" fmla="*/ 2 w 1522"/>
                <a:gd name="T65" fmla="*/ 605 h 637"/>
                <a:gd name="T66" fmla="*/ 19 w 1522"/>
                <a:gd name="T67" fmla="*/ 625 h 637"/>
                <a:gd name="T68" fmla="*/ 47 w 1522"/>
                <a:gd name="T69" fmla="*/ 635 h 637"/>
                <a:gd name="T70" fmla="*/ 66 w 1522"/>
                <a:gd name="T71" fmla="*/ 635 h 637"/>
                <a:gd name="T72" fmla="*/ 201 w 1522"/>
                <a:gd name="T73" fmla="*/ 618 h 637"/>
                <a:gd name="T74" fmla="*/ 420 w 1522"/>
                <a:gd name="T75" fmla="*/ 603 h 637"/>
                <a:gd name="T76" fmla="*/ 551 w 1522"/>
                <a:gd name="T77" fmla="*/ 600 h 637"/>
                <a:gd name="T78" fmla="*/ 761 w 1522"/>
                <a:gd name="T79" fmla="*/ 600 h 637"/>
                <a:gd name="T80" fmla="*/ 831 w 1522"/>
                <a:gd name="T81" fmla="*/ 589 h 637"/>
                <a:gd name="T82" fmla="*/ 862 w 1522"/>
                <a:gd name="T83" fmla="*/ 571 h 637"/>
                <a:gd name="T84" fmla="*/ 1017 w 1522"/>
                <a:gd name="T85" fmla="*/ 469 h 637"/>
                <a:gd name="T86" fmla="*/ 1146 w 1522"/>
                <a:gd name="T87" fmla="*/ 398 h 637"/>
                <a:gd name="T88" fmla="*/ 1261 w 1522"/>
                <a:gd name="T89" fmla="*/ 350 h 637"/>
                <a:gd name="T90" fmla="*/ 1329 w 1522"/>
                <a:gd name="T91" fmla="*/ 334 h 637"/>
                <a:gd name="T92" fmla="*/ 1396 w 1522"/>
                <a:gd name="T93" fmla="*/ 328 h 637"/>
                <a:gd name="T94" fmla="*/ 1437 w 1522"/>
                <a:gd name="T95" fmla="*/ 329 h 637"/>
                <a:gd name="T96" fmla="*/ 1484 w 1522"/>
                <a:gd name="T97" fmla="*/ 320 h 637"/>
                <a:gd name="T98" fmla="*/ 1510 w 1522"/>
                <a:gd name="T99" fmla="*/ 300 h 637"/>
                <a:gd name="T100" fmla="*/ 1522 w 1522"/>
                <a:gd name="T101" fmla="*/ 268 h 637"/>
                <a:gd name="T102" fmla="*/ 1520 w 1522"/>
                <a:gd name="T103" fmla="*/ 230 h 637"/>
                <a:gd name="T104" fmla="*/ 1500 w 1522"/>
                <a:gd name="T105" fmla="*/ 160 h 637"/>
                <a:gd name="T106" fmla="*/ 1462 w 1522"/>
                <a:gd name="T107" fmla="*/ 8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2" h="637">
                  <a:moveTo>
                    <a:pt x="1431" y="33"/>
                  </a:moveTo>
                  <a:lnTo>
                    <a:pt x="1431" y="33"/>
                  </a:lnTo>
                  <a:lnTo>
                    <a:pt x="1373" y="25"/>
                  </a:lnTo>
                  <a:lnTo>
                    <a:pt x="1312" y="16"/>
                  </a:lnTo>
                  <a:lnTo>
                    <a:pt x="1237" y="7"/>
                  </a:lnTo>
                  <a:lnTo>
                    <a:pt x="1197" y="4"/>
                  </a:lnTo>
                  <a:lnTo>
                    <a:pt x="1157" y="1"/>
                  </a:lnTo>
                  <a:lnTo>
                    <a:pt x="1116" y="0"/>
                  </a:lnTo>
                  <a:lnTo>
                    <a:pt x="1079" y="0"/>
                  </a:lnTo>
                  <a:lnTo>
                    <a:pt x="1042" y="3"/>
                  </a:lnTo>
                  <a:lnTo>
                    <a:pt x="1009" y="7"/>
                  </a:lnTo>
                  <a:lnTo>
                    <a:pt x="980" y="13"/>
                  </a:lnTo>
                  <a:lnTo>
                    <a:pt x="966" y="17"/>
                  </a:lnTo>
                  <a:lnTo>
                    <a:pt x="955" y="22"/>
                  </a:lnTo>
                  <a:lnTo>
                    <a:pt x="955" y="22"/>
                  </a:lnTo>
                  <a:lnTo>
                    <a:pt x="933" y="32"/>
                  </a:lnTo>
                  <a:lnTo>
                    <a:pt x="913" y="44"/>
                  </a:lnTo>
                  <a:lnTo>
                    <a:pt x="873" y="67"/>
                  </a:lnTo>
                  <a:lnTo>
                    <a:pt x="837" y="90"/>
                  </a:lnTo>
                  <a:lnTo>
                    <a:pt x="802" y="115"/>
                  </a:lnTo>
                  <a:lnTo>
                    <a:pt x="768" y="137"/>
                  </a:lnTo>
                  <a:lnTo>
                    <a:pt x="735" y="157"/>
                  </a:lnTo>
                  <a:lnTo>
                    <a:pt x="717" y="166"/>
                  </a:lnTo>
                  <a:lnTo>
                    <a:pt x="698" y="175"/>
                  </a:lnTo>
                  <a:lnTo>
                    <a:pt x="679" y="182"/>
                  </a:lnTo>
                  <a:lnTo>
                    <a:pt x="660" y="186"/>
                  </a:lnTo>
                  <a:lnTo>
                    <a:pt x="660" y="186"/>
                  </a:lnTo>
                  <a:lnTo>
                    <a:pt x="618" y="200"/>
                  </a:lnTo>
                  <a:lnTo>
                    <a:pt x="570" y="216"/>
                  </a:lnTo>
                  <a:lnTo>
                    <a:pt x="521" y="234"/>
                  </a:lnTo>
                  <a:lnTo>
                    <a:pt x="496" y="245"/>
                  </a:lnTo>
                  <a:lnTo>
                    <a:pt x="472" y="256"/>
                  </a:lnTo>
                  <a:lnTo>
                    <a:pt x="451" y="268"/>
                  </a:lnTo>
                  <a:lnTo>
                    <a:pt x="432" y="280"/>
                  </a:lnTo>
                  <a:lnTo>
                    <a:pt x="414" y="291"/>
                  </a:lnTo>
                  <a:lnTo>
                    <a:pt x="400" y="303"/>
                  </a:lnTo>
                  <a:lnTo>
                    <a:pt x="389" y="315"/>
                  </a:lnTo>
                  <a:lnTo>
                    <a:pt x="385" y="320"/>
                  </a:lnTo>
                  <a:lnTo>
                    <a:pt x="382" y="326"/>
                  </a:lnTo>
                  <a:lnTo>
                    <a:pt x="381" y="332"/>
                  </a:lnTo>
                  <a:lnTo>
                    <a:pt x="381" y="338"/>
                  </a:lnTo>
                  <a:lnTo>
                    <a:pt x="381" y="344"/>
                  </a:lnTo>
                  <a:lnTo>
                    <a:pt x="382" y="350"/>
                  </a:lnTo>
                  <a:lnTo>
                    <a:pt x="382" y="350"/>
                  </a:lnTo>
                  <a:lnTo>
                    <a:pt x="388" y="360"/>
                  </a:lnTo>
                  <a:lnTo>
                    <a:pt x="394" y="367"/>
                  </a:lnTo>
                  <a:lnTo>
                    <a:pt x="403" y="373"/>
                  </a:lnTo>
                  <a:lnTo>
                    <a:pt x="411" y="377"/>
                  </a:lnTo>
                  <a:lnTo>
                    <a:pt x="421" y="382"/>
                  </a:lnTo>
                  <a:lnTo>
                    <a:pt x="433" y="383"/>
                  </a:lnTo>
                  <a:lnTo>
                    <a:pt x="445" y="383"/>
                  </a:lnTo>
                  <a:lnTo>
                    <a:pt x="459" y="382"/>
                  </a:lnTo>
                  <a:lnTo>
                    <a:pt x="475" y="379"/>
                  </a:lnTo>
                  <a:lnTo>
                    <a:pt x="491" y="376"/>
                  </a:lnTo>
                  <a:lnTo>
                    <a:pt x="531" y="366"/>
                  </a:lnTo>
                  <a:lnTo>
                    <a:pt x="576" y="351"/>
                  </a:lnTo>
                  <a:lnTo>
                    <a:pt x="627" y="335"/>
                  </a:lnTo>
                  <a:lnTo>
                    <a:pt x="627" y="335"/>
                  </a:lnTo>
                  <a:lnTo>
                    <a:pt x="652" y="328"/>
                  </a:lnTo>
                  <a:lnTo>
                    <a:pt x="671" y="323"/>
                  </a:lnTo>
                  <a:lnTo>
                    <a:pt x="682" y="323"/>
                  </a:lnTo>
                  <a:lnTo>
                    <a:pt x="687" y="325"/>
                  </a:lnTo>
                  <a:lnTo>
                    <a:pt x="690" y="325"/>
                  </a:lnTo>
                  <a:lnTo>
                    <a:pt x="692" y="328"/>
                  </a:lnTo>
                  <a:lnTo>
                    <a:pt x="692" y="329"/>
                  </a:lnTo>
                  <a:lnTo>
                    <a:pt x="692" y="337"/>
                  </a:lnTo>
                  <a:lnTo>
                    <a:pt x="688" y="344"/>
                  </a:lnTo>
                  <a:lnTo>
                    <a:pt x="681" y="353"/>
                  </a:lnTo>
                  <a:lnTo>
                    <a:pt x="671" y="363"/>
                  </a:lnTo>
                  <a:lnTo>
                    <a:pt x="659" y="373"/>
                  </a:lnTo>
                  <a:lnTo>
                    <a:pt x="634" y="395"/>
                  </a:lnTo>
                  <a:lnTo>
                    <a:pt x="608" y="412"/>
                  </a:lnTo>
                  <a:lnTo>
                    <a:pt x="586" y="425"/>
                  </a:lnTo>
                  <a:lnTo>
                    <a:pt x="586" y="425"/>
                  </a:lnTo>
                  <a:lnTo>
                    <a:pt x="566" y="434"/>
                  </a:lnTo>
                  <a:lnTo>
                    <a:pt x="544" y="441"/>
                  </a:lnTo>
                  <a:lnTo>
                    <a:pt x="497" y="456"/>
                  </a:lnTo>
                  <a:lnTo>
                    <a:pt x="461" y="465"/>
                  </a:lnTo>
                  <a:lnTo>
                    <a:pt x="446" y="468"/>
                  </a:lnTo>
                  <a:lnTo>
                    <a:pt x="446" y="468"/>
                  </a:lnTo>
                  <a:lnTo>
                    <a:pt x="403" y="468"/>
                  </a:lnTo>
                  <a:lnTo>
                    <a:pt x="356" y="468"/>
                  </a:lnTo>
                  <a:lnTo>
                    <a:pt x="298" y="472"/>
                  </a:lnTo>
                  <a:lnTo>
                    <a:pt x="235" y="478"/>
                  </a:lnTo>
                  <a:lnTo>
                    <a:pt x="203" y="482"/>
                  </a:lnTo>
                  <a:lnTo>
                    <a:pt x="172" y="487"/>
                  </a:lnTo>
                  <a:lnTo>
                    <a:pt x="142" y="494"/>
                  </a:lnTo>
                  <a:lnTo>
                    <a:pt x="113" y="501"/>
                  </a:lnTo>
                  <a:lnTo>
                    <a:pt x="86" y="510"/>
                  </a:lnTo>
                  <a:lnTo>
                    <a:pt x="63" y="520"/>
                  </a:lnTo>
                  <a:lnTo>
                    <a:pt x="63" y="520"/>
                  </a:lnTo>
                  <a:lnTo>
                    <a:pt x="43" y="532"/>
                  </a:lnTo>
                  <a:lnTo>
                    <a:pt x="28" y="543"/>
                  </a:lnTo>
                  <a:lnTo>
                    <a:pt x="16" y="554"/>
                  </a:lnTo>
                  <a:lnTo>
                    <a:pt x="8" y="565"/>
                  </a:lnTo>
                  <a:lnTo>
                    <a:pt x="2" y="576"/>
                  </a:lnTo>
                  <a:lnTo>
                    <a:pt x="0" y="586"/>
                  </a:lnTo>
                  <a:lnTo>
                    <a:pt x="0" y="596"/>
                  </a:lnTo>
                  <a:lnTo>
                    <a:pt x="2" y="605"/>
                  </a:lnTo>
                  <a:lnTo>
                    <a:pt x="6" y="612"/>
                  </a:lnTo>
                  <a:lnTo>
                    <a:pt x="12" y="619"/>
                  </a:lnTo>
                  <a:lnTo>
                    <a:pt x="19" y="625"/>
                  </a:lnTo>
                  <a:lnTo>
                    <a:pt x="28" y="631"/>
                  </a:lnTo>
                  <a:lnTo>
                    <a:pt x="37" y="634"/>
                  </a:lnTo>
                  <a:lnTo>
                    <a:pt x="47" y="635"/>
                  </a:lnTo>
                  <a:lnTo>
                    <a:pt x="57" y="637"/>
                  </a:lnTo>
                  <a:lnTo>
                    <a:pt x="66" y="635"/>
                  </a:lnTo>
                  <a:lnTo>
                    <a:pt x="66" y="635"/>
                  </a:lnTo>
                  <a:lnTo>
                    <a:pt x="95" y="629"/>
                  </a:lnTo>
                  <a:lnTo>
                    <a:pt x="142" y="624"/>
                  </a:lnTo>
                  <a:lnTo>
                    <a:pt x="201" y="618"/>
                  </a:lnTo>
                  <a:lnTo>
                    <a:pt x="271" y="613"/>
                  </a:lnTo>
                  <a:lnTo>
                    <a:pt x="346" y="608"/>
                  </a:lnTo>
                  <a:lnTo>
                    <a:pt x="420" y="603"/>
                  </a:lnTo>
                  <a:lnTo>
                    <a:pt x="490" y="602"/>
                  </a:lnTo>
                  <a:lnTo>
                    <a:pt x="551" y="600"/>
                  </a:lnTo>
                  <a:lnTo>
                    <a:pt x="551" y="600"/>
                  </a:lnTo>
                  <a:lnTo>
                    <a:pt x="652" y="602"/>
                  </a:lnTo>
                  <a:lnTo>
                    <a:pt x="729" y="602"/>
                  </a:lnTo>
                  <a:lnTo>
                    <a:pt x="761" y="600"/>
                  </a:lnTo>
                  <a:lnTo>
                    <a:pt x="787" y="599"/>
                  </a:lnTo>
                  <a:lnTo>
                    <a:pt x="811" y="594"/>
                  </a:lnTo>
                  <a:lnTo>
                    <a:pt x="831" y="589"/>
                  </a:lnTo>
                  <a:lnTo>
                    <a:pt x="831" y="589"/>
                  </a:lnTo>
                  <a:lnTo>
                    <a:pt x="844" y="583"/>
                  </a:lnTo>
                  <a:lnTo>
                    <a:pt x="862" y="571"/>
                  </a:lnTo>
                  <a:lnTo>
                    <a:pt x="913" y="538"/>
                  </a:lnTo>
                  <a:lnTo>
                    <a:pt x="980" y="492"/>
                  </a:lnTo>
                  <a:lnTo>
                    <a:pt x="1017" y="469"/>
                  </a:lnTo>
                  <a:lnTo>
                    <a:pt x="1058" y="444"/>
                  </a:lnTo>
                  <a:lnTo>
                    <a:pt x="1100" y="420"/>
                  </a:lnTo>
                  <a:lnTo>
                    <a:pt x="1146" y="398"/>
                  </a:lnTo>
                  <a:lnTo>
                    <a:pt x="1191" y="376"/>
                  </a:lnTo>
                  <a:lnTo>
                    <a:pt x="1237" y="358"/>
                  </a:lnTo>
                  <a:lnTo>
                    <a:pt x="1261" y="350"/>
                  </a:lnTo>
                  <a:lnTo>
                    <a:pt x="1283" y="344"/>
                  </a:lnTo>
                  <a:lnTo>
                    <a:pt x="1306" y="338"/>
                  </a:lnTo>
                  <a:lnTo>
                    <a:pt x="1329" y="334"/>
                  </a:lnTo>
                  <a:lnTo>
                    <a:pt x="1351" y="329"/>
                  </a:lnTo>
                  <a:lnTo>
                    <a:pt x="1374" y="328"/>
                  </a:lnTo>
                  <a:lnTo>
                    <a:pt x="1396" y="328"/>
                  </a:lnTo>
                  <a:lnTo>
                    <a:pt x="1417" y="328"/>
                  </a:lnTo>
                  <a:lnTo>
                    <a:pt x="1417" y="328"/>
                  </a:lnTo>
                  <a:lnTo>
                    <a:pt x="1437" y="329"/>
                  </a:lnTo>
                  <a:lnTo>
                    <a:pt x="1455" y="328"/>
                  </a:lnTo>
                  <a:lnTo>
                    <a:pt x="1471" y="325"/>
                  </a:lnTo>
                  <a:lnTo>
                    <a:pt x="1484" y="320"/>
                  </a:lnTo>
                  <a:lnTo>
                    <a:pt x="1494" y="315"/>
                  </a:lnTo>
                  <a:lnTo>
                    <a:pt x="1503" y="307"/>
                  </a:lnTo>
                  <a:lnTo>
                    <a:pt x="1510" y="300"/>
                  </a:lnTo>
                  <a:lnTo>
                    <a:pt x="1516" y="290"/>
                  </a:lnTo>
                  <a:lnTo>
                    <a:pt x="1519" y="280"/>
                  </a:lnTo>
                  <a:lnTo>
                    <a:pt x="1522" y="268"/>
                  </a:lnTo>
                  <a:lnTo>
                    <a:pt x="1522" y="256"/>
                  </a:lnTo>
                  <a:lnTo>
                    <a:pt x="1522" y="243"/>
                  </a:lnTo>
                  <a:lnTo>
                    <a:pt x="1520" y="230"/>
                  </a:lnTo>
                  <a:lnTo>
                    <a:pt x="1517" y="216"/>
                  </a:lnTo>
                  <a:lnTo>
                    <a:pt x="1510" y="188"/>
                  </a:lnTo>
                  <a:lnTo>
                    <a:pt x="1500" y="160"/>
                  </a:lnTo>
                  <a:lnTo>
                    <a:pt x="1487" y="132"/>
                  </a:lnTo>
                  <a:lnTo>
                    <a:pt x="1473" y="106"/>
                  </a:lnTo>
                  <a:lnTo>
                    <a:pt x="1462" y="83"/>
                  </a:lnTo>
                  <a:lnTo>
                    <a:pt x="1440" y="46"/>
                  </a:lnTo>
                  <a:lnTo>
                    <a:pt x="1431" y="33"/>
                  </a:lnTo>
                  <a:close/>
                </a:path>
              </a:pathLst>
            </a:custGeom>
            <a:solidFill>
              <a:srgbClr val="ECBBA4"/>
            </a:solidFill>
            <a:ln w="9525">
              <a:solidFill>
                <a:schemeClr val="bg1"/>
              </a:solidFill>
              <a:round/>
            </a:ln>
          </p:spPr>
          <p:txBody>
            <a:bodyPr anchor="ctr"/>
            <a:lstStyle/>
            <a:p>
              <a:pPr algn="ctr"/>
              <a:endParaRPr>
                <a:cs typeface="+mn-ea"/>
                <a:sym typeface="+mn-lt"/>
              </a:endParaRPr>
            </a:p>
          </p:txBody>
        </p:sp>
        <p:sp>
          <p:nvSpPr>
            <p:cNvPr id="3" name="Rectangle 27"/>
            <p:cNvSpPr/>
            <p:nvPr/>
          </p:nvSpPr>
          <p:spPr bwMode="auto">
            <a:xfrm>
              <a:off x="3667126" y="3086101"/>
              <a:ext cx="69850" cy="236538"/>
            </a:xfrm>
            <a:prstGeom prst="rect">
              <a:avLst/>
            </a:prstGeom>
            <a:solidFill>
              <a:schemeClr val="bg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57" name="Rectangle 28"/>
            <p:cNvSpPr/>
            <p:nvPr/>
          </p:nvSpPr>
          <p:spPr bwMode="auto">
            <a:xfrm>
              <a:off x="3714751" y="3071813"/>
              <a:ext cx="396875" cy="26352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sp>
        <p:nvSpPr>
          <p:cNvPr id="33" name="Freeform: Shape 53"/>
          <p:cNvSpPr/>
          <p:nvPr/>
        </p:nvSpPr>
        <p:spPr bwMode="auto">
          <a:xfrm>
            <a:off x="7901940" y="4408170"/>
            <a:ext cx="1480185" cy="1521460"/>
          </a:xfrm>
          <a:custGeom>
            <a:avLst/>
            <a:gdLst>
              <a:gd name="T0" fmla="*/ 316 w 507"/>
              <a:gd name="T1" fmla="*/ 308 h 521"/>
              <a:gd name="T2" fmla="*/ 233 w 507"/>
              <a:gd name="T3" fmla="*/ 288 h 521"/>
              <a:gd name="T4" fmla="*/ 230 w 507"/>
              <a:gd name="T5" fmla="*/ 229 h 521"/>
              <a:gd name="T6" fmla="*/ 348 w 507"/>
              <a:gd name="T7" fmla="*/ 228 h 521"/>
              <a:gd name="T8" fmla="*/ 425 w 507"/>
              <a:gd name="T9" fmla="*/ 230 h 521"/>
              <a:gd name="T10" fmla="*/ 487 w 507"/>
              <a:gd name="T11" fmla="*/ 183 h 521"/>
              <a:gd name="T12" fmla="*/ 507 w 507"/>
              <a:gd name="T13" fmla="*/ 118 h 521"/>
              <a:gd name="T14" fmla="*/ 480 w 507"/>
              <a:gd name="T15" fmla="*/ 42 h 521"/>
              <a:gd name="T16" fmla="*/ 413 w 507"/>
              <a:gd name="T17" fmla="*/ 2 h 521"/>
              <a:gd name="T18" fmla="*/ 344 w 507"/>
              <a:gd name="T19" fmla="*/ 9 h 521"/>
              <a:gd name="T20" fmla="*/ 285 w 507"/>
              <a:gd name="T21" fmla="*/ 61 h 521"/>
              <a:gd name="T22" fmla="*/ 272 w 507"/>
              <a:gd name="T23" fmla="*/ 131 h 521"/>
              <a:gd name="T24" fmla="*/ 201 w 507"/>
              <a:gd name="T25" fmla="*/ 180 h 521"/>
              <a:gd name="T26" fmla="*/ 117 w 507"/>
              <a:gd name="T27" fmla="*/ 146 h 521"/>
              <a:gd name="T28" fmla="*/ 42 w 507"/>
              <a:gd name="T29" fmla="*/ 173 h 521"/>
              <a:gd name="T30" fmla="*/ 2 w 507"/>
              <a:gd name="T31" fmla="*/ 240 h 521"/>
              <a:gd name="T32" fmla="*/ 9 w 507"/>
              <a:gd name="T33" fmla="*/ 309 h 521"/>
              <a:gd name="T34" fmla="*/ 62 w 507"/>
              <a:gd name="T35" fmla="*/ 368 h 521"/>
              <a:gd name="T36" fmla="*/ 132 w 507"/>
              <a:gd name="T37" fmla="*/ 381 h 521"/>
              <a:gd name="T38" fmla="*/ 214 w 507"/>
              <a:gd name="T39" fmla="*/ 331 h 521"/>
              <a:gd name="T40" fmla="*/ 268 w 507"/>
              <a:gd name="T41" fmla="*/ 403 h 521"/>
              <a:gd name="T42" fmla="*/ 294 w 507"/>
              <a:gd name="T43" fmla="*/ 478 h 521"/>
              <a:gd name="T44" fmla="*/ 362 w 507"/>
              <a:gd name="T45" fmla="*/ 519 h 521"/>
              <a:gd name="T46" fmla="*/ 432 w 507"/>
              <a:gd name="T47" fmla="*/ 512 h 521"/>
              <a:gd name="T48" fmla="*/ 489 w 507"/>
              <a:gd name="T49" fmla="*/ 459 h 521"/>
              <a:gd name="T50" fmla="*/ 503 w 507"/>
              <a:gd name="T51" fmla="*/ 391 h 521"/>
              <a:gd name="T52" fmla="*/ 469 w 507"/>
              <a:gd name="T53" fmla="*/ 319 h 521"/>
              <a:gd name="T54" fmla="*/ 398 w 507"/>
              <a:gd name="T55" fmla="*/ 286 h 521"/>
              <a:gd name="T56" fmla="*/ 416 w 507"/>
              <a:gd name="T57" fmla="*/ 29 h 521"/>
              <a:gd name="T58" fmla="*/ 466 w 507"/>
              <a:gd name="T59" fmla="*/ 65 h 521"/>
              <a:gd name="T60" fmla="*/ 482 w 507"/>
              <a:gd name="T61" fmla="*/ 118 h 521"/>
              <a:gd name="T62" fmla="*/ 461 w 507"/>
              <a:gd name="T63" fmla="*/ 176 h 521"/>
              <a:gd name="T64" fmla="*/ 408 w 507"/>
              <a:gd name="T65" fmla="*/ 208 h 521"/>
              <a:gd name="T66" fmla="*/ 353 w 507"/>
              <a:gd name="T67" fmla="*/ 203 h 521"/>
              <a:gd name="T68" fmla="*/ 308 w 507"/>
              <a:gd name="T69" fmla="*/ 162 h 521"/>
              <a:gd name="T70" fmla="*/ 297 w 507"/>
              <a:gd name="T71" fmla="*/ 108 h 521"/>
              <a:gd name="T72" fmla="*/ 324 w 507"/>
              <a:gd name="T73" fmla="*/ 52 h 521"/>
              <a:gd name="T74" fmla="*/ 380 w 507"/>
              <a:gd name="T75" fmla="*/ 25 h 521"/>
              <a:gd name="T76" fmla="*/ 90 w 507"/>
              <a:gd name="T77" fmla="*/ 353 h 521"/>
              <a:gd name="T78" fmla="*/ 40 w 507"/>
              <a:gd name="T79" fmla="*/ 315 h 521"/>
              <a:gd name="T80" fmla="*/ 24 w 507"/>
              <a:gd name="T81" fmla="*/ 264 h 521"/>
              <a:gd name="T82" fmla="*/ 45 w 507"/>
              <a:gd name="T83" fmla="*/ 204 h 521"/>
              <a:gd name="T84" fmla="*/ 99 w 507"/>
              <a:gd name="T85" fmla="*/ 173 h 521"/>
              <a:gd name="T86" fmla="*/ 153 w 507"/>
              <a:gd name="T87" fmla="*/ 178 h 521"/>
              <a:gd name="T88" fmla="*/ 199 w 507"/>
              <a:gd name="T89" fmla="*/ 220 h 521"/>
              <a:gd name="T90" fmla="*/ 210 w 507"/>
              <a:gd name="T91" fmla="*/ 273 h 521"/>
              <a:gd name="T92" fmla="*/ 184 w 507"/>
              <a:gd name="T93" fmla="*/ 329 h 521"/>
              <a:gd name="T94" fmla="*/ 127 w 507"/>
              <a:gd name="T95" fmla="*/ 356 h 521"/>
              <a:gd name="T96" fmla="*/ 358 w 507"/>
              <a:gd name="T97" fmla="*/ 492 h 521"/>
              <a:gd name="T98" fmla="*/ 309 w 507"/>
              <a:gd name="T99" fmla="*/ 455 h 521"/>
              <a:gd name="T100" fmla="*/ 293 w 507"/>
              <a:gd name="T101" fmla="*/ 403 h 521"/>
              <a:gd name="T102" fmla="*/ 309 w 507"/>
              <a:gd name="T103" fmla="*/ 352 h 521"/>
              <a:gd name="T104" fmla="*/ 374 w 507"/>
              <a:gd name="T105" fmla="*/ 311 h 521"/>
              <a:gd name="T106" fmla="*/ 431 w 507"/>
              <a:gd name="T107" fmla="*/ 321 h 521"/>
              <a:gd name="T108" fmla="*/ 471 w 507"/>
              <a:gd name="T109" fmla="*/ 367 h 521"/>
              <a:gd name="T110" fmla="*/ 477 w 507"/>
              <a:gd name="T111" fmla="*/ 422 h 521"/>
              <a:gd name="T112" fmla="*/ 445 w 507"/>
              <a:gd name="T113" fmla="*/ 475 h 521"/>
              <a:gd name="T114" fmla="*/ 386 w 507"/>
              <a:gd name="T115" fmla="*/ 49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7" h="521">
                <a:moveTo>
                  <a:pt x="386" y="285"/>
                </a:moveTo>
                <a:lnTo>
                  <a:pt x="386" y="285"/>
                </a:lnTo>
                <a:lnTo>
                  <a:pt x="370" y="286"/>
                </a:lnTo>
                <a:lnTo>
                  <a:pt x="356" y="289"/>
                </a:lnTo>
                <a:lnTo>
                  <a:pt x="342" y="294"/>
                </a:lnTo>
                <a:lnTo>
                  <a:pt x="329" y="300"/>
                </a:lnTo>
                <a:lnTo>
                  <a:pt x="316" y="308"/>
                </a:lnTo>
                <a:lnTo>
                  <a:pt x="305" y="317"/>
                </a:lnTo>
                <a:lnTo>
                  <a:pt x="294" y="328"/>
                </a:lnTo>
                <a:lnTo>
                  <a:pt x="286" y="340"/>
                </a:lnTo>
                <a:lnTo>
                  <a:pt x="226" y="310"/>
                </a:lnTo>
                <a:lnTo>
                  <a:pt x="226" y="310"/>
                </a:lnTo>
                <a:lnTo>
                  <a:pt x="230" y="299"/>
                </a:lnTo>
                <a:lnTo>
                  <a:pt x="233" y="288"/>
                </a:lnTo>
                <a:lnTo>
                  <a:pt x="235" y="276"/>
                </a:lnTo>
                <a:lnTo>
                  <a:pt x="235" y="264"/>
                </a:lnTo>
                <a:lnTo>
                  <a:pt x="235" y="264"/>
                </a:lnTo>
                <a:lnTo>
                  <a:pt x="235" y="255"/>
                </a:lnTo>
                <a:lnTo>
                  <a:pt x="234" y="246"/>
                </a:lnTo>
                <a:lnTo>
                  <a:pt x="232" y="237"/>
                </a:lnTo>
                <a:lnTo>
                  <a:pt x="230" y="229"/>
                </a:lnTo>
                <a:lnTo>
                  <a:pt x="295" y="188"/>
                </a:lnTo>
                <a:lnTo>
                  <a:pt x="295" y="188"/>
                </a:lnTo>
                <a:lnTo>
                  <a:pt x="304" y="198"/>
                </a:lnTo>
                <a:lnTo>
                  <a:pt x="314" y="207"/>
                </a:lnTo>
                <a:lnTo>
                  <a:pt x="325" y="215"/>
                </a:lnTo>
                <a:lnTo>
                  <a:pt x="336" y="223"/>
                </a:lnTo>
                <a:lnTo>
                  <a:pt x="348" y="228"/>
                </a:lnTo>
                <a:lnTo>
                  <a:pt x="361" y="232"/>
                </a:lnTo>
                <a:lnTo>
                  <a:pt x="375" y="235"/>
                </a:lnTo>
                <a:lnTo>
                  <a:pt x="389" y="236"/>
                </a:lnTo>
                <a:lnTo>
                  <a:pt x="389" y="236"/>
                </a:lnTo>
                <a:lnTo>
                  <a:pt x="401" y="235"/>
                </a:lnTo>
                <a:lnTo>
                  <a:pt x="413" y="233"/>
                </a:lnTo>
                <a:lnTo>
                  <a:pt x="425" y="230"/>
                </a:lnTo>
                <a:lnTo>
                  <a:pt x="436" y="227"/>
                </a:lnTo>
                <a:lnTo>
                  <a:pt x="446" y="222"/>
                </a:lnTo>
                <a:lnTo>
                  <a:pt x="455" y="215"/>
                </a:lnTo>
                <a:lnTo>
                  <a:pt x="464" y="208"/>
                </a:lnTo>
                <a:lnTo>
                  <a:pt x="473" y="200"/>
                </a:lnTo>
                <a:lnTo>
                  <a:pt x="480" y="192"/>
                </a:lnTo>
                <a:lnTo>
                  <a:pt x="487" y="183"/>
                </a:lnTo>
                <a:lnTo>
                  <a:pt x="493" y="174"/>
                </a:lnTo>
                <a:lnTo>
                  <a:pt x="498" y="163"/>
                </a:lnTo>
                <a:lnTo>
                  <a:pt x="502" y="153"/>
                </a:lnTo>
                <a:lnTo>
                  <a:pt x="505" y="141"/>
                </a:lnTo>
                <a:lnTo>
                  <a:pt x="506" y="130"/>
                </a:lnTo>
                <a:lnTo>
                  <a:pt x="507" y="118"/>
                </a:lnTo>
                <a:lnTo>
                  <a:pt x="507" y="118"/>
                </a:lnTo>
                <a:lnTo>
                  <a:pt x="506" y="106"/>
                </a:lnTo>
                <a:lnTo>
                  <a:pt x="505" y="94"/>
                </a:lnTo>
                <a:lnTo>
                  <a:pt x="502" y="82"/>
                </a:lnTo>
                <a:lnTo>
                  <a:pt x="498" y="71"/>
                </a:lnTo>
                <a:lnTo>
                  <a:pt x="493" y="61"/>
                </a:lnTo>
                <a:lnTo>
                  <a:pt x="487" y="51"/>
                </a:lnTo>
                <a:lnTo>
                  <a:pt x="480" y="42"/>
                </a:lnTo>
                <a:lnTo>
                  <a:pt x="473" y="34"/>
                </a:lnTo>
                <a:lnTo>
                  <a:pt x="464" y="27"/>
                </a:lnTo>
                <a:lnTo>
                  <a:pt x="455" y="20"/>
                </a:lnTo>
                <a:lnTo>
                  <a:pt x="446" y="14"/>
                </a:lnTo>
                <a:lnTo>
                  <a:pt x="436" y="9"/>
                </a:lnTo>
                <a:lnTo>
                  <a:pt x="425" y="5"/>
                </a:lnTo>
                <a:lnTo>
                  <a:pt x="413" y="2"/>
                </a:lnTo>
                <a:lnTo>
                  <a:pt x="401" y="1"/>
                </a:lnTo>
                <a:lnTo>
                  <a:pt x="389" y="0"/>
                </a:lnTo>
                <a:lnTo>
                  <a:pt x="389" y="0"/>
                </a:lnTo>
                <a:lnTo>
                  <a:pt x="377" y="1"/>
                </a:lnTo>
                <a:lnTo>
                  <a:pt x="366" y="2"/>
                </a:lnTo>
                <a:lnTo>
                  <a:pt x="354" y="5"/>
                </a:lnTo>
                <a:lnTo>
                  <a:pt x="344" y="9"/>
                </a:lnTo>
                <a:lnTo>
                  <a:pt x="333" y="14"/>
                </a:lnTo>
                <a:lnTo>
                  <a:pt x="324" y="20"/>
                </a:lnTo>
                <a:lnTo>
                  <a:pt x="315" y="27"/>
                </a:lnTo>
                <a:lnTo>
                  <a:pt x="306" y="34"/>
                </a:lnTo>
                <a:lnTo>
                  <a:pt x="298" y="42"/>
                </a:lnTo>
                <a:lnTo>
                  <a:pt x="291" y="51"/>
                </a:lnTo>
                <a:lnTo>
                  <a:pt x="285" y="61"/>
                </a:lnTo>
                <a:lnTo>
                  <a:pt x="280" y="71"/>
                </a:lnTo>
                <a:lnTo>
                  <a:pt x="276" y="82"/>
                </a:lnTo>
                <a:lnTo>
                  <a:pt x="274" y="94"/>
                </a:lnTo>
                <a:lnTo>
                  <a:pt x="272" y="106"/>
                </a:lnTo>
                <a:lnTo>
                  <a:pt x="271" y="118"/>
                </a:lnTo>
                <a:lnTo>
                  <a:pt x="271" y="118"/>
                </a:lnTo>
                <a:lnTo>
                  <a:pt x="272" y="131"/>
                </a:lnTo>
                <a:lnTo>
                  <a:pt x="274" y="143"/>
                </a:lnTo>
                <a:lnTo>
                  <a:pt x="277" y="155"/>
                </a:lnTo>
                <a:lnTo>
                  <a:pt x="282" y="167"/>
                </a:lnTo>
                <a:lnTo>
                  <a:pt x="220" y="204"/>
                </a:lnTo>
                <a:lnTo>
                  <a:pt x="220" y="204"/>
                </a:lnTo>
                <a:lnTo>
                  <a:pt x="211" y="192"/>
                </a:lnTo>
                <a:lnTo>
                  <a:pt x="201" y="180"/>
                </a:lnTo>
                <a:lnTo>
                  <a:pt x="190" y="171"/>
                </a:lnTo>
                <a:lnTo>
                  <a:pt x="177" y="162"/>
                </a:lnTo>
                <a:lnTo>
                  <a:pt x="163" y="155"/>
                </a:lnTo>
                <a:lnTo>
                  <a:pt x="149" y="150"/>
                </a:lnTo>
                <a:lnTo>
                  <a:pt x="133" y="147"/>
                </a:lnTo>
                <a:lnTo>
                  <a:pt x="117" y="146"/>
                </a:lnTo>
                <a:lnTo>
                  <a:pt x="117" y="146"/>
                </a:lnTo>
                <a:lnTo>
                  <a:pt x="106" y="147"/>
                </a:lnTo>
                <a:lnTo>
                  <a:pt x="94" y="148"/>
                </a:lnTo>
                <a:lnTo>
                  <a:pt x="83" y="151"/>
                </a:lnTo>
                <a:lnTo>
                  <a:pt x="72" y="155"/>
                </a:lnTo>
                <a:lnTo>
                  <a:pt x="62" y="160"/>
                </a:lnTo>
                <a:lnTo>
                  <a:pt x="51" y="166"/>
                </a:lnTo>
                <a:lnTo>
                  <a:pt x="42" y="173"/>
                </a:lnTo>
                <a:lnTo>
                  <a:pt x="34" y="180"/>
                </a:lnTo>
                <a:lnTo>
                  <a:pt x="26" y="189"/>
                </a:lnTo>
                <a:lnTo>
                  <a:pt x="20" y="198"/>
                </a:lnTo>
                <a:lnTo>
                  <a:pt x="14" y="207"/>
                </a:lnTo>
                <a:lnTo>
                  <a:pt x="9" y="218"/>
                </a:lnTo>
                <a:lnTo>
                  <a:pt x="5" y="229"/>
                </a:lnTo>
                <a:lnTo>
                  <a:pt x="2" y="240"/>
                </a:lnTo>
                <a:lnTo>
                  <a:pt x="0" y="252"/>
                </a:lnTo>
                <a:lnTo>
                  <a:pt x="0" y="264"/>
                </a:lnTo>
                <a:lnTo>
                  <a:pt x="0" y="264"/>
                </a:lnTo>
                <a:lnTo>
                  <a:pt x="0" y="276"/>
                </a:lnTo>
                <a:lnTo>
                  <a:pt x="2" y="287"/>
                </a:lnTo>
                <a:lnTo>
                  <a:pt x="5" y="299"/>
                </a:lnTo>
                <a:lnTo>
                  <a:pt x="9" y="309"/>
                </a:lnTo>
                <a:lnTo>
                  <a:pt x="14" y="320"/>
                </a:lnTo>
                <a:lnTo>
                  <a:pt x="20" y="329"/>
                </a:lnTo>
                <a:lnTo>
                  <a:pt x="26" y="338"/>
                </a:lnTo>
                <a:lnTo>
                  <a:pt x="34" y="348"/>
                </a:lnTo>
                <a:lnTo>
                  <a:pt x="42" y="355"/>
                </a:lnTo>
                <a:lnTo>
                  <a:pt x="51" y="362"/>
                </a:lnTo>
                <a:lnTo>
                  <a:pt x="62" y="368"/>
                </a:lnTo>
                <a:lnTo>
                  <a:pt x="72" y="373"/>
                </a:lnTo>
                <a:lnTo>
                  <a:pt x="83" y="377"/>
                </a:lnTo>
                <a:lnTo>
                  <a:pt x="94" y="379"/>
                </a:lnTo>
                <a:lnTo>
                  <a:pt x="106" y="381"/>
                </a:lnTo>
                <a:lnTo>
                  <a:pt x="117" y="382"/>
                </a:lnTo>
                <a:lnTo>
                  <a:pt x="117" y="382"/>
                </a:lnTo>
                <a:lnTo>
                  <a:pt x="132" y="381"/>
                </a:lnTo>
                <a:lnTo>
                  <a:pt x="146" y="378"/>
                </a:lnTo>
                <a:lnTo>
                  <a:pt x="160" y="374"/>
                </a:lnTo>
                <a:lnTo>
                  <a:pt x="172" y="368"/>
                </a:lnTo>
                <a:lnTo>
                  <a:pt x="185" y="361"/>
                </a:lnTo>
                <a:lnTo>
                  <a:pt x="196" y="352"/>
                </a:lnTo>
                <a:lnTo>
                  <a:pt x="206" y="343"/>
                </a:lnTo>
                <a:lnTo>
                  <a:pt x="214" y="331"/>
                </a:lnTo>
                <a:lnTo>
                  <a:pt x="275" y="362"/>
                </a:lnTo>
                <a:lnTo>
                  <a:pt x="275" y="362"/>
                </a:lnTo>
                <a:lnTo>
                  <a:pt x="272" y="372"/>
                </a:lnTo>
                <a:lnTo>
                  <a:pt x="270" y="382"/>
                </a:lnTo>
                <a:lnTo>
                  <a:pt x="268" y="392"/>
                </a:lnTo>
                <a:lnTo>
                  <a:pt x="268" y="403"/>
                </a:lnTo>
                <a:lnTo>
                  <a:pt x="268" y="403"/>
                </a:lnTo>
                <a:lnTo>
                  <a:pt x="268" y="415"/>
                </a:lnTo>
                <a:lnTo>
                  <a:pt x="270" y="427"/>
                </a:lnTo>
                <a:lnTo>
                  <a:pt x="273" y="438"/>
                </a:lnTo>
                <a:lnTo>
                  <a:pt x="277" y="449"/>
                </a:lnTo>
                <a:lnTo>
                  <a:pt x="282" y="459"/>
                </a:lnTo>
                <a:lnTo>
                  <a:pt x="288" y="469"/>
                </a:lnTo>
                <a:lnTo>
                  <a:pt x="294" y="478"/>
                </a:lnTo>
                <a:lnTo>
                  <a:pt x="303" y="487"/>
                </a:lnTo>
                <a:lnTo>
                  <a:pt x="311" y="494"/>
                </a:lnTo>
                <a:lnTo>
                  <a:pt x="320" y="501"/>
                </a:lnTo>
                <a:lnTo>
                  <a:pt x="330" y="507"/>
                </a:lnTo>
                <a:lnTo>
                  <a:pt x="340" y="512"/>
                </a:lnTo>
                <a:lnTo>
                  <a:pt x="351" y="516"/>
                </a:lnTo>
                <a:lnTo>
                  <a:pt x="362" y="519"/>
                </a:lnTo>
                <a:lnTo>
                  <a:pt x="374" y="520"/>
                </a:lnTo>
                <a:lnTo>
                  <a:pt x="386" y="521"/>
                </a:lnTo>
                <a:lnTo>
                  <a:pt x="386" y="521"/>
                </a:lnTo>
                <a:lnTo>
                  <a:pt x="398" y="520"/>
                </a:lnTo>
                <a:lnTo>
                  <a:pt x="409" y="519"/>
                </a:lnTo>
                <a:lnTo>
                  <a:pt x="421" y="516"/>
                </a:lnTo>
                <a:lnTo>
                  <a:pt x="432" y="512"/>
                </a:lnTo>
                <a:lnTo>
                  <a:pt x="442" y="507"/>
                </a:lnTo>
                <a:lnTo>
                  <a:pt x="452" y="501"/>
                </a:lnTo>
                <a:lnTo>
                  <a:pt x="461" y="494"/>
                </a:lnTo>
                <a:lnTo>
                  <a:pt x="469" y="487"/>
                </a:lnTo>
                <a:lnTo>
                  <a:pt x="477" y="478"/>
                </a:lnTo>
                <a:lnTo>
                  <a:pt x="484" y="469"/>
                </a:lnTo>
                <a:lnTo>
                  <a:pt x="489" y="459"/>
                </a:lnTo>
                <a:lnTo>
                  <a:pt x="494" y="449"/>
                </a:lnTo>
                <a:lnTo>
                  <a:pt x="498" y="438"/>
                </a:lnTo>
                <a:lnTo>
                  <a:pt x="501" y="427"/>
                </a:lnTo>
                <a:lnTo>
                  <a:pt x="503" y="415"/>
                </a:lnTo>
                <a:lnTo>
                  <a:pt x="504" y="403"/>
                </a:lnTo>
                <a:lnTo>
                  <a:pt x="504" y="403"/>
                </a:lnTo>
                <a:lnTo>
                  <a:pt x="503" y="391"/>
                </a:lnTo>
                <a:lnTo>
                  <a:pt x="501" y="380"/>
                </a:lnTo>
                <a:lnTo>
                  <a:pt x="498" y="368"/>
                </a:lnTo>
                <a:lnTo>
                  <a:pt x="494" y="358"/>
                </a:lnTo>
                <a:lnTo>
                  <a:pt x="489" y="347"/>
                </a:lnTo>
                <a:lnTo>
                  <a:pt x="484" y="337"/>
                </a:lnTo>
                <a:lnTo>
                  <a:pt x="477" y="328"/>
                </a:lnTo>
                <a:lnTo>
                  <a:pt x="469" y="319"/>
                </a:lnTo>
                <a:lnTo>
                  <a:pt x="461" y="312"/>
                </a:lnTo>
                <a:lnTo>
                  <a:pt x="452" y="305"/>
                </a:lnTo>
                <a:lnTo>
                  <a:pt x="442" y="299"/>
                </a:lnTo>
                <a:lnTo>
                  <a:pt x="432" y="294"/>
                </a:lnTo>
                <a:lnTo>
                  <a:pt x="421" y="290"/>
                </a:lnTo>
                <a:lnTo>
                  <a:pt x="409" y="288"/>
                </a:lnTo>
                <a:lnTo>
                  <a:pt x="398" y="286"/>
                </a:lnTo>
                <a:lnTo>
                  <a:pt x="386" y="285"/>
                </a:lnTo>
                <a:lnTo>
                  <a:pt x="386" y="285"/>
                </a:lnTo>
                <a:close/>
                <a:moveTo>
                  <a:pt x="389" y="25"/>
                </a:moveTo>
                <a:lnTo>
                  <a:pt x="389" y="25"/>
                </a:lnTo>
                <a:lnTo>
                  <a:pt x="398" y="25"/>
                </a:lnTo>
                <a:lnTo>
                  <a:pt x="408" y="27"/>
                </a:lnTo>
                <a:lnTo>
                  <a:pt x="416" y="29"/>
                </a:lnTo>
                <a:lnTo>
                  <a:pt x="426" y="32"/>
                </a:lnTo>
                <a:lnTo>
                  <a:pt x="434" y="36"/>
                </a:lnTo>
                <a:lnTo>
                  <a:pt x="442" y="41"/>
                </a:lnTo>
                <a:lnTo>
                  <a:pt x="449" y="46"/>
                </a:lnTo>
                <a:lnTo>
                  <a:pt x="455" y="52"/>
                </a:lnTo>
                <a:lnTo>
                  <a:pt x="461" y="58"/>
                </a:lnTo>
                <a:lnTo>
                  <a:pt x="466" y="65"/>
                </a:lnTo>
                <a:lnTo>
                  <a:pt x="471" y="73"/>
                </a:lnTo>
                <a:lnTo>
                  <a:pt x="475" y="81"/>
                </a:lnTo>
                <a:lnTo>
                  <a:pt x="478" y="89"/>
                </a:lnTo>
                <a:lnTo>
                  <a:pt x="480" y="99"/>
                </a:lnTo>
                <a:lnTo>
                  <a:pt x="482" y="108"/>
                </a:lnTo>
                <a:lnTo>
                  <a:pt x="482" y="118"/>
                </a:lnTo>
                <a:lnTo>
                  <a:pt x="482" y="118"/>
                </a:lnTo>
                <a:lnTo>
                  <a:pt x="482" y="127"/>
                </a:lnTo>
                <a:lnTo>
                  <a:pt x="480" y="136"/>
                </a:lnTo>
                <a:lnTo>
                  <a:pt x="478" y="145"/>
                </a:lnTo>
                <a:lnTo>
                  <a:pt x="475" y="154"/>
                </a:lnTo>
                <a:lnTo>
                  <a:pt x="471" y="162"/>
                </a:lnTo>
                <a:lnTo>
                  <a:pt x="466" y="169"/>
                </a:lnTo>
                <a:lnTo>
                  <a:pt x="461" y="176"/>
                </a:lnTo>
                <a:lnTo>
                  <a:pt x="455" y="183"/>
                </a:lnTo>
                <a:lnTo>
                  <a:pt x="449" y="189"/>
                </a:lnTo>
                <a:lnTo>
                  <a:pt x="442" y="194"/>
                </a:lnTo>
                <a:lnTo>
                  <a:pt x="434" y="199"/>
                </a:lnTo>
                <a:lnTo>
                  <a:pt x="426" y="203"/>
                </a:lnTo>
                <a:lnTo>
                  <a:pt x="416" y="206"/>
                </a:lnTo>
                <a:lnTo>
                  <a:pt x="408" y="208"/>
                </a:lnTo>
                <a:lnTo>
                  <a:pt x="398" y="209"/>
                </a:lnTo>
                <a:lnTo>
                  <a:pt x="389" y="210"/>
                </a:lnTo>
                <a:lnTo>
                  <a:pt x="389" y="210"/>
                </a:lnTo>
                <a:lnTo>
                  <a:pt x="380" y="209"/>
                </a:lnTo>
                <a:lnTo>
                  <a:pt x="371" y="208"/>
                </a:lnTo>
                <a:lnTo>
                  <a:pt x="362" y="206"/>
                </a:lnTo>
                <a:lnTo>
                  <a:pt x="353" y="203"/>
                </a:lnTo>
                <a:lnTo>
                  <a:pt x="345" y="199"/>
                </a:lnTo>
                <a:lnTo>
                  <a:pt x="338" y="194"/>
                </a:lnTo>
                <a:lnTo>
                  <a:pt x="331" y="189"/>
                </a:lnTo>
                <a:lnTo>
                  <a:pt x="324" y="183"/>
                </a:lnTo>
                <a:lnTo>
                  <a:pt x="318" y="176"/>
                </a:lnTo>
                <a:lnTo>
                  <a:pt x="313" y="169"/>
                </a:lnTo>
                <a:lnTo>
                  <a:pt x="308" y="162"/>
                </a:lnTo>
                <a:lnTo>
                  <a:pt x="304" y="154"/>
                </a:lnTo>
                <a:lnTo>
                  <a:pt x="301" y="145"/>
                </a:lnTo>
                <a:lnTo>
                  <a:pt x="298" y="136"/>
                </a:lnTo>
                <a:lnTo>
                  <a:pt x="297" y="127"/>
                </a:lnTo>
                <a:lnTo>
                  <a:pt x="296" y="118"/>
                </a:lnTo>
                <a:lnTo>
                  <a:pt x="296" y="118"/>
                </a:lnTo>
                <a:lnTo>
                  <a:pt x="297" y="108"/>
                </a:lnTo>
                <a:lnTo>
                  <a:pt x="298" y="99"/>
                </a:lnTo>
                <a:lnTo>
                  <a:pt x="301" y="89"/>
                </a:lnTo>
                <a:lnTo>
                  <a:pt x="304" y="81"/>
                </a:lnTo>
                <a:lnTo>
                  <a:pt x="308" y="73"/>
                </a:lnTo>
                <a:lnTo>
                  <a:pt x="313" y="65"/>
                </a:lnTo>
                <a:lnTo>
                  <a:pt x="318" y="58"/>
                </a:lnTo>
                <a:lnTo>
                  <a:pt x="324" y="52"/>
                </a:lnTo>
                <a:lnTo>
                  <a:pt x="331" y="46"/>
                </a:lnTo>
                <a:lnTo>
                  <a:pt x="338" y="41"/>
                </a:lnTo>
                <a:lnTo>
                  <a:pt x="345" y="36"/>
                </a:lnTo>
                <a:lnTo>
                  <a:pt x="353" y="32"/>
                </a:lnTo>
                <a:lnTo>
                  <a:pt x="362" y="29"/>
                </a:lnTo>
                <a:lnTo>
                  <a:pt x="371" y="27"/>
                </a:lnTo>
                <a:lnTo>
                  <a:pt x="380" y="25"/>
                </a:lnTo>
                <a:lnTo>
                  <a:pt x="389" y="25"/>
                </a:lnTo>
                <a:lnTo>
                  <a:pt x="389" y="25"/>
                </a:lnTo>
                <a:close/>
                <a:moveTo>
                  <a:pt x="117" y="357"/>
                </a:moveTo>
                <a:lnTo>
                  <a:pt x="117" y="357"/>
                </a:lnTo>
                <a:lnTo>
                  <a:pt x="108" y="356"/>
                </a:lnTo>
                <a:lnTo>
                  <a:pt x="99" y="355"/>
                </a:lnTo>
                <a:lnTo>
                  <a:pt x="90" y="353"/>
                </a:lnTo>
                <a:lnTo>
                  <a:pt x="82" y="350"/>
                </a:lnTo>
                <a:lnTo>
                  <a:pt x="74" y="346"/>
                </a:lnTo>
                <a:lnTo>
                  <a:pt x="66" y="340"/>
                </a:lnTo>
                <a:lnTo>
                  <a:pt x="58" y="335"/>
                </a:lnTo>
                <a:lnTo>
                  <a:pt x="51" y="329"/>
                </a:lnTo>
                <a:lnTo>
                  <a:pt x="45" y="322"/>
                </a:lnTo>
                <a:lnTo>
                  <a:pt x="40" y="315"/>
                </a:lnTo>
                <a:lnTo>
                  <a:pt x="36" y="308"/>
                </a:lnTo>
                <a:lnTo>
                  <a:pt x="32" y="300"/>
                </a:lnTo>
                <a:lnTo>
                  <a:pt x="29" y="291"/>
                </a:lnTo>
                <a:lnTo>
                  <a:pt x="26" y="282"/>
                </a:lnTo>
                <a:lnTo>
                  <a:pt x="25" y="273"/>
                </a:lnTo>
                <a:lnTo>
                  <a:pt x="24" y="264"/>
                </a:lnTo>
                <a:lnTo>
                  <a:pt x="24" y="264"/>
                </a:lnTo>
                <a:lnTo>
                  <a:pt x="25" y="254"/>
                </a:lnTo>
                <a:lnTo>
                  <a:pt x="26" y="245"/>
                </a:lnTo>
                <a:lnTo>
                  <a:pt x="29" y="237"/>
                </a:lnTo>
                <a:lnTo>
                  <a:pt x="32" y="228"/>
                </a:lnTo>
                <a:lnTo>
                  <a:pt x="36" y="220"/>
                </a:lnTo>
                <a:lnTo>
                  <a:pt x="40" y="211"/>
                </a:lnTo>
                <a:lnTo>
                  <a:pt x="45" y="204"/>
                </a:lnTo>
                <a:lnTo>
                  <a:pt x="51" y="198"/>
                </a:lnTo>
                <a:lnTo>
                  <a:pt x="58" y="192"/>
                </a:lnTo>
                <a:lnTo>
                  <a:pt x="66" y="187"/>
                </a:lnTo>
                <a:lnTo>
                  <a:pt x="74" y="182"/>
                </a:lnTo>
                <a:lnTo>
                  <a:pt x="82" y="178"/>
                </a:lnTo>
                <a:lnTo>
                  <a:pt x="90" y="175"/>
                </a:lnTo>
                <a:lnTo>
                  <a:pt x="99" y="173"/>
                </a:lnTo>
                <a:lnTo>
                  <a:pt x="108" y="171"/>
                </a:lnTo>
                <a:lnTo>
                  <a:pt x="117" y="171"/>
                </a:lnTo>
                <a:lnTo>
                  <a:pt x="117" y="171"/>
                </a:lnTo>
                <a:lnTo>
                  <a:pt x="127" y="171"/>
                </a:lnTo>
                <a:lnTo>
                  <a:pt x="136" y="173"/>
                </a:lnTo>
                <a:lnTo>
                  <a:pt x="145" y="175"/>
                </a:lnTo>
                <a:lnTo>
                  <a:pt x="153" y="178"/>
                </a:lnTo>
                <a:lnTo>
                  <a:pt x="161" y="182"/>
                </a:lnTo>
                <a:lnTo>
                  <a:pt x="169" y="187"/>
                </a:lnTo>
                <a:lnTo>
                  <a:pt x="176" y="192"/>
                </a:lnTo>
                <a:lnTo>
                  <a:pt x="184" y="198"/>
                </a:lnTo>
                <a:lnTo>
                  <a:pt x="189" y="204"/>
                </a:lnTo>
                <a:lnTo>
                  <a:pt x="195" y="211"/>
                </a:lnTo>
                <a:lnTo>
                  <a:pt x="199" y="220"/>
                </a:lnTo>
                <a:lnTo>
                  <a:pt x="203" y="228"/>
                </a:lnTo>
                <a:lnTo>
                  <a:pt x="206" y="237"/>
                </a:lnTo>
                <a:lnTo>
                  <a:pt x="209" y="245"/>
                </a:lnTo>
                <a:lnTo>
                  <a:pt x="210" y="254"/>
                </a:lnTo>
                <a:lnTo>
                  <a:pt x="211" y="264"/>
                </a:lnTo>
                <a:lnTo>
                  <a:pt x="211" y="264"/>
                </a:lnTo>
                <a:lnTo>
                  <a:pt x="210" y="273"/>
                </a:lnTo>
                <a:lnTo>
                  <a:pt x="209" y="282"/>
                </a:lnTo>
                <a:lnTo>
                  <a:pt x="206" y="291"/>
                </a:lnTo>
                <a:lnTo>
                  <a:pt x="203" y="300"/>
                </a:lnTo>
                <a:lnTo>
                  <a:pt x="199" y="308"/>
                </a:lnTo>
                <a:lnTo>
                  <a:pt x="195" y="315"/>
                </a:lnTo>
                <a:lnTo>
                  <a:pt x="189" y="322"/>
                </a:lnTo>
                <a:lnTo>
                  <a:pt x="184" y="329"/>
                </a:lnTo>
                <a:lnTo>
                  <a:pt x="176" y="335"/>
                </a:lnTo>
                <a:lnTo>
                  <a:pt x="169" y="340"/>
                </a:lnTo>
                <a:lnTo>
                  <a:pt x="161" y="346"/>
                </a:lnTo>
                <a:lnTo>
                  <a:pt x="153" y="350"/>
                </a:lnTo>
                <a:lnTo>
                  <a:pt x="145" y="353"/>
                </a:lnTo>
                <a:lnTo>
                  <a:pt x="136" y="355"/>
                </a:lnTo>
                <a:lnTo>
                  <a:pt x="127" y="356"/>
                </a:lnTo>
                <a:lnTo>
                  <a:pt x="117" y="357"/>
                </a:lnTo>
                <a:lnTo>
                  <a:pt x="117" y="357"/>
                </a:lnTo>
                <a:close/>
                <a:moveTo>
                  <a:pt x="386" y="496"/>
                </a:moveTo>
                <a:lnTo>
                  <a:pt x="386" y="496"/>
                </a:lnTo>
                <a:lnTo>
                  <a:pt x="376" y="496"/>
                </a:lnTo>
                <a:lnTo>
                  <a:pt x="367" y="494"/>
                </a:lnTo>
                <a:lnTo>
                  <a:pt x="358" y="492"/>
                </a:lnTo>
                <a:lnTo>
                  <a:pt x="350" y="489"/>
                </a:lnTo>
                <a:lnTo>
                  <a:pt x="342" y="485"/>
                </a:lnTo>
                <a:lnTo>
                  <a:pt x="334" y="480"/>
                </a:lnTo>
                <a:lnTo>
                  <a:pt x="327" y="475"/>
                </a:lnTo>
                <a:lnTo>
                  <a:pt x="321" y="469"/>
                </a:lnTo>
                <a:lnTo>
                  <a:pt x="315" y="462"/>
                </a:lnTo>
                <a:lnTo>
                  <a:pt x="309" y="455"/>
                </a:lnTo>
                <a:lnTo>
                  <a:pt x="305" y="447"/>
                </a:lnTo>
                <a:lnTo>
                  <a:pt x="301" y="439"/>
                </a:lnTo>
                <a:lnTo>
                  <a:pt x="297" y="430"/>
                </a:lnTo>
                <a:lnTo>
                  <a:pt x="295" y="422"/>
                </a:lnTo>
                <a:lnTo>
                  <a:pt x="293" y="413"/>
                </a:lnTo>
                <a:lnTo>
                  <a:pt x="293" y="403"/>
                </a:lnTo>
                <a:lnTo>
                  <a:pt x="293" y="403"/>
                </a:lnTo>
                <a:lnTo>
                  <a:pt x="293" y="395"/>
                </a:lnTo>
                <a:lnTo>
                  <a:pt x="294" y="386"/>
                </a:lnTo>
                <a:lnTo>
                  <a:pt x="296" y="378"/>
                </a:lnTo>
                <a:lnTo>
                  <a:pt x="299" y="370"/>
                </a:lnTo>
                <a:lnTo>
                  <a:pt x="308" y="354"/>
                </a:lnTo>
                <a:lnTo>
                  <a:pt x="309" y="352"/>
                </a:lnTo>
                <a:lnTo>
                  <a:pt x="309" y="352"/>
                </a:lnTo>
                <a:lnTo>
                  <a:pt x="316" y="343"/>
                </a:lnTo>
                <a:lnTo>
                  <a:pt x="324" y="334"/>
                </a:lnTo>
                <a:lnTo>
                  <a:pt x="332" y="327"/>
                </a:lnTo>
                <a:lnTo>
                  <a:pt x="342" y="321"/>
                </a:lnTo>
                <a:lnTo>
                  <a:pt x="352" y="316"/>
                </a:lnTo>
                <a:lnTo>
                  <a:pt x="363" y="313"/>
                </a:lnTo>
                <a:lnTo>
                  <a:pt x="374" y="311"/>
                </a:lnTo>
                <a:lnTo>
                  <a:pt x="386" y="310"/>
                </a:lnTo>
                <a:lnTo>
                  <a:pt x="386" y="310"/>
                </a:lnTo>
                <a:lnTo>
                  <a:pt x="395" y="311"/>
                </a:lnTo>
                <a:lnTo>
                  <a:pt x="404" y="312"/>
                </a:lnTo>
                <a:lnTo>
                  <a:pt x="413" y="314"/>
                </a:lnTo>
                <a:lnTo>
                  <a:pt x="422" y="317"/>
                </a:lnTo>
                <a:lnTo>
                  <a:pt x="431" y="321"/>
                </a:lnTo>
                <a:lnTo>
                  <a:pt x="438" y="326"/>
                </a:lnTo>
                <a:lnTo>
                  <a:pt x="445" y="331"/>
                </a:lnTo>
                <a:lnTo>
                  <a:pt x="452" y="337"/>
                </a:lnTo>
                <a:lnTo>
                  <a:pt x="458" y="345"/>
                </a:lnTo>
                <a:lnTo>
                  <a:pt x="463" y="352"/>
                </a:lnTo>
                <a:lnTo>
                  <a:pt x="468" y="359"/>
                </a:lnTo>
                <a:lnTo>
                  <a:pt x="471" y="367"/>
                </a:lnTo>
                <a:lnTo>
                  <a:pt x="475" y="376"/>
                </a:lnTo>
                <a:lnTo>
                  <a:pt x="477" y="385"/>
                </a:lnTo>
                <a:lnTo>
                  <a:pt x="478" y="394"/>
                </a:lnTo>
                <a:lnTo>
                  <a:pt x="479" y="403"/>
                </a:lnTo>
                <a:lnTo>
                  <a:pt x="479" y="403"/>
                </a:lnTo>
                <a:lnTo>
                  <a:pt x="478" y="413"/>
                </a:lnTo>
                <a:lnTo>
                  <a:pt x="477" y="422"/>
                </a:lnTo>
                <a:lnTo>
                  <a:pt x="475" y="430"/>
                </a:lnTo>
                <a:lnTo>
                  <a:pt x="471" y="439"/>
                </a:lnTo>
                <a:lnTo>
                  <a:pt x="468" y="447"/>
                </a:lnTo>
                <a:lnTo>
                  <a:pt x="463" y="455"/>
                </a:lnTo>
                <a:lnTo>
                  <a:pt x="458" y="462"/>
                </a:lnTo>
                <a:lnTo>
                  <a:pt x="452" y="469"/>
                </a:lnTo>
                <a:lnTo>
                  <a:pt x="445" y="475"/>
                </a:lnTo>
                <a:lnTo>
                  <a:pt x="438" y="480"/>
                </a:lnTo>
                <a:lnTo>
                  <a:pt x="431" y="485"/>
                </a:lnTo>
                <a:lnTo>
                  <a:pt x="422" y="489"/>
                </a:lnTo>
                <a:lnTo>
                  <a:pt x="413" y="492"/>
                </a:lnTo>
                <a:lnTo>
                  <a:pt x="404" y="494"/>
                </a:lnTo>
                <a:lnTo>
                  <a:pt x="395" y="496"/>
                </a:lnTo>
                <a:lnTo>
                  <a:pt x="386" y="496"/>
                </a:lnTo>
                <a:lnTo>
                  <a:pt x="386" y="49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27" name="文本框 26"/>
          <p:cNvSpPr txBox="1"/>
          <p:nvPr/>
        </p:nvSpPr>
        <p:spPr>
          <a:xfrm>
            <a:off x="1059180" y="1226185"/>
            <a:ext cx="5544185" cy="460375"/>
          </a:xfrm>
          <a:prstGeom prst="rect">
            <a:avLst/>
          </a:prstGeom>
          <a:noFill/>
        </p:spPr>
        <p:txBody>
          <a:bodyPr wrap="square" rtlCol="0">
            <a:spAutoFit/>
          </a:bodyPr>
          <a:p>
            <a:r>
              <a:rPr lang="en-US" altLang="zh-CN" sz="2400" b="1"/>
              <a:t>Shamir Secret Sharing(</a:t>
            </a:r>
            <a:r>
              <a:rPr lang="zh-CN" altLang="en-US" sz="2400" b="1"/>
              <a:t>门限秘密分享</a:t>
            </a:r>
            <a:r>
              <a:rPr lang="en-US" altLang="zh-CN" sz="2400" b="1"/>
              <a:t>)</a:t>
            </a:r>
            <a:endParaRPr lang="zh-CN" altLang="en-US" sz="2400" b="1"/>
          </a:p>
        </p:txBody>
      </p:sp>
      <p:sp>
        <p:nvSpPr>
          <p:cNvPr id="44" name="文本框 43"/>
          <p:cNvSpPr txBox="1"/>
          <p:nvPr/>
        </p:nvSpPr>
        <p:spPr>
          <a:xfrm>
            <a:off x="1109980" y="1686560"/>
            <a:ext cx="6426835" cy="4605020"/>
          </a:xfrm>
          <a:prstGeom prst="rect">
            <a:avLst/>
          </a:prstGeom>
          <a:noFill/>
        </p:spPr>
        <p:txBody>
          <a:bodyPr wrap="square" rtlCol="0">
            <a:noAutofit/>
          </a:bodyPr>
          <a:p>
            <a:r>
              <a:rPr lang="zh-CN" altLang="en-US"/>
              <a:t>门限秘密共享的概念：(k,n)门限秘密共享表示把秘密信息分成n份无意义的子秘密，只有拥有至少k份子秘密才能恢复秘密信息。</a:t>
            </a:r>
            <a:endParaRPr lang="zh-CN" altLang="en-US"/>
          </a:p>
          <a:p>
            <a:endParaRPr lang="zh-CN" altLang="en-US"/>
          </a:p>
          <a:p>
            <a:endParaRPr lang="zh-CN" altLang="en-US"/>
          </a:p>
          <a:p>
            <a:endParaRPr lang="zh-CN" altLang="en-US"/>
          </a:p>
          <a:p>
            <a:endParaRPr lang="zh-CN" altLang="en-US"/>
          </a:p>
          <a:p>
            <a:r>
              <a:rPr lang="zh-CN" altLang="en-US"/>
              <a:t>门限分享具体可以通过拉格朗日插值算法或者异或实现</a:t>
            </a:r>
            <a:r>
              <a:rPr lang="en-US" altLang="zh-CN"/>
              <a:t>.</a:t>
            </a:r>
            <a:endParaRPr lang="en-US" altLang="zh-CN"/>
          </a:p>
          <a:p>
            <a:endParaRPr lang="en-US" altLang="zh-CN"/>
          </a:p>
        </p:txBody>
      </p:sp>
      <p:pic>
        <p:nvPicPr>
          <p:cNvPr id="45" name="图片 44"/>
          <p:cNvPicPr>
            <a:picLocks noChangeAspect="1"/>
          </p:cNvPicPr>
          <p:nvPr>
            <p:custDataLst>
              <p:tags r:id="rId4"/>
            </p:custDataLst>
          </p:nvPr>
        </p:nvPicPr>
        <p:blipFill>
          <a:blip r:embed="rId5"/>
          <a:srcRect l="4096"/>
          <a:stretch>
            <a:fillRect/>
          </a:stretch>
        </p:blipFill>
        <p:spPr>
          <a:xfrm>
            <a:off x="1165225" y="2536190"/>
            <a:ext cx="6438900" cy="1091565"/>
          </a:xfrm>
          <a:prstGeom prst="rect">
            <a:avLst/>
          </a:prstGeom>
        </p:spPr>
      </p:pic>
      <p:pic>
        <p:nvPicPr>
          <p:cNvPr id="46" name="图片 45"/>
          <p:cNvPicPr>
            <a:picLocks noChangeAspect="1"/>
          </p:cNvPicPr>
          <p:nvPr>
            <p:custDataLst>
              <p:tags r:id="rId6"/>
            </p:custDataLst>
          </p:nvPr>
        </p:nvPicPr>
        <p:blipFill>
          <a:blip r:embed="rId7"/>
          <a:stretch>
            <a:fillRect/>
          </a:stretch>
        </p:blipFill>
        <p:spPr>
          <a:xfrm>
            <a:off x="1059180" y="3992880"/>
            <a:ext cx="4586605" cy="1305560"/>
          </a:xfrm>
          <a:prstGeom prst="rect">
            <a:avLst/>
          </a:prstGeom>
        </p:spPr>
      </p:pic>
      <p:pic>
        <p:nvPicPr>
          <p:cNvPr id="47" name="图片 46"/>
          <p:cNvPicPr>
            <a:picLocks noChangeAspect="1"/>
          </p:cNvPicPr>
          <p:nvPr>
            <p:custDataLst>
              <p:tags r:id="rId8"/>
            </p:custDataLst>
          </p:nvPr>
        </p:nvPicPr>
        <p:blipFill>
          <a:blip r:embed="rId9"/>
          <a:stretch>
            <a:fillRect/>
          </a:stretch>
        </p:blipFill>
        <p:spPr>
          <a:xfrm>
            <a:off x="1165225" y="5199380"/>
            <a:ext cx="5629275" cy="1429385"/>
          </a:xfrm>
          <a:prstGeom prst="rect">
            <a:avLst/>
          </a:prstGeom>
        </p:spPr>
      </p:pic>
      <p:pic>
        <p:nvPicPr>
          <p:cNvPr id="4" name="图片 3"/>
          <p:cNvPicPr>
            <a:picLocks noChangeAspect="1"/>
          </p:cNvPicPr>
          <p:nvPr>
            <p:custDataLst>
              <p:tags r:id="rId10"/>
            </p:custDataLst>
          </p:nvPr>
        </p:nvPicPr>
        <p:blipFill>
          <a:blip r:embed="rId11"/>
          <a:stretch>
            <a:fillRect/>
          </a:stretch>
        </p:blipFill>
        <p:spPr>
          <a:xfrm>
            <a:off x="9569450" y="438785"/>
            <a:ext cx="2427605" cy="43719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PLACING_PICTURE_USER_VIEWPORT" val="{&quot;height&quot;:3648,&quot;width&quot;:10225.822047244093}"/>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UNIT_PLACING_PICTURE_USER_VIEWPORT" val="{&quot;height&quot;:3648,&quot;width&quot;:10225.822047244093}"/>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UNIT_PLACING_PICTURE_USER_VIEWPORT" val="{&quot;height&quot;:3648,&quot;width&quot;:10225.822047244093}"/>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UNIT_PLACING_PICTURE_USER_VIEWPORT" val="{&quot;height&quot;:3648,&quot;width&quot;:10225.822047244093}"/>
</p:tagLst>
</file>

<file path=ppt/tags/tag25.xml><?xml version="1.0" encoding="utf-8"?>
<p:tagLst xmlns:p="http://schemas.openxmlformats.org/presentationml/2006/main">
  <p:tag name="KSO_WM_UNIT_PLACING_PICTURE_USER_VIEWPORT" val="{&quot;height&quot;:3648,&quot;width&quot;:10225.822047244093}"/>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PLACING_PICTURE_USER_VIEWPORT" val="{&quot;height&quot;:3648,&quot;width&quot;:10225.822047244093}"/>
</p:tagLst>
</file>

<file path=ppt/tags/tag28.xml><?xml version="1.0" encoding="utf-8"?>
<p:tagLst xmlns:p="http://schemas.openxmlformats.org/presentationml/2006/main">
  <p:tag name="KSO_WM_UNIT_PLACING_PICTURE_USER_VIEWPORT" val="{&quot;height&quot;:3648,&quot;width&quot;:10225.822047244093}"/>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PLACING_PICTURE_USER_VIEWPORT" val="{&quot;height&quot;:3648,&quot;width&quot;:10225.822047244093}"/>
</p:tagLst>
</file>

<file path=ppt/tags/tag32.xml><?xml version="1.0" encoding="utf-8"?>
<p:tagLst xmlns:p="http://schemas.openxmlformats.org/presentationml/2006/main">
  <p:tag name="KSO_WM_UNIT_PLACING_PICTURE_USER_VIEWPORT" val="{&quot;height&quot;:3648,&quot;width&quot;:10225.822047244093}"/>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PLACING_PICTURE_USER_VIEWPORT" val="{&quot;height&quot;:3648,&quot;width&quot;:10225.822047244093}"/>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UNIT_PLACING_PICTURE_USER_VIEWPORT" val="{&quot;height&quot;:3648,&quot;width&quot;:10225.822047244093}"/>
</p:tagLst>
</file>

<file path=ppt/tags/tag38.xml><?xml version="1.0" encoding="utf-8"?>
<p:tagLst xmlns:p="http://schemas.openxmlformats.org/presentationml/2006/main">
  <p:tag name="KSO_WM_UNIT_PLACING_PICTURE_USER_VIEWPORT" val="{&quot;height&quot;:3648,&quot;width&quot;:10225.822047244093}"/>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PLACING_PICTURE_USER_VIEWPORT" val="{&quot;height&quot;:3648,&quot;width&quot;:10225.822047244093}"/>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UNIT_PLACING_PICTURE_USER_VIEWPORT" val="{&quot;height&quot;:3648,&quot;width&quot;:10225.822047244093}"/>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UNIT_PLACING_PICTURE_USER_VIEWPORT" val="{&quot;height&quot;:3648,&quot;width&quot;:10225.822047244093}"/>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UNIT_PLACING_PICTURE_USER_VIEWPORT" val="{&quot;height&quot;:3648,&quot;width&quot;:10225.822047244093}"/>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UNIT_PLACING_PICTURE_USER_VIEWPORT" val="{&quot;height&quot;:3648,&quot;width&quot;:10225.822047244093}"/>
</p:tagLst>
</file>

<file path=ppt/tags/tag5.xml><?xml version="1.0" encoding="utf-8"?>
<p:tagLst xmlns:p="http://schemas.openxmlformats.org/presentationml/2006/main">
  <p:tag name="KSO_WM_UNIT_PLACING_PICTURE_USER_VIEWPORT" val="{&quot;height&quot;:3648,&quot;width&quot;:10225.822047244093}"/>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UNIT_PLACING_PICTURE_USER_VIEWPORT" val="{&quot;height&quot;:3648,&quot;width&quot;:10225.822047244093}"/>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UNIT_PLACING_PICTURE_USER_VIEWPORT" val="{&quot;height&quot;:3648,&quot;width&quot;:10225.822047244093}"/>
</p:tagLst>
</file>

<file path=ppt/tags/tag54.xml><?xml version="1.0" encoding="utf-8"?>
<p:tagLst xmlns:p="http://schemas.openxmlformats.org/presentationml/2006/main">
  <p:tag name="KSO_WM_UNIT_PLACING_PICTURE_USER_VIEWPORT" val="{&quot;height&quot;:3648,&quot;width&quot;:10225.822047244093}"/>
</p:tagLst>
</file>

<file path=ppt/tags/tag55.xml><?xml version="1.0" encoding="utf-8"?>
<p:tagLst xmlns:p="http://schemas.openxmlformats.org/presentationml/2006/main">
  <p:tag name="KSO_WM_UNIT_PLACING_PICTURE_USER_VIEWPORT" val="{&quot;height&quot;:3648,&quot;width&quot;:10225.822047244093}"/>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UNIT_PLACING_PICTURE_USER_VIEWPORT" val="{&quot;height&quot;:3648,&quot;width&quot;:10225.822047244093}"/>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COMMONDATA" val="eyJoZGlkIjoiNTFmY2M5ZTlmZDY0NjQzZDFiMTRmMDdmYTM1YjkzZTg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PLACING_PICTURE_USER_VIEWPORT" val="{&quot;height&quot;:3648,&quot;width&quot;:10225.822047244093}"/>
</p:tagLst>
</file>

<file path=ppt/tags/tag9.xml><?xml version="1.0" encoding="utf-8"?>
<p:tagLst xmlns:p="http://schemas.openxmlformats.org/presentationml/2006/main">
  <p:tag name="KSO_WM_UNIT_PLACING_PICTURE_USER_VIEWPORT" val="{&quot;height&quot;:3648,&quot;width&quot;:10225.822047244093}"/>
</p:tagLst>
</file>

<file path=ppt/theme/theme1.xml><?xml version="1.0" encoding="utf-8"?>
<a:theme xmlns:a="http://schemas.openxmlformats.org/drawingml/2006/main" name="第一PPT，www.1ppt.com">
  <a:themeElements>
    <a:clrScheme name="自定义 1034">
      <a:dk1>
        <a:sysClr val="windowText" lastClr="000000"/>
      </a:dk1>
      <a:lt1>
        <a:sysClr val="window" lastClr="FFFFFF"/>
      </a:lt1>
      <a:dk2>
        <a:srgbClr val="44546A"/>
      </a:dk2>
      <a:lt2>
        <a:srgbClr val="E7E6E6"/>
      </a:lt2>
      <a:accent1>
        <a:srgbClr val="595959"/>
      </a:accent1>
      <a:accent2>
        <a:srgbClr val="7F7F7F"/>
      </a:accent2>
      <a:accent3>
        <a:srgbClr val="A5A5A5"/>
      </a:accent3>
      <a:accent4>
        <a:srgbClr val="FFC000"/>
      </a:accent4>
      <a:accent5>
        <a:srgbClr val="5B9BD5"/>
      </a:accent5>
      <a:accent6>
        <a:srgbClr val="70AD47"/>
      </a:accent6>
      <a:hlink>
        <a:srgbClr val="0563C1"/>
      </a:hlink>
      <a:folHlink>
        <a:srgbClr val="954F72"/>
      </a:folHlink>
    </a:clrScheme>
    <a:fontScheme name="4x2pyu2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34">
      <a:dk1>
        <a:sysClr val="windowText" lastClr="000000"/>
      </a:dk1>
      <a:lt1>
        <a:sysClr val="window" lastClr="FFFFFF"/>
      </a:lt1>
      <a:dk2>
        <a:srgbClr val="44546A"/>
      </a:dk2>
      <a:lt2>
        <a:srgbClr val="E7E6E6"/>
      </a:lt2>
      <a:accent1>
        <a:srgbClr val="595959"/>
      </a:accent1>
      <a:accent2>
        <a:srgbClr val="7F7F7F"/>
      </a:accent2>
      <a:accent3>
        <a:srgbClr val="A5A5A5"/>
      </a:accent3>
      <a:accent4>
        <a:srgbClr val="FFC000"/>
      </a:accent4>
      <a:accent5>
        <a:srgbClr val="5B9BD5"/>
      </a:accent5>
      <a:accent6>
        <a:srgbClr val="70AD47"/>
      </a:accent6>
      <a:hlink>
        <a:srgbClr val="0563C1"/>
      </a:hlink>
      <a:folHlink>
        <a:srgbClr val="954F72"/>
      </a:folHlink>
    </a:clrScheme>
    <a:fontScheme name="4x2pyu2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jzypdn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思源宋体"/>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思源宋体"/>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5164</Words>
  <Application>WPS 演示</Application>
  <PresentationFormat>宽屏</PresentationFormat>
  <Paragraphs>350</Paragraphs>
  <Slides>34</Slides>
  <Notes>7</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34</vt:i4>
      </vt:variant>
    </vt:vector>
  </HeadingPairs>
  <TitlesOfParts>
    <vt:vector size="54" baseType="lpstr">
      <vt:lpstr>Arial</vt:lpstr>
      <vt:lpstr>宋体</vt:lpstr>
      <vt:lpstr>Wingdings</vt:lpstr>
      <vt:lpstr>思源宋体</vt:lpstr>
      <vt:lpstr>微软雅黑</vt:lpstr>
      <vt:lpstr>Arial</vt:lpstr>
      <vt:lpstr>Calibri Light</vt:lpstr>
      <vt:lpstr>Roboto Light</vt:lpstr>
      <vt:lpstr>Segoe Print</vt:lpstr>
      <vt:lpstr>Helvetica Neue</vt:lpstr>
      <vt:lpstr>Helvetica</vt:lpstr>
      <vt:lpstr>Helvetica Neue Light</vt:lpstr>
      <vt:lpstr>Arial Unicode MS</vt:lpstr>
      <vt:lpstr>Symbol</vt:lpstr>
      <vt:lpstr>Open Sans</vt:lpstr>
      <vt:lpstr>Calibri</vt:lpstr>
      <vt:lpstr>第一PPT，www.1ppt.com</vt:lpstr>
      <vt:lpstr>1_Office 主题​​</vt:lpstr>
      <vt:lpstr>自定义设计方案</vt:lpstr>
      <vt:lpstr>1_第一PPT，www.1ppt.com</vt:lpstr>
      <vt:lpstr>PowerPoint 演示文稿</vt:lpstr>
      <vt:lpstr>PowerPoint 演示文稿</vt:lpstr>
      <vt:lpstr>PowerPoint 演示文稿</vt:lpstr>
      <vt:lpstr>PowerPoint 演示文稿</vt:lpstr>
      <vt:lpstr>What does FedLearning further need?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极简曲线</dc:title>
  <dc:creator>第一PPT</dc:creator>
  <cp:keywords>www.1ppt.com</cp:keywords>
  <dc:description>www.1ppt.com</dc:description>
  <cp:lastModifiedBy>Enc3l</cp:lastModifiedBy>
  <cp:revision>46</cp:revision>
  <dcterms:created xsi:type="dcterms:W3CDTF">2019-05-29T13:37:00Z</dcterms:created>
  <dcterms:modified xsi:type="dcterms:W3CDTF">2024-03-14T06:58:35Z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76E7F022EC2E4B5685009A0FFAFB81AB_12</vt:lpwstr>
  </property>
</Properties>
</file>