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8.xml.rels" ContentType="application/vnd.openxmlformats-package.relationships+xml"/>
  <Override PartName="/ppt/notesSlides/_rels/notesSlide1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22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02BEFFA-AA1B-40B4-A1DF-2EB61A943D89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5CC04BD-6A34-4FFF-AADD-FABFCE980453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30CF90F-D1BA-4C46-8370-70CE10EFF12A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4" descr=""/>
          <p:cNvPicPr/>
          <p:nvPr/>
        </p:nvPicPr>
        <p:blipFill>
          <a:blip r:embed="rId1"/>
          <a:srcRect l="35460" t="16766" r="0" b="18225"/>
          <a:stretch/>
        </p:blipFill>
        <p:spPr>
          <a:xfrm>
            <a:off x="-59400" y="-48240"/>
            <a:ext cx="6855480" cy="690516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  <p:sp>
        <p:nvSpPr>
          <p:cNvPr id="78" name="CustomShape 1"/>
          <p:cNvSpPr/>
          <p:nvPr/>
        </p:nvSpPr>
        <p:spPr>
          <a:xfrm>
            <a:off x="-79920" y="3711240"/>
            <a:ext cx="5001120" cy="1719000"/>
          </a:xfrm>
          <a:prstGeom prst="rect">
            <a:avLst/>
          </a:prstGeom>
          <a:solidFill>
            <a:srgbClr val="52377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4921560" y="3711240"/>
            <a:ext cx="7269120" cy="17190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277200" y="3751560"/>
            <a:ext cx="436608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Computer @nd Comity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5091840" y="4536720"/>
            <a:ext cx="60807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Association for Computing Machinery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2016/3/6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0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4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8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144520" y="4230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为什么要遵守代码规范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825560"/>
            <a:ext cx="10514520" cy="44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代码是写给人看的，机器顺便可以运行而已”这个观点应该是写代码的基本原则。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代码好坏程度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代码重构的时间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代码重构时骂街的次数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第一，写别人能看懂得代码且容易看懂的代码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第二，写可以扩展的代码（松耦合）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第三，写可以测试的代码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第四，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DRY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原则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(don’t repeat yourself)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第五，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TED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原则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(Terse, Expressive, Do one thing)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内容占位符 3" descr=""/>
          <p:cNvPicPr/>
          <p:nvPr/>
        </p:nvPicPr>
        <p:blipFill>
          <a:blip r:embed="rId1"/>
          <a:stretch/>
        </p:blipFill>
        <p:spPr>
          <a:xfrm>
            <a:off x="552240" y="42300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7860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Python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的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PEP8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规范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内容占位符 3" descr=""/>
          <p:cNvPicPr/>
          <p:nvPr/>
        </p:nvPicPr>
        <p:blipFill>
          <a:blip r:embed="rId1"/>
          <a:stretch/>
        </p:blipFill>
        <p:spPr>
          <a:xfrm>
            <a:off x="274320" y="28008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  <p:sp>
        <p:nvSpPr>
          <p:cNvPr id="110" name="CustomShape 2"/>
          <p:cNvSpPr/>
          <p:nvPr/>
        </p:nvSpPr>
        <p:spPr>
          <a:xfrm>
            <a:off x="1578600" y="29268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1578600" y="2128680"/>
            <a:ext cx="9037800" cy="34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Enhancement Proposal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的缩写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翻译过来就是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增强建议书。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676520" y="3596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Python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的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PEP8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规范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 代码编排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缩进。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个空格的缩进（编辑器都可以完成此功能），不使用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Tap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，更不能混合使用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Tap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和空格。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</a:t>
            </a:r>
            <a:r>
              <a:rPr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每行最大长度</a:t>
            </a:r>
            <a:r>
              <a:rPr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79</a:t>
            </a:r>
            <a:r>
              <a:rPr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（换行可以使用反斜杠，最好使用圆括号。换行点要在操作符的后边敲回车）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类和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top-level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函数定义之间空两行；类中的方法定义之间空一行；函数内逻辑无关段落之间空一行；其他地方尽量不要再空行。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内容占位符 3" descr=""/>
          <p:cNvPicPr/>
          <p:nvPr/>
        </p:nvPicPr>
        <p:blipFill>
          <a:blip r:embed="rId1"/>
          <a:stretch/>
        </p:blipFill>
        <p:spPr>
          <a:xfrm>
            <a:off x="102600" y="21384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676520" y="3596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Python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的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PEP8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规范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 文档编排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模块内容的顺序：模块说明和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docstring—import—globals&amp;constants—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其他定义。其中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部分，又按标准、三方和自己编写顺序依次排放，之间空一行。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不要在一句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中多个库，比如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 os, sys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不推荐。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</a:t>
            </a:r>
            <a:r>
              <a:rPr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如果采用</a:t>
            </a:r>
            <a:r>
              <a:rPr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XX import XX</a:t>
            </a:r>
            <a:r>
              <a:rPr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引用库，可以省略‘</a:t>
            </a:r>
            <a:r>
              <a:rPr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module.’</a:t>
            </a:r>
            <a:r>
              <a:rPr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，都是可能出现命名冲突，这时就要采用</a:t>
            </a:r>
            <a:r>
              <a:rPr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 XX</a:t>
            </a:r>
            <a:r>
              <a:rPr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内容占位符 3" descr=""/>
          <p:cNvPicPr/>
          <p:nvPr/>
        </p:nvPicPr>
        <p:blipFill>
          <a:blip r:embed="rId1"/>
          <a:stretch/>
        </p:blipFill>
        <p:spPr>
          <a:xfrm>
            <a:off x="338400" y="28656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676520" y="3596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Python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的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PEP8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规范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36560" y="1830960"/>
            <a:ext cx="10514520" cy="49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 空格的使用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总体原则，避免不必要的空格。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各种右括号前不要加空格。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逗号、冒号、分号前不要加空格，后面要加空格。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操作符左右各加一个空格，不要为了对齐增加空格。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函数默认参数使用的赋值符左右省略空格。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不要将多句语句写在同一行，尽管使用‘；’允许。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 if/for/while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语句中，即使执行语句只有一句，也必须另起一行。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内容占位符 3" descr=""/>
          <p:cNvPicPr/>
          <p:nvPr/>
        </p:nvPicPr>
        <p:blipFill>
          <a:blip r:embed="rId1"/>
          <a:stretch/>
        </p:blipFill>
        <p:spPr>
          <a:xfrm>
            <a:off x="338400" y="28656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676520" y="3596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Python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的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PEP8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规范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36560" y="1830960"/>
            <a:ext cx="10514520" cy="49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四 编码建议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尽可能使用‘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is’‘is not’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取代‘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==’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，比如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x is not None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要优于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x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使用基于类的异常，每个模块或包都有自己的异常类，此异常类继承自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BaseException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异常中不要使用裸露的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后跟具体的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异常中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的代码尽可能少。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内容占位符 3" descr=""/>
          <p:cNvPicPr/>
          <p:nvPr/>
        </p:nvPicPr>
        <p:blipFill>
          <a:blip r:embed="rId1"/>
          <a:stretch/>
        </p:blipFill>
        <p:spPr>
          <a:xfrm>
            <a:off x="338400" y="28656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676520" y="3596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Python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的命名规范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36560" y="1830960"/>
            <a:ext cx="10514520" cy="49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命名规范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普通函数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count_number()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私有函数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外部访问会报错）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__get_name()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内部实现函数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_function()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普通变量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this_is_var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实例变量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_this_is_instance_var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私有实例变量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__dont_show_you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全局变量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GLOBAL_VAR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类名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ThisIsClass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好的命名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内容占位符 3" descr=""/>
          <p:cNvPicPr/>
          <p:nvPr/>
        </p:nvPicPr>
        <p:blipFill>
          <a:blip r:embed="rId1"/>
          <a:stretch/>
        </p:blipFill>
        <p:spPr>
          <a:xfrm>
            <a:off x="338400" y="28656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676520" y="3596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一些有的没的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36560" y="1830960"/>
            <a:ext cx="10514520" cy="49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拒绝注释，用代码来阐述注释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良好的代码命名完全可以替代注释的作用，如果你正在试图写一段注释，从某种角度来看，你正在试图写一段别人无法理解的代码。当你无法为你的方法起一个准确的名称时，很可能你的方法不止做了一件事，违反了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(Do one thing)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。特别是你想在方法名中加入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等词时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拒绝魔数，拒绝挖坑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所谓魔数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(Magic number)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就是一个魔法数字，读者完全弄不明白你这个数字是什么，这样的代码平时见的多了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复杂的条件判断，和多重否定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拒绝大类，拒绝超长的函数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参数过多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充分利用好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内容占位符 3" descr=""/>
          <p:cNvPicPr/>
          <p:nvPr/>
        </p:nvPicPr>
        <p:blipFill>
          <a:blip r:embed="rId1"/>
          <a:stretch/>
        </p:blipFill>
        <p:spPr>
          <a:xfrm>
            <a:off x="338400" y="28656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1" descr=""/>
          <p:cNvPicPr/>
          <p:nvPr/>
        </p:nvPicPr>
        <p:blipFill>
          <a:blip r:embed="rId1"/>
          <a:stretch/>
        </p:blipFill>
        <p:spPr>
          <a:xfrm>
            <a:off x="0" y="7560"/>
            <a:ext cx="12229920" cy="684936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7824600" y="3125160"/>
            <a:ext cx="4366080" cy="1513800"/>
          </a:xfrm>
          <a:prstGeom prst="rect">
            <a:avLst/>
          </a:prstGeom>
          <a:solidFill>
            <a:srgbClr val="5a47a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0" y="3125160"/>
            <a:ext cx="7823520" cy="15138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7934040" y="3412800"/>
            <a:ext cx="39902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THANKS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934040" y="4137480"/>
            <a:ext cx="3990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FOR YOUR WATCHING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695600" y="3961080"/>
            <a:ext cx="61282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Computer @nd Comity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2016/3/6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r"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4" descr=""/>
          <p:cNvPicPr/>
          <p:nvPr/>
        </p:nvPicPr>
        <p:blipFill>
          <a:blip r:embed="rId1"/>
          <a:srcRect l="35460" t="16766" r="0" b="18225"/>
          <a:stretch/>
        </p:blipFill>
        <p:spPr>
          <a:xfrm>
            <a:off x="-59400" y="-48240"/>
            <a:ext cx="6855480" cy="690516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  <p:sp>
        <p:nvSpPr>
          <p:cNvPr id="83" name="CustomShape 1"/>
          <p:cNvSpPr/>
          <p:nvPr/>
        </p:nvSpPr>
        <p:spPr>
          <a:xfrm>
            <a:off x="-928800" y="3958200"/>
            <a:ext cx="7531920" cy="1719000"/>
          </a:xfrm>
          <a:prstGeom prst="rect">
            <a:avLst/>
          </a:prstGeom>
          <a:solidFill>
            <a:srgbClr val="52377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598680" y="4155480"/>
            <a:ext cx="55904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编程语言概览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6" descr=""/>
          <p:cNvPicPr/>
          <p:nvPr/>
        </p:nvPicPr>
        <p:blipFill>
          <a:blip r:embed="rId1"/>
          <a:stretch/>
        </p:blipFill>
        <p:spPr>
          <a:xfrm>
            <a:off x="2331360" y="0"/>
            <a:ext cx="6646320" cy="664632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2144520" y="4230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023560" y="689400"/>
            <a:ext cx="10514520" cy="10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两种类型的编程语言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520" cy="50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编译型语言：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代表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语言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解释型语言：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代表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语言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语言的运行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使用编译器编译后生成可运行文件【演示】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脚本的运行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内容占位符 3" descr=""/>
          <p:cNvPicPr/>
          <p:nvPr/>
        </p:nvPicPr>
        <p:blipFill>
          <a:blip r:embed="rId1"/>
          <a:stretch/>
        </p:blipFill>
        <p:spPr>
          <a:xfrm>
            <a:off x="552240" y="42300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023560" y="689400"/>
            <a:ext cx="10514520" cy="10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Python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运行过程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4520" cy="464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将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.py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文件视为一个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module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，这些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module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中，有一个主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module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，也就是程序运行的入口。在这个例子中，主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module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demo.py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执行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demo.py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后，将会启动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的解释器，然后将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demo.py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编译成一个字节码对象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PyCodeObject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。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pyc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文件只是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PyCodeObject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对象在硬盘上的表现形式。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pyc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内容占位符 3" descr=""/>
          <p:cNvPicPr/>
          <p:nvPr/>
        </p:nvPicPr>
        <p:blipFill>
          <a:blip r:embed="rId1"/>
          <a:stretch/>
        </p:blipFill>
        <p:spPr>
          <a:xfrm>
            <a:off x="552240" y="42300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023560" y="689400"/>
            <a:ext cx="10514520" cy="10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Python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虚拟机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520" cy="464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虚拟机会从编译得到的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PyCodeObject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对象中依次读入每一条字节码指令，并在当前的 上下文环境 中执行这条字节码指令。我们的程序就是通过这样循环往复的过程才得以执行。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动态类型：执行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+ b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虚拟机要做很多繁琐的事情。首先需要分别检查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所对应对象的类型，还要匹配类型是否一致（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+ "2"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将会出现异常），然后根据对象的类型调用正确的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函数（例如数值的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或字符串的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）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内容占位符 3" descr=""/>
          <p:cNvPicPr/>
          <p:nvPr/>
        </p:nvPicPr>
        <p:blipFill>
          <a:blip r:embed="rId1"/>
          <a:stretch/>
        </p:blipFill>
        <p:spPr>
          <a:xfrm>
            <a:off x="552240" y="42300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图片 4" descr=""/>
          <p:cNvPicPr/>
          <p:nvPr/>
        </p:nvPicPr>
        <p:blipFill>
          <a:blip r:embed="rId1"/>
          <a:srcRect l="35460" t="16766" r="0" b="18225"/>
          <a:stretch/>
        </p:blipFill>
        <p:spPr>
          <a:xfrm>
            <a:off x="-59400" y="-48240"/>
            <a:ext cx="6855480" cy="690516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  <p:sp>
        <p:nvSpPr>
          <p:cNvPr id="97" name="CustomShape 1"/>
          <p:cNvSpPr/>
          <p:nvPr/>
        </p:nvSpPr>
        <p:spPr>
          <a:xfrm>
            <a:off x="-928800" y="3958200"/>
            <a:ext cx="7531920" cy="1719000"/>
          </a:xfrm>
          <a:prstGeom prst="rect">
            <a:avLst/>
          </a:prstGeom>
          <a:solidFill>
            <a:srgbClr val="52377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598680" y="4155480"/>
            <a:ext cx="55904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集成式开发环境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144520" y="4230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IDE :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Integrated Development Environment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1825560"/>
            <a:ext cx="10514520" cy="44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PyCharm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Eclipse + pydev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编辑器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Sublime or Atom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下面两个自虐专用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Vim +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￥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%……% + %&amp;……%@ + &amp;^$%^$)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Emacs +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￥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%……% + %&amp;……%@ + &amp;^$%^$)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内容占位符 3" descr=""/>
          <p:cNvPicPr/>
          <p:nvPr/>
        </p:nvPicPr>
        <p:blipFill>
          <a:blip r:embed="rId1"/>
          <a:stretch/>
        </p:blipFill>
        <p:spPr>
          <a:xfrm>
            <a:off x="552240" y="423000"/>
            <a:ext cx="1470240" cy="147024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4" descr=""/>
          <p:cNvPicPr/>
          <p:nvPr/>
        </p:nvPicPr>
        <p:blipFill>
          <a:blip r:embed="rId1"/>
          <a:srcRect l="35460" t="16766" r="0" b="18225"/>
          <a:stretch/>
        </p:blipFill>
        <p:spPr>
          <a:xfrm>
            <a:off x="-79920" y="-48240"/>
            <a:ext cx="6855480" cy="6905160"/>
          </a:xfrm>
          <a:prstGeom prst="rect">
            <a:avLst/>
          </a:prstGeom>
          <a:ln>
            <a:noFill/>
          </a:ln>
          <a:effectLst>
            <a:reflection algn="bl" dir="5400000" dist="50800" endPos="65000" rotWithShape="0" stA="26000" sy="-100000"/>
            <a:softEdge rad="0"/>
          </a:effectLst>
        </p:spPr>
      </p:pic>
      <p:sp>
        <p:nvSpPr>
          <p:cNvPr id="103" name="CustomShape 1"/>
          <p:cNvSpPr/>
          <p:nvPr/>
        </p:nvSpPr>
        <p:spPr>
          <a:xfrm>
            <a:off x="-79920" y="3958200"/>
            <a:ext cx="5057280" cy="1719000"/>
          </a:xfrm>
          <a:prstGeom prst="rect">
            <a:avLst/>
          </a:prstGeom>
          <a:solidFill>
            <a:srgbClr val="52377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598680" y="4155480"/>
            <a:ext cx="38559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代码可读性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Application>LibreOffice/5.0.5.2$Linux_X86_64 LibreOffice_project/00m0$Build-2</Application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2016-03-04T13:13:15Z</dcterms:created>
  <dc:creator>顾津锦</dc:creator>
  <dc:language>en-US</dc:language>
  <dcterms:modified xsi:type="dcterms:W3CDTF">2016-03-06T00:47:28Z</dcterms:modified>
  <cp:revision>27</cp:revision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