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6045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1420841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305540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37836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7460212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354090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8576576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51221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81974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27143" y="381000"/>
            <a:ext cx="11419715" cy="829235"/>
          </a:xfrm>
        </p:spPr>
        <p:txBody>
          <a:bodyPr/>
          <a:lstStyle/>
          <a:p>
            <a:r>
              <a:rPr lang="fr-FR" smtClean="0"/>
              <a:t>Modifiez le style du titre</a:t>
            </a:r>
            <a:endParaRPr lang="en-US" dirty="0"/>
          </a:p>
        </p:txBody>
      </p:sp>
      <p:sp>
        <p:nvSpPr>
          <p:cNvPr id="3" name="Content Placeholder 2"/>
          <p:cNvSpPr>
            <a:spLocks noGrp="1"/>
          </p:cNvSpPr>
          <p:nvPr>
            <p:ph idx="1"/>
          </p:nvPr>
        </p:nvSpPr>
        <p:spPr>
          <a:xfrm>
            <a:off x="427144" y="1331259"/>
            <a:ext cx="11419716" cy="4459941"/>
          </a:xfrm>
        </p:spPr>
        <p:txBody>
          <a:bodyPr>
            <a:normAutofit/>
          </a:bodyPr>
          <a:lstStyle>
            <a:lvl1pPr algn="just">
              <a:defRPr sz="2400"/>
            </a:lvl1pPr>
            <a:lvl2pPr algn="just">
              <a:defRPr sz="2000"/>
            </a:lvl2pPr>
            <a:lvl3pPr algn="just">
              <a:defRPr sz="1800"/>
            </a:lvl3pPr>
            <a:lvl4pPr algn="just">
              <a:defRPr sz="1600"/>
            </a:lvl4pPr>
            <a:lvl5pPr algn="just">
              <a:defRPr sz="14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1/5/2023</a:t>
            </a:fld>
            <a:endParaRPr lang="en-US" dirty="0"/>
          </a:p>
        </p:txBody>
      </p:sp>
      <p:sp>
        <p:nvSpPr>
          <p:cNvPr id="5" name="Footer Placeholder 4"/>
          <p:cNvSpPr>
            <a:spLocks noGrp="1"/>
          </p:cNvSpPr>
          <p:nvPr>
            <p:ph type="ftr" sz="quarter" idx="11"/>
          </p:nvPr>
        </p:nvSpPr>
        <p:spPr>
          <a:xfrm>
            <a:off x="427144" y="5883275"/>
            <a:ext cx="7159516" cy="365125"/>
          </a:xfrm>
        </p:spPr>
        <p:txBody>
          <a:bodyPr/>
          <a:lstStyle/>
          <a:p>
            <a:endParaRPr lang="en-US" dirty="0"/>
          </a:p>
        </p:txBody>
      </p:sp>
      <p:sp>
        <p:nvSpPr>
          <p:cNvPr id="6" name="Slide Number Placeholder 5"/>
          <p:cNvSpPr>
            <a:spLocks noGrp="1"/>
          </p:cNvSpPr>
          <p:nvPr>
            <p:ph type="sldNum" sz="quarter" idx="12"/>
          </p:nvPr>
        </p:nvSpPr>
        <p:spPr>
          <a:xfrm>
            <a:off x="10514011" y="5883275"/>
            <a:ext cx="1332847" cy="365125"/>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25988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smtClean="0"/>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9234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58679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07837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6241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67122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smtClean="0"/>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160EA64-D806-43AC-9DF2-F8C432F32B4C}" type="datetimeFigureOut">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53389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160EA64-D806-43AC-9DF2-F8C432F32B4C}" type="datetimeFigureOut">
              <a:rPr lang="en-US" smtClean="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7985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160EA64-D806-43AC-9DF2-F8C432F32B4C}" type="datetimeFigureOut">
              <a:rPr lang="en-US" smtClean="0"/>
              <a:t>1/5/2023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848014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Package </a:t>
            </a:r>
            <a:r>
              <a:rPr lang="fr-FR" dirty="0" err="1" smtClean="0"/>
              <a:t>Bcrypt</a:t>
            </a:r>
            <a:endParaRPr lang="fr-FR" dirty="0"/>
          </a:p>
        </p:txBody>
      </p:sp>
      <p:sp>
        <p:nvSpPr>
          <p:cNvPr id="3" name="Sous-titre 2"/>
          <p:cNvSpPr>
            <a:spLocks noGrp="1"/>
          </p:cNvSpPr>
          <p:nvPr>
            <p:ph type="subTitle" idx="1"/>
          </p:nvPr>
        </p:nvSpPr>
        <p:spPr/>
        <p:txBody>
          <a:bodyPr/>
          <a:lstStyle/>
          <a:p>
            <a:r>
              <a:rPr lang="fr-FR" dirty="0" smtClean="0"/>
              <a:t>Formateur : Mohammed LAMNAOUR</a:t>
            </a:r>
            <a:endParaRPr lang="fr-FR" dirty="0"/>
          </a:p>
        </p:txBody>
      </p:sp>
    </p:spTree>
    <p:extLst>
      <p:ext uri="{BB962C8B-B14F-4D97-AF65-F5344CB8AC3E}">
        <p14:creationId xmlns:p14="http://schemas.microsoft.com/office/powerpoint/2010/main" val="205687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Vérifier un mot de passe</a:t>
            </a:r>
            <a:endParaRPr lang="fr-FR" dirty="0"/>
          </a:p>
        </p:txBody>
      </p:sp>
      <p:sp>
        <p:nvSpPr>
          <p:cNvPr id="3" name="Espace réservé du contenu 2"/>
          <p:cNvSpPr>
            <a:spLocks noGrp="1"/>
          </p:cNvSpPr>
          <p:nvPr>
            <p:ph idx="1"/>
          </p:nvPr>
        </p:nvSpPr>
        <p:spPr/>
        <p:txBody>
          <a:bodyPr/>
          <a:lstStyle/>
          <a:p>
            <a:r>
              <a:rPr lang="fr-FR" dirty="0"/>
              <a:t>Une fois que vous avez enregistré le hachage dans la base de données, vous pouvez comparer l'entrée en texte brut de l'utilisateur avec le hachage enregistré en utilisant la méthode compare</a:t>
            </a:r>
            <a:r>
              <a:rPr lang="fr-FR" dirty="0" smtClean="0"/>
              <a:t>().</a:t>
            </a:r>
            <a:endParaRPr lang="ar-DZ" dirty="0" smtClean="0"/>
          </a:p>
          <a:p>
            <a:r>
              <a:rPr lang="en-US" dirty="0" smtClean="0"/>
              <a:t>La function compare </a:t>
            </a:r>
            <a:r>
              <a:rPr lang="en-US" dirty="0" err="1" smtClean="0"/>
              <a:t>accepte</a:t>
            </a:r>
            <a:r>
              <a:rPr lang="en-US" dirty="0" smtClean="0"/>
              <a:t> </a:t>
            </a:r>
            <a:r>
              <a:rPr lang="en-US" dirty="0" err="1" smtClean="0"/>
              <a:t>trois</a:t>
            </a:r>
            <a:r>
              <a:rPr lang="en-US" dirty="0" smtClean="0"/>
              <a:t> </a:t>
            </a:r>
            <a:r>
              <a:rPr lang="en-US" dirty="0" err="1" smtClean="0"/>
              <a:t>parametres</a:t>
            </a:r>
            <a:r>
              <a:rPr lang="en-US" dirty="0" smtClean="0"/>
              <a:t> : </a:t>
            </a:r>
          </a:p>
          <a:p>
            <a:pPr lvl="1"/>
            <a:r>
              <a:rPr lang="fr-FR" dirty="0"/>
              <a:t>Le mot de passe en clair pour la comparaison</a:t>
            </a:r>
          </a:p>
          <a:p>
            <a:pPr lvl="1"/>
            <a:r>
              <a:rPr lang="fr-FR" dirty="0"/>
              <a:t>La chaîne de hachage créée précédemment</a:t>
            </a:r>
          </a:p>
          <a:p>
            <a:pPr lvl="1"/>
            <a:r>
              <a:rPr lang="fr-FR" dirty="0"/>
              <a:t>Et la fonction </a:t>
            </a:r>
            <a:r>
              <a:rPr lang="fr-FR" dirty="0" smtClean="0"/>
              <a:t>callback </a:t>
            </a:r>
            <a:r>
              <a:rPr lang="fr-FR" dirty="0"/>
              <a:t>une fois le processus de comparaison terminé.</a:t>
            </a:r>
            <a:endParaRPr lang="en-US" dirty="0" smtClean="0"/>
          </a:p>
          <a:p>
            <a:endParaRPr lang="ar-DZ" dirty="0" smtClean="0"/>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smtClean="0">
                <a:ln>
                  <a:noFill/>
                </a:ln>
                <a:solidFill>
                  <a:srgbClr val="212529"/>
                </a:solidFill>
                <a:effectLst/>
                <a:latin typeface="system-ui"/>
              </a:rPr>
              <a:t>The plain </a:t>
            </a:r>
            <a:r>
              <a:rPr kumimoji="0" lang="fr-FR" altLang="fr-FR" b="0" i="0" u="none" strike="noStrike" cap="none" normalizeH="0" baseline="0" smtClean="0">
                <a:ln>
                  <a:noFill/>
                </a:ln>
                <a:solidFill>
                  <a:srgbClr val="212529"/>
                </a:solidFill>
                <a:effectLst/>
                <a:latin typeface="var(--bs-font-monospace)"/>
              </a:rPr>
              <a:t>string</a:t>
            </a:r>
            <a:r>
              <a:rPr kumimoji="0" lang="fr-FR" altLang="fr-FR" sz="1500" b="0" i="0" u="none" strike="noStrike" cap="none" normalizeH="0" baseline="0" smtClean="0">
                <a:ln>
                  <a:noFill/>
                </a:ln>
                <a:solidFill>
                  <a:srgbClr val="212529"/>
                </a:solidFill>
                <a:effectLst/>
                <a:latin typeface="system-ui"/>
              </a:rPr>
              <a:t> password for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smtClean="0">
                <a:ln>
                  <a:noFill/>
                </a:ln>
                <a:solidFill>
                  <a:srgbClr val="212529"/>
                </a:solidFill>
                <a:effectLst/>
                <a:latin typeface="system-ui"/>
              </a:rPr>
              <a:t>The hash </a:t>
            </a:r>
            <a:r>
              <a:rPr kumimoji="0" lang="fr-FR" altLang="fr-FR" b="0" i="0" u="none" strike="noStrike" cap="none" normalizeH="0" baseline="0" smtClean="0">
                <a:ln>
                  <a:noFill/>
                </a:ln>
                <a:solidFill>
                  <a:srgbClr val="212529"/>
                </a:solidFill>
                <a:effectLst/>
                <a:latin typeface="var(--bs-font-monospace)"/>
              </a:rPr>
              <a:t>string</a:t>
            </a:r>
            <a:r>
              <a:rPr kumimoji="0" lang="fr-FR" altLang="fr-FR" sz="1500" b="0" i="0" u="none" strike="noStrike" cap="none" normalizeH="0" baseline="0" smtClean="0">
                <a:ln>
                  <a:noFill/>
                </a:ln>
                <a:solidFill>
                  <a:srgbClr val="212529"/>
                </a:solidFill>
                <a:effectLst/>
                <a:latin typeface="system-ui"/>
              </a:rPr>
              <a:t> created earlier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smtClean="0">
                <a:ln>
                  <a:noFill/>
                </a:ln>
                <a:solidFill>
                  <a:srgbClr val="212529"/>
                </a:solidFill>
                <a:effectLst/>
                <a:latin typeface="system-ui"/>
              </a:rPr>
              <a:t>And the </a:t>
            </a:r>
            <a:r>
              <a:rPr kumimoji="0" lang="fr-FR" altLang="fr-FR" b="0" i="0" u="none" strike="noStrike" cap="none" normalizeH="0" baseline="0" smtClean="0">
                <a:ln>
                  <a:noFill/>
                </a:ln>
                <a:solidFill>
                  <a:srgbClr val="212529"/>
                </a:solidFill>
                <a:effectLst/>
                <a:latin typeface="var(--bs-font-monospace)"/>
              </a:rPr>
              <a:t>callback</a:t>
            </a:r>
            <a:r>
              <a:rPr kumimoji="0" lang="fr-FR" altLang="fr-FR" sz="1500" b="0" i="0" u="none" strike="noStrike" cap="none" normalizeH="0" baseline="0" smtClean="0">
                <a:ln>
                  <a:noFill/>
                </a:ln>
                <a:solidFill>
                  <a:srgbClr val="212529"/>
                </a:solidFill>
                <a:effectLst/>
                <a:latin typeface="system-ui"/>
              </a:rPr>
              <a:t> function once the comparison process is finished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47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a:t>
            </a:r>
            <a:r>
              <a:rPr lang="en-US" dirty="0" smtClean="0"/>
              <a:t> </a:t>
            </a:r>
            <a:r>
              <a:rPr lang="fr-FR" dirty="0" smtClean="0"/>
              <a:t>d’utilisation</a:t>
            </a:r>
            <a:r>
              <a:rPr lang="en-US" dirty="0" smtClean="0"/>
              <a:t> de la </a:t>
            </a:r>
            <a:r>
              <a:rPr lang="en-US" dirty="0" err="1" smtClean="0"/>
              <a:t>fonction</a:t>
            </a:r>
            <a:r>
              <a:rPr lang="en-US" dirty="0" smtClean="0"/>
              <a:t> compare</a:t>
            </a:r>
            <a:endParaRPr lang="fr-FR" dirty="0"/>
          </a:p>
        </p:txBody>
      </p:sp>
      <p:sp>
        <p:nvSpPr>
          <p:cNvPr id="3" name="Espace réservé du contenu 2"/>
          <p:cNvSpPr>
            <a:spLocks noGrp="1"/>
          </p:cNvSpPr>
          <p:nvPr>
            <p:ph idx="1"/>
          </p:nvPr>
        </p:nvSpPr>
        <p:spPr/>
        <p:txBody>
          <a:bodyPr/>
          <a:lstStyle/>
          <a:p>
            <a:r>
              <a:rPr lang="en-US" dirty="0" err="1" smtClean="0"/>
              <a:t>Exemple</a:t>
            </a:r>
            <a:r>
              <a:rPr lang="en-US" dirty="0" smtClean="0"/>
              <a:t> 1 :</a:t>
            </a:r>
          </a:p>
          <a:p>
            <a:endParaRPr lang="en-US" dirty="0"/>
          </a:p>
          <a:p>
            <a:endParaRPr lang="en-US" dirty="0" smtClean="0"/>
          </a:p>
          <a:p>
            <a:endParaRPr lang="en-US" dirty="0"/>
          </a:p>
          <a:p>
            <a:endParaRPr lang="en-US" dirty="0" smtClean="0"/>
          </a:p>
          <a:p>
            <a:r>
              <a:rPr lang="en-US" dirty="0" err="1" smtClean="0"/>
              <a:t>Exemple</a:t>
            </a:r>
            <a:r>
              <a:rPr lang="en-US" dirty="0" smtClean="0"/>
              <a:t> 2 :  </a:t>
            </a:r>
            <a:endParaRPr lang="fr-FR" dirty="0"/>
          </a:p>
        </p:txBody>
      </p:sp>
      <p:sp>
        <p:nvSpPr>
          <p:cNvPr id="4" name="Rectangle 3"/>
          <p:cNvSpPr/>
          <p:nvPr/>
        </p:nvSpPr>
        <p:spPr>
          <a:xfrm>
            <a:off x="250209" y="1935667"/>
            <a:ext cx="11213910"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sz="2000" dirty="0" err="1">
                <a:solidFill>
                  <a:srgbClr val="0000FF"/>
                </a:solidFill>
                <a:latin typeface="Consolas" panose="020B0609020204030204" pitchFamily="49" charset="0"/>
              </a:rPr>
              <a:t>const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bcrypt</a:t>
            </a:r>
            <a:r>
              <a:rPr lang="fr-FR" sz="2000" dirty="0">
                <a:solidFill>
                  <a:srgbClr val="000000"/>
                </a:solidFill>
                <a:latin typeface="Consolas" panose="020B0609020204030204" pitchFamily="49" charset="0"/>
              </a:rPr>
              <a:t> = </a:t>
            </a:r>
            <a:r>
              <a:rPr lang="fr-FR" sz="2000" dirty="0" err="1">
                <a:solidFill>
                  <a:srgbClr val="000000"/>
                </a:solidFill>
                <a:latin typeface="Consolas" panose="020B0609020204030204" pitchFamily="49" charset="0"/>
              </a:rPr>
              <a:t>require</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bcrypt</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a:r>
            <a:br>
              <a:rPr lang="fr-FR" sz="2000" dirty="0">
                <a:solidFill>
                  <a:srgbClr val="000000"/>
                </a:solidFill>
                <a:latin typeface="Consolas" panose="020B0609020204030204" pitchFamily="49" charset="0"/>
              </a:rPr>
            </a:br>
            <a:r>
              <a:rPr lang="fr-FR" sz="2000" dirty="0" err="1">
                <a:solidFill>
                  <a:srgbClr val="000000"/>
                </a:solidFill>
                <a:latin typeface="Consolas" panose="020B0609020204030204" pitchFamily="49" charset="0"/>
              </a:rPr>
              <a:t>bcrypt.compare</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Password</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r>
              <a:rPr lang="fr-FR" sz="2000" dirty="0">
                <a:solidFill>
                  <a:srgbClr val="A31515"/>
                </a:solidFill>
                <a:latin typeface="Consolas" panose="020B0609020204030204" pitchFamily="49" charset="0"/>
              </a:rPr>
              <a:t>'$2b$10$ZWvig8eCezwa4sRJ0lg2yujrgX767pKRVJ2it7hcgO1E.OQJ1MWZu'</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err</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result</a:t>
            </a:r>
            <a:r>
              <a:rPr lang="fr-FR" sz="2000" dirty="0">
                <a:solidFill>
                  <a:srgbClr val="000000"/>
                </a:solidFill>
                <a:latin typeface="Consolas" panose="020B0609020204030204" pitchFamily="49" charset="0"/>
              </a:rPr>
              <a:t>)</a:t>
            </a:r>
            <a:r>
              <a:rPr lang="fr-FR" sz="2000" dirty="0">
                <a:solidFill>
                  <a:srgbClr val="0000FF"/>
                </a:solidFill>
                <a:latin typeface="Consolas" panose="020B0609020204030204" pitchFamily="49" charset="0"/>
              </a:rPr>
              <a:t>=&gt;</a:t>
            </a:r>
            <a:r>
              <a:rPr lang="fr-FR" sz="2000" dirty="0">
                <a:solidFill>
                  <a:srgbClr val="000000"/>
                </a:solidFill>
                <a:latin typeface="Consolas" panose="020B0609020204030204" pitchFamily="49" charset="0"/>
              </a:rPr>
              <a:t>{</a:t>
            </a:r>
          </a:p>
          <a:p>
            <a:r>
              <a:rPr lang="fr-FR" sz="2000" dirty="0">
                <a:solidFill>
                  <a:srgbClr val="000000"/>
                </a:solidFill>
                <a:latin typeface="Consolas" panose="020B0609020204030204" pitchFamily="49" charset="0"/>
              </a:rPr>
              <a:t>    console.log(</a:t>
            </a:r>
            <a:r>
              <a:rPr lang="fr-FR" sz="2000" dirty="0" err="1">
                <a:solidFill>
                  <a:srgbClr val="000000"/>
                </a:solidFill>
                <a:latin typeface="Consolas" panose="020B0609020204030204" pitchFamily="49" charset="0"/>
              </a:rPr>
              <a:t>result</a:t>
            </a:r>
            <a:r>
              <a:rPr lang="fr-FR" sz="2000" dirty="0">
                <a:solidFill>
                  <a:srgbClr val="000000"/>
                </a:solidFill>
                <a:latin typeface="Consolas" panose="020B0609020204030204" pitchFamily="49" charset="0"/>
              </a:rPr>
              <a:t>)</a:t>
            </a:r>
          </a:p>
          <a:p>
            <a:r>
              <a:rPr lang="fr-FR" sz="2000" dirty="0">
                <a:solidFill>
                  <a:srgbClr val="000000"/>
                </a:solidFill>
                <a:latin typeface="Consolas" panose="020B0609020204030204" pitchFamily="49" charset="0"/>
              </a:rPr>
              <a:t>})</a:t>
            </a:r>
            <a:endParaRPr lang="fr-FR" sz="2000" b="0" dirty="0">
              <a:solidFill>
                <a:srgbClr val="000000"/>
              </a:solidFill>
              <a:effectLst/>
              <a:latin typeface="Consolas" panose="020B0609020204030204" pitchFamily="49" charset="0"/>
            </a:endParaRPr>
          </a:p>
        </p:txBody>
      </p:sp>
      <p:sp>
        <p:nvSpPr>
          <p:cNvPr id="5" name="Rectangle 4"/>
          <p:cNvSpPr/>
          <p:nvPr/>
        </p:nvSpPr>
        <p:spPr>
          <a:xfrm>
            <a:off x="250209" y="4786844"/>
            <a:ext cx="1121391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sz="2000" dirty="0" err="1">
                <a:solidFill>
                  <a:srgbClr val="0000FF"/>
                </a:solidFill>
                <a:latin typeface="Consolas" panose="020B0609020204030204" pitchFamily="49" charset="0"/>
              </a:rPr>
              <a:t>const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bcrypt</a:t>
            </a:r>
            <a:r>
              <a:rPr lang="fr-FR" sz="2000" dirty="0">
                <a:solidFill>
                  <a:srgbClr val="000000"/>
                </a:solidFill>
                <a:latin typeface="Consolas" panose="020B0609020204030204" pitchFamily="49" charset="0"/>
              </a:rPr>
              <a:t> = </a:t>
            </a:r>
            <a:r>
              <a:rPr lang="fr-FR" sz="2000" dirty="0" err="1">
                <a:solidFill>
                  <a:srgbClr val="000000"/>
                </a:solidFill>
                <a:latin typeface="Consolas" panose="020B0609020204030204" pitchFamily="49" charset="0"/>
              </a:rPr>
              <a:t>require</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bcrypt</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a:r>
            <a:br>
              <a:rPr lang="fr-FR" sz="2000" dirty="0">
                <a:solidFill>
                  <a:srgbClr val="000000"/>
                </a:solidFill>
                <a:latin typeface="Consolas" panose="020B0609020204030204" pitchFamily="49" charset="0"/>
              </a:rPr>
            </a:br>
            <a:r>
              <a:rPr lang="fr-FR" sz="2000" dirty="0" err="1">
                <a:solidFill>
                  <a:srgbClr val="0000FF"/>
                </a:solidFill>
                <a:latin typeface="Consolas" panose="020B0609020204030204" pitchFamily="49" charset="0"/>
              </a:rPr>
              <a:t>const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result</a:t>
            </a:r>
            <a:r>
              <a:rPr lang="fr-FR" sz="2000" dirty="0">
                <a:solidFill>
                  <a:srgbClr val="000000"/>
                </a:solidFill>
                <a:latin typeface="Consolas" panose="020B0609020204030204" pitchFamily="49" charset="0"/>
              </a:rPr>
              <a:t> = </a:t>
            </a:r>
            <a:r>
              <a:rPr lang="fr-FR" sz="2000" dirty="0" err="1">
                <a:solidFill>
                  <a:srgbClr val="000000"/>
                </a:solidFill>
                <a:latin typeface="Consolas" panose="020B0609020204030204" pitchFamily="49" charset="0"/>
              </a:rPr>
              <a:t>bcrypt.compareSync</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password</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r>
              <a:rPr lang="fr-FR" sz="2000" dirty="0">
                <a:solidFill>
                  <a:srgbClr val="A31515"/>
                </a:solidFill>
                <a:latin typeface="Consolas" panose="020B0609020204030204" pitchFamily="49" charset="0"/>
              </a:rPr>
              <a:t>'$2b$10$ZWvig8eCezwa4sRJ0lg2yujrgX767pKRVJ2it7hcgO1E.OQJ1MWZu'</a:t>
            </a:r>
            <a:r>
              <a:rPr lang="fr-FR" sz="2000" dirty="0">
                <a:solidFill>
                  <a:srgbClr val="000000"/>
                </a:solidFill>
                <a:latin typeface="Consolas" panose="020B0609020204030204" pitchFamily="49" charset="0"/>
              </a:rPr>
              <a:t>);</a:t>
            </a:r>
          </a:p>
          <a:p>
            <a:r>
              <a:rPr lang="fr-FR" sz="2000" dirty="0">
                <a:solidFill>
                  <a:srgbClr val="000000"/>
                </a:solidFill>
                <a:latin typeface="Consolas" panose="020B0609020204030204" pitchFamily="49" charset="0"/>
              </a:rPr>
              <a:t/>
            </a:r>
            <a:br>
              <a:rPr lang="fr-FR" sz="2000" dirty="0">
                <a:solidFill>
                  <a:srgbClr val="000000"/>
                </a:solidFill>
                <a:latin typeface="Consolas" panose="020B0609020204030204" pitchFamily="49" charset="0"/>
              </a:rPr>
            </a:br>
            <a:r>
              <a:rPr lang="fr-FR" sz="2000" dirty="0">
                <a:solidFill>
                  <a:srgbClr val="000000"/>
                </a:solidFill>
                <a:latin typeface="Consolas" panose="020B0609020204030204" pitchFamily="49" charset="0"/>
              </a:rPr>
              <a:t>console.log(</a:t>
            </a:r>
            <a:r>
              <a:rPr lang="fr-FR" sz="2000" dirty="0" err="1">
                <a:solidFill>
                  <a:srgbClr val="000000"/>
                </a:solidFill>
                <a:latin typeface="Consolas" panose="020B0609020204030204" pitchFamily="49" charset="0"/>
              </a:rPr>
              <a:t>result</a:t>
            </a:r>
            <a:r>
              <a:rPr lang="fr-FR" sz="2000" dirty="0">
                <a:solidFill>
                  <a:srgbClr val="000000"/>
                </a:solidFill>
                <a:latin typeface="Consolas" panose="020B0609020204030204" pitchFamily="49" charset="0"/>
              </a:rPr>
              <a:t>)</a:t>
            </a:r>
            <a:endParaRPr lang="fr-FR"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858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Hachage en informatique</a:t>
            </a:r>
            <a:endParaRPr lang="fr-FR" dirty="0"/>
          </a:p>
        </p:txBody>
      </p:sp>
      <p:sp>
        <p:nvSpPr>
          <p:cNvPr id="3" name="Espace réservé du contenu 2"/>
          <p:cNvSpPr>
            <a:spLocks noGrp="1"/>
          </p:cNvSpPr>
          <p:nvPr>
            <p:ph idx="1"/>
          </p:nvPr>
        </p:nvSpPr>
        <p:spPr>
          <a:xfrm>
            <a:off x="427144" y="1331260"/>
            <a:ext cx="11419714" cy="2940490"/>
          </a:xfrm>
        </p:spPr>
        <p:txBody>
          <a:bodyPr>
            <a:normAutofit fontScale="92500" lnSpcReduction="10000"/>
          </a:bodyPr>
          <a:lstStyle/>
          <a:p>
            <a:r>
              <a:rPr lang="fr-FR" dirty="0">
                <a:effectLst/>
              </a:rPr>
              <a:t>Le hachage est la transformation d'une chaîne de caractères en valeur ou en clé de longueur fixe, généralement plus courte, représentant la chaîne d'origine. </a:t>
            </a:r>
            <a:endParaRPr lang="fr-FR" dirty="0" smtClean="0">
              <a:effectLst/>
            </a:endParaRPr>
          </a:p>
          <a:p>
            <a:r>
              <a:rPr lang="fr-FR" dirty="0" smtClean="0">
                <a:effectLst/>
              </a:rPr>
              <a:t>Donc, une </a:t>
            </a:r>
            <a:r>
              <a:rPr lang="fr-FR" dirty="0">
                <a:effectLst/>
              </a:rPr>
              <a:t>fonction de </a:t>
            </a:r>
            <a:r>
              <a:rPr lang="fr-FR" dirty="0" smtClean="0">
                <a:effectLst/>
              </a:rPr>
              <a:t>hachage est une </a:t>
            </a:r>
            <a:r>
              <a:rPr lang="fr-FR" dirty="0">
                <a:effectLst/>
              </a:rPr>
              <a:t>fonction qui transforme une donnée quelconque en une donnée de taille </a:t>
            </a:r>
            <a:r>
              <a:rPr lang="fr-FR" dirty="0" smtClean="0">
                <a:effectLst/>
              </a:rPr>
              <a:t>fixe.</a:t>
            </a:r>
          </a:p>
          <a:p>
            <a:r>
              <a:rPr lang="fr-FR" dirty="0"/>
              <a:t>Contrairement au cryptage qui peut être décodé pour récupérer le mot de passe original, le hachage est une fonction à sens unique qui ne peut pas être inversée une fois qu'elle est réalisée.</a:t>
            </a:r>
          </a:p>
          <a:p>
            <a:endParaRPr lang="fr-FR" dirty="0"/>
          </a:p>
        </p:txBody>
      </p:sp>
      <p:pic>
        <p:nvPicPr>
          <p:cNvPr id="1026" name="Picture 2" descr="Différence entre cryptage et hachage - WayToLear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42" y="4408227"/>
            <a:ext cx="11419715" cy="223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75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Bcrypt</a:t>
            </a:r>
            <a:endParaRPr lang="fr-FR" dirty="0"/>
          </a:p>
        </p:txBody>
      </p:sp>
      <p:sp>
        <p:nvSpPr>
          <p:cNvPr id="3" name="Espace réservé du contenu 2"/>
          <p:cNvSpPr>
            <a:spLocks noGrp="1"/>
          </p:cNvSpPr>
          <p:nvPr>
            <p:ph idx="1"/>
          </p:nvPr>
        </p:nvSpPr>
        <p:spPr/>
        <p:txBody>
          <a:bodyPr/>
          <a:lstStyle/>
          <a:p>
            <a:r>
              <a:rPr lang="fr-FR" dirty="0"/>
              <a:t>Le </a:t>
            </a:r>
            <a:r>
              <a:rPr lang="fr-FR" dirty="0" smtClean="0"/>
              <a:t>package </a:t>
            </a:r>
            <a:r>
              <a:rPr lang="fr-FR" dirty="0" err="1"/>
              <a:t>npm</a:t>
            </a:r>
            <a:r>
              <a:rPr lang="fr-FR" dirty="0"/>
              <a:t> </a:t>
            </a:r>
            <a:r>
              <a:rPr lang="fr-FR" dirty="0" err="1"/>
              <a:t>bcrypt</a:t>
            </a:r>
            <a:r>
              <a:rPr lang="fr-FR" dirty="0"/>
              <a:t> est une implémentation JavaScript de la fonction de hachage de mot de passe </a:t>
            </a:r>
            <a:r>
              <a:rPr lang="fr-FR" dirty="0" err="1"/>
              <a:t>bcrypt</a:t>
            </a:r>
            <a:r>
              <a:rPr lang="fr-FR" dirty="0"/>
              <a:t> qui vous permet de créer facilement un hachage à partir d'une chaîne de mots de passe. </a:t>
            </a:r>
            <a:endParaRPr lang="fr-FR" dirty="0" smtClean="0"/>
          </a:p>
        </p:txBody>
      </p:sp>
      <p:pic>
        <p:nvPicPr>
          <p:cNvPr id="2050" name="Picture 2" descr="Hashing Passwords in Python with BCrypt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6104" t="19917" r="6207" b="17898"/>
          <a:stretch/>
        </p:blipFill>
        <p:spPr bwMode="auto">
          <a:xfrm>
            <a:off x="2156346" y="3316405"/>
            <a:ext cx="8352430" cy="296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7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Bcrypt</a:t>
            </a:r>
            <a:r>
              <a:rPr lang="fr-FR" dirty="0" smtClean="0"/>
              <a:t> fonctionnement</a:t>
            </a:r>
            <a:endParaRPr lang="fr-FR" dirty="0"/>
          </a:p>
        </p:txBody>
      </p:sp>
      <p:sp>
        <p:nvSpPr>
          <p:cNvPr id="3" name="Espace réservé du contenu 2"/>
          <p:cNvSpPr>
            <a:spLocks noGrp="1"/>
          </p:cNvSpPr>
          <p:nvPr>
            <p:ph idx="1"/>
          </p:nvPr>
        </p:nvSpPr>
        <p:spPr/>
        <p:txBody>
          <a:bodyPr>
            <a:normAutofit/>
          </a:bodyPr>
          <a:lstStyle/>
          <a:p>
            <a:r>
              <a:rPr lang="fr-FR" dirty="0" smtClean="0"/>
              <a:t>Lorsqu’un </a:t>
            </a:r>
            <a:r>
              <a:rPr lang="fr-FR" dirty="0"/>
              <a:t>l'utilisateur soumet un mot de passe, celui-ci est haché et votre application JavaScript doit stocker le hachage dans la base de données. </a:t>
            </a:r>
            <a:endParaRPr lang="fr-FR" dirty="0" smtClean="0"/>
          </a:p>
          <a:p>
            <a:r>
              <a:rPr lang="fr-FR" dirty="0" smtClean="0"/>
              <a:t>Lorsque </a:t>
            </a:r>
            <a:r>
              <a:rPr lang="fr-FR" dirty="0"/>
              <a:t>l'utilisateur souhaite authentifier son compte, </a:t>
            </a:r>
            <a:r>
              <a:rPr lang="fr-FR" dirty="0" smtClean="0"/>
              <a:t>on compare </a:t>
            </a:r>
            <a:r>
              <a:rPr lang="fr-FR" dirty="0"/>
              <a:t>le mot de passe saisi avec le hachage stocké dans votre base de données pour voir s'il correspond</a:t>
            </a:r>
            <a:r>
              <a:rPr lang="fr-FR" dirty="0" smtClean="0"/>
              <a:t>.</a:t>
            </a:r>
            <a:endParaRPr lang="fr-FR" dirty="0"/>
          </a:p>
          <a:p>
            <a:pPr marL="0" indent="0">
              <a:buNone/>
            </a:pPr>
            <a:r>
              <a:rPr lang="fr-FR" dirty="0" smtClean="0">
                <a:sym typeface="Wingdings" panose="05000000000000000000" pitchFamily="2" charset="2"/>
              </a:rPr>
              <a:t> </a:t>
            </a:r>
            <a:r>
              <a:rPr lang="fr-FR" dirty="0" smtClean="0"/>
              <a:t>La </a:t>
            </a:r>
            <a:r>
              <a:rPr lang="fr-FR" dirty="0"/>
              <a:t>bibliothèque </a:t>
            </a:r>
            <a:r>
              <a:rPr lang="fr-FR" dirty="0" err="1"/>
              <a:t>bcrypt</a:t>
            </a:r>
            <a:r>
              <a:rPr lang="fr-FR" dirty="0"/>
              <a:t> facilite ce processus en vous fournissant des méthodes pour hacher et comparer les mots de passe</a:t>
            </a:r>
            <a:r>
              <a:rPr lang="fr-FR" dirty="0" smtClean="0"/>
              <a:t>.</a:t>
            </a:r>
            <a:endParaRPr lang="fr-FR" dirty="0"/>
          </a:p>
        </p:txBody>
      </p:sp>
    </p:spTree>
    <p:extLst>
      <p:ext uri="{BB962C8B-B14F-4D97-AF65-F5344CB8AC3E}">
        <p14:creationId xmlns:p14="http://schemas.microsoft.com/office/powerpoint/2010/main" val="31212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a:t>
            </a:r>
            <a:endParaRPr lang="fr-FR" dirty="0"/>
          </a:p>
        </p:txBody>
      </p:sp>
      <p:sp>
        <p:nvSpPr>
          <p:cNvPr id="3" name="Espace réservé du contenu 2"/>
          <p:cNvSpPr>
            <a:spLocks noGrp="1"/>
          </p:cNvSpPr>
          <p:nvPr>
            <p:ph idx="1"/>
          </p:nvPr>
        </p:nvSpPr>
        <p:spPr/>
        <p:txBody>
          <a:bodyPr/>
          <a:lstStyle/>
          <a:p>
            <a:r>
              <a:rPr lang="fr-FR" dirty="0"/>
              <a:t>Pour commencer à utiliser la bibliothèque, vous devez l'installer avec votre gestionnaire de paquets </a:t>
            </a:r>
            <a:r>
              <a:rPr lang="fr-FR" dirty="0" smtClean="0"/>
              <a:t>:</a:t>
            </a:r>
          </a:p>
          <a:p>
            <a:pPr marL="0" indent="0" algn="ctr">
              <a:buNone/>
            </a:pPr>
            <a:r>
              <a:rPr lang="fr-FR" b="1" dirty="0" err="1" smtClean="0">
                <a:solidFill>
                  <a:srgbClr val="FFFF00"/>
                </a:solidFill>
              </a:rPr>
              <a:t>npm</a:t>
            </a:r>
            <a:r>
              <a:rPr lang="fr-FR" b="1" dirty="0" smtClean="0">
                <a:solidFill>
                  <a:srgbClr val="FFFF00"/>
                </a:solidFill>
              </a:rPr>
              <a:t> </a:t>
            </a:r>
            <a:r>
              <a:rPr lang="fr-FR" b="1" dirty="0" err="1" smtClean="0">
                <a:solidFill>
                  <a:srgbClr val="FFFF00"/>
                </a:solidFill>
              </a:rPr>
              <a:t>install</a:t>
            </a:r>
            <a:r>
              <a:rPr lang="fr-FR" b="1" dirty="0" smtClean="0">
                <a:solidFill>
                  <a:srgbClr val="FFFF00"/>
                </a:solidFill>
              </a:rPr>
              <a:t> </a:t>
            </a:r>
            <a:r>
              <a:rPr lang="fr-FR" b="1" dirty="0" err="1" smtClean="0">
                <a:solidFill>
                  <a:srgbClr val="FFFF00"/>
                </a:solidFill>
              </a:rPr>
              <a:t>bcrypt</a:t>
            </a:r>
            <a:endParaRPr lang="fr-FR" b="1" dirty="0" smtClean="0">
              <a:solidFill>
                <a:srgbClr val="FFFF00"/>
              </a:solidFill>
            </a:endParaRPr>
          </a:p>
          <a:p>
            <a:r>
              <a:rPr lang="fr-FR" dirty="0"/>
              <a:t>Incluez ensuite le module dans votre code </a:t>
            </a:r>
            <a:r>
              <a:rPr lang="fr-FR" dirty="0" smtClean="0"/>
              <a:t>JavaScript </a:t>
            </a:r>
            <a:r>
              <a:rPr lang="fr-FR" dirty="0"/>
              <a:t>avec </a:t>
            </a:r>
            <a:r>
              <a:rPr lang="fr-FR" dirty="0" err="1">
                <a:solidFill>
                  <a:schemeClr val="accent6">
                    <a:lumMod val="60000"/>
                    <a:lumOff val="40000"/>
                  </a:schemeClr>
                </a:solidFill>
              </a:rPr>
              <a:t>require</a:t>
            </a:r>
            <a:r>
              <a:rPr lang="fr-FR" dirty="0"/>
              <a:t> </a:t>
            </a:r>
            <a:r>
              <a:rPr lang="fr-FR" dirty="0" smtClean="0"/>
              <a:t>:</a:t>
            </a:r>
          </a:p>
          <a:p>
            <a:pPr marL="0" indent="0" algn="ctr">
              <a:buNone/>
            </a:pPr>
            <a:r>
              <a:rPr lang="fr-FR" b="1" dirty="0" err="1" smtClean="0">
                <a:solidFill>
                  <a:srgbClr val="FFFF00"/>
                </a:solidFill>
              </a:rPr>
              <a:t>const</a:t>
            </a:r>
            <a:r>
              <a:rPr lang="fr-FR" b="1" dirty="0" smtClean="0">
                <a:solidFill>
                  <a:srgbClr val="FFFF00"/>
                </a:solidFill>
              </a:rPr>
              <a:t> </a:t>
            </a:r>
            <a:r>
              <a:rPr lang="fr-FR" b="1" dirty="0" err="1" smtClean="0">
                <a:solidFill>
                  <a:srgbClr val="FFFF00"/>
                </a:solidFill>
              </a:rPr>
              <a:t>bcrypt</a:t>
            </a:r>
            <a:r>
              <a:rPr lang="fr-FR" b="1" dirty="0" smtClean="0">
                <a:solidFill>
                  <a:srgbClr val="FFFF00"/>
                </a:solidFill>
              </a:rPr>
              <a:t> = </a:t>
            </a:r>
            <a:r>
              <a:rPr lang="fr-FR" b="1" dirty="0" err="1" smtClean="0">
                <a:solidFill>
                  <a:srgbClr val="FFFF00"/>
                </a:solidFill>
              </a:rPr>
              <a:t>require</a:t>
            </a:r>
            <a:r>
              <a:rPr lang="fr-FR" b="1" dirty="0" smtClean="0">
                <a:solidFill>
                  <a:srgbClr val="FFFF00"/>
                </a:solidFill>
              </a:rPr>
              <a:t>(‘</a:t>
            </a:r>
            <a:r>
              <a:rPr lang="fr-FR" b="1" dirty="0" err="1" smtClean="0">
                <a:solidFill>
                  <a:srgbClr val="FFFF00"/>
                </a:solidFill>
              </a:rPr>
              <a:t>bcrypt</a:t>
            </a:r>
            <a:r>
              <a:rPr lang="fr-FR" b="1" dirty="0" smtClean="0">
                <a:solidFill>
                  <a:srgbClr val="FFFF00"/>
                </a:solidFill>
              </a:rPr>
              <a:t>’)</a:t>
            </a:r>
            <a:endParaRPr lang="fr-FR" b="1" dirty="0">
              <a:solidFill>
                <a:srgbClr val="FFFF00"/>
              </a:solidFill>
            </a:endParaRPr>
          </a:p>
        </p:txBody>
      </p:sp>
    </p:spTree>
    <p:extLst>
      <p:ext uri="{BB962C8B-B14F-4D97-AF65-F5344CB8AC3E}">
        <p14:creationId xmlns:p14="http://schemas.microsoft.com/office/powerpoint/2010/main" val="263717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Création d’un </a:t>
            </a:r>
            <a:r>
              <a:rPr lang="fr-FR" dirty="0" err="1" smtClean="0"/>
              <a:t>password</a:t>
            </a:r>
            <a:r>
              <a:rPr lang="fr-FR" dirty="0" smtClean="0"/>
              <a:t> hash avec </a:t>
            </a:r>
            <a:r>
              <a:rPr lang="fr-FR" dirty="0" err="1" smtClean="0"/>
              <a:t>bcrypt</a:t>
            </a:r>
            <a:endParaRPr lang="fr-FR" dirty="0"/>
          </a:p>
        </p:txBody>
      </p:sp>
      <p:sp>
        <p:nvSpPr>
          <p:cNvPr id="3" name="Espace réservé du contenu 2"/>
          <p:cNvSpPr>
            <a:spLocks noGrp="1"/>
          </p:cNvSpPr>
          <p:nvPr>
            <p:ph idx="1"/>
          </p:nvPr>
        </p:nvSpPr>
        <p:spPr/>
        <p:txBody>
          <a:bodyPr/>
          <a:lstStyle/>
          <a:p>
            <a:r>
              <a:rPr lang="fr-FR" dirty="0"/>
              <a:t>Pour générer un mot de passe à l'aide du module </a:t>
            </a:r>
            <a:r>
              <a:rPr lang="fr-FR" dirty="0" err="1" smtClean="0"/>
              <a:t>bcrypt</a:t>
            </a:r>
            <a:r>
              <a:rPr lang="fr-FR" dirty="0"/>
              <a:t>, vous devez faire appel à la méthode hash() qui accepte les trois paramètres suivants </a:t>
            </a:r>
            <a:r>
              <a:rPr lang="fr-FR" dirty="0" smtClean="0"/>
              <a:t>:</a:t>
            </a:r>
          </a:p>
          <a:p>
            <a:pPr lvl="1"/>
            <a:r>
              <a:rPr lang="fr-FR" dirty="0"/>
              <a:t>La chaîne de mots de passe que vous souhaitez hacher</a:t>
            </a:r>
          </a:p>
          <a:p>
            <a:pPr lvl="1"/>
            <a:r>
              <a:rPr lang="fr-FR" dirty="0"/>
              <a:t>Le nombre de tours pour sécuriser le hachage. Ce nombre est généralement compris entre 5 et 15</a:t>
            </a:r>
          </a:p>
          <a:p>
            <a:pPr lvl="1"/>
            <a:r>
              <a:rPr lang="fr-FR" dirty="0"/>
              <a:t>la fonction de rappel à exécuter lorsque le processus de hachage est terminé, en transmettant le message d'erreur et le résultat du hachage.</a:t>
            </a:r>
          </a:p>
        </p:txBody>
      </p:sp>
    </p:spTree>
    <p:extLst>
      <p:ext uri="{BB962C8B-B14F-4D97-AF65-F5344CB8AC3E}">
        <p14:creationId xmlns:p14="http://schemas.microsoft.com/office/powerpoint/2010/main" val="339640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Exemple de création d’un hash</a:t>
            </a:r>
            <a:endParaRPr lang="fr-FR" dirty="0"/>
          </a:p>
        </p:txBody>
      </p:sp>
      <p:sp>
        <p:nvSpPr>
          <p:cNvPr id="6" name="Espace réservé du contenu 5"/>
          <p:cNvSpPr>
            <a:spLocks noGrp="1"/>
          </p:cNvSpPr>
          <p:nvPr>
            <p:ph idx="1"/>
          </p:nvPr>
        </p:nvSpPr>
        <p:spPr/>
        <p:txBody>
          <a:bodyPr/>
          <a:lstStyle/>
          <a:p>
            <a:r>
              <a:rPr lang="fr-FR" b="1" dirty="0" smtClean="0"/>
              <a:t>Exemple 1 : </a:t>
            </a:r>
          </a:p>
          <a:p>
            <a:endParaRPr lang="fr-FR" b="1" dirty="0"/>
          </a:p>
          <a:p>
            <a:endParaRPr lang="fr-FR" b="1" dirty="0" smtClean="0"/>
          </a:p>
          <a:p>
            <a:endParaRPr lang="fr-FR" b="1" dirty="0"/>
          </a:p>
          <a:p>
            <a:r>
              <a:rPr lang="fr-FR" b="1" dirty="0"/>
              <a:t>Exemple </a:t>
            </a:r>
            <a:r>
              <a:rPr lang="fr-FR" b="1" dirty="0" smtClean="0"/>
              <a:t>2 </a:t>
            </a:r>
            <a:r>
              <a:rPr lang="fr-FR" b="1" dirty="0"/>
              <a:t>: </a:t>
            </a:r>
          </a:p>
          <a:p>
            <a:endParaRPr lang="fr-FR" b="1" dirty="0"/>
          </a:p>
        </p:txBody>
      </p:sp>
      <p:sp>
        <p:nvSpPr>
          <p:cNvPr id="4" name="Rectangle 3"/>
          <p:cNvSpPr/>
          <p:nvPr/>
        </p:nvSpPr>
        <p:spPr>
          <a:xfrm>
            <a:off x="427143" y="1926061"/>
            <a:ext cx="11159806"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sz="2000" dirty="0" err="1">
                <a:solidFill>
                  <a:srgbClr val="0000FF"/>
                </a:solidFill>
                <a:latin typeface="Consolas" panose="020B0609020204030204" pitchFamily="49" charset="0"/>
              </a:rPr>
              <a:t>const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bcrypt</a:t>
            </a:r>
            <a:r>
              <a:rPr lang="fr-FR" sz="2000" dirty="0">
                <a:solidFill>
                  <a:srgbClr val="000000"/>
                </a:solidFill>
                <a:latin typeface="Consolas" panose="020B0609020204030204" pitchFamily="49" charset="0"/>
              </a:rPr>
              <a:t> = </a:t>
            </a:r>
            <a:r>
              <a:rPr lang="fr-FR" sz="2000" dirty="0" err="1">
                <a:solidFill>
                  <a:srgbClr val="000000"/>
                </a:solidFill>
                <a:latin typeface="Consolas" panose="020B0609020204030204" pitchFamily="49" charset="0"/>
              </a:rPr>
              <a:t>require</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bcrypt</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a:r>
            <a:br>
              <a:rPr lang="fr-FR" sz="2000" dirty="0">
                <a:solidFill>
                  <a:srgbClr val="000000"/>
                </a:solidFill>
                <a:latin typeface="Consolas" panose="020B0609020204030204" pitchFamily="49" charset="0"/>
              </a:rPr>
            </a:br>
            <a:r>
              <a:rPr lang="fr-FR" sz="2000" dirty="0" err="1">
                <a:solidFill>
                  <a:srgbClr val="000000"/>
                </a:solidFill>
                <a:latin typeface="Consolas" panose="020B0609020204030204" pitchFamily="49" charset="0"/>
              </a:rPr>
              <a:t>bcrypt.hash</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'password'</a:t>
            </a:r>
            <a:r>
              <a:rPr lang="fr-FR" sz="2000" dirty="0">
                <a:solidFill>
                  <a:srgbClr val="000000"/>
                </a:solidFill>
                <a:latin typeface="Consolas" panose="020B0609020204030204" pitchFamily="49" charset="0"/>
              </a:rPr>
              <a:t>,</a:t>
            </a:r>
            <a:r>
              <a:rPr lang="fr-FR" sz="2000" dirty="0">
                <a:solidFill>
                  <a:srgbClr val="098658"/>
                </a:solidFill>
                <a:latin typeface="Consolas" panose="020B0609020204030204" pitchFamily="49" charset="0"/>
              </a:rPr>
              <a:t>5</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err</a:t>
            </a:r>
            <a:r>
              <a:rPr lang="fr-FR" sz="2000" dirty="0">
                <a:solidFill>
                  <a:srgbClr val="000000"/>
                </a:solidFill>
                <a:latin typeface="Consolas" panose="020B0609020204030204" pitchFamily="49" charset="0"/>
              </a:rPr>
              <a:t>, hash) </a:t>
            </a:r>
            <a:r>
              <a:rPr lang="fr-FR" sz="2000" dirty="0">
                <a:solidFill>
                  <a:srgbClr val="0000FF"/>
                </a:solidFill>
                <a:latin typeface="Consolas" panose="020B0609020204030204" pitchFamily="49" charset="0"/>
              </a:rPr>
              <a:t>=&gt;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console.log(hash);</a:t>
            </a:r>
          </a:p>
          <a:p>
            <a:r>
              <a:rPr lang="fr-FR" sz="2000" dirty="0">
                <a:solidFill>
                  <a:srgbClr val="000000"/>
                </a:solidFill>
                <a:latin typeface="Consolas" panose="020B0609020204030204" pitchFamily="49" charset="0"/>
              </a:rPr>
              <a:t>})</a:t>
            </a:r>
            <a:endParaRPr lang="fr-FR" sz="2000" b="0" dirty="0">
              <a:solidFill>
                <a:srgbClr val="000000"/>
              </a:solidFill>
              <a:effectLst/>
              <a:latin typeface="Consolas" panose="020B0609020204030204" pitchFamily="49" charset="0"/>
            </a:endParaRPr>
          </a:p>
        </p:txBody>
      </p:sp>
      <p:sp>
        <p:nvSpPr>
          <p:cNvPr id="7" name="Rectangle 6"/>
          <p:cNvSpPr/>
          <p:nvPr/>
        </p:nvSpPr>
        <p:spPr>
          <a:xfrm>
            <a:off x="427143" y="4273103"/>
            <a:ext cx="11159806"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sz="2000" dirty="0" err="1">
                <a:solidFill>
                  <a:srgbClr val="0000FF"/>
                </a:solidFill>
                <a:latin typeface="Consolas" panose="020B0609020204030204" pitchFamily="49" charset="0"/>
              </a:rPr>
              <a:t>const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bcrypt</a:t>
            </a:r>
            <a:r>
              <a:rPr lang="fr-FR" sz="2000" dirty="0">
                <a:solidFill>
                  <a:srgbClr val="000000"/>
                </a:solidFill>
                <a:latin typeface="Consolas" panose="020B0609020204030204" pitchFamily="49" charset="0"/>
              </a:rPr>
              <a:t> = </a:t>
            </a:r>
            <a:r>
              <a:rPr lang="fr-FR" sz="2000" dirty="0" err="1">
                <a:solidFill>
                  <a:srgbClr val="000000"/>
                </a:solidFill>
                <a:latin typeface="Consolas" panose="020B0609020204030204" pitchFamily="49" charset="0"/>
              </a:rPr>
              <a:t>require</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bcrypt</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a:r>
            <a:br>
              <a:rPr lang="fr-FR" sz="2000" dirty="0">
                <a:solidFill>
                  <a:srgbClr val="000000"/>
                </a:solidFill>
                <a:latin typeface="Consolas" panose="020B0609020204030204" pitchFamily="49" charset="0"/>
              </a:rPr>
            </a:br>
            <a:r>
              <a:rPr lang="fr-FR" sz="2000" dirty="0" err="1">
                <a:solidFill>
                  <a:srgbClr val="0000FF"/>
                </a:solidFill>
                <a:latin typeface="Consolas" panose="020B0609020204030204" pitchFamily="49" charset="0"/>
              </a:rPr>
              <a:t>const</a:t>
            </a:r>
            <a:r>
              <a:rPr lang="fr-FR" sz="2000" dirty="0">
                <a:solidFill>
                  <a:srgbClr val="000000"/>
                </a:solidFill>
                <a:latin typeface="Consolas" panose="020B0609020204030204" pitchFamily="49" charset="0"/>
              </a:rPr>
              <a:t> hash = </a:t>
            </a:r>
            <a:r>
              <a:rPr lang="fr-FR" sz="2000" dirty="0" err="1">
                <a:solidFill>
                  <a:srgbClr val="000000"/>
                </a:solidFill>
                <a:latin typeface="Consolas" panose="020B0609020204030204" pitchFamily="49" charset="0"/>
              </a:rPr>
              <a:t>bcrypt.hashSync</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'password'</a:t>
            </a:r>
            <a:r>
              <a:rPr lang="fr-FR" sz="2000" dirty="0">
                <a:solidFill>
                  <a:srgbClr val="000000"/>
                </a:solidFill>
                <a:latin typeface="Consolas" panose="020B0609020204030204" pitchFamily="49" charset="0"/>
              </a:rPr>
              <a:t>,</a:t>
            </a:r>
            <a:r>
              <a:rPr lang="fr-FR" sz="2000" dirty="0">
                <a:solidFill>
                  <a:srgbClr val="098658"/>
                </a:solidFill>
                <a:latin typeface="Consolas" panose="020B0609020204030204" pitchFamily="49" charset="0"/>
              </a:rPr>
              <a:t>5</a:t>
            </a:r>
            <a:r>
              <a:rPr lang="fr-FR" sz="2000" dirty="0">
                <a:solidFill>
                  <a:srgbClr val="000000"/>
                </a:solidFill>
                <a:latin typeface="Consolas" panose="020B0609020204030204" pitchFamily="49" charset="0"/>
              </a:rPr>
              <a:t>);</a:t>
            </a:r>
          </a:p>
          <a:p>
            <a:r>
              <a:rPr lang="fr-FR" sz="2000" dirty="0">
                <a:solidFill>
                  <a:srgbClr val="000000"/>
                </a:solidFill>
                <a:latin typeface="Consolas" panose="020B0609020204030204" pitchFamily="49" charset="0"/>
              </a:rPr>
              <a:t/>
            </a:r>
            <a:br>
              <a:rPr lang="fr-FR" sz="2000" dirty="0">
                <a:solidFill>
                  <a:srgbClr val="000000"/>
                </a:solidFill>
                <a:latin typeface="Consolas" panose="020B0609020204030204" pitchFamily="49" charset="0"/>
              </a:rPr>
            </a:br>
            <a:r>
              <a:rPr lang="fr-FR" sz="2000" dirty="0">
                <a:solidFill>
                  <a:srgbClr val="000000"/>
                </a:solidFill>
                <a:latin typeface="Consolas" panose="020B0609020204030204" pitchFamily="49" charset="0"/>
              </a:rPr>
              <a:t>console.log(hash);</a:t>
            </a:r>
            <a:endParaRPr lang="fr-FR"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589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Génération du </a:t>
            </a:r>
            <a:r>
              <a:rPr lang="fr-FR" dirty="0" smtClean="0"/>
              <a:t>SALT </a:t>
            </a:r>
            <a:r>
              <a:rPr lang="fr-FR" dirty="0"/>
              <a:t>pour le hachage</a:t>
            </a:r>
          </a:p>
        </p:txBody>
      </p:sp>
      <p:sp>
        <p:nvSpPr>
          <p:cNvPr id="3" name="Espace réservé du contenu 2"/>
          <p:cNvSpPr>
            <a:spLocks noGrp="1"/>
          </p:cNvSpPr>
          <p:nvPr>
            <p:ph idx="1"/>
          </p:nvPr>
        </p:nvSpPr>
        <p:spPr/>
        <p:txBody>
          <a:bodyPr/>
          <a:lstStyle/>
          <a:p>
            <a:r>
              <a:rPr lang="fr-FR" dirty="0"/>
              <a:t>Une fonction de hachage nécessite l'ajout </a:t>
            </a:r>
            <a:r>
              <a:rPr lang="fr-FR" dirty="0" smtClean="0"/>
              <a:t>de </a:t>
            </a:r>
            <a:r>
              <a:rPr lang="fr-FR" dirty="0" err="1" smtClean="0"/>
              <a:t>salt</a:t>
            </a:r>
            <a:r>
              <a:rPr lang="fr-FR" dirty="0" smtClean="0"/>
              <a:t> </a:t>
            </a:r>
            <a:r>
              <a:rPr lang="fr-FR" dirty="0"/>
              <a:t>dans le processus. </a:t>
            </a:r>
            <a:endParaRPr lang="fr-FR" dirty="0" smtClean="0"/>
          </a:p>
          <a:p>
            <a:r>
              <a:rPr lang="fr-FR" dirty="0" smtClean="0"/>
              <a:t>Un </a:t>
            </a:r>
            <a:r>
              <a:rPr lang="fr-FR" dirty="0" err="1" smtClean="0"/>
              <a:t>salt</a:t>
            </a:r>
            <a:r>
              <a:rPr lang="fr-FR" dirty="0" smtClean="0"/>
              <a:t> </a:t>
            </a:r>
            <a:r>
              <a:rPr lang="fr-FR" dirty="0"/>
              <a:t>est simplement une donnée aléatoire utilisée comme entrée supplémentaire dans la fonction de hachage pour protéger votre mot de passe</a:t>
            </a:r>
            <a:r>
              <a:rPr lang="fr-FR" dirty="0" smtClean="0"/>
              <a:t>.</a:t>
            </a:r>
          </a:p>
          <a:p>
            <a:r>
              <a:rPr lang="fr-FR" dirty="0" smtClean="0"/>
              <a:t>La </a:t>
            </a:r>
            <a:r>
              <a:rPr lang="fr-FR" dirty="0"/>
              <a:t>chaîne aléatoire du </a:t>
            </a:r>
            <a:r>
              <a:rPr lang="fr-FR" dirty="0" err="1" smtClean="0"/>
              <a:t>salt</a:t>
            </a:r>
            <a:r>
              <a:rPr lang="fr-FR" dirty="0" smtClean="0"/>
              <a:t> </a:t>
            </a:r>
            <a:r>
              <a:rPr lang="fr-FR" dirty="0"/>
              <a:t>rend le hachage imprévisible</a:t>
            </a:r>
            <a:r>
              <a:rPr lang="fr-FR" dirty="0" smtClean="0"/>
              <a:t>.</a:t>
            </a:r>
          </a:p>
          <a:p>
            <a:r>
              <a:rPr lang="fr-FR" dirty="0"/>
              <a:t>Pour générer un </a:t>
            </a:r>
            <a:r>
              <a:rPr lang="fr-FR" dirty="0" err="1" smtClean="0"/>
              <a:t>salt</a:t>
            </a:r>
            <a:r>
              <a:rPr lang="fr-FR" dirty="0" smtClean="0"/>
              <a:t>, </a:t>
            </a:r>
            <a:r>
              <a:rPr lang="fr-FR" dirty="0"/>
              <a:t>vous pouvez utiliser la méthode </a:t>
            </a:r>
            <a:r>
              <a:rPr lang="fr-FR" dirty="0" err="1"/>
              <a:t>genSalt</a:t>
            </a:r>
            <a:r>
              <a:rPr lang="fr-FR" dirty="0"/>
              <a:t>() du </a:t>
            </a:r>
            <a:r>
              <a:rPr lang="fr-FR" dirty="0" smtClean="0"/>
              <a:t>module.</a:t>
            </a:r>
            <a:endParaRPr lang="fr-FR" dirty="0"/>
          </a:p>
        </p:txBody>
      </p:sp>
    </p:spTree>
    <p:extLst>
      <p:ext uri="{BB962C8B-B14F-4D97-AF65-F5344CB8AC3E}">
        <p14:creationId xmlns:p14="http://schemas.microsoft.com/office/powerpoint/2010/main" val="322898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d’utilisation de la fonction </a:t>
            </a:r>
            <a:r>
              <a:rPr lang="fr-FR" dirty="0" err="1" smtClean="0"/>
              <a:t>genSALT</a:t>
            </a:r>
            <a:endParaRPr lang="fr-FR" dirty="0"/>
          </a:p>
        </p:txBody>
      </p:sp>
      <p:sp>
        <p:nvSpPr>
          <p:cNvPr id="3" name="Espace réservé du contenu 2"/>
          <p:cNvSpPr>
            <a:spLocks noGrp="1"/>
          </p:cNvSpPr>
          <p:nvPr>
            <p:ph idx="1"/>
          </p:nvPr>
        </p:nvSpPr>
        <p:spPr/>
        <p:txBody>
          <a:bodyPr/>
          <a:lstStyle/>
          <a:p>
            <a:r>
              <a:rPr lang="fr-FR" dirty="0" smtClean="0"/>
              <a:t>Exemple de génération d’un hash en ajoutant un </a:t>
            </a:r>
            <a:r>
              <a:rPr lang="fr-FR" dirty="0" err="1" smtClean="0"/>
              <a:t>salt</a:t>
            </a:r>
            <a:r>
              <a:rPr lang="fr-FR" dirty="0" smtClean="0"/>
              <a:t> : </a:t>
            </a:r>
            <a:endParaRPr lang="fr-FR" dirty="0"/>
          </a:p>
        </p:txBody>
      </p:sp>
      <p:sp>
        <p:nvSpPr>
          <p:cNvPr id="4" name="Rectangle 3"/>
          <p:cNvSpPr/>
          <p:nvPr/>
        </p:nvSpPr>
        <p:spPr>
          <a:xfrm>
            <a:off x="318447" y="2288485"/>
            <a:ext cx="11282149"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sz="2000" dirty="0" err="1">
                <a:solidFill>
                  <a:srgbClr val="0000FF"/>
                </a:solidFill>
                <a:latin typeface="Consolas" panose="020B0609020204030204" pitchFamily="49" charset="0"/>
              </a:rPr>
              <a:t>const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bcrypt</a:t>
            </a:r>
            <a:r>
              <a:rPr lang="fr-FR" sz="2000" dirty="0">
                <a:solidFill>
                  <a:srgbClr val="000000"/>
                </a:solidFill>
                <a:latin typeface="Consolas" panose="020B0609020204030204" pitchFamily="49" charset="0"/>
              </a:rPr>
              <a:t> = </a:t>
            </a:r>
            <a:r>
              <a:rPr lang="fr-FR" sz="2000" dirty="0" err="1">
                <a:solidFill>
                  <a:srgbClr val="000000"/>
                </a:solidFill>
                <a:latin typeface="Consolas" panose="020B0609020204030204" pitchFamily="49" charset="0"/>
              </a:rPr>
              <a:t>require</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bcrypt</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a:r>
            <a:br>
              <a:rPr lang="fr-FR" sz="2000" dirty="0">
                <a:solidFill>
                  <a:srgbClr val="000000"/>
                </a:solidFill>
                <a:latin typeface="Consolas" panose="020B0609020204030204" pitchFamily="49" charset="0"/>
              </a:rPr>
            </a:br>
            <a:r>
              <a:rPr lang="fr-FR" sz="2000" dirty="0" err="1">
                <a:solidFill>
                  <a:srgbClr val="000000"/>
                </a:solidFill>
                <a:latin typeface="Consolas" panose="020B0609020204030204" pitchFamily="49" charset="0"/>
              </a:rPr>
              <a:t>bcrypt.genSalt</a:t>
            </a:r>
            <a:r>
              <a:rPr lang="fr-FR" sz="2000" dirty="0">
                <a:solidFill>
                  <a:srgbClr val="000000"/>
                </a:solidFill>
                <a:latin typeface="Consolas" panose="020B0609020204030204" pitchFamily="49" charset="0"/>
              </a:rPr>
              <a:t>(</a:t>
            </a:r>
            <a:r>
              <a:rPr lang="fr-FR" sz="2000" dirty="0">
                <a:solidFill>
                  <a:srgbClr val="098658"/>
                </a:solidFill>
                <a:latin typeface="Consolas" panose="020B0609020204030204" pitchFamily="49" charset="0"/>
              </a:rPr>
              <a:t>10</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err</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salt</a:t>
            </a: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=&gt;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bcrypt.hash</a:t>
            </a:r>
            <a:r>
              <a:rPr lang="fr-FR" sz="2000" dirty="0">
                <a:solidFill>
                  <a:srgbClr val="000000"/>
                </a:solidFill>
                <a:latin typeface="Consolas" panose="020B0609020204030204" pitchFamily="49" charset="0"/>
              </a:rPr>
              <a:t>(</a:t>
            </a:r>
            <a:r>
              <a:rPr lang="fr-FR" sz="2000" dirty="0">
                <a:solidFill>
                  <a:srgbClr val="A31515"/>
                </a:solidFill>
                <a:latin typeface="Consolas" panose="020B0609020204030204" pitchFamily="49" charset="0"/>
              </a:rPr>
              <a:t>'</a:t>
            </a:r>
            <a:r>
              <a:rPr lang="fr-FR" sz="2000" dirty="0" err="1">
                <a:solidFill>
                  <a:srgbClr val="A31515"/>
                </a:solidFill>
                <a:latin typeface="Consolas" panose="020B0609020204030204" pitchFamily="49" charset="0"/>
              </a:rPr>
              <a:t>password</a:t>
            </a:r>
            <a:r>
              <a:rPr lang="fr-FR" sz="2000" dirty="0">
                <a:solidFill>
                  <a:srgbClr val="A31515"/>
                </a:solidFill>
                <a:latin typeface="Consolas" panose="020B0609020204030204" pitchFamily="49" charset="0"/>
              </a:rPr>
              <a: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salt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err</a:t>
            </a:r>
            <a:r>
              <a:rPr lang="fr-FR" sz="2000" dirty="0">
                <a:solidFill>
                  <a:srgbClr val="000000"/>
                </a:solidFill>
                <a:latin typeface="Consolas" panose="020B0609020204030204" pitchFamily="49" charset="0"/>
              </a:rPr>
              <a:t>, hash) </a:t>
            </a:r>
            <a:r>
              <a:rPr lang="fr-FR" sz="2000" dirty="0">
                <a:solidFill>
                  <a:srgbClr val="0000FF"/>
                </a:solidFill>
                <a:latin typeface="Consolas" panose="020B0609020204030204" pitchFamily="49" charset="0"/>
              </a:rPr>
              <a:t>=&gt;</a:t>
            </a:r>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        console.log(hash);</a:t>
            </a:r>
          </a:p>
          <a:p>
            <a:r>
              <a:rPr lang="fr-FR" sz="2000" dirty="0">
                <a:solidFill>
                  <a:srgbClr val="000000"/>
                </a:solidFill>
                <a:latin typeface="Consolas" panose="020B0609020204030204" pitchFamily="49" charset="0"/>
              </a:rPr>
              <a:t>    })</a:t>
            </a:r>
          </a:p>
          <a:p>
            <a:r>
              <a:rPr lang="fr-FR" sz="2000" dirty="0">
                <a:solidFill>
                  <a:srgbClr val="000000"/>
                </a:solidFill>
                <a:latin typeface="Consolas" panose="020B0609020204030204" pitchFamily="49" charset="0"/>
              </a:rPr>
              <a:t>})</a:t>
            </a:r>
            <a:endParaRPr lang="fr-FR"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8424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Template>
  <TotalTime>80</TotalTime>
  <Words>487</Words>
  <Application>Microsoft Office PowerPoint</Application>
  <PresentationFormat>Grand écran</PresentationFormat>
  <Paragraphs>72</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Bookman Old Style</vt:lpstr>
      <vt:lpstr>Consolas</vt:lpstr>
      <vt:lpstr>Rockwell</vt:lpstr>
      <vt:lpstr>system-ui</vt:lpstr>
      <vt:lpstr>var(--bs-font-monospace)</vt:lpstr>
      <vt:lpstr>Wingdings</vt:lpstr>
      <vt:lpstr>Damask</vt:lpstr>
      <vt:lpstr>Package Bcrypt</vt:lpstr>
      <vt:lpstr>Hachage en informatique</vt:lpstr>
      <vt:lpstr>Bcrypt</vt:lpstr>
      <vt:lpstr>Bcrypt fonctionnement</vt:lpstr>
      <vt:lpstr>Installation</vt:lpstr>
      <vt:lpstr>Création d’un password hash avec bcrypt</vt:lpstr>
      <vt:lpstr>Exemple de création d’un hash</vt:lpstr>
      <vt:lpstr>Génération du SALT pour le hachage</vt:lpstr>
      <vt:lpstr>Exemple d’utilisation de la fonction genSALT</vt:lpstr>
      <vt:lpstr>Vérifier un mot de passe</vt:lpstr>
      <vt:lpstr>Exemple d’utilisation de la fonction compare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Bcrypt</dc:title>
  <dc:creator>HP</dc:creator>
  <cp:lastModifiedBy>HP</cp:lastModifiedBy>
  <cp:revision>21</cp:revision>
  <dcterms:created xsi:type="dcterms:W3CDTF">2023-01-05T08:06:39Z</dcterms:created>
  <dcterms:modified xsi:type="dcterms:W3CDTF">2023-01-05T09:26:43Z</dcterms:modified>
</cp:coreProperties>
</file>