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e-DE"/>
              <a:t>Mastertitelformat bearbeiten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11/22/2018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e-DE"/>
              <a:t>Mastertitelformat bearbeiten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e-DE"/>
              <a:t>Mastertitelformat bearbeiten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11/22/2018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e-DE"/>
              <a:t>Mastertitelformat bearbeiten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11/22/2018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e-DE"/>
              <a:t>Mastertitelformat bearbeiten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11/22/2018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11/22/2018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e-DE"/>
              <a:t>Mastertitelformat bearbeiten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11/22/2018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e-DE"/>
              <a:t>Mastertitelformat bearbeiten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0" y="3132666"/>
            <a:ext cx="5311775" cy="30860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132666"/>
            <a:ext cx="5334000" cy="30860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e-DE"/>
              <a:t>Mastertitelformat bearbeiten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
        <p:nvSpPr>
          <p:cNvPr id="8" name="MSIPCMaf3c42b5886a656e20359f91" descr="{&quot;HashCode&quot;:360672668,&quot;Placement&quot;:&quot;Footer&quot;,&quot;Top&quot;:522.0343,&quot;Left&quot;:457.9163}">
            <a:extLst>
              <a:ext uri="{FF2B5EF4-FFF2-40B4-BE49-F238E27FC236}">
                <a16:creationId xmlns:a16="http://schemas.microsoft.com/office/drawing/2014/main" id="{293CF798-946A-49FE-A670-C086AECC3F2C}"/>
              </a:ext>
            </a:extLst>
          </p:cNvPr>
          <p:cNvSpPr txBox="1"/>
          <p:nvPr userDrawn="1"/>
        </p:nvSpPr>
        <p:spPr>
          <a:xfrm>
            <a:off x="5815537" y="6629836"/>
            <a:ext cx="560927" cy="228163"/>
          </a:xfrm>
          <a:prstGeom prst="rect">
            <a:avLst/>
          </a:prstGeom>
          <a:noFill/>
        </p:spPr>
        <p:txBody>
          <a:bodyPr vert="horz" wrap="none" tIns="0" bIns="0" rtlCol="0" anchor="ctr" anchorCtr="1">
            <a:spAutoFit/>
          </a:bodyPr>
          <a:lstStyle/>
          <a:p>
            <a:pPr algn="ctr">
              <a:spcBef>
                <a:spcPts val="0"/>
              </a:spcBef>
              <a:spcAft>
                <a:spcPts val="0"/>
              </a:spcAft>
            </a:pPr>
            <a:r>
              <a:rPr lang="de-DE" sz="800">
                <a:solidFill>
                  <a:srgbClr val="0078D7"/>
                </a:solidFill>
                <a:latin typeface="Calibri" panose="020F0502020204030204" pitchFamily="34" charset="0"/>
              </a:rPr>
              <a:t>Internal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5E719-D32A-462C-A59A-8184E0D16BCA}"/>
              </a:ext>
            </a:extLst>
          </p:cNvPr>
          <p:cNvSpPr>
            <a:spLocks noGrp="1"/>
          </p:cNvSpPr>
          <p:nvPr>
            <p:ph type="ctrTitle"/>
          </p:nvPr>
        </p:nvSpPr>
        <p:spPr/>
        <p:txBody>
          <a:bodyPr>
            <a:normAutofit/>
          </a:bodyPr>
          <a:lstStyle/>
          <a:p>
            <a:r>
              <a:rPr lang="de-DE" b="1" dirty="0" err="1"/>
              <a:t>Capstone</a:t>
            </a:r>
            <a:r>
              <a:rPr lang="de-DE" b="1" dirty="0"/>
              <a:t> Project </a:t>
            </a:r>
          </a:p>
        </p:txBody>
      </p:sp>
      <p:sp>
        <p:nvSpPr>
          <p:cNvPr id="3" name="Untertitel 2">
            <a:extLst>
              <a:ext uri="{FF2B5EF4-FFF2-40B4-BE49-F238E27FC236}">
                <a16:creationId xmlns:a16="http://schemas.microsoft.com/office/drawing/2014/main" id="{5A1914C1-23BE-4E25-A38A-19B2975AAFCA}"/>
              </a:ext>
            </a:extLst>
          </p:cNvPr>
          <p:cNvSpPr>
            <a:spLocks noGrp="1"/>
          </p:cNvSpPr>
          <p:nvPr>
            <p:ph type="subTitle" idx="1"/>
          </p:nvPr>
        </p:nvSpPr>
        <p:spPr>
          <a:xfrm>
            <a:off x="1371600" y="3502897"/>
            <a:ext cx="9448800" cy="685800"/>
          </a:xfrm>
        </p:spPr>
        <p:txBody>
          <a:bodyPr>
            <a:normAutofit/>
          </a:bodyPr>
          <a:lstStyle/>
          <a:p>
            <a:r>
              <a:rPr lang="de-DE" sz="3000" b="1" dirty="0"/>
              <a:t>The battle </a:t>
            </a:r>
            <a:r>
              <a:rPr lang="de-DE" sz="3000" b="1" dirty="0" err="1"/>
              <a:t>of</a:t>
            </a:r>
            <a:r>
              <a:rPr lang="de-DE" sz="3000" b="1" dirty="0"/>
              <a:t> </a:t>
            </a:r>
            <a:r>
              <a:rPr lang="de-DE" sz="3000" b="1" dirty="0" err="1"/>
              <a:t>neighborhoods</a:t>
            </a:r>
            <a:endParaRPr lang="de-DE" sz="3000" b="1" dirty="0"/>
          </a:p>
        </p:txBody>
      </p:sp>
      <p:pic>
        <p:nvPicPr>
          <p:cNvPr id="5" name="Grafik 4">
            <a:extLst>
              <a:ext uri="{FF2B5EF4-FFF2-40B4-BE49-F238E27FC236}">
                <a16:creationId xmlns:a16="http://schemas.microsoft.com/office/drawing/2014/main" id="{C53B4D81-7C58-4200-8472-97E393799D10}"/>
              </a:ext>
            </a:extLst>
          </p:cNvPr>
          <p:cNvPicPr>
            <a:picLocks noChangeAspect="1"/>
          </p:cNvPicPr>
          <p:nvPr/>
        </p:nvPicPr>
        <p:blipFill rotWithShape="1">
          <a:blip r:embed="rId2"/>
          <a:srcRect l="976" r="1425" b="3298"/>
          <a:stretch/>
        </p:blipFill>
        <p:spPr>
          <a:xfrm>
            <a:off x="0" y="4069195"/>
            <a:ext cx="12192000" cy="2788805"/>
          </a:xfrm>
          <a:prstGeom prst="rect">
            <a:avLst/>
          </a:prstGeom>
        </p:spPr>
      </p:pic>
    </p:spTree>
    <p:extLst>
      <p:ext uri="{BB962C8B-B14F-4D97-AF65-F5344CB8AC3E}">
        <p14:creationId xmlns:p14="http://schemas.microsoft.com/office/powerpoint/2010/main" val="201507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9897C134-24C9-4008-A93B-B2E88A5681EA}"/>
              </a:ext>
            </a:extLst>
          </p:cNvPr>
          <p:cNvSpPr>
            <a:spLocks noGrp="1"/>
          </p:cNvSpPr>
          <p:nvPr>
            <p:ph type="title"/>
          </p:nvPr>
        </p:nvSpPr>
        <p:spPr>
          <a:xfrm>
            <a:off x="3498715" y="2466714"/>
            <a:ext cx="8610600" cy="1293028"/>
          </a:xfrm>
        </p:spPr>
        <p:txBody>
          <a:bodyPr/>
          <a:lstStyle/>
          <a:p>
            <a:r>
              <a:rPr lang="en-US" dirty="0" err="1"/>
              <a:t>Probject</a:t>
            </a:r>
            <a:r>
              <a:rPr lang="en-US" dirty="0"/>
              <a:t> description </a:t>
            </a:r>
            <a:endParaRPr lang="de-DE" dirty="0"/>
          </a:p>
        </p:txBody>
      </p:sp>
      <p:pic>
        <p:nvPicPr>
          <p:cNvPr id="6" name="Inhaltsplatzhalter 5">
            <a:extLst>
              <a:ext uri="{FF2B5EF4-FFF2-40B4-BE49-F238E27FC236}">
                <a16:creationId xmlns:a16="http://schemas.microsoft.com/office/drawing/2014/main" id="{B3DD31A0-70EC-45B2-A397-92D8AA517B53}"/>
              </a:ext>
            </a:extLst>
          </p:cNvPr>
          <p:cNvPicPr>
            <a:picLocks noGrp="1" noChangeAspect="1"/>
          </p:cNvPicPr>
          <p:nvPr>
            <p:ph idx="1"/>
          </p:nvPr>
        </p:nvPicPr>
        <p:blipFill>
          <a:blip r:embed="rId2"/>
          <a:stretch>
            <a:fillRect/>
          </a:stretch>
        </p:blipFill>
        <p:spPr>
          <a:xfrm>
            <a:off x="0" y="3578067"/>
            <a:ext cx="12192000" cy="3279933"/>
          </a:xfrm>
        </p:spPr>
      </p:pic>
    </p:spTree>
    <p:extLst>
      <p:ext uri="{BB962C8B-B14F-4D97-AF65-F5344CB8AC3E}">
        <p14:creationId xmlns:p14="http://schemas.microsoft.com/office/powerpoint/2010/main" val="57127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1A773FE8-690B-4343-BCE7-97668E07E82D}"/>
              </a:ext>
            </a:extLst>
          </p:cNvPr>
          <p:cNvSpPr>
            <a:spLocks noGrp="1"/>
          </p:cNvSpPr>
          <p:nvPr>
            <p:ph idx="1"/>
          </p:nvPr>
        </p:nvSpPr>
        <p:spPr>
          <a:xfrm>
            <a:off x="178337" y="2082472"/>
            <a:ext cx="6416427" cy="3774333"/>
          </a:xfrm>
        </p:spPr>
        <p:txBody>
          <a:bodyPr>
            <a:normAutofit/>
          </a:bodyPr>
          <a:lstStyle/>
          <a:p>
            <a:pPr marL="0" indent="0" algn="just">
              <a:buNone/>
            </a:pPr>
            <a:endParaRPr lang="en-US" sz="1800" b="1" dirty="0"/>
          </a:p>
          <a:p>
            <a:pPr marL="0" indent="0" algn="just">
              <a:buNone/>
            </a:pPr>
            <a:r>
              <a:rPr lang="en-US" sz="1800" b="1" dirty="0"/>
              <a:t>As a tourist visiting London the capital of the United Kingdom and the largest city of the Europe Union, it would be helpful having an idea of best places to visit before landing.</a:t>
            </a:r>
          </a:p>
          <a:p>
            <a:pPr marL="0" indent="0" algn="just">
              <a:buNone/>
            </a:pPr>
            <a:r>
              <a:rPr lang="en-US" sz="1800" b="1" dirty="0"/>
              <a:t>Therefore, this project aims to implement a recommender system to suggest the best places to visit giving certain people preferences. This can be done by finding and filtering different venues. Locating and suggesting the most interesting neighborhoods based on the preferences can be performed based on the number of visitors, likes, prices, rating …etc. </a:t>
            </a:r>
            <a:endParaRPr lang="de-DE" sz="1800" dirty="0"/>
          </a:p>
          <a:p>
            <a:pPr marL="0" indent="0" algn="just">
              <a:buNone/>
            </a:pPr>
            <a:endParaRPr lang="de-DE" dirty="0"/>
          </a:p>
        </p:txBody>
      </p:sp>
      <p:pic>
        <p:nvPicPr>
          <p:cNvPr id="3" name="Grafik 2">
            <a:extLst>
              <a:ext uri="{FF2B5EF4-FFF2-40B4-BE49-F238E27FC236}">
                <a16:creationId xmlns:a16="http://schemas.microsoft.com/office/drawing/2014/main" id="{A401EE88-BEA1-480D-AA84-8DD60CDF942F}"/>
              </a:ext>
            </a:extLst>
          </p:cNvPr>
          <p:cNvPicPr>
            <a:picLocks noChangeAspect="1"/>
          </p:cNvPicPr>
          <p:nvPr/>
        </p:nvPicPr>
        <p:blipFill>
          <a:blip r:embed="rId2"/>
          <a:stretch>
            <a:fillRect/>
          </a:stretch>
        </p:blipFill>
        <p:spPr>
          <a:xfrm>
            <a:off x="6710374" y="0"/>
            <a:ext cx="5481626" cy="6858000"/>
          </a:xfrm>
          <a:prstGeom prst="rect">
            <a:avLst/>
          </a:prstGeom>
        </p:spPr>
      </p:pic>
    </p:spTree>
    <p:extLst>
      <p:ext uri="{BB962C8B-B14F-4D97-AF65-F5344CB8AC3E}">
        <p14:creationId xmlns:p14="http://schemas.microsoft.com/office/powerpoint/2010/main" val="340873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04910C-4F50-417B-B569-962E10150DC0}"/>
              </a:ext>
            </a:extLst>
          </p:cNvPr>
          <p:cNvSpPr>
            <a:spLocks noGrp="1"/>
          </p:cNvSpPr>
          <p:nvPr>
            <p:ph type="title"/>
          </p:nvPr>
        </p:nvSpPr>
        <p:spPr>
          <a:xfrm>
            <a:off x="3498715" y="2466714"/>
            <a:ext cx="8610600" cy="1293028"/>
          </a:xfrm>
        </p:spPr>
        <p:txBody>
          <a:bodyPr/>
          <a:lstStyle/>
          <a:p>
            <a:r>
              <a:rPr lang="en-US" dirty="0"/>
              <a:t>description of the data</a:t>
            </a:r>
            <a:endParaRPr lang="de-DE" dirty="0"/>
          </a:p>
        </p:txBody>
      </p:sp>
      <p:pic>
        <p:nvPicPr>
          <p:cNvPr id="7" name="Inhaltsplatzhalter 6">
            <a:extLst>
              <a:ext uri="{FF2B5EF4-FFF2-40B4-BE49-F238E27FC236}">
                <a16:creationId xmlns:a16="http://schemas.microsoft.com/office/drawing/2014/main" id="{4B6DA1F5-7950-4BF2-91E4-C6CD266BCF89}"/>
              </a:ext>
            </a:extLst>
          </p:cNvPr>
          <p:cNvPicPr>
            <a:picLocks noGrp="1" noChangeAspect="1"/>
          </p:cNvPicPr>
          <p:nvPr>
            <p:ph idx="1"/>
          </p:nvPr>
        </p:nvPicPr>
        <p:blipFill rotWithShape="1">
          <a:blip r:embed="rId2"/>
          <a:srcRect l="-672" t="15798" r="672" b="28547"/>
          <a:stretch/>
        </p:blipFill>
        <p:spPr>
          <a:xfrm>
            <a:off x="-101600" y="3440150"/>
            <a:ext cx="12349017" cy="3429395"/>
          </a:xfrm>
        </p:spPr>
      </p:pic>
    </p:spTree>
    <p:extLst>
      <p:ext uri="{BB962C8B-B14F-4D97-AF65-F5344CB8AC3E}">
        <p14:creationId xmlns:p14="http://schemas.microsoft.com/office/powerpoint/2010/main" val="10567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1A773FE8-690B-4343-BCE7-97668E07E82D}"/>
              </a:ext>
            </a:extLst>
          </p:cNvPr>
          <p:cNvSpPr>
            <a:spLocks noGrp="1"/>
          </p:cNvSpPr>
          <p:nvPr>
            <p:ph idx="1"/>
          </p:nvPr>
        </p:nvSpPr>
        <p:spPr>
          <a:xfrm>
            <a:off x="270020" y="3000375"/>
            <a:ext cx="5327216" cy="3537366"/>
          </a:xfrm>
        </p:spPr>
        <p:txBody>
          <a:bodyPr>
            <a:normAutofit fontScale="70000" lnSpcReduction="20000"/>
          </a:bodyPr>
          <a:lstStyle/>
          <a:p>
            <a:pPr marL="0" indent="0" algn="just">
              <a:buNone/>
            </a:pPr>
            <a:endParaRPr lang="en-US" sz="1800" b="1" dirty="0"/>
          </a:p>
          <a:p>
            <a:pPr marL="0" indent="0" algn="just">
              <a:lnSpc>
                <a:spcPct val="100000"/>
              </a:lnSpc>
              <a:buNone/>
            </a:pPr>
            <a:r>
              <a:rPr lang="en-US" b="1" dirty="0"/>
              <a:t>FOURSQUARE PLACES API</a:t>
            </a:r>
            <a:endParaRPr lang="de-DE" b="1" dirty="0"/>
          </a:p>
          <a:p>
            <a:pPr marL="0" indent="0" algn="just">
              <a:lnSpc>
                <a:spcPct val="100000"/>
              </a:lnSpc>
              <a:buNone/>
            </a:pPr>
            <a:r>
              <a:rPr lang="en-US" b="1" dirty="0"/>
              <a:t>In this project we use Foursquare Places API to obtain details about venues in London including location, tips, categories </a:t>
            </a:r>
            <a:r>
              <a:rPr lang="en-US" b="1" dirty="0" err="1"/>
              <a:t>etc</a:t>
            </a:r>
            <a:r>
              <a:rPr lang="en-US" b="1" dirty="0"/>
              <a:t>… This is possible by the use of a explore call that returns a list of recommended locations in a specified area. After getting a list of all venues, we use then venue calls to get statistics about each one.</a:t>
            </a:r>
            <a:endParaRPr lang="de-DE" b="1" dirty="0"/>
          </a:p>
          <a:p>
            <a:pPr marL="0" indent="0" algn="just">
              <a:lnSpc>
                <a:spcPct val="100000"/>
              </a:lnSpc>
              <a:buNone/>
            </a:pPr>
            <a:r>
              <a:rPr lang="en-US" b="1" dirty="0"/>
              <a:t> </a:t>
            </a:r>
            <a:endParaRPr lang="de-DE" b="1" dirty="0"/>
          </a:p>
          <a:p>
            <a:pPr marL="0" indent="0" algn="just">
              <a:lnSpc>
                <a:spcPct val="100000"/>
              </a:lnSpc>
              <a:buNone/>
            </a:pPr>
            <a:r>
              <a:rPr lang="en-US" b="1" dirty="0"/>
              <a:t>OTHER DATA SOURCES</a:t>
            </a:r>
            <a:endParaRPr lang="de-DE" b="1" dirty="0"/>
          </a:p>
          <a:p>
            <a:pPr marL="0" indent="0" algn="just">
              <a:lnSpc>
                <a:spcPct val="100000"/>
              </a:lnSpc>
              <a:buNone/>
            </a:pPr>
            <a:r>
              <a:rPr lang="en-US" b="1" dirty="0"/>
              <a:t>A List of London district names with Postal codes to match with API Foursquare data and are retrieved from: https://en.wikipedia.org/wiki/List_of_areas_of_London</a:t>
            </a:r>
            <a:endParaRPr lang="de-DE" b="1" dirty="0"/>
          </a:p>
          <a:p>
            <a:pPr marL="0" indent="0" algn="just">
              <a:buNone/>
            </a:pPr>
            <a:endParaRPr lang="de-DE" sz="2000" dirty="0"/>
          </a:p>
          <a:p>
            <a:pPr marL="0" indent="0" algn="just">
              <a:buNone/>
            </a:pPr>
            <a:endParaRPr lang="de-DE" dirty="0"/>
          </a:p>
        </p:txBody>
      </p:sp>
      <p:pic>
        <p:nvPicPr>
          <p:cNvPr id="3" name="Grafik 2">
            <a:extLst>
              <a:ext uri="{FF2B5EF4-FFF2-40B4-BE49-F238E27FC236}">
                <a16:creationId xmlns:a16="http://schemas.microsoft.com/office/drawing/2014/main" id="{80C8CED1-F647-4572-AC05-117963FB5EC4}"/>
              </a:ext>
            </a:extLst>
          </p:cNvPr>
          <p:cNvPicPr>
            <a:picLocks noChangeAspect="1"/>
          </p:cNvPicPr>
          <p:nvPr/>
        </p:nvPicPr>
        <p:blipFill rotWithShape="1">
          <a:blip r:embed="rId2"/>
          <a:srcRect l="-7213" r="38373"/>
          <a:stretch/>
        </p:blipFill>
        <p:spPr>
          <a:xfrm>
            <a:off x="5237018" y="0"/>
            <a:ext cx="6954982" cy="6858000"/>
          </a:xfrm>
          <a:prstGeom prst="rect">
            <a:avLst/>
          </a:prstGeom>
        </p:spPr>
      </p:pic>
    </p:spTree>
    <p:extLst>
      <p:ext uri="{BB962C8B-B14F-4D97-AF65-F5344CB8AC3E}">
        <p14:creationId xmlns:p14="http://schemas.microsoft.com/office/powerpoint/2010/main" val="2881114118"/>
      </p:ext>
    </p:extLst>
  </p:cSld>
  <p:clrMapOvr>
    <a:masterClrMapping/>
  </p:clrMapOvr>
</p:sld>
</file>

<file path=ppt/theme/theme1.xml><?xml version="1.0" encoding="utf-8"?>
<a:theme xmlns:a="http://schemas.openxmlformats.org/drawingml/2006/main" name="Kondensstreife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TM04033937[[fn=Kondensstreifen]]</Template>
  <TotalTime>0</TotalTime>
  <Words>177</Words>
  <Application>Microsoft Office PowerPoint</Application>
  <PresentationFormat>Breitbild</PresentationFormat>
  <Paragraphs>13</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Century Gothic</vt:lpstr>
      <vt:lpstr>Kondensstreifen</vt:lpstr>
      <vt:lpstr>Capstone Project </vt:lpstr>
      <vt:lpstr>Probject description </vt:lpstr>
      <vt:lpstr>PowerPoint-Präsentation</vt:lpstr>
      <vt:lpstr>description of the data</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Ben Khedhiri, Issam {DCRC~Mannheim}</dc:creator>
  <cp:lastModifiedBy>Ben Khedhiri, Issam {DCRC~Mannheim}</cp:lastModifiedBy>
  <cp:revision>18</cp:revision>
  <dcterms:created xsi:type="dcterms:W3CDTF">2018-11-12T15:18:26Z</dcterms:created>
  <dcterms:modified xsi:type="dcterms:W3CDTF">2018-11-22T12:55:20Z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028183-8ab6-460c-baff-70177d0c544c_Enabled">
    <vt:lpwstr>True</vt:lpwstr>
  </property>
  <property fmtid="{D5CDD505-2E9C-101B-9397-08002B2CF9AE}" pid="3" name="MSIP_Label_b0028183-8ab6-460c-baff-70177d0c544c_SiteId">
    <vt:lpwstr>9d9b2c50-96ca-40ba-b61e-dedc745a5c7b</vt:lpwstr>
  </property>
  <property fmtid="{D5CDD505-2E9C-101B-9397-08002B2CF9AE}" pid="4" name="MSIP_Label_b0028183-8ab6-460c-baff-70177d0c544c_Ref">
    <vt:lpwstr>https://api.informationprotection.azure.com/api/9d9b2c50-96ca-40ba-b61e-dedc745a5c7b</vt:lpwstr>
  </property>
  <property fmtid="{D5CDD505-2E9C-101B-9397-08002B2CF9AE}" pid="5" name="MSIP_Label_b0028183-8ab6-460c-baff-70177d0c544c_SetBy">
    <vt:lpwstr>BENKHEDI@rochedc.com</vt:lpwstr>
  </property>
  <property fmtid="{D5CDD505-2E9C-101B-9397-08002B2CF9AE}" pid="6" name="MSIP_Label_b0028183-8ab6-460c-baff-70177d0c544c_SetDate">
    <vt:lpwstr>2018-11-15T14:15:10.5171759+01:00</vt:lpwstr>
  </property>
  <property fmtid="{D5CDD505-2E9C-101B-9397-08002B2CF9AE}" pid="7" name="MSIP_Label_b0028183-8ab6-460c-baff-70177d0c544c_Name">
    <vt:lpwstr>Internal</vt:lpwstr>
  </property>
  <property fmtid="{D5CDD505-2E9C-101B-9397-08002B2CF9AE}" pid="8" name="MSIP_Label_b0028183-8ab6-460c-baff-70177d0c544c_Application">
    <vt:lpwstr>Microsoft Azure Information Protection</vt:lpwstr>
  </property>
  <property fmtid="{D5CDD505-2E9C-101B-9397-08002B2CF9AE}" pid="9" name="MSIP_Label_b0028183-8ab6-460c-baff-70177d0c544c_Extended_MSFT_Method">
    <vt:lpwstr>Automatic</vt:lpwstr>
  </property>
  <property fmtid="{D5CDD505-2E9C-101B-9397-08002B2CF9AE}" pid="10" name="Sensitivity">
    <vt:lpwstr>Internal</vt:lpwstr>
  </property>
</Properties>
</file>