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DDC4E-B6DE-53BE-A0E1-40592B53A2D4}" v="3" dt="2019-08-18T18:49:56.870"/>
    <p1510:client id="{74D3F24A-F031-49AB-B8B0-65FDA57A8477}" v="130" dt="2019-08-18T20:28:52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6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sam\Documents\CCP\Summer\CSCI112\Final%20Project\Benchmarking%20Data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sam\Documents\CCP\Summer\CSCI112\Final%20Project\Benchmarking%20Data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Proccesing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Sheet1!$J$30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Sheet1!$K$30:$N$30</c:f>
              <c:numCache>
                <c:formatCode>0.0000</c:formatCode>
                <c:ptCount val="4"/>
                <c:pt idx="0">
                  <c:v>0.16274237999999999</c:v>
                </c:pt>
                <c:pt idx="1">
                  <c:v>0.62805679999999997</c:v>
                </c:pt>
                <c:pt idx="2">
                  <c:v>18.117286380000003</c:v>
                </c:pt>
                <c:pt idx="3">
                  <c:v>59.589294140000007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64-4D69-BA12-E031EA6774B0}"/>
            </c:ext>
          </c:extLst>
        </c:ser>
        <c:ser>
          <c:idx val="2"/>
          <c:order val="1"/>
          <c:tx>
            <c:strRef>
              <c:f>Sheet1!$J$31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Sheet1!$K$31:$O$31</c:f>
              <c:numCache>
                <c:formatCode>0.0000</c:formatCode>
                <c:ptCount val="5"/>
                <c:pt idx="0">
                  <c:v>6.5880919999999996E-2</c:v>
                </c:pt>
                <c:pt idx="1">
                  <c:v>0.23393046000000001</c:v>
                </c:pt>
                <c:pt idx="2">
                  <c:v>6.4498573399999994</c:v>
                </c:pt>
                <c:pt idx="3">
                  <c:v>10.0216691</c:v>
                </c:pt>
                <c:pt idx="4">
                  <c:v>249.19453800000002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64-4D69-BA12-E031EA6774B0}"/>
            </c:ext>
          </c:extLst>
        </c:ser>
        <c:ser>
          <c:idx val="3"/>
          <c:order val="2"/>
          <c:tx>
            <c:strRef>
              <c:f>Sheet1!$J$32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Sheet1!$K$32:$O$32</c:f>
              <c:numCache>
                <c:formatCode>0.0000</c:formatCode>
                <c:ptCount val="5"/>
                <c:pt idx="0">
                  <c:v>2.4149780000000003E-2</c:v>
                </c:pt>
                <c:pt idx="1">
                  <c:v>7.0552879999999998E-2</c:v>
                </c:pt>
                <c:pt idx="2">
                  <c:v>1.6033301200000001</c:v>
                </c:pt>
                <c:pt idx="3">
                  <c:v>6.4711390600000005</c:v>
                </c:pt>
                <c:pt idx="4">
                  <c:v>163.83951450000001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64-4D69-BA12-E031EA6774B0}"/>
            </c:ext>
          </c:extLst>
        </c:ser>
        <c:ser>
          <c:idx val="4"/>
          <c:order val="3"/>
          <c:tx>
            <c:strRef>
              <c:f>Sheet1!$J$33</c:f>
              <c:strCache>
                <c:ptCount val="1"/>
                <c:pt idx="0">
                  <c:v>Quick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Sheet1!$K$33:$Q$33</c:f>
              <c:numCache>
                <c:formatCode>0.0000</c:formatCode>
                <c:ptCount val="7"/>
                <c:pt idx="0">
                  <c:v>9.8477999999999999E-4</c:v>
                </c:pt>
                <c:pt idx="1">
                  <c:v>1.5424600000000001E-3</c:v>
                </c:pt>
                <c:pt idx="2">
                  <c:v>8.5483199999999999E-3</c:v>
                </c:pt>
                <c:pt idx="3">
                  <c:v>1.6812359999999998E-2</c:v>
                </c:pt>
                <c:pt idx="4">
                  <c:v>8.7335079999999995E-2</c:v>
                </c:pt>
                <c:pt idx="5">
                  <c:v>0.17404591999999999</c:v>
                </c:pt>
                <c:pt idx="6">
                  <c:v>2.5515170599999997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64-4D69-BA12-E031EA6774B0}"/>
            </c:ext>
          </c:extLst>
        </c:ser>
        <c:ser>
          <c:idx val="5"/>
          <c:order val="4"/>
          <c:tx>
            <c:strRef>
              <c:f>Sheet1!$J$34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Sheet1!$K$34:$Q$34</c:f>
              <c:numCache>
                <c:formatCode>0.0000</c:formatCode>
                <c:ptCount val="7"/>
                <c:pt idx="0">
                  <c:v>1.69674E-3</c:v>
                </c:pt>
                <c:pt idx="1">
                  <c:v>1.8361799999999998E-3</c:v>
                </c:pt>
                <c:pt idx="2">
                  <c:v>1.0369239999999998E-2</c:v>
                </c:pt>
                <c:pt idx="3">
                  <c:v>2.0694059999999997E-2</c:v>
                </c:pt>
                <c:pt idx="4">
                  <c:v>0.11327734</c:v>
                </c:pt>
                <c:pt idx="5">
                  <c:v>0.22976824000000001</c:v>
                </c:pt>
                <c:pt idx="6">
                  <c:v>2.4030723000000003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64-4D69-BA12-E031EA677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615608"/>
        <c:axId val="484612984"/>
      </c:lineChart>
      <c:catAx>
        <c:axId val="484615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12984"/>
        <c:crosses val="autoZero"/>
        <c:auto val="1"/>
        <c:lblAlgn val="ctr"/>
        <c:lblOffset val="100"/>
        <c:noMultiLvlLbl val="0"/>
      </c:catAx>
      <c:valAx>
        <c:axId val="4846129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1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Proccesing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Sheet1!$J$30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Sheet1!$K$30:$N$30</c:f>
              <c:numCache>
                <c:formatCode>0.0000</c:formatCode>
                <c:ptCount val="4"/>
                <c:pt idx="0">
                  <c:v>0.16274237999999999</c:v>
                </c:pt>
                <c:pt idx="1">
                  <c:v>0.62805679999999997</c:v>
                </c:pt>
                <c:pt idx="2">
                  <c:v>18.117286380000003</c:v>
                </c:pt>
                <c:pt idx="3">
                  <c:v>59.589294140000007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E5-4951-AAC6-B52EE11B6C9F}"/>
            </c:ext>
          </c:extLst>
        </c:ser>
        <c:ser>
          <c:idx val="2"/>
          <c:order val="1"/>
          <c:tx>
            <c:strRef>
              <c:f>Sheet1!$J$31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Sheet1!$K$31:$O$31</c:f>
              <c:numCache>
                <c:formatCode>0.0000</c:formatCode>
                <c:ptCount val="5"/>
                <c:pt idx="0">
                  <c:v>6.5880919999999996E-2</c:v>
                </c:pt>
                <c:pt idx="1">
                  <c:v>0.23393046000000001</c:v>
                </c:pt>
                <c:pt idx="2">
                  <c:v>6.4498573399999994</c:v>
                </c:pt>
                <c:pt idx="3">
                  <c:v>10.0216691</c:v>
                </c:pt>
                <c:pt idx="4">
                  <c:v>249.19453800000002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E5-4951-AAC6-B52EE11B6C9F}"/>
            </c:ext>
          </c:extLst>
        </c:ser>
        <c:ser>
          <c:idx val="3"/>
          <c:order val="2"/>
          <c:tx>
            <c:strRef>
              <c:f>Sheet1!$J$32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Sheet1!$K$32:$O$32</c:f>
              <c:numCache>
                <c:formatCode>0.0000</c:formatCode>
                <c:ptCount val="5"/>
                <c:pt idx="0">
                  <c:v>2.4149780000000003E-2</c:v>
                </c:pt>
                <c:pt idx="1">
                  <c:v>7.0552879999999998E-2</c:v>
                </c:pt>
                <c:pt idx="2">
                  <c:v>1.6033301200000001</c:v>
                </c:pt>
                <c:pt idx="3">
                  <c:v>6.4711390600000005</c:v>
                </c:pt>
                <c:pt idx="4">
                  <c:v>163.83951450000001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E5-4951-AAC6-B52EE11B6C9F}"/>
            </c:ext>
          </c:extLst>
        </c:ser>
        <c:ser>
          <c:idx val="4"/>
          <c:order val="3"/>
          <c:tx>
            <c:strRef>
              <c:f>Sheet1!$J$33</c:f>
              <c:strCache>
                <c:ptCount val="1"/>
                <c:pt idx="0">
                  <c:v>Quick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Sheet1!$K$33:$Q$33</c:f>
              <c:numCache>
                <c:formatCode>0.0000</c:formatCode>
                <c:ptCount val="7"/>
                <c:pt idx="0">
                  <c:v>9.8477999999999999E-4</c:v>
                </c:pt>
                <c:pt idx="1">
                  <c:v>1.5424600000000001E-3</c:v>
                </c:pt>
                <c:pt idx="2">
                  <c:v>8.5483199999999999E-3</c:v>
                </c:pt>
                <c:pt idx="3">
                  <c:v>1.6812359999999998E-2</c:v>
                </c:pt>
                <c:pt idx="4">
                  <c:v>8.7335079999999995E-2</c:v>
                </c:pt>
                <c:pt idx="5">
                  <c:v>0.17404591999999999</c:v>
                </c:pt>
                <c:pt idx="6">
                  <c:v>2.5515170599999997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E5-4951-AAC6-B52EE11B6C9F}"/>
            </c:ext>
          </c:extLst>
        </c:ser>
        <c:ser>
          <c:idx val="5"/>
          <c:order val="4"/>
          <c:tx>
            <c:strRef>
              <c:f>Sheet1!$J$34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Sheet1!$K$29:$Q$29</c:f>
              <c:numCache>
                <c:formatCode>#,##0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100000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20000000</c:v>
                </c:pt>
              </c:numCache>
            </c:numRef>
          </c:cat>
          <c:val>
            <c:numRef>
              <c:f>Sheet1!$K$34:$Q$34</c:f>
              <c:numCache>
                <c:formatCode>0.0000</c:formatCode>
                <c:ptCount val="7"/>
                <c:pt idx="0">
                  <c:v>1.69674E-3</c:v>
                </c:pt>
                <c:pt idx="1">
                  <c:v>1.8361799999999998E-3</c:v>
                </c:pt>
                <c:pt idx="2">
                  <c:v>1.0369239999999998E-2</c:v>
                </c:pt>
                <c:pt idx="3">
                  <c:v>2.0694059999999997E-2</c:v>
                </c:pt>
                <c:pt idx="4">
                  <c:v>0.11327734</c:v>
                </c:pt>
                <c:pt idx="5">
                  <c:v>0.22976824000000001</c:v>
                </c:pt>
                <c:pt idx="6">
                  <c:v>2.4030723000000003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E5-4951-AAC6-B52EE11B6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4615608"/>
        <c:axId val="484612984"/>
      </c:lineChart>
      <c:catAx>
        <c:axId val="484615608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484612984"/>
        <c:crosses val="autoZero"/>
        <c:auto val="1"/>
        <c:lblAlgn val="ctr"/>
        <c:lblOffset val="100"/>
        <c:noMultiLvlLbl val="0"/>
      </c:catAx>
      <c:valAx>
        <c:axId val="4846129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15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1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7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6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Comparison of 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Issam Ahmed</a:t>
            </a:r>
          </a:p>
          <a:p>
            <a:r>
              <a:rPr lang="en-US" dirty="0">
                <a:cs typeface="Calibri Light"/>
              </a:rPr>
              <a:t>CSCI 112 Summer 2019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BFE6CC-B0C4-4DBA-B8D6-EA2E34E7382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78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2582C2-B74B-4768-8257-0A31501A3098}"/>
              </a:ext>
            </a:extLst>
          </p:cNvPr>
          <p:cNvSpPr txBox="1">
            <a:spLocks/>
          </p:cNvSpPr>
          <p:nvPr/>
        </p:nvSpPr>
        <p:spPr>
          <a:xfrm>
            <a:off x="1097280" y="1096252"/>
            <a:ext cx="493776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Iterative Sort Methods</a:t>
            </a:r>
          </a:p>
          <a:p>
            <a:pPr lvl="1"/>
            <a:r>
              <a:rPr lang="en-US" dirty="0"/>
              <a:t>For Loop methods</a:t>
            </a:r>
          </a:p>
          <a:p>
            <a:r>
              <a:rPr lang="en-US" b="1" dirty="0"/>
              <a:t>- Bubble Sort</a:t>
            </a:r>
          </a:p>
          <a:p>
            <a:pPr lvl="1"/>
            <a:r>
              <a:rPr lang="en-US" dirty="0"/>
              <a:t>Repeatedly swap adjacent elements if in wrong order</a:t>
            </a:r>
          </a:p>
          <a:p>
            <a:r>
              <a:rPr lang="en-US" b="1" dirty="0"/>
              <a:t>- Selection Sort</a:t>
            </a:r>
          </a:p>
          <a:p>
            <a:pPr lvl="1"/>
            <a:r>
              <a:rPr lang="en-US" dirty="0"/>
              <a:t>Repeatedly finding minimum element from unsorted part putting it in the beginning of list</a:t>
            </a:r>
          </a:p>
          <a:p>
            <a:r>
              <a:rPr lang="en-US" b="1" dirty="0"/>
              <a:t>-Insertion Sort</a:t>
            </a:r>
          </a:p>
          <a:p>
            <a:pPr lvl="1"/>
            <a:r>
              <a:rPr lang="en-US" dirty="0"/>
              <a:t>Repeatedly takes element from unsorted part and inserts in proper position in the beginning of list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84FCD-6C73-4D5A-9E27-B5FEB6D49B11}"/>
              </a:ext>
            </a:extLst>
          </p:cNvPr>
          <p:cNvSpPr txBox="1">
            <a:spLocks/>
          </p:cNvSpPr>
          <p:nvPr/>
        </p:nvSpPr>
        <p:spPr>
          <a:xfrm>
            <a:off x="6035040" y="1096252"/>
            <a:ext cx="493776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Recursive Sort Methods</a:t>
            </a:r>
          </a:p>
          <a:p>
            <a:pPr lvl="1"/>
            <a:r>
              <a:rPr lang="en-US" dirty="0"/>
              <a:t>Divide and conquer methods</a:t>
            </a:r>
          </a:p>
          <a:p>
            <a:r>
              <a:rPr lang="en-US" b="1" dirty="0"/>
              <a:t>- Quick Sort</a:t>
            </a:r>
          </a:p>
          <a:p>
            <a:pPr lvl="1"/>
            <a:r>
              <a:rPr lang="en-US" dirty="0"/>
              <a:t>Partitions array around picked pivot, smaller elements below, larger elements above</a:t>
            </a:r>
          </a:p>
          <a:p>
            <a:r>
              <a:rPr lang="en-US" b="1" dirty="0"/>
              <a:t>- Merge Sort</a:t>
            </a:r>
          </a:p>
          <a:p>
            <a:pPr lvl="1"/>
            <a:r>
              <a:rPr lang="en-US" dirty="0"/>
              <a:t>Breaks array into one element set, then sorts as each set is combined.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C4106-B282-4DD6-B136-A796653B4716}"/>
              </a:ext>
            </a:extLst>
          </p:cNvPr>
          <p:cNvSpPr txBox="1">
            <a:spLocks/>
          </p:cNvSpPr>
          <p:nvPr/>
        </p:nvSpPr>
        <p:spPr>
          <a:xfrm>
            <a:off x="1249680" y="5372545"/>
            <a:ext cx="9753600" cy="77840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Recursive sort methods outperform Iterative sort methods, having a faster processing time with any data size.</a:t>
            </a:r>
          </a:p>
          <a:p>
            <a:pPr lvl="1"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7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BFE6CC-B0C4-4DBA-B8D6-EA2E34E7382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78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Argument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2582C2-B74B-4768-8257-0A31501A3098}"/>
              </a:ext>
            </a:extLst>
          </p:cNvPr>
          <p:cNvSpPr txBox="1">
            <a:spLocks/>
          </p:cNvSpPr>
          <p:nvPr/>
        </p:nvSpPr>
        <p:spPr>
          <a:xfrm>
            <a:off x="965880" y="1592252"/>
            <a:ext cx="5322277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Temporal Complexity</a:t>
            </a:r>
          </a:p>
          <a:p>
            <a:r>
              <a:rPr lang="en-US" b="1" dirty="0"/>
              <a:t>Iterative Sort</a:t>
            </a:r>
          </a:p>
          <a:p>
            <a:pPr lvl="1"/>
            <a:r>
              <a:rPr lang="en-US" dirty="0"/>
              <a:t>Simple but uses nested loops</a:t>
            </a:r>
          </a:p>
          <a:p>
            <a:pPr lvl="1"/>
            <a:r>
              <a:rPr lang="en-US" dirty="0"/>
              <a:t>Average Temporal complexity =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Quadratic relationship = </a:t>
            </a:r>
            <a:r>
              <a:rPr lang="en-US" b="1" dirty="0"/>
              <a:t>Slower processing time</a:t>
            </a:r>
            <a:endParaRPr lang="en-US" dirty="0"/>
          </a:p>
          <a:p>
            <a:r>
              <a:rPr lang="en-US" b="1" dirty="0"/>
              <a:t>Recursive Sort</a:t>
            </a:r>
          </a:p>
          <a:p>
            <a:pPr lvl="1"/>
            <a:r>
              <a:rPr lang="en-US" dirty="0"/>
              <a:t>Complex, Uses divide and conquer method</a:t>
            </a:r>
          </a:p>
          <a:p>
            <a:pPr lvl="1"/>
            <a:r>
              <a:rPr lang="en-US" dirty="0"/>
              <a:t>Breaks data sets into smaller easier parts</a:t>
            </a:r>
          </a:p>
          <a:p>
            <a:pPr lvl="1"/>
            <a:r>
              <a:rPr lang="en-US" dirty="0"/>
              <a:t>Average Temporal complexity = </a:t>
            </a:r>
            <a:r>
              <a:rPr lang="en-US" b="1" dirty="0"/>
              <a:t>O(n log n)</a:t>
            </a:r>
          </a:p>
          <a:p>
            <a:pPr lvl="1"/>
            <a:r>
              <a:rPr lang="en-US" dirty="0"/>
              <a:t>Logarithmic relationship = </a:t>
            </a:r>
            <a:r>
              <a:rPr lang="en-US" b="1" dirty="0"/>
              <a:t>Faster processing time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7BEBE8-81F3-4125-B803-248BCDD145E6}"/>
              </a:ext>
            </a:extLst>
          </p:cNvPr>
          <p:cNvSpPr txBox="1">
            <a:spLocks/>
          </p:cNvSpPr>
          <p:nvPr/>
        </p:nvSpPr>
        <p:spPr>
          <a:xfrm>
            <a:off x="1004515" y="955951"/>
            <a:ext cx="10405607" cy="77840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Recursive sort methods outperform Iterative sort methods, having a faster processing time with any data size.</a:t>
            </a:r>
          </a:p>
          <a:p>
            <a:pPr lvl="1" algn="ctr"/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D14ACD-2C33-48F3-BA28-54F9197DAAA5}"/>
              </a:ext>
            </a:extLst>
          </p:cNvPr>
          <p:cNvSpPr txBox="1">
            <a:spLocks/>
          </p:cNvSpPr>
          <p:nvPr/>
        </p:nvSpPr>
        <p:spPr>
          <a:xfrm>
            <a:off x="6096000" y="1592252"/>
            <a:ext cx="5322277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Spatial Complexity</a:t>
            </a:r>
          </a:p>
          <a:p>
            <a:r>
              <a:rPr lang="en-US" b="1" dirty="0"/>
              <a:t>Iterative Sort</a:t>
            </a:r>
          </a:p>
          <a:p>
            <a:pPr lvl="1"/>
            <a:r>
              <a:rPr lang="en-US" dirty="0"/>
              <a:t>Simple loop therefore no memory overhead</a:t>
            </a:r>
          </a:p>
          <a:p>
            <a:pPr lvl="1"/>
            <a:r>
              <a:rPr lang="en-US" dirty="0"/>
              <a:t>Average Spatial complexity = </a:t>
            </a:r>
            <a:r>
              <a:rPr lang="en-US" b="1" dirty="0"/>
              <a:t>O(n)</a:t>
            </a:r>
          </a:p>
          <a:p>
            <a:pPr lvl="1"/>
            <a:r>
              <a:rPr lang="en-US" dirty="0"/>
              <a:t>Linear relationship</a:t>
            </a:r>
          </a:p>
          <a:p>
            <a:r>
              <a:rPr lang="en-US" b="1" dirty="0"/>
              <a:t>Recursive Sort</a:t>
            </a:r>
          </a:p>
          <a:p>
            <a:pPr lvl="1"/>
            <a:r>
              <a:rPr lang="en-US" dirty="0"/>
              <a:t>Recursion overhead, Stack overflow</a:t>
            </a:r>
          </a:p>
          <a:p>
            <a:pPr lvl="1"/>
            <a:r>
              <a:rPr lang="en-US" dirty="0"/>
              <a:t>Depth first method. Deletes stacks going up stack</a:t>
            </a:r>
          </a:p>
          <a:p>
            <a:pPr lvl="1"/>
            <a:r>
              <a:rPr lang="en-US" dirty="0"/>
              <a:t>Average Spatial complexity = </a:t>
            </a:r>
            <a:r>
              <a:rPr lang="en-US" b="1" dirty="0"/>
              <a:t>O(n log n)</a:t>
            </a:r>
          </a:p>
          <a:p>
            <a:pPr lvl="1"/>
            <a:r>
              <a:rPr lang="en-US" dirty="0"/>
              <a:t>Recursion overhead is neglectable</a:t>
            </a: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137F59-2AC9-4415-82E1-512D2B70C67E}"/>
              </a:ext>
            </a:extLst>
          </p:cNvPr>
          <p:cNvSpPr txBox="1">
            <a:spLocks/>
          </p:cNvSpPr>
          <p:nvPr/>
        </p:nvSpPr>
        <p:spPr>
          <a:xfrm>
            <a:off x="923676" y="5692324"/>
            <a:ext cx="10405607" cy="77840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Recursive is more complex algorithm but faster</a:t>
            </a:r>
          </a:p>
          <a:p>
            <a:pPr lvl="1"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4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BFE6CC-B0C4-4DBA-B8D6-EA2E34E7382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78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Experiment Results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2582C2-B74B-4768-8257-0A31501A3098}"/>
              </a:ext>
            </a:extLst>
          </p:cNvPr>
          <p:cNvSpPr txBox="1">
            <a:spLocks/>
          </p:cNvSpPr>
          <p:nvPr/>
        </p:nvSpPr>
        <p:spPr>
          <a:xfrm>
            <a:off x="982813" y="982655"/>
            <a:ext cx="5322277" cy="204841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Test</a:t>
            </a:r>
          </a:p>
          <a:p>
            <a:pPr lvl="1"/>
            <a:r>
              <a:rPr lang="en-US" dirty="0"/>
              <a:t>Program created to facilitate test</a:t>
            </a:r>
          </a:p>
          <a:p>
            <a:pPr lvl="1"/>
            <a:r>
              <a:rPr lang="en-US" dirty="0"/>
              <a:t>All five methods sort a array of randomized 6-digit numbers</a:t>
            </a:r>
          </a:p>
          <a:p>
            <a:pPr lvl="1"/>
            <a:r>
              <a:rPr lang="en-US" dirty="0"/>
              <a:t>7 Data set sizes used from 10,000 to 20million numbers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B9BC7A-0904-46EB-9530-9B5AF89F6747}"/>
              </a:ext>
            </a:extLst>
          </p:cNvPr>
          <p:cNvSpPr txBox="1">
            <a:spLocks/>
          </p:cNvSpPr>
          <p:nvPr/>
        </p:nvSpPr>
        <p:spPr>
          <a:xfrm>
            <a:off x="6112933" y="982655"/>
            <a:ext cx="5322277" cy="204841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u="sng" dirty="0"/>
          </a:p>
          <a:p>
            <a:pPr lvl="1"/>
            <a:r>
              <a:rPr lang="en-US" dirty="0"/>
              <a:t>Each data set was ran 5 times for each sort method</a:t>
            </a:r>
          </a:p>
          <a:p>
            <a:pPr lvl="1"/>
            <a:r>
              <a:rPr lang="en-US" dirty="0"/>
              <a:t>Test lasting &gt; 5mins were terminated</a:t>
            </a:r>
          </a:p>
          <a:p>
            <a:pPr lvl="1"/>
            <a:r>
              <a:rPr lang="en-US" dirty="0"/>
              <a:t>Ran in same environment and system</a:t>
            </a:r>
          </a:p>
          <a:p>
            <a:pPr lvl="1"/>
            <a:r>
              <a:rPr lang="en-US" dirty="0"/>
              <a:t>Data saved to CVS file for processing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540FAA-D540-421D-B612-2BB2397A5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75186"/>
              </p:ext>
            </p:extLst>
          </p:nvPr>
        </p:nvGraphicFramePr>
        <p:xfrm>
          <a:off x="1105314" y="3541902"/>
          <a:ext cx="10399551" cy="2550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667">
                  <a:extLst>
                    <a:ext uri="{9D8B030D-6E8A-4147-A177-3AD203B41FA5}">
                      <a16:colId xmlns:a16="http://schemas.microsoft.com/office/drawing/2014/main" val="2661992330"/>
                    </a:ext>
                  </a:extLst>
                </a:gridCol>
                <a:gridCol w="1063713">
                  <a:extLst>
                    <a:ext uri="{9D8B030D-6E8A-4147-A177-3AD203B41FA5}">
                      <a16:colId xmlns:a16="http://schemas.microsoft.com/office/drawing/2014/main" val="844330951"/>
                    </a:ext>
                  </a:extLst>
                </a:gridCol>
                <a:gridCol w="1063713">
                  <a:extLst>
                    <a:ext uri="{9D8B030D-6E8A-4147-A177-3AD203B41FA5}">
                      <a16:colId xmlns:a16="http://schemas.microsoft.com/office/drawing/2014/main" val="3183082262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444487682"/>
                    </a:ext>
                  </a:extLst>
                </a:gridCol>
                <a:gridCol w="1246218">
                  <a:extLst>
                    <a:ext uri="{9D8B030D-6E8A-4147-A177-3AD203B41FA5}">
                      <a16:colId xmlns:a16="http://schemas.microsoft.com/office/drawing/2014/main" val="651423329"/>
                    </a:ext>
                  </a:extLst>
                </a:gridCol>
                <a:gridCol w="1427644">
                  <a:extLst>
                    <a:ext uri="{9D8B030D-6E8A-4147-A177-3AD203B41FA5}">
                      <a16:colId xmlns:a16="http://schemas.microsoft.com/office/drawing/2014/main" val="1905033335"/>
                    </a:ext>
                  </a:extLst>
                </a:gridCol>
                <a:gridCol w="1198702">
                  <a:extLst>
                    <a:ext uri="{9D8B030D-6E8A-4147-A177-3AD203B41FA5}">
                      <a16:colId xmlns:a16="http://schemas.microsoft.com/office/drawing/2014/main" val="3669379621"/>
                    </a:ext>
                  </a:extLst>
                </a:gridCol>
                <a:gridCol w="1522676">
                  <a:extLst>
                    <a:ext uri="{9D8B030D-6E8A-4147-A177-3AD203B41FA5}">
                      <a16:colId xmlns:a16="http://schemas.microsoft.com/office/drawing/2014/main" val="2950029768"/>
                    </a:ext>
                  </a:extLst>
                </a:gridCol>
              </a:tblGrid>
              <a:tr h="35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Set Size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75835"/>
                  </a:ext>
                </a:extLst>
              </a:tr>
              <a:tr h="409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Sort 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10,000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20,000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100,000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200,000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1,000,000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2,000,000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20,000,000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02867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Bubble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0.6281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18.1173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59.5893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144697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Selection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6.4499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10.0217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249.1945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417487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Insertion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1.6033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6.4711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163.8395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530722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Quick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0.1740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2.5515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573975"/>
                  </a:ext>
                </a:extLst>
              </a:tr>
              <a:tr h="356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2.4031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00737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747251-937B-4091-B2F5-5A171CF0FADB}"/>
              </a:ext>
            </a:extLst>
          </p:cNvPr>
          <p:cNvSpPr txBox="1">
            <a:spLocks/>
          </p:cNvSpPr>
          <p:nvPr/>
        </p:nvSpPr>
        <p:spPr>
          <a:xfrm>
            <a:off x="982813" y="3031070"/>
            <a:ext cx="5322277" cy="204841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Test Results (Average in Seconds)</a:t>
            </a:r>
          </a:p>
        </p:txBody>
      </p:sp>
    </p:spTree>
    <p:extLst>
      <p:ext uri="{BB962C8B-B14F-4D97-AF65-F5344CB8AC3E}">
        <p14:creationId xmlns:p14="http://schemas.microsoft.com/office/powerpoint/2010/main" val="12297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BFE6CC-B0C4-4DBA-B8D6-EA2E34E7382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78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Experiment Results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804C05-3CF8-46D2-83A3-011CAAE27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110166"/>
              </p:ext>
            </p:extLst>
          </p:nvPr>
        </p:nvGraphicFramePr>
        <p:xfrm>
          <a:off x="1097280" y="1065008"/>
          <a:ext cx="10058400" cy="498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4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BFE6CC-B0C4-4DBA-B8D6-EA2E34E7382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78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BA9A39-3C71-4444-B408-8E90CCA26976}"/>
              </a:ext>
            </a:extLst>
          </p:cNvPr>
          <p:cNvSpPr txBox="1">
            <a:spLocks/>
          </p:cNvSpPr>
          <p:nvPr/>
        </p:nvSpPr>
        <p:spPr>
          <a:xfrm>
            <a:off x="947420" y="1065008"/>
            <a:ext cx="7472680" cy="21226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Results</a:t>
            </a:r>
          </a:p>
          <a:p>
            <a:pPr lvl="1"/>
            <a:r>
              <a:rPr lang="en-US" sz="2200" dirty="0"/>
              <a:t>Recursive sort time &gt; Iterative sort time</a:t>
            </a:r>
          </a:p>
          <a:p>
            <a:pPr lvl="1"/>
            <a:r>
              <a:rPr lang="en-US" sz="2200" dirty="0"/>
              <a:t>Iterative sort: </a:t>
            </a:r>
            <a:r>
              <a:rPr lang="en-US" sz="2200" b="1" dirty="0"/>
              <a:t>larger data = exponential growth in time</a:t>
            </a:r>
          </a:p>
          <a:p>
            <a:pPr lvl="1"/>
            <a:r>
              <a:rPr lang="en-US" sz="2200" dirty="0"/>
              <a:t>Recursive sort: </a:t>
            </a:r>
            <a:r>
              <a:rPr lang="en-US" sz="2200" b="1" dirty="0"/>
              <a:t> larger data = very small growth in time</a:t>
            </a:r>
          </a:p>
          <a:p>
            <a:pPr lvl="1"/>
            <a:r>
              <a:rPr lang="en-US" sz="2200" dirty="0"/>
              <a:t>No program error = Recursive overhead neglectable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3C4F2-C5DC-46FC-8B9D-F31D967EBD57}"/>
              </a:ext>
            </a:extLst>
          </p:cNvPr>
          <p:cNvSpPr txBox="1">
            <a:spLocks/>
          </p:cNvSpPr>
          <p:nvPr/>
        </p:nvSpPr>
        <p:spPr>
          <a:xfrm>
            <a:off x="947420" y="3187700"/>
            <a:ext cx="8666480" cy="21226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Final Thoughts</a:t>
            </a:r>
          </a:p>
          <a:p>
            <a:pPr lvl="1"/>
            <a:r>
              <a:rPr lang="en-US" sz="2200" dirty="0"/>
              <a:t>Quick sort &amp; Merge sort far superior</a:t>
            </a:r>
          </a:p>
          <a:p>
            <a:pPr lvl="1"/>
            <a:r>
              <a:rPr lang="en-US" sz="2200" dirty="0"/>
              <a:t>Complex algorithm is easy with practice</a:t>
            </a:r>
          </a:p>
          <a:p>
            <a:pPr lvl="1"/>
            <a:r>
              <a:rPr lang="en-US" sz="2200" dirty="0"/>
              <a:t>Iterative sort is good for learning and introduction to sorting methods</a:t>
            </a:r>
          </a:p>
          <a:p>
            <a:pPr lvl="1"/>
            <a:r>
              <a:rPr lang="en-US" sz="2200" b="1" dirty="0"/>
              <a:t>Future Testing: </a:t>
            </a:r>
            <a:r>
              <a:rPr lang="en-US" sz="2200" dirty="0"/>
              <a:t>Different environments, Data types</a:t>
            </a:r>
            <a:endParaRPr lang="en-US" sz="22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78BA5-949D-4FA6-ADE2-B7908E8C3979}"/>
              </a:ext>
            </a:extLst>
          </p:cNvPr>
          <p:cNvSpPr txBox="1">
            <a:spLocks/>
          </p:cNvSpPr>
          <p:nvPr/>
        </p:nvSpPr>
        <p:spPr>
          <a:xfrm>
            <a:off x="1249680" y="5403789"/>
            <a:ext cx="9753600" cy="77840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Recursive sort methods outperform Iterative sort methods, having a faster processing time with any data size.</a:t>
            </a:r>
          </a:p>
          <a:p>
            <a:pPr lvl="1" algn="ctr"/>
            <a:endParaRPr lang="en-US" sz="24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69E3185-DDA4-44DA-B499-349AE35B8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337526"/>
              </p:ext>
            </p:extLst>
          </p:nvPr>
        </p:nvGraphicFramePr>
        <p:xfrm>
          <a:off x="7950200" y="1047813"/>
          <a:ext cx="3928739" cy="26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1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BFE6CC-B0C4-4DBA-B8D6-EA2E34E7382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78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For More Information….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729180-AACA-4CB9-971F-AF9DFA0D0C7F}"/>
              </a:ext>
            </a:extLst>
          </p:cNvPr>
          <p:cNvSpPr txBox="1">
            <a:spLocks/>
          </p:cNvSpPr>
          <p:nvPr/>
        </p:nvSpPr>
        <p:spPr>
          <a:xfrm>
            <a:off x="1097280" y="1496808"/>
            <a:ext cx="7472680" cy="21226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Website</a:t>
            </a:r>
          </a:p>
          <a:p>
            <a:pPr lvl="1"/>
            <a:r>
              <a:rPr lang="en-US" sz="2200" dirty="0"/>
              <a:t>https://www.toptal.com/developers/sorting-algorithms</a:t>
            </a:r>
          </a:p>
          <a:p>
            <a:pPr lvl="2"/>
            <a:r>
              <a:rPr lang="en-US" sz="1800" dirty="0"/>
              <a:t>Animation of different sorts</a:t>
            </a:r>
          </a:p>
          <a:p>
            <a:pPr lvl="1"/>
            <a:r>
              <a:rPr lang="en-US" sz="2200" dirty="0"/>
              <a:t>www.geeksforgeeks.org</a:t>
            </a:r>
          </a:p>
          <a:p>
            <a:pPr lvl="2"/>
            <a:r>
              <a:rPr lang="en-US" sz="1800" dirty="0"/>
              <a:t>Great resource for different types of sorting methods, and pseudo codes</a:t>
            </a:r>
          </a:p>
          <a:p>
            <a:pPr lvl="2"/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0456A7-4C41-46B5-98D0-833D64302887}"/>
              </a:ext>
            </a:extLst>
          </p:cNvPr>
          <p:cNvSpPr txBox="1">
            <a:spLocks/>
          </p:cNvSpPr>
          <p:nvPr/>
        </p:nvSpPr>
        <p:spPr>
          <a:xfrm>
            <a:off x="1097280" y="3429000"/>
            <a:ext cx="7472680" cy="212269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Video</a:t>
            </a:r>
          </a:p>
          <a:p>
            <a:pPr lvl="1"/>
            <a:r>
              <a:rPr lang="en-US" sz="2200" dirty="0"/>
              <a:t>https://www.youtube.com/watch?v=JUOyKSZScW0</a:t>
            </a:r>
          </a:p>
          <a:p>
            <a:pPr lvl="2"/>
            <a:r>
              <a:rPr lang="en-US" sz="1800" dirty="0"/>
              <a:t>Introductory video of Java sorting methods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861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529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Comparison of Sorting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Issam Ahmed</dc:creator>
  <cp:lastModifiedBy>Issam Ahmed</cp:lastModifiedBy>
  <cp:revision>44</cp:revision>
  <dcterms:created xsi:type="dcterms:W3CDTF">2013-07-15T20:26:40Z</dcterms:created>
  <dcterms:modified xsi:type="dcterms:W3CDTF">2019-08-19T00:56:56Z</dcterms:modified>
</cp:coreProperties>
</file>