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1386DB-66E6-4367-B52D-62E6FBB7E654}" type="datetimeFigureOut">
              <a:rPr lang="en-IN" smtClean="0"/>
              <a:t>22-10-2018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D7800-1280-44B4-B706-368B837549AD}"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03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41386DB-66E6-4367-B52D-62E6FBB7E654}" type="datetimeFigureOut">
              <a:rPr lang="en-IN" smtClean="0"/>
              <a:t>22-10-2018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4D7800-1280-44B4-B706-368B837549AD}" type="slidenum">
              <a:rPr lang="en-IN" smtClean="0"/>
              <a:t>‹#›</a:t>
            </a:fld>
            <a:endParaRPr lang="en-IN"/>
          </a:p>
        </p:txBody>
      </p:sp>
    </p:spTree>
    <p:extLst>
      <p:ext uri="{BB962C8B-B14F-4D97-AF65-F5344CB8AC3E}">
        <p14:creationId xmlns:p14="http://schemas.microsoft.com/office/powerpoint/2010/main" val="107547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1386DB-66E6-4367-B52D-62E6FBB7E654}" type="datetimeFigureOut">
              <a:rPr lang="en-IN" smtClean="0"/>
              <a:t>22-10-2018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D7800-1280-44B4-B706-368B837549AD}" type="slidenum">
              <a:rPr lang="en-IN" smtClean="0"/>
              <a:t>‹#›</a:t>
            </a:fld>
            <a:endParaRPr lang="en-IN"/>
          </a:p>
        </p:txBody>
      </p:sp>
    </p:spTree>
    <p:extLst>
      <p:ext uri="{BB962C8B-B14F-4D97-AF65-F5344CB8AC3E}">
        <p14:creationId xmlns:p14="http://schemas.microsoft.com/office/powerpoint/2010/main" val="2569600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1386DB-66E6-4367-B52D-62E6FBB7E654}" type="datetimeFigureOut">
              <a:rPr lang="en-IN" smtClean="0"/>
              <a:t>22-10-2018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D7800-1280-44B4-B706-368B837549AD}"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79838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1386DB-66E6-4367-B52D-62E6FBB7E654}" type="datetimeFigureOut">
              <a:rPr lang="en-IN" smtClean="0"/>
              <a:t>22-10-2018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D7800-1280-44B4-B706-368B837549AD}" type="slidenum">
              <a:rPr lang="en-IN" smtClean="0"/>
              <a:t>‹#›</a:t>
            </a:fld>
            <a:endParaRPr lang="en-IN"/>
          </a:p>
        </p:txBody>
      </p:sp>
    </p:spTree>
    <p:extLst>
      <p:ext uri="{BB962C8B-B14F-4D97-AF65-F5344CB8AC3E}">
        <p14:creationId xmlns:p14="http://schemas.microsoft.com/office/powerpoint/2010/main" val="3227441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1386DB-66E6-4367-B52D-62E6FBB7E654}" type="datetimeFigureOut">
              <a:rPr lang="en-IN" smtClean="0"/>
              <a:t>22-10-2018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D7800-1280-44B4-B706-368B837549AD}"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25678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1386DB-66E6-4367-B52D-62E6FBB7E654}" type="datetimeFigureOut">
              <a:rPr lang="en-IN" smtClean="0"/>
              <a:t>22-10-2018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D7800-1280-44B4-B706-368B837549AD}" type="slidenum">
              <a:rPr lang="en-IN" smtClean="0"/>
              <a:t>‹#›</a:t>
            </a:fld>
            <a:endParaRPr lang="en-IN"/>
          </a:p>
        </p:txBody>
      </p:sp>
    </p:spTree>
    <p:extLst>
      <p:ext uri="{BB962C8B-B14F-4D97-AF65-F5344CB8AC3E}">
        <p14:creationId xmlns:p14="http://schemas.microsoft.com/office/powerpoint/2010/main" val="1540464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386DB-66E6-4367-B52D-62E6FBB7E654}" type="datetimeFigureOut">
              <a:rPr lang="en-IN" smtClean="0"/>
              <a:t>22-10-2018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D7800-1280-44B4-B706-368B837549AD}" type="slidenum">
              <a:rPr lang="en-IN" smtClean="0"/>
              <a:t>‹#›</a:t>
            </a:fld>
            <a:endParaRPr lang="en-IN"/>
          </a:p>
        </p:txBody>
      </p:sp>
    </p:spTree>
    <p:extLst>
      <p:ext uri="{BB962C8B-B14F-4D97-AF65-F5344CB8AC3E}">
        <p14:creationId xmlns:p14="http://schemas.microsoft.com/office/powerpoint/2010/main" val="46932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386DB-66E6-4367-B52D-62E6FBB7E654}" type="datetimeFigureOut">
              <a:rPr lang="en-IN" smtClean="0"/>
              <a:t>22-10-2018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D7800-1280-44B4-B706-368B837549AD}" type="slidenum">
              <a:rPr lang="en-IN" smtClean="0"/>
              <a:t>‹#›</a:t>
            </a:fld>
            <a:endParaRPr lang="en-IN"/>
          </a:p>
        </p:txBody>
      </p:sp>
    </p:spTree>
    <p:extLst>
      <p:ext uri="{BB962C8B-B14F-4D97-AF65-F5344CB8AC3E}">
        <p14:creationId xmlns:p14="http://schemas.microsoft.com/office/powerpoint/2010/main" val="38140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386DB-66E6-4367-B52D-62E6FBB7E654}" type="datetimeFigureOut">
              <a:rPr lang="en-IN" smtClean="0"/>
              <a:t>22-10-2018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D7800-1280-44B4-B706-368B837549AD}" type="slidenum">
              <a:rPr lang="en-IN" smtClean="0"/>
              <a:t>‹#›</a:t>
            </a:fld>
            <a:endParaRPr lang="en-IN"/>
          </a:p>
        </p:txBody>
      </p:sp>
    </p:spTree>
    <p:extLst>
      <p:ext uri="{BB962C8B-B14F-4D97-AF65-F5344CB8AC3E}">
        <p14:creationId xmlns:p14="http://schemas.microsoft.com/office/powerpoint/2010/main" val="1653475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1386DB-66E6-4367-B52D-62E6FBB7E654}" type="datetimeFigureOut">
              <a:rPr lang="en-IN" smtClean="0"/>
              <a:t>22-10-2018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D7800-1280-44B4-B706-368B837549AD}" type="slidenum">
              <a:rPr lang="en-IN" smtClean="0"/>
              <a:t>‹#›</a:t>
            </a:fld>
            <a:endParaRPr lang="en-IN"/>
          </a:p>
        </p:txBody>
      </p:sp>
    </p:spTree>
    <p:extLst>
      <p:ext uri="{BB962C8B-B14F-4D97-AF65-F5344CB8AC3E}">
        <p14:creationId xmlns:p14="http://schemas.microsoft.com/office/powerpoint/2010/main" val="2897162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386DB-66E6-4367-B52D-62E6FBB7E654}" type="datetimeFigureOut">
              <a:rPr lang="en-IN" smtClean="0"/>
              <a:t>22-10-2018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D7800-1280-44B4-B706-368B837549AD}" type="slidenum">
              <a:rPr lang="en-IN" smtClean="0"/>
              <a:t>‹#›</a:t>
            </a:fld>
            <a:endParaRPr lang="en-IN"/>
          </a:p>
        </p:txBody>
      </p:sp>
    </p:spTree>
    <p:extLst>
      <p:ext uri="{BB962C8B-B14F-4D97-AF65-F5344CB8AC3E}">
        <p14:creationId xmlns:p14="http://schemas.microsoft.com/office/powerpoint/2010/main" val="262301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386DB-66E6-4367-B52D-62E6FBB7E654}" type="datetimeFigureOut">
              <a:rPr lang="en-IN" smtClean="0"/>
              <a:t>22-10-2018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4D7800-1280-44B4-B706-368B837549AD}" type="slidenum">
              <a:rPr lang="en-IN" smtClean="0"/>
              <a:t>‹#›</a:t>
            </a:fld>
            <a:endParaRPr lang="en-IN"/>
          </a:p>
        </p:txBody>
      </p:sp>
    </p:spTree>
    <p:extLst>
      <p:ext uri="{BB962C8B-B14F-4D97-AF65-F5344CB8AC3E}">
        <p14:creationId xmlns:p14="http://schemas.microsoft.com/office/powerpoint/2010/main" val="115922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1386DB-66E6-4367-B52D-62E6FBB7E654}" type="datetimeFigureOut">
              <a:rPr lang="en-IN" smtClean="0"/>
              <a:t>22-10-2018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4D7800-1280-44B4-B706-368B837549AD}" type="slidenum">
              <a:rPr lang="en-IN" smtClean="0"/>
              <a:t>‹#›</a:t>
            </a:fld>
            <a:endParaRPr lang="en-IN"/>
          </a:p>
        </p:txBody>
      </p:sp>
    </p:spTree>
    <p:extLst>
      <p:ext uri="{BB962C8B-B14F-4D97-AF65-F5344CB8AC3E}">
        <p14:creationId xmlns:p14="http://schemas.microsoft.com/office/powerpoint/2010/main" val="718664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386DB-66E6-4367-B52D-62E6FBB7E654}" type="datetimeFigureOut">
              <a:rPr lang="en-IN" smtClean="0"/>
              <a:t>22-10-2018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4D7800-1280-44B4-B706-368B837549AD}" type="slidenum">
              <a:rPr lang="en-IN" smtClean="0"/>
              <a:t>‹#›</a:t>
            </a:fld>
            <a:endParaRPr lang="en-IN"/>
          </a:p>
        </p:txBody>
      </p:sp>
    </p:spTree>
    <p:extLst>
      <p:ext uri="{BB962C8B-B14F-4D97-AF65-F5344CB8AC3E}">
        <p14:creationId xmlns:p14="http://schemas.microsoft.com/office/powerpoint/2010/main" val="1949394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1386DB-66E6-4367-B52D-62E6FBB7E654}" type="datetimeFigureOut">
              <a:rPr lang="en-IN" smtClean="0"/>
              <a:t>22-10-2018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D7800-1280-44B4-B706-368B837549AD}" type="slidenum">
              <a:rPr lang="en-IN" smtClean="0"/>
              <a:t>‹#›</a:t>
            </a:fld>
            <a:endParaRPr lang="en-IN"/>
          </a:p>
        </p:txBody>
      </p:sp>
    </p:spTree>
    <p:extLst>
      <p:ext uri="{BB962C8B-B14F-4D97-AF65-F5344CB8AC3E}">
        <p14:creationId xmlns:p14="http://schemas.microsoft.com/office/powerpoint/2010/main" val="1289416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1386DB-66E6-4367-B52D-62E6FBB7E654}" type="datetimeFigureOut">
              <a:rPr lang="en-IN" smtClean="0"/>
              <a:t>22-10-2018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D7800-1280-44B4-B706-368B837549AD}" type="slidenum">
              <a:rPr lang="en-IN" smtClean="0"/>
              <a:t>‹#›</a:t>
            </a:fld>
            <a:endParaRPr lang="en-IN"/>
          </a:p>
        </p:txBody>
      </p:sp>
    </p:spTree>
    <p:extLst>
      <p:ext uri="{BB962C8B-B14F-4D97-AF65-F5344CB8AC3E}">
        <p14:creationId xmlns:p14="http://schemas.microsoft.com/office/powerpoint/2010/main" val="3857400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41386DB-66E6-4367-B52D-62E6FBB7E654}" type="datetimeFigureOut">
              <a:rPr lang="en-IN" smtClean="0"/>
              <a:t>22-10-2018</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04D7800-1280-44B4-B706-368B837549AD}" type="slidenum">
              <a:rPr lang="en-IN" smtClean="0"/>
              <a:t>‹#›</a:t>
            </a:fld>
            <a:endParaRPr lang="en-IN"/>
          </a:p>
        </p:txBody>
      </p:sp>
    </p:spTree>
    <p:extLst>
      <p:ext uri="{BB962C8B-B14F-4D97-AF65-F5344CB8AC3E}">
        <p14:creationId xmlns:p14="http://schemas.microsoft.com/office/powerpoint/2010/main" val="16228633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blic.tableau.com/profile/aurobind.singh#!/vizhome/youtubevideostatistics/Dashboard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D62059-C3DD-43A9-A99E-79D9F2CCEE94}"/>
              </a:ext>
            </a:extLst>
          </p:cNvPr>
          <p:cNvSpPr/>
          <p:nvPr/>
        </p:nvSpPr>
        <p:spPr>
          <a:xfrm>
            <a:off x="2546662" y="1216356"/>
            <a:ext cx="7098675" cy="923330"/>
          </a:xfrm>
          <a:prstGeom prst="rect">
            <a:avLst/>
          </a:prstGeom>
          <a:noFill/>
        </p:spPr>
        <p:txBody>
          <a:bodyPr wrap="none" lIns="91440" tIns="45720" rIns="91440" bIns="45720">
            <a:spAutoFit/>
          </a:bodyPr>
          <a:lstStyle/>
          <a:p>
            <a:pPr algn="ctr"/>
            <a:r>
              <a:rPr lang="en-US" sz="5400" b="1" cap="none" spc="0"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Youtube</a:t>
            </a: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 Video Statistics</a:t>
            </a:r>
          </a:p>
        </p:txBody>
      </p:sp>
      <p:pic>
        <p:nvPicPr>
          <p:cNvPr id="6" name="Picture 5">
            <a:extLst>
              <a:ext uri="{FF2B5EF4-FFF2-40B4-BE49-F238E27FC236}">
                <a16:creationId xmlns:a16="http://schemas.microsoft.com/office/drawing/2014/main" id="{61E00AB7-C2B2-43E6-B809-FBA88CFAA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53" y="2509337"/>
            <a:ext cx="3671891" cy="232674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92E43060-195D-4A57-9B8E-9B8BF7A76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2887" y="2235774"/>
            <a:ext cx="3065206" cy="193895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 name="Picture 9">
            <a:extLst>
              <a:ext uri="{FF2B5EF4-FFF2-40B4-BE49-F238E27FC236}">
                <a16:creationId xmlns:a16="http://schemas.microsoft.com/office/drawing/2014/main" id="{C2CF4ECA-C68F-401B-9BD4-FB6495C24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7274" y="4938734"/>
            <a:ext cx="2993764" cy="194305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44722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4641F0-208F-42D9-B8F1-424C975D7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04" y="828788"/>
            <a:ext cx="5669739" cy="29698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TextBox 8">
            <a:extLst>
              <a:ext uri="{FF2B5EF4-FFF2-40B4-BE49-F238E27FC236}">
                <a16:creationId xmlns:a16="http://schemas.microsoft.com/office/drawing/2014/main" id="{01A7D848-8A5D-403B-BC04-FB97CAD2934A}"/>
              </a:ext>
            </a:extLst>
          </p:cNvPr>
          <p:cNvSpPr txBox="1"/>
          <p:nvPr/>
        </p:nvSpPr>
        <p:spPr>
          <a:xfrm>
            <a:off x="418289" y="165370"/>
            <a:ext cx="5321030" cy="400110"/>
          </a:xfrm>
          <a:prstGeom prst="rect">
            <a:avLst/>
          </a:prstGeom>
          <a:noFill/>
        </p:spPr>
        <p:txBody>
          <a:bodyPr wrap="square" rtlCol="0">
            <a:spAutoFit/>
          </a:bodyPr>
          <a:lstStyle/>
          <a:p>
            <a:r>
              <a:rPr lang="en-IN" sz="2000" b="1" dirty="0">
                <a:solidFill>
                  <a:schemeClr val="bg1"/>
                </a:solidFill>
                <a:latin typeface="Comic Sans MS" panose="030F0702030302020204" pitchFamily="66" charset="0"/>
              </a:rPr>
              <a:t>State with most </a:t>
            </a:r>
            <a:r>
              <a:rPr lang="en-IN" sz="2000" b="1" dirty="0" err="1">
                <a:solidFill>
                  <a:schemeClr val="bg1"/>
                </a:solidFill>
                <a:latin typeface="Comic Sans MS" panose="030F0702030302020204" pitchFamily="66" charset="0"/>
              </a:rPr>
              <a:t>Youtube</a:t>
            </a:r>
            <a:r>
              <a:rPr lang="en-IN" sz="2000" b="1" dirty="0">
                <a:solidFill>
                  <a:schemeClr val="bg1"/>
                </a:solidFill>
                <a:latin typeface="Comic Sans MS" panose="030F0702030302020204" pitchFamily="66" charset="0"/>
              </a:rPr>
              <a:t> Traffic</a:t>
            </a:r>
          </a:p>
        </p:txBody>
      </p:sp>
      <p:sp>
        <p:nvSpPr>
          <p:cNvPr id="10" name="TextBox 9">
            <a:extLst>
              <a:ext uri="{FF2B5EF4-FFF2-40B4-BE49-F238E27FC236}">
                <a16:creationId xmlns:a16="http://schemas.microsoft.com/office/drawing/2014/main" id="{DEB0E8BE-90E1-4018-9166-8CF07DC8A2D4}"/>
              </a:ext>
            </a:extLst>
          </p:cNvPr>
          <p:cNvSpPr txBox="1"/>
          <p:nvPr/>
        </p:nvSpPr>
        <p:spPr>
          <a:xfrm>
            <a:off x="6214388" y="114472"/>
            <a:ext cx="5321030" cy="400110"/>
          </a:xfrm>
          <a:prstGeom prst="rect">
            <a:avLst/>
          </a:prstGeom>
          <a:noFill/>
        </p:spPr>
        <p:txBody>
          <a:bodyPr wrap="square" rtlCol="0">
            <a:spAutoFit/>
          </a:bodyPr>
          <a:lstStyle/>
          <a:p>
            <a:r>
              <a:rPr lang="en-IN" sz="2000" b="1" dirty="0">
                <a:solidFill>
                  <a:schemeClr val="bg1"/>
                </a:solidFill>
                <a:latin typeface="Comic Sans MS" panose="030F0702030302020204" pitchFamily="66" charset="0"/>
              </a:rPr>
              <a:t>Most Viewed Channels and their Likes</a:t>
            </a:r>
          </a:p>
        </p:txBody>
      </p:sp>
      <p:sp>
        <p:nvSpPr>
          <p:cNvPr id="13" name="TextBox 12">
            <a:extLst>
              <a:ext uri="{FF2B5EF4-FFF2-40B4-BE49-F238E27FC236}">
                <a16:creationId xmlns:a16="http://schemas.microsoft.com/office/drawing/2014/main" id="{A9B5D636-7A63-498E-984F-39269A2F9C74}"/>
              </a:ext>
            </a:extLst>
          </p:cNvPr>
          <p:cNvSpPr txBox="1"/>
          <p:nvPr/>
        </p:nvSpPr>
        <p:spPr>
          <a:xfrm>
            <a:off x="418289" y="4202349"/>
            <a:ext cx="5535954" cy="1754326"/>
          </a:xfrm>
          <a:prstGeom prst="rect">
            <a:avLst/>
          </a:prstGeom>
          <a:noFill/>
        </p:spPr>
        <p:txBody>
          <a:bodyPr wrap="square" rtlCol="0">
            <a:spAutoFit/>
          </a:bodyPr>
          <a:lstStyle/>
          <a:p>
            <a:r>
              <a:rPr lang="en-IN" dirty="0">
                <a:solidFill>
                  <a:schemeClr val="bg1"/>
                </a:solidFill>
              </a:rPr>
              <a:t>This graph depicts  the </a:t>
            </a:r>
            <a:r>
              <a:rPr lang="en-IN" dirty="0" err="1">
                <a:solidFill>
                  <a:schemeClr val="bg1"/>
                </a:solidFill>
              </a:rPr>
              <a:t>youtube</a:t>
            </a:r>
            <a:r>
              <a:rPr lang="en-IN" dirty="0">
                <a:solidFill>
                  <a:schemeClr val="bg1"/>
                </a:solidFill>
              </a:rPr>
              <a:t> traffics among different states of USA, Florida has the maximum </a:t>
            </a:r>
            <a:r>
              <a:rPr lang="en-IN" dirty="0" err="1">
                <a:solidFill>
                  <a:schemeClr val="bg1"/>
                </a:solidFill>
              </a:rPr>
              <a:t>youtube</a:t>
            </a:r>
            <a:r>
              <a:rPr lang="en-IN" dirty="0">
                <a:solidFill>
                  <a:schemeClr val="bg1"/>
                </a:solidFill>
              </a:rPr>
              <a:t> traffic.</a:t>
            </a:r>
          </a:p>
          <a:p>
            <a:endParaRPr lang="en-IN" dirty="0">
              <a:solidFill>
                <a:schemeClr val="bg1"/>
              </a:solidFill>
            </a:endParaRPr>
          </a:p>
          <a:p>
            <a:r>
              <a:rPr lang="en-IN" dirty="0">
                <a:solidFill>
                  <a:schemeClr val="bg1"/>
                </a:solidFill>
              </a:rPr>
              <a:t>It is a map plot which uses orange-blue diverging </a:t>
            </a:r>
            <a:r>
              <a:rPr lang="en-IN" dirty="0" err="1">
                <a:solidFill>
                  <a:schemeClr val="bg1"/>
                </a:solidFill>
              </a:rPr>
              <a:t>color</a:t>
            </a:r>
            <a:r>
              <a:rPr lang="en-IN" dirty="0">
                <a:solidFill>
                  <a:schemeClr val="bg1"/>
                </a:solidFill>
              </a:rPr>
              <a:t> scheme </a:t>
            </a:r>
          </a:p>
        </p:txBody>
      </p:sp>
      <p:sp>
        <p:nvSpPr>
          <p:cNvPr id="14" name="TextBox 13">
            <a:extLst>
              <a:ext uri="{FF2B5EF4-FFF2-40B4-BE49-F238E27FC236}">
                <a16:creationId xmlns:a16="http://schemas.microsoft.com/office/drawing/2014/main" id="{E8A90070-F87C-464C-9352-2FB8AB087065}"/>
              </a:ext>
            </a:extLst>
          </p:cNvPr>
          <p:cNvSpPr txBox="1"/>
          <p:nvPr/>
        </p:nvSpPr>
        <p:spPr>
          <a:xfrm>
            <a:off x="6214388" y="4134255"/>
            <a:ext cx="5693108" cy="2585323"/>
          </a:xfrm>
          <a:prstGeom prst="rect">
            <a:avLst/>
          </a:prstGeom>
          <a:noFill/>
        </p:spPr>
        <p:txBody>
          <a:bodyPr wrap="square" rtlCol="0">
            <a:spAutoFit/>
          </a:bodyPr>
          <a:lstStyle/>
          <a:p>
            <a:r>
              <a:rPr lang="en-IN" dirty="0">
                <a:solidFill>
                  <a:schemeClr val="bg1"/>
                </a:solidFill>
              </a:rPr>
              <a:t>This graph shows the most popular channels on </a:t>
            </a:r>
            <a:r>
              <a:rPr lang="en-IN" dirty="0" err="1">
                <a:solidFill>
                  <a:schemeClr val="bg1"/>
                </a:solidFill>
              </a:rPr>
              <a:t>youtube</a:t>
            </a:r>
            <a:r>
              <a:rPr lang="en-IN" dirty="0">
                <a:solidFill>
                  <a:schemeClr val="bg1"/>
                </a:solidFill>
              </a:rPr>
              <a:t> . Apparently Marvel Entertainment is the most viewed channel.</a:t>
            </a:r>
          </a:p>
          <a:p>
            <a:endParaRPr lang="en-IN" dirty="0">
              <a:solidFill>
                <a:schemeClr val="bg1"/>
              </a:solidFill>
            </a:endParaRPr>
          </a:p>
          <a:p>
            <a:r>
              <a:rPr lang="en-IN" dirty="0">
                <a:solidFill>
                  <a:schemeClr val="bg1"/>
                </a:solidFill>
              </a:rPr>
              <a:t>The light part of the bar shows the number of views whereas the dark part of the bar shows the number likes on that channel. The plot is dynamic as the number of channels can be changed using the slider</a:t>
            </a:r>
          </a:p>
        </p:txBody>
      </p:sp>
      <p:pic>
        <p:nvPicPr>
          <p:cNvPr id="3" name="Picture 2">
            <a:extLst>
              <a:ext uri="{FF2B5EF4-FFF2-40B4-BE49-F238E27FC236}">
                <a16:creationId xmlns:a16="http://schemas.microsoft.com/office/drawing/2014/main" id="{A34DD625-5684-4D25-A090-D8A38047A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807" y="723883"/>
            <a:ext cx="5765689" cy="30747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8242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1D2559-6B62-4460-9598-1577751D3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21" y="3478560"/>
            <a:ext cx="6500925" cy="3289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36FFA3A6-DBE0-4F7F-BE39-5AB5C01773D3}"/>
              </a:ext>
            </a:extLst>
          </p:cNvPr>
          <p:cNvSpPr txBox="1"/>
          <p:nvPr/>
        </p:nvSpPr>
        <p:spPr>
          <a:xfrm>
            <a:off x="6488349" y="105043"/>
            <a:ext cx="5224319" cy="2585323"/>
          </a:xfrm>
          <a:prstGeom prst="rect">
            <a:avLst/>
          </a:prstGeom>
          <a:noFill/>
        </p:spPr>
        <p:txBody>
          <a:bodyPr wrap="square" rtlCol="0">
            <a:spAutoFit/>
          </a:bodyPr>
          <a:lstStyle/>
          <a:p>
            <a:r>
              <a:rPr lang="en-IN" dirty="0">
                <a:solidFill>
                  <a:schemeClr val="bg1"/>
                </a:solidFill>
              </a:rPr>
              <a:t>Avenger’s  infinity war trailer was most liked video on </a:t>
            </a:r>
            <a:r>
              <a:rPr lang="en-IN" dirty="0" err="1">
                <a:solidFill>
                  <a:schemeClr val="bg1"/>
                </a:solidFill>
              </a:rPr>
              <a:t>youtube</a:t>
            </a:r>
            <a:r>
              <a:rPr lang="en-IN" dirty="0">
                <a:solidFill>
                  <a:schemeClr val="bg1"/>
                </a:solidFill>
              </a:rPr>
              <a:t> </a:t>
            </a:r>
          </a:p>
          <a:p>
            <a:endParaRPr lang="en-IN" dirty="0">
              <a:solidFill>
                <a:schemeClr val="bg1"/>
              </a:solidFill>
            </a:endParaRPr>
          </a:p>
          <a:p>
            <a:r>
              <a:rPr lang="en-IN" dirty="0">
                <a:solidFill>
                  <a:schemeClr val="bg1"/>
                </a:solidFill>
              </a:rPr>
              <a:t>This is an area chart in which size depends on the number of views and </a:t>
            </a:r>
            <a:r>
              <a:rPr lang="en-IN" dirty="0" err="1">
                <a:solidFill>
                  <a:schemeClr val="bg1"/>
                </a:solidFill>
              </a:rPr>
              <a:t>color</a:t>
            </a:r>
            <a:r>
              <a:rPr lang="en-IN" dirty="0">
                <a:solidFill>
                  <a:schemeClr val="bg1"/>
                </a:solidFill>
              </a:rPr>
              <a:t> on likes. Also dynamic as it can toggled using the slider for more videos</a:t>
            </a:r>
          </a:p>
          <a:p>
            <a:r>
              <a:rPr lang="en-IN" dirty="0" err="1">
                <a:solidFill>
                  <a:schemeClr val="bg1"/>
                </a:solidFill>
              </a:rPr>
              <a:t>Color</a:t>
            </a:r>
            <a:r>
              <a:rPr lang="en-IN" dirty="0">
                <a:solidFill>
                  <a:schemeClr val="bg1"/>
                </a:solidFill>
              </a:rPr>
              <a:t> scheme – Sunset-Sunrise Diverging</a:t>
            </a:r>
          </a:p>
          <a:p>
            <a:endParaRPr lang="en-IN" dirty="0">
              <a:solidFill>
                <a:schemeClr val="bg1"/>
              </a:solidFill>
            </a:endParaRPr>
          </a:p>
        </p:txBody>
      </p:sp>
      <p:sp>
        <p:nvSpPr>
          <p:cNvPr id="9" name="TextBox 8">
            <a:extLst>
              <a:ext uri="{FF2B5EF4-FFF2-40B4-BE49-F238E27FC236}">
                <a16:creationId xmlns:a16="http://schemas.microsoft.com/office/drawing/2014/main" id="{CFBE7A5D-6811-4EB4-BB84-ADC3A834BB95}"/>
              </a:ext>
            </a:extLst>
          </p:cNvPr>
          <p:cNvSpPr txBox="1"/>
          <p:nvPr/>
        </p:nvSpPr>
        <p:spPr>
          <a:xfrm>
            <a:off x="6848669" y="3344355"/>
            <a:ext cx="5224319" cy="1754326"/>
          </a:xfrm>
          <a:prstGeom prst="rect">
            <a:avLst/>
          </a:prstGeom>
          <a:noFill/>
        </p:spPr>
        <p:txBody>
          <a:bodyPr wrap="square" rtlCol="0">
            <a:spAutoFit/>
          </a:bodyPr>
          <a:lstStyle/>
          <a:p>
            <a:r>
              <a:rPr lang="en-IN" dirty="0">
                <a:solidFill>
                  <a:schemeClr val="bg1"/>
                </a:solidFill>
              </a:rPr>
              <a:t>Final dashboard uses o charts lollipop chart and 2 way bar-graph also is dynamic and can be toggled using the slider main sheet is the top commented videos and controls the </a:t>
            </a:r>
            <a:r>
              <a:rPr lang="en-IN" dirty="0" err="1">
                <a:solidFill>
                  <a:schemeClr val="bg1"/>
                </a:solidFill>
              </a:rPr>
              <a:t>the</a:t>
            </a:r>
            <a:r>
              <a:rPr lang="en-IN" dirty="0">
                <a:solidFill>
                  <a:schemeClr val="bg1"/>
                </a:solidFill>
              </a:rPr>
              <a:t> other  sheet by highlighting the info about the hovered lollipop on the graph itself </a:t>
            </a:r>
          </a:p>
        </p:txBody>
      </p:sp>
      <p:pic>
        <p:nvPicPr>
          <p:cNvPr id="3" name="Picture 2">
            <a:extLst>
              <a:ext uri="{FF2B5EF4-FFF2-40B4-BE49-F238E27FC236}">
                <a16:creationId xmlns:a16="http://schemas.microsoft.com/office/drawing/2014/main" id="{762F3560-03AF-4F97-86CB-D98C2CFE7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08" y="41067"/>
            <a:ext cx="6088329" cy="33032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4871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FCCBF9-BF52-4F84-BA62-FD9B8FF7E3C6}"/>
              </a:ext>
            </a:extLst>
          </p:cNvPr>
          <p:cNvSpPr/>
          <p:nvPr/>
        </p:nvSpPr>
        <p:spPr>
          <a:xfrm>
            <a:off x="269895" y="224135"/>
            <a:ext cx="11188096"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Resources and links to the dashboard</a:t>
            </a:r>
          </a:p>
        </p:txBody>
      </p:sp>
      <p:sp>
        <p:nvSpPr>
          <p:cNvPr id="5" name="TextBox 4">
            <a:extLst>
              <a:ext uri="{FF2B5EF4-FFF2-40B4-BE49-F238E27FC236}">
                <a16:creationId xmlns:a16="http://schemas.microsoft.com/office/drawing/2014/main" id="{68B9778F-FCE5-41E0-8DB4-BE8C161E00F2}"/>
              </a:ext>
            </a:extLst>
          </p:cNvPr>
          <p:cNvSpPr txBox="1"/>
          <p:nvPr/>
        </p:nvSpPr>
        <p:spPr>
          <a:xfrm>
            <a:off x="419878" y="2099388"/>
            <a:ext cx="11430000" cy="2031325"/>
          </a:xfrm>
          <a:prstGeom prst="rect">
            <a:avLst/>
          </a:prstGeom>
          <a:noFill/>
        </p:spPr>
        <p:txBody>
          <a:bodyPr wrap="square" rtlCol="0">
            <a:spAutoFit/>
          </a:bodyPr>
          <a:lstStyle/>
          <a:p>
            <a:r>
              <a:rPr lang="en-IN" dirty="0"/>
              <a:t>Dashboard link :- </a:t>
            </a:r>
            <a:r>
              <a:rPr lang="en-IN" dirty="0">
                <a:hlinkClick r:id="rId2"/>
              </a:rPr>
              <a:t>https://public.tableau.com/profile/aurobind.singh#!/vizhome/youtubevideostatistics/Dashboard1</a:t>
            </a:r>
            <a:endParaRPr lang="en-IN" dirty="0"/>
          </a:p>
          <a:p>
            <a:endParaRPr lang="en-IN" dirty="0"/>
          </a:p>
          <a:p>
            <a:r>
              <a:rPr lang="en-IN" dirty="0"/>
              <a:t>Also I am giving you the actual workbook too as I use tableau desktop and my tableau public shows only the dashboard on it not the worksheets </a:t>
            </a:r>
          </a:p>
          <a:p>
            <a:endParaRPr lang="en-IN" dirty="0"/>
          </a:p>
          <a:p>
            <a:endParaRPr lang="en-IN" dirty="0"/>
          </a:p>
        </p:txBody>
      </p:sp>
    </p:spTree>
    <p:extLst>
      <p:ext uri="{BB962C8B-B14F-4D97-AF65-F5344CB8AC3E}">
        <p14:creationId xmlns:p14="http://schemas.microsoft.com/office/powerpoint/2010/main" val="28607611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46</TotalTime>
  <Words>251</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Century Gothic</vt:lpstr>
      <vt:lpstr>Comic Sans MS</vt:lpstr>
      <vt:lpstr>Wingdings 3</vt:lpstr>
      <vt:lpstr>Slice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aurobind singh</dc:creator>
  <cp:lastModifiedBy>aurobind singh</cp:lastModifiedBy>
  <cp:revision>6</cp:revision>
  <dcterms:created xsi:type="dcterms:W3CDTF">2018-10-21T07:10:17Z</dcterms:created>
  <dcterms:modified xsi:type="dcterms:W3CDTF">2018-10-21T18:51:44Z</dcterms:modified>
</cp:coreProperties>
</file>