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182391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230411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29674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97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104967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B3B4CD-4BB6-4E10-89B1-EC63C69F60A8}" type="datetimeFigureOut">
              <a:rPr lang="en-IN" smtClean="0"/>
              <a:t>17-10-2018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830703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B3B4CD-4BB6-4E10-89B1-EC63C69F60A8}" type="datetimeFigureOut">
              <a:rPr lang="en-IN" smtClean="0"/>
              <a:t>17-10-2018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485496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2010555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117123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50729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B3B4CD-4BB6-4E10-89B1-EC63C69F60A8}" type="datetimeFigureOut">
              <a:rPr lang="en-IN" smtClean="0"/>
              <a:t>17-10-2018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846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06309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B3B4CD-4BB6-4E10-89B1-EC63C69F60A8}" type="datetimeFigureOut">
              <a:rPr lang="en-IN" smtClean="0"/>
              <a:t>17-10-2018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256971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B3B4CD-4BB6-4E10-89B1-EC63C69F60A8}" type="datetimeFigureOut">
              <a:rPr lang="en-IN" smtClean="0"/>
              <a:t>17-10-2018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401060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B3B4CD-4BB6-4E10-89B1-EC63C69F60A8}" type="datetimeFigureOut">
              <a:rPr lang="en-IN" smtClean="0"/>
              <a:t>17-10-2018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37771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78153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3B4CD-4BB6-4E10-89B1-EC63C69F60A8}" type="datetimeFigureOut">
              <a:rPr lang="en-IN" smtClean="0"/>
              <a:t>17-10-2018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CEDA8-6145-47D3-88CD-C22CAF8D14B3}" type="slidenum">
              <a:rPr lang="en-IN" smtClean="0"/>
              <a:t>‹#›</a:t>
            </a:fld>
            <a:endParaRPr lang="en-IN"/>
          </a:p>
        </p:txBody>
      </p:sp>
    </p:spTree>
    <p:extLst>
      <p:ext uri="{BB962C8B-B14F-4D97-AF65-F5344CB8AC3E}">
        <p14:creationId xmlns:p14="http://schemas.microsoft.com/office/powerpoint/2010/main" val="11725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CB3B4CD-4BB6-4E10-89B1-EC63C69F60A8}" type="datetimeFigureOut">
              <a:rPr lang="en-IN" smtClean="0"/>
              <a:t>17-10-2018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E2CEDA8-6145-47D3-88CD-C22CAF8D14B3}" type="slidenum">
              <a:rPr lang="en-IN" smtClean="0"/>
              <a:t>‹#›</a:t>
            </a:fld>
            <a:endParaRPr lang="en-IN"/>
          </a:p>
        </p:txBody>
      </p:sp>
    </p:spTree>
    <p:extLst>
      <p:ext uri="{BB962C8B-B14F-4D97-AF65-F5344CB8AC3E}">
        <p14:creationId xmlns:p14="http://schemas.microsoft.com/office/powerpoint/2010/main" val="140743765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54F9C-AA58-46A6-89D4-0523B740A87C}"/>
              </a:ext>
            </a:extLst>
          </p:cNvPr>
          <p:cNvSpPr/>
          <p:nvPr/>
        </p:nvSpPr>
        <p:spPr>
          <a:xfrm>
            <a:off x="2403095" y="1157196"/>
            <a:ext cx="7729950" cy="1446550"/>
          </a:xfrm>
          <a:prstGeom prst="rect">
            <a:avLst/>
          </a:prstGeom>
          <a:noFill/>
        </p:spPr>
        <p:txBody>
          <a:bodyPr wrap="square" lIns="91440" tIns="45720" rIns="91440" bIns="45720">
            <a:spAutoFit/>
          </a:bodyPr>
          <a:lstStyle/>
          <a:p>
            <a:pPr algn="ctr"/>
            <a:r>
              <a:rPr lang="en-IN" sz="4400" dirty="0">
                <a:solidFill>
                  <a:schemeClr val="bg1">
                    <a:lumMod val="95000"/>
                    <a:lumOff val="5000"/>
                  </a:schemeClr>
                </a:solidFill>
                <a:latin typeface="Comic Sans MS" panose="030F0702030302020204" pitchFamily="66" charset="0"/>
              </a:rPr>
              <a:t>Malaria Deaths in Africa: 2000-2014</a:t>
            </a:r>
            <a:endParaRPr lang="en-US" sz="4400" b="1" cap="none" spc="50" dirty="0">
              <a:ln w="0"/>
              <a:solidFill>
                <a:schemeClr val="bg1">
                  <a:lumMod val="95000"/>
                  <a:lumOff val="5000"/>
                </a:schemeClr>
              </a:solidFill>
              <a:effectLst>
                <a:innerShdw blurRad="63500" dist="50800" dir="13500000">
                  <a:srgbClr val="000000">
                    <a:alpha val="50000"/>
                  </a:srgbClr>
                </a:innerShdw>
              </a:effectLst>
              <a:latin typeface="Comic Sans MS" panose="030F0702030302020204" pitchFamily="66" charset="0"/>
            </a:endParaRPr>
          </a:p>
        </p:txBody>
      </p:sp>
      <p:pic>
        <p:nvPicPr>
          <p:cNvPr id="6" name="Picture 5">
            <a:extLst>
              <a:ext uri="{FF2B5EF4-FFF2-40B4-BE49-F238E27FC236}">
                <a16:creationId xmlns:a16="http://schemas.microsoft.com/office/drawing/2014/main" id="{E6F53FB3-EF59-4D4E-A3C6-C12D33240A14}"/>
              </a:ext>
            </a:extLst>
          </p:cNvPr>
          <p:cNvPicPr>
            <a:picLocks noChangeAspect="1"/>
          </p:cNvPicPr>
          <p:nvPr/>
        </p:nvPicPr>
        <p:blipFill>
          <a:blip r:embed="rId3">
            <a:extLst>
              <a:ext uri="{BEBA8EAE-BF5A-486C-A8C5-ECC9F3942E4B}">
                <a14:imgProps xmlns:a14="http://schemas.microsoft.com/office/drawing/2010/main">
                  <a14:imgLayer r:embed="rId4">
                    <a14:imgEffect>
                      <a14:artisticPaintBrush/>
                    </a14:imgEffect>
                  </a14:imgLayer>
                </a14:imgProps>
              </a:ext>
              <a:ext uri="{28A0092B-C50C-407E-A947-70E740481C1C}">
                <a14:useLocalDpi xmlns:a14="http://schemas.microsoft.com/office/drawing/2010/main" val="0"/>
              </a:ext>
            </a:extLst>
          </a:blip>
          <a:stretch>
            <a:fillRect/>
          </a:stretch>
        </p:blipFill>
        <p:spPr>
          <a:xfrm rot="910156">
            <a:off x="9242933" y="1372072"/>
            <a:ext cx="2065769" cy="3180032"/>
          </a:xfrm>
          <a:prstGeom prst="ellipse">
            <a:avLst/>
          </a:prstGeom>
          <a:ln>
            <a:noFill/>
          </a:ln>
          <a:effectLst>
            <a:softEdge rad="112500"/>
          </a:effectLst>
        </p:spPr>
      </p:pic>
      <p:pic>
        <p:nvPicPr>
          <p:cNvPr id="8" name="Picture 7">
            <a:extLst>
              <a:ext uri="{FF2B5EF4-FFF2-40B4-BE49-F238E27FC236}">
                <a16:creationId xmlns:a16="http://schemas.microsoft.com/office/drawing/2014/main" id="{29280EA2-BC5C-4CEC-BEBD-F5DD673F2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474" y="3702923"/>
            <a:ext cx="5327780" cy="1867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227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0511A-903F-4F23-B9F5-68327D715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469" y="825759"/>
            <a:ext cx="5033442" cy="50439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Rectangle 5">
            <a:extLst>
              <a:ext uri="{FF2B5EF4-FFF2-40B4-BE49-F238E27FC236}">
                <a16:creationId xmlns:a16="http://schemas.microsoft.com/office/drawing/2014/main" id="{3E0BBFC6-0CC0-436D-9A6D-7ABCB9668A77}"/>
              </a:ext>
            </a:extLst>
          </p:cNvPr>
          <p:cNvSpPr/>
          <p:nvPr/>
        </p:nvSpPr>
        <p:spPr>
          <a:xfrm>
            <a:off x="2124740" y="364094"/>
            <a:ext cx="3081741"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AFRICA</a:t>
            </a:r>
          </a:p>
        </p:txBody>
      </p:sp>
      <p:sp>
        <p:nvSpPr>
          <p:cNvPr id="7" name="TextBox 6">
            <a:extLst>
              <a:ext uri="{FF2B5EF4-FFF2-40B4-BE49-F238E27FC236}">
                <a16:creationId xmlns:a16="http://schemas.microsoft.com/office/drawing/2014/main" id="{47FD337E-3856-43CF-8286-842476694E23}"/>
              </a:ext>
            </a:extLst>
          </p:cNvPr>
          <p:cNvSpPr txBox="1"/>
          <p:nvPr/>
        </p:nvSpPr>
        <p:spPr>
          <a:xfrm>
            <a:off x="865346" y="2817845"/>
            <a:ext cx="5292298" cy="2308324"/>
          </a:xfrm>
          <a:prstGeom prst="rect">
            <a:avLst/>
          </a:prstGeom>
          <a:noFill/>
        </p:spPr>
        <p:txBody>
          <a:bodyPr wrap="square" rtlCol="0">
            <a:spAutoFit/>
          </a:bodyPr>
          <a:lstStyle/>
          <a:p>
            <a:r>
              <a:rPr lang="en-IN" sz="2400" dirty="0">
                <a:solidFill>
                  <a:srgbClr val="00B050"/>
                </a:solidFill>
              </a:rPr>
              <a:t>This dataset describes the deaths due to malaria in Africa during the period 2000-2014 with Kenya being the country with the most number of deaths and Algeria  with the least.  Malaria was an epidemic in Africa in this time-period </a:t>
            </a:r>
          </a:p>
        </p:txBody>
      </p:sp>
    </p:spTree>
    <p:extLst>
      <p:ext uri="{BB962C8B-B14F-4D97-AF65-F5344CB8AC3E}">
        <p14:creationId xmlns:p14="http://schemas.microsoft.com/office/powerpoint/2010/main" val="129509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30CDEA-A91F-4EEA-B8B3-1205A4905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5" y="802182"/>
            <a:ext cx="10436469" cy="41617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CB84C55D-F4F4-4DD8-A7A8-3827C9390F44}"/>
              </a:ext>
            </a:extLst>
          </p:cNvPr>
          <p:cNvSpPr txBox="1"/>
          <p:nvPr/>
        </p:nvSpPr>
        <p:spPr>
          <a:xfrm>
            <a:off x="587829" y="5234473"/>
            <a:ext cx="10991461" cy="923330"/>
          </a:xfrm>
          <a:prstGeom prst="rect">
            <a:avLst/>
          </a:prstGeom>
          <a:noFill/>
        </p:spPr>
        <p:txBody>
          <a:bodyPr wrap="square" rtlCol="0">
            <a:spAutoFit/>
          </a:bodyPr>
          <a:lstStyle/>
          <a:p>
            <a:r>
              <a:rPr lang="en-IN" dirty="0">
                <a:solidFill>
                  <a:schemeClr val="bg1"/>
                </a:solidFill>
              </a:rPr>
              <a:t>Kenya has an average of 27,896 deaths per year with an average of 76 deaths everyday. It is the country with most number of deaths with maximum number of deaths in 2003 and though the conditions improved going towards 2011with the least number of deaths in 2013</a:t>
            </a:r>
          </a:p>
        </p:txBody>
      </p:sp>
      <p:sp>
        <p:nvSpPr>
          <p:cNvPr id="9" name="Rectangle 8">
            <a:extLst>
              <a:ext uri="{FF2B5EF4-FFF2-40B4-BE49-F238E27FC236}">
                <a16:creationId xmlns:a16="http://schemas.microsoft.com/office/drawing/2014/main" id="{38F9DD2F-4A4A-4ADE-9691-D08096C58275}"/>
              </a:ext>
            </a:extLst>
          </p:cNvPr>
          <p:cNvSpPr/>
          <p:nvPr/>
        </p:nvSpPr>
        <p:spPr>
          <a:xfrm>
            <a:off x="4914214" y="-223133"/>
            <a:ext cx="202767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Kenya</a:t>
            </a:r>
          </a:p>
        </p:txBody>
      </p:sp>
    </p:spTree>
    <p:extLst>
      <p:ext uri="{BB962C8B-B14F-4D97-AF65-F5344CB8AC3E}">
        <p14:creationId xmlns:p14="http://schemas.microsoft.com/office/powerpoint/2010/main" val="211941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ED2AD4-4C90-4C91-8601-8E81FE8AC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44" y="854523"/>
            <a:ext cx="10460393" cy="4232900"/>
          </a:xfrm>
          <a:prstGeom prst="rect">
            <a:avLst/>
          </a:prstGeom>
          <a:ln>
            <a:noFill/>
          </a:ln>
          <a:effectLst>
            <a:softEdge rad="112500"/>
          </a:effectLst>
        </p:spPr>
      </p:pic>
      <p:sp>
        <p:nvSpPr>
          <p:cNvPr id="6" name="Rectangle 5">
            <a:extLst>
              <a:ext uri="{FF2B5EF4-FFF2-40B4-BE49-F238E27FC236}">
                <a16:creationId xmlns:a16="http://schemas.microsoft.com/office/drawing/2014/main" id="{284F2805-3B7E-47F7-9E37-194FEE19F781}"/>
              </a:ext>
            </a:extLst>
          </p:cNvPr>
          <p:cNvSpPr/>
          <p:nvPr/>
        </p:nvSpPr>
        <p:spPr>
          <a:xfrm>
            <a:off x="4924043" y="0"/>
            <a:ext cx="2343911" cy="923330"/>
          </a:xfrm>
          <a:prstGeom prst="rect">
            <a:avLst/>
          </a:prstGeom>
          <a:noFill/>
        </p:spPr>
        <p:txBody>
          <a:bodyPr wrap="squar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Algeria</a:t>
            </a:r>
          </a:p>
        </p:txBody>
      </p:sp>
      <p:sp>
        <p:nvSpPr>
          <p:cNvPr id="7" name="TextBox 6">
            <a:extLst>
              <a:ext uri="{FF2B5EF4-FFF2-40B4-BE49-F238E27FC236}">
                <a16:creationId xmlns:a16="http://schemas.microsoft.com/office/drawing/2014/main" id="{9F963ADC-0D39-4AA3-B997-9DBD62F24B4E}"/>
              </a:ext>
            </a:extLst>
          </p:cNvPr>
          <p:cNvSpPr txBox="1"/>
          <p:nvPr/>
        </p:nvSpPr>
        <p:spPr>
          <a:xfrm>
            <a:off x="839755" y="5346441"/>
            <a:ext cx="10823510" cy="646331"/>
          </a:xfrm>
          <a:prstGeom prst="rect">
            <a:avLst/>
          </a:prstGeom>
          <a:noFill/>
        </p:spPr>
        <p:txBody>
          <a:bodyPr wrap="square" rtlCol="0">
            <a:spAutoFit/>
          </a:bodyPr>
          <a:lstStyle/>
          <a:p>
            <a:r>
              <a:rPr lang="en-IN" dirty="0">
                <a:solidFill>
                  <a:schemeClr val="bg1"/>
                </a:solidFill>
              </a:rPr>
              <a:t>The biggest country of Africa, with the least number of deaths due to malaria Algeria  has an average of 1 death due to malaria in Africa . It has been  stagnant in the matter of deaths due to malaria throughout</a:t>
            </a:r>
          </a:p>
        </p:txBody>
      </p:sp>
    </p:spTree>
    <p:extLst>
      <p:ext uri="{BB962C8B-B14F-4D97-AF65-F5344CB8AC3E}">
        <p14:creationId xmlns:p14="http://schemas.microsoft.com/office/powerpoint/2010/main" val="281580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2170C5-7BDF-475F-B700-4CCB7943B0BC}"/>
              </a:ext>
            </a:extLst>
          </p:cNvPr>
          <p:cNvPicPr>
            <a:picLocks noChangeAspect="1"/>
          </p:cNvPicPr>
          <p:nvPr/>
        </p:nvPicPr>
        <p:blipFill>
          <a:blip r:embed="rId3"/>
          <a:stretch>
            <a:fillRect/>
          </a:stretch>
        </p:blipFill>
        <p:spPr>
          <a:xfrm>
            <a:off x="1012832" y="1202781"/>
            <a:ext cx="10166336" cy="41182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80603019-0668-441F-B7A6-A7323FE24763}"/>
              </a:ext>
            </a:extLst>
          </p:cNvPr>
          <p:cNvSpPr/>
          <p:nvPr/>
        </p:nvSpPr>
        <p:spPr>
          <a:xfrm>
            <a:off x="1429579" y="172447"/>
            <a:ext cx="9079923"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Democratic Republic of Congo</a:t>
            </a:r>
            <a:endParaRPr lang="en-US" sz="5400" b="1" cap="none" spc="50" dirty="0">
              <a:ln w="0"/>
              <a:solidFill>
                <a:schemeClr val="bg2"/>
              </a:solidFill>
              <a:effectLst>
                <a:innerShdw blurRad="63500" dist="50800" dir="13500000">
                  <a:srgbClr val="000000">
                    <a:alpha val="50000"/>
                  </a:srgbClr>
                </a:innerShdw>
              </a:effectLst>
            </a:endParaRPr>
          </a:p>
        </p:txBody>
      </p:sp>
      <p:sp>
        <p:nvSpPr>
          <p:cNvPr id="7" name="TextBox 6">
            <a:extLst>
              <a:ext uri="{FF2B5EF4-FFF2-40B4-BE49-F238E27FC236}">
                <a16:creationId xmlns:a16="http://schemas.microsoft.com/office/drawing/2014/main" id="{A0EA00DD-C4DB-49D8-9A08-54BF04927BAC}"/>
              </a:ext>
            </a:extLst>
          </p:cNvPr>
          <p:cNvSpPr txBox="1"/>
          <p:nvPr/>
        </p:nvSpPr>
        <p:spPr>
          <a:xfrm>
            <a:off x="1012832" y="5671226"/>
            <a:ext cx="10251798" cy="923330"/>
          </a:xfrm>
          <a:prstGeom prst="rect">
            <a:avLst/>
          </a:prstGeom>
          <a:noFill/>
        </p:spPr>
        <p:txBody>
          <a:bodyPr wrap="square" rtlCol="0">
            <a:spAutoFit/>
          </a:bodyPr>
          <a:lstStyle/>
          <a:p>
            <a:r>
              <a:rPr lang="en-IN" dirty="0">
                <a:solidFill>
                  <a:schemeClr val="bg1"/>
                </a:solidFill>
              </a:rPr>
              <a:t>With an average annual death rate of 15203 and per day death rate of 41-42 people Congo shows slightly different trends than other countries as they witnessed a decrease in death rate due to malaria Congo showed a significant rise over the years as the time passed with the maximum deaths in the year 2013</a:t>
            </a:r>
          </a:p>
        </p:txBody>
      </p:sp>
    </p:spTree>
    <p:extLst>
      <p:ext uri="{BB962C8B-B14F-4D97-AF65-F5344CB8AC3E}">
        <p14:creationId xmlns:p14="http://schemas.microsoft.com/office/powerpoint/2010/main" val="21978376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64</TotalTime>
  <Words>197</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Comic Sans MS</vt:lpstr>
      <vt:lpstr>Tw Cen MT</vt:lpstr>
      <vt:lpstr>Droplet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aurobind singh</dc:creator>
  <cp:lastModifiedBy>aurobind singh</cp:lastModifiedBy>
  <cp:revision>8</cp:revision>
  <dcterms:created xsi:type="dcterms:W3CDTF">2018-10-17T05:47:39Z</dcterms:created>
  <dcterms:modified xsi:type="dcterms:W3CDTF">2018-10-17T06:52:34Z</dcterms:modified>
</cp:coreProperties>
</file>