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330" r:id="rId2"/>
    <p:sldId id="314" r:id="rId3"/>
    <p:sldId id="315" r:id="rId4"/>
    <p:sldId id="316" r:id="rId5"/>
    <p:sldId id="321" r:id="rId6"/>
    <p:sldId id="322" r:id="rId7"/>
    <p:sldId id="319" r:id="rId8"/>
    <p:sldId id="320" r:id="rId9"/>
    <p:sldId id="323" r:id="rId10"/>
    <p:sldId id="324" r:id="rId11"/>
    <p:sldId id="325" r:id="rId12"/>
    <p:sldId id="326" r:id="rId13"/>
    <p:sldId id="327" r:id="rId14"/>
    <p:sldId id="328" r:id="rId15"/>
    <p:sldId id="329"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Maven Pro"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4A"/>
    <a:srgbClr val="00649F"/>
    <a:srgbClr val="3584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40FC0C-5E3C-4957-AD93-C32AF4600188}">
  <a:tblStyle styleId="{7E40FC0C-5E3C-4957-AD93-C32AF46001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D3ABD0D-CEA0-47F6-B098-6AFD036AA9C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877"/>
        <p:cNvGrpSpPr/>
        <p:nvPr/>
      </p:nvGrpSpPr>
      <p:grpSpPr>
        <a:xfrm>
          <a:off x="0" y="0"/>
          <a:ext cx="0" cy="0"/>
          <a:chOff x="0" y="0"/>
          <a:chExt cx="0" cy="0"/>
        </a:xfrm>
      </p:grpSpPr>
      <p:pic>
        <p:nvPicPr>
          <p:cNvPr id="878" name="Google Shape;878;p32"/>
          <p:cNvPicPr preferRelativeResize="0"/>
          <p:nvPr/>
        </p:nvPicPr>
        <p:blipFill>
          <a:blip r:embed="rId2">
            <a:alphaModFix/>
          </a:blip>
          <a:stretch>
            <a:fillRect/>
          </a:stretch>
        </p:blipFill>
        <p:spPr>
          <a:xfrm rot="10800000">
            <a:off x="7924" y="0"/>
            <a:ext cx="9128151"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8_1_1">
    <p:spTree>
      <p:nvGrpSpPr>
        <p:cNvPr id="1" name="Shape 879"/>
        <p:cNvGrpSpPr/>
        <p:nvPr/>
      </p:nvGrpSpPr>
      <p:grpSpPr>
        <a:xfrm>
          <a:off x="0" y="0"/>
          <a:ext cx="0" cy="0"/>
          <a:chOff x="0" y="0"/>
          <a:chExt cx="0" cy="0"/>
        </a:xfrm>
      </p:grpSpPr>
      <p:pic>
        <p:nvPicPr>
          <p:cNvPr id="880" name="Google Shape;880;p33"/>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881" name="Google Shape;881;p33"/>
          <p:cNvGrpSpPr/>
          <p:nvPr/>
        </p:nvGrpSpPr>
        <p:grpSpPr>
          <a:xfrm>
            <a:off x="0" y="-25"/>
            <a:ext cx="9552075" cy="5143375"/>
            <a:chOff x="0" y="-25"/>
            <a:chExt cx="9552075" cy="5143375"/>
          </a:xfrm>
        </p:grpSpPr>
        <p:sp>
          <p:nvSpPr>
            <p:cNvPr id="882" name="Google Shape;882;p33"/>
            <p:cNvSpPr/>
            <p:nvPr/>
          </p:nvSpPr>
          <p:spPr>
            <a:xfrm>
              <a:off x="0" y="0"/>
              <a:ext cx="722400" cy="24021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3" name="Google Shape;883;p33"/>
            <p:cNvSpPr/>
            <p:nvPr/>
          </p:nvSpPr>
          <p:spPr>
            <a:xfrm flipH="1">
              <a:off x="6943500" y="4306950"/>
              <a:ext cx="2200500" cy="836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4" name="Google Shape;884;p33"/>
            <p:cNvSpPr/>
            <p:nvPr/>
          </p:nvSpPr>
          <p:spPr>
            <a:xfrm rot="10800000" flipH="1">
              <a:off x="0" y="-25"/>
              <a:ext cx="2263500" cy="8421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5" name="Google Shape;885;p33"/>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86" name="Google Shape;886;p33"/>
          <p:cNvGrpSpPr/>
          <p:nvPr/>
        </p:nvGrpSpPr>
        <p:grpSpPr>
          <a:xfrm>
            <a:off x="489563" y="-211525"/>
            <a:ext cx="8425113" cy="6291588"/>
            <a:chOff x="489563" y="-211525"/>
            <a:chExt cx="8425113" cy="6291588"/>
          </a:xfrm>
        </p:grpSpPr>
        <p:grpSp>
          <p:nvGrpSpPr>
            <p:cNvPr id="887" name="Google Shape;887;p33"/>
            <p:cNvGrpSpPr/>
            <p:nvPr/>
          </p:nvGrpSpPr>
          <p:grpSpPr>
            <a:xfrm>
              <a:off x="489563" y="4195813"/>
              <a:ext cx="1885275" cy="1884250"/>
              <a:chOff x="2609275" y="3149350"/>
              <a:chExt cx="1885275" cy="1884250"/>
            </a:xfrm>
          </p:grpSpPr>
          <p:sp>
            <p:nvSpPr>
              <p:cNvPr id="888" name="Google Shape;888;p3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3"/>
            <p:cNvGrpSpPr/>
            <p:nvPr/>
          </p:nvGrpSpPr>
          <p:grpSpPr>
            <a:xfrm>
              <a:off x="7928550" y="-211525"/>
              <a:ext cx="986125" cy="2095500"/>
              <a:chOff x="7631225" y="2241175"/>
              <a:chExt cx="986125" cy="2095500"/>
            </a:xfrm>
          </p:grpSpPr>
          <p:cxnSp>
            <p:nvCxnSpPr>
              <p:cNvPr id="908" name="Google Shape;908;p3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9" name="Google Shape;909;p3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3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3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3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3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3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3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6" name="Google Shape;916;p3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7" name="Google Shape;917;p3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3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9" name="Google Shape;919;p3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0" name="Google Shape;920;p3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1" name="Google Shape;921;p33"/>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78" r:id="rId2"/>
    <p:sldLayoutId id="214748367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953;p37"/>
          <p:cNvGrpSpPr/>
          <p:nvPr/>
        </p:nvGrpSpPr>
        <p:grpSpPr>
          <a:xfrm>
            <a:off x="-1170196" y="1859262"/>
            <a:ext cx="2893588" cy="3284238"/>
            <a:chOff x="-630087" y="1859288"/>
            <a:chExt cx="2893588" cy="3284238"/>
          </a:xfrm>
        </p:grpSpPr>
        <p:sp>
          <p:nvSpPr>
            <p:cNvPr id="3"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4"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 name="Google Shape;956;p37"/>
            <p:cNvGrpSpPr/>
            <p:nvPr/>
          </p:nvGrpSpPr>
          <p:grpSpPr>
            <a:xfrm>
              <a:off x="-630087" y="1859288"/>
              <a:ext cx="1885275" cy="1884250"/>
              <a:chOff x="2609275" y="3149350"/>
              <a:chExt cx="1885275" cy="1884250"/>
            </a:xfrm>
          </p:grpSpPr>
          <p:sp>
            <p:nvSpPr>
              <p:cNvPr id="6"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934;p37"/>
          <p:cNvGrpSpPr/>
          <p:nvPr/>
        </p:nvGrpSpPr>
        <p:grpSpPr>
          <a:xfrm>
            <a:off x="5525083" y="2241291"/>
            <a:ext cx="3619432" cy="2902209"/>
            <a:chOff x="5524419" y="2241175"/>
            <a:chExt cx="3619432" cy="2902209"/>
          </a:xfrm>
        </p:grpSpPr>
        <p:grpSp>
          <p:nvGrpSpPr>
            <p:cNvPr id="26" name="Google Shape;935;p37"/>
            <p:cNvGrpSpPr/>
            <p:nvPr/>
          </p:nvGrpSpPr>
          <p:grpSpPr>
            <a:xfrm>
              <a:off x="5524419" y="4160759"/>
              <a:ext cx="3619432" cy="982624"/>
              <a:chOff x="4986600" y="4014825"/>
              <a:chExt cx="4157400" cy="1128675"/>
            </a:xfrm>
          </p:grpSpPr>
          <p:sp>
            <p:nvSpPr>
              <p:cNvPr id="42" name="Google Shape;936;p37"/>
              <p:cNvSpPr/>
              <p:nvPr/>
            </p:nvSpPr>
            <p:spPr>
              <a:xfrm flipH="1">
                <a:off x="5715000" y="4014825"/>
                <a:ext cx="34290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3" name="Google Shape;937;p37"/>
              <p:cNvSpPr/>
              <p:nvPr/>
            </p:nvSpPr>
            <p:spPr>
              <a:xfrm flipH="1">
                <a:off x="4986600" y="4527300"/>
                <a:ext cx="4157400" cy="6162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7" name="Google Shape;938;p37"/>
            <p:cNvGrpSpPr/>
            <p:nvPr/>
          </p:nvGrpSpPr>
          <p:grpSpPr>
            <a:xfrm>
              <a:off x="7631225" y="2241175"/>
              <a:ext cx="986125" cy="2095500"/>
              <a:chOff x="7631225" y="2241175"/>
              <a:chExt cx="986125" cy="2095500"/>
            </a:xfrm>
          </p:grpSpPr>
          <p:cxnSp>
            <p:nvCxnSpPr>
              <p:cNvPr id="28" name="Google Shape;939;p37"/>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940;p37"/>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941;p37"/>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942;p37"/>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943;p37"/>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944;p37"/>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945;p37"/>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946;p37"/>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947;p37"/>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948;p37"/>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 name="Google Shape;949;p37"/>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 name="Google Shape;950;p37"/>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0" name="Google Shape;951;p37"/>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1" name="Google Shape;952;p37"/>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87" y="0"/>
            <a:ext cx="1784195" cy="1003610"/>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 y="0"/>
            <a:ext cx="1783080" cy="931537"/>
          </a:xfrm>
          <a:prstGeom prst="rect">
            <a:avLst/>
          </a:prstGeom>
        </p:spPr>
      </p:pic>
      <p:sp>
        <p:nvSpPr>
          <p:cNvPr id="46" name="Google Shape;933;p37"/>
          <p:cNvSpPr txBox="1">
            <a:spLocks/>
          </p:cNvSpPr>
          <p:nvPr/>
        </p:nvSpPr>
        <p:spPr>
          <a:xfrm>
            <a:off x="688679" y="4030882"/>
            <a:ext cx="4228672" cy="869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8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marL="0" indent="0" algn="l">
              <a:lnSpc>
                <a:spcPct val="150000"/>
              </a:lnSpc>
            </a:pPr>
            <a:r>
              <a:rPr lang="en-US" sz="1200" b="1" dirty="0" smtClean="0"/>
              <a:t>Encadré Par: </a:t>
            </a:r>
            <a:r>
              <a:rPr lang="en-US" sz="1200" dirty="0" smtClean="0"/>
              <a:t>KHALED EL AAMRANI &amp; BILAL IKHNOUCHA</a:t>
            </a:r>
            <a:endParaRPr lang="fr-FR" sz="1200" dirty="0" smtClean="0"/>
          </a:p>
          <a:p>
            <a:pPr marL="0" indent="0" algn="l">
              <a:lnSpc>
                <a:spcPct val="200000"/>
              </a:lnSpc>
            </a:pPr>
            <a:r>
              <a:rPr lang="fr-FR" sz="1200" b="1" dirty="0" smtClean="0"/>
              <a:t>Présenté Par: </a:t>
            </a:r>
            <a:r>
              <a:rPr lang="fr-FR" sz="1200" dirty="0" smtClean="0"/>
              <a:t>ISSAM LIZAME &amp; HAMZA LAARICHI</a:t>
            </a:r>
            <a:endParaRPr lang="fr-FR" sz="1200" dirty="0"/>
          </a:p>
        </p:txBody>
      </p:sp>
      <p:sp>
        <p:nvSpPr>
          <p:cNvPr id="47" name="Google Shape;932;p37"/>
          <p:cNvSpPr txBox="1">
            <a:spLocks/>
          </p:cNvSpPr>
          <p:nvPr/>
        </p:nvSpPr>
        <p:spPr>
          <a:xfrm>
            <a:off x="1696135" y="1563700"/>
            <a:ext cx="5473587" cy="132539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smtClean="0">
                <a:solidFill>
                  <a:schemeClr val="bg1">
                    <a:lumMod val="50000"/>
                  </a:schemeClr>
                </a:solidFill>
                <a:latin typeface="Montserrat" panose="020B0604020202020204" charset="0"/>
              </a:rPr>
              <a:t>Soutenance</a:t>
            </a:r>
            <a:r>
              <a:rPr lang="fr-FR" sz="6500" dirty="0" smtClean="0"/>
              <a:t> </a:t>
            </a:r>
            <a:br>
              <a:rPr lang="fr-FR" sz="6500" dirty="0" smtClean="0"/>
            </a:br>
            <a:r>
              <a:rPr lang="fr-FR" sz="3200" dirty="0" smtClean="0">
                <a:latin typeface="Montserrat" panose="020B0604020202020204" charset="0"/>
              </a:rPr>
              <a:t>de stage</a:t>
            </a:r>
            <a:endParaRPr lang="fr-FR" sz="3200" dirty="0">
              <a:latin typeface="Montserrat" panose="020B0604020202020204" charset="0"/>
            </a:endParaRPr>
          </a:p>
        </p:txBody>
      </p:sp>
      <p:sp>
        <p:nvSpPr>
          <p:cNvPr id="48" name="Google Shape;933;p37"/>
          <p:cNvSpPr txBox="1">
            <a:spLocks/>
          </p:cNvSpPr>
          <p:nvPr/>
        </p:nvSpPr>
        <p:spPr>
          <a:xfrm>
            <a:off x="2168039" y="2974262"/>
            <a:ext cx="4527300" cy="444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500" dirty="0" smtClean="0">
                <a:latin typeface="Maven Pro" panose="020B0604020202020204" charset="0"/>
              </a:rPr>
              <a:t>Effectué au sein de Stratency Consulting</a:t>
            </a:r>
            <a:endParaRPr lang="fr-FR" sz="1500" dirty="0">
              <a:latin typeface="Maven Pro" panose="020B0604020202020204" charset="0"/>
            </a:endParaRPr>
          </a:p>
        </p:txBody>
      </p:sp>
      <p:sp>
        <p:nvSpPr>
          <p:cNvPr id="49" name="Google Shape;987;p38"/>
          <p:cNvSpPr txBox="1"/>
          <p:nvPr/>
        </p:nvSpPr>
        <p:spPr>
          <a:xfrm>
            <a:off x="6934446" y="4669199"/>
            <a:ext cx="1434849" cy="41213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dirty="0" smtClean="0">
                <a:solidFill>
                  <a:schemeClr val="dk1"/>
                </a:solidFill>
                <a:latin typeface="Maven Pro"/>
                <a:ea typeface="Maven Pro"/>
                <a:cs typeface="Maven Pro"/>
                <a:sym typeface="Maven Pro"/>
              </a:rPr>
              <a:t>Année de formation:</a:t>
            </a:r>
            <a:r>
              <a:rPr lang="en" sz="800" b="1" dirty="0">
                <a:solidFill>
                  <a:schemeClr val="dk1"/>
                </a:solidFill>
                <a:latin typeface="Maven Pro"/>
                <a:ea typeface="Maven Pro"/>
                <a:cs typeface="Maven Pro"/>
                <a:sym typeface="Maven Pro"/>
              </a:rPr>
              <a:t/>
            </a:r>
            <a:br>
              <a:rPr lang="en" sz="800" b="1" dirty="0">
                <a:solidFill>
                  <a:schemeClr val="dk1"/>
                </a:solidFill>
                <a:latin typeface="Maven Pro"/>
                <a:ea typeface="Maven Pro"/>
                <a:cs typeface="Maven Pro"/>
                <a:sym typeface="Maven Pro"/>
              </a:rPr>
            </a:br>
            <a:r>
              <a:rPr lang="en" sz="1000" b="1" u="sng" dirty="0" smtClean="0">
                <a:solidFill>
                  <a:schemeClr val="dk1"/>
                </a:solidFill>
                <a:latin typeface="Maven Pro"/>
                <a:ea typeface="Maven Pro"/>
                <a:cs typeface="Maven Pro"/>
                <a:sym typeface="Maven Pro"/>
              </a:rPr>
              <a:t>2024 - 2025</a:t>
            </a:r>
            <a:endParaRPr sz="800" b="1" dirty="0">
              <a:solidFill>
                <a:schemeClr val="dk1"/>
              </a:solidFill>
              <a:latin typeface="Maven Pro"/>
              <a:ea typeface="Maven Pro"/>
              <a:cs typeface="Maven Pro"/>
              <a:sym typeface="Maven Pro"/>
            </a:endParaRPr>
          </a:p>
        </p:txBody>
      </p:sp>
    </p:spTree>
    <p:extLst>
      <p:ext uri="{BB962C8B-B14F-4D97-AF65-F5344CB8AC3E}">
        <p14:creationId xmlns:p14="http://schemas.microsoft.com/office/powerpoint/2010/main" val="344790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6">
                                            <p:txEl>
                                              <p:pRg st="0" end="0"/>
                                            </p:txEl>
                                          </p:spTgt>
                                        </p:tgtEl>
                                        <p:attrNameLst>
                                          <p:attrName>style.visibility</p:attrName>
                                        </p:attrNameLst>
                                      </p:cBhvr>
                                      <p:to>
                                        <p:strVal val="visible"/>
                                      </p:to>
                                    </p:set>
                                    <p:animEffect transition="in" filter="fade">
                                      <p:cBhvr>
                                        <p:cTn id="27" dur="1250"/>
                                        <p:tgtEl>
                                          <p:spTgt spid="46">
                                            <p:txEl>
                                              <p:pRg st="0" end="0"/>
                                            </p:txEl>
                                          </p:spTgt>
                                        </p:tgtEl>
                                      </p:cBhvr>
                                    </p:animEffect>
                                    <p:anim calcmode="lin" valueType="num">
                                      <p:cBhvr>
                                        <p:cTn id="28" dur="125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29" dur="1250" fill="hold"/>
                                        <p:tgtEl>
                                          <p:spTgt spid="46">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6">
                                            <p:txEl>
                                              <p:pRg st="1" end="1"/>
                                            </p:txEl>
                                          </p:spTgt>
                                        </p:tgtEl>
                                        <p:attrNameLst>
                                          <p:attrName>style.visibility</p:attrName>
                                        </p:attrNameLst>
                                      </p:cBhvr>
                                      <p:to>
                                        <p:strVal val="visible"/>
                                      </p:to>
                                    </p:set>
                                    <p:animEffect transition="in" filter="fade">
                                      <p:cBhvr>
                                        <p:cTn id="32" dur="1250"/>
                                        <p:tgtEl>
                                          <p:spTgt spid="46">
                                            <p:txEl>
                                              <p:pRg st="1" end="1"/>
                                            </p:txEl>
                                          </p:spTgt>
                                        </p:tgtEl>
                                      </p:cBhvr>
                                    </p:animEffect>
                                    <p:anim calcmode="lin" valueType="num">
                                      <p:cBhvr>
                                        <p:cTn id="33" dur="1250" fill="hold"/>
                                        <p:tgtEl>
                                          <p:spTgt spid="46">
                                            <p:txEl>
                                              <p:pRg st="1" end="1"/>
                                            </p:txEl>
                                          </p:spTgt>
                                        </p:tgtEl>
                                        <p:attrNameLst>
                                          <p:attrName>ppt_x</p:attrName>
                                        </p:attrNameLst>
                                      </p:cBhvr>
                                      <p:tavLst>
                                        <p:tav tm="0">
                                          <p:val>
                                            <p:strVal val="#ppt_x"/>
                                          </p:val>
                                        </p:tav>
                                        <p:tav tm="100000">
                                          <p:val>
                                            <p:strVal val="#ppt_x"/>
                                          </p:val>
                                        </p:tav>
                                      </p:tavLst>
                                    </p:anim>
                                    <p:anim calcmode="lin" valueType="num">
                                      <p:cBhvr>
                                        <p:cTn id="34" dur="1250" fill="hold"/>
                                        <p:tgtEl>
                                          <p:spTgt spid="46">
                                            <p:txEl>
                                              <p:pRg st="1" end="1"/>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1000"/>
                                        <p:tgtEl>
                                          <p:spTgt spid="47"/>
                                        </p:tgtEl>
                                      </p:cBhvr>
                                    </p:animEffect>
                                    <p:anim calcmode="lin" valueType="num">
                                      <p:cBhvr>
                                        <p:cTn id="38" dur="1000" fill="hold"/>
                                        <p:tgtEl>
                                          <p:spTgt spid="47"/>
                                        </p:tgtEl>
                                        <p:attrNameLst>
                                          <p:attrName>ppt_x</p:attrName>
                                        </p:attrNameLst>
                                      </p:cBhvr>
                                      <p:tavLst>
                                        <p:tav tm="0">
                                          <p:val>
                                            <p:strVal val="#ppt_x"/>
                                          </p:val>
                                        </p:tav>
                                        <p:tav tm="100000">
                                          <p:val>
                                            <p:strVal val="#ppt_x"/>
                                          </p:val>
                                        </p:tav>
                                      </p:tavLst>
                                    </p:anim>
                                    <p:anim calcmode="lin" valueType="num">
                                      <p:cBhvr>
                                        <p:cTn id="39" dur="1000" fill="hold"/>
                                        <p:tgtEl>
                                          <p:spTgt spid="4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250"/>
                                  </p:stCondLst>
                                  <p:childTnLst>
                                    <p:set>
                                      <p:cBhvr>
                                        <p:cTn id="41" dur="1" fill="hold">
                                          <p:stCondLst>
                                            <p:cond delay="0"/>
                                          </p:stCondLst>
                                        </p:cTn>
                                        <p:tgtEl>
                                          <p:spTgt spid="48">
                                            <p:txEl>
                                              <p:pRg st="0" end="0"/>
                                            </p:txEl>
                                          </p:spTgt>
                                        </p:tgtEl>
                                        <p:attrNameLst>
                                          <p:attrName>style.visibility</p:attrName>
                                        </p:attrNameLst>
                                      </p:cBhvr>
                                      <p:to>
                                        <p:strVal val="visible"/>
                                      </p:to>
                                    </p:set>
                                    <p:animEffect transition="in" filter="fade">
                                      <p:cBhvr>
                                        <p:cTn id="42" dur="1500"/>
                                        <p:tgtEl>
                                          <p:spTgt spid="48">
                                            <p:txEl>
                                              <p:pRg st="0" end="0"/>
                                            </p:txEl>
                                          </p:spTgt>
                                        </p:tgtEl>
                                      </p:cBhvr>
                                    </p:animEffect>
                                    <p:anim calcmode="lin" valueType="num">
                                      <p:cBhvr>
                                        <p:cTn id="43" dur="15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44" dur="1500" fill="hold"/>
                                        <p:tgtEl>
                                          <p:spTgt spid="48">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1750"/>
                                        <p:tgtEl>
                                          <p:spTgt spid="49"/>
                                        </p:tgtEl>
                                      </p:cBhvr>
                                    </p:animEffect>
                                    <p:anim calcmode="lin" valueType="num">
                                      <p:cBhvr>
                                        <p:cTn id="48" dur="1750" fill="hold"/>
                                        <p:tgtEl>
                                          <p:spTgt spid="49"/>
                                        </p:tgtEl>
                                        <p:attrNameLst>
                                          <p:attrName>ppt_x</p:attrName>
                                        </p:attrNameLst>
                                      </p:cBhvr>
                                      <p:tavLst>
                                        <p:tav tm="0">
                                          <p:val>
                                            <p:strVal val="#ppt_x"/>
                                          </p:val>
                                        </p:tav>
                                        <p:tav tm="100000">
                                          <p:val>
                                            <p:strVal val="#ppt_x"/>
                                          </p:val>
                                        </p:tav>
                                      </p:tavLst>
                                    </p:anim>
                                    <p:anim calcmode="lin" valueType="num">
                                      <p:cBhvr>
                                        <p:cTn id="49" dur="175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P spid="47" grpId="0"/>
      <p:bldP spid="48" grpId="0" build="p"/>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3928533" cy="402900"/>
          </a:xfrm>
          <a:prstGeom prst="rect">
            <a:avLst/>
          </a:prstGeom>
          <a:noFill/>
          <a:ln>
            <a:noFill/>
          </a:ln>
        </p:spPr>
        <p:txBody>
          <a:bodyPr spcFirstLastPara="1" wrap="square" lIns="91425" tIns="91425" rIns="91425" bIns="91425" anchor="b" anchorCtr="0">
            <a:noAutofit/>
          </a:bodyPr>
          <a:lstStyle/>
          <a:p>
            <a:pPr lvl="0" algn="ctr"/>
            <a:r>
              <a:rPr lang="fr-FR" sz="1800" b="1" dirty="0" smtClean="0">
                <a:solidFill>
                  <a:schemeClr val="lt1"/>
                </a:solidFill>
                <a:latin typeface="Montserrat"/>
                <a:ea typeface="Montserrat"/>
                <a:cs typeface="Montserrat"/>
                <a:sym typeface="Montserrat"/>
              </a:rPr>
              <a:t>Création </a:t>
            </a:r>
            <a:r>
              <a:rPr lang="fr-FR" sz="1800" b="1" dirty="0" err="1">
                <a:solidFill>
                  <a:schemeClr val="lt1"/>
                </a:solidFill>
                <a:latin typeface="Montserrat"/>
                <a:ea typeface="Montserrat"/>
                <a:cs typeface="Montserrat"/>
                <a:sym typeface="Montserrat"/>
              </a:rPr>
              <a:t>auto-entrepreneur</a:t>
            </a:r>
            <a:r>
              <a:rPr lang="fr-FR" sz="1800" b="1" dirty="0">
                <a:solidFill>
                  <a:schemeClr val="lt1"/>
                </a:solidFill>
                <a:latin typeface="Montserrat"/>
                <a:ea typeface="Montserrat"/>
                <a:cs typeface="Montserrat"/>
                <a:sym typeface="Montserrat"/>
              </a:rPr>
              <a:t> </a:t>
            </a:r>
            <a:endParaRPr sz="1800" b="1" dirty="0">
              <a:solidFill>
                <a:schemeClr val="lt1"/>
              </a:solidFill>
              <a:latin typeface="Montserrat"/>
              <a:ea typeface="Montserrat"/>
              <a:cs typeface="Montserrat"/>
              <a:sym typeface="Montserrat"/>
            </a:endParaRPr>
          </a:p>
        </p:txBody>
      </p:sp>
      <p:sp>
        <p:nvSpPr>
          <p:cNvPr id="77" name="Google Shape;1609;p66"/>
          <p:cNvSpPr txBox="1"/>
          <p:nvPr/>
        </p:nvSpPr>
        <p:spPr>
          <a:xfrm>
            <a:off x="370091" y="1152693"/>
            <a:ext cx="2558700" cy="402900"/>
          </a:xfrm>
          <a:prstGeom prst="rect">
            <a:avLst/>
          </a:prstGeom>
          <a:noFill/>
          <a:ln>
            <a:noFill/>
          </a:ln>
        </p:spPr>
        <p:txBody>
          <a:bodyPr spcFirstLastPara="1" wrap="square" lIns="91425" tIns="91425" rIns="91425" bIns="91425" anchor="b" anchorCtr="0">
            <a:noAutofit/>
          </a:bodyPr>
          <a:lstStyle/>
          <a:p>
            <a:pPr lvl="0"/>
            <a:r>
              <a:rPr lang="en" sz="2000" b="1" dirty="0" smtClean="0">
                <a:solidFill>
                  <a:schemeClr val="accent2">
                    <a:lumMod val="50000"/>
                  </a:schemeClr>
                </a:solidFill>
                <a:latin typeface="Montserrat"/>
                <a:ea typeface="Montserrat"/>
                <a:cs typeface="Montserrat"/>
                <a:sym typeface="Montserrat"/>
              </a:rPr>
              <a:t>Les </a:t>
            </a:r>
            <a:r>
              <a:rPr lang="fr-FR" sz="2000" b="1" dirty="0" smtClean="0">
                <a:solidFill>
                  <a:schemeClr val="accent2">
                    <a:lumMod val="50000"/>
                  </a:schemeClr>
                </a:solidFill>
                <a:latin typeface="Montserrat"/>
                <a:ea typeface="Montserrat"/>
                <a:cs typeface="Montserrat"/>
                <a:sym typeface="Montserrat"/>
              </a:rPr>
              <a:t>avantages</a:t>
            </a:r>
            <a:endParaRPr sz="2000" b="1" dirty="0">
              <a:solidFill>
                <a:schemeClr val="accent2">
                  <a:lumMod val="50000"/>
                </a:schemeClr>
              </a:solidFill>
              <a:latin typeface="Montserrat"/>
              <a:ea typeface="Montserrat"/>
              <a:cs typeface="Montserrat"/>
              <a:sym typeface="Montserrat"/>
            </a:endParaRPr>
          </a:p>
        </p:txBody>
      </p:sp>
      <p:sp>
        <p:nvSpPr>
          <p:cNvPr id="86" name="Google Shape;1608;p66"/>
          <p:cNvSpPr txBox="1"/>
          <p:nvPr/>
        </p:nvSpPr>
        <p:spPr>
          <a:xfrm>
            <a:off x="222856" y="1792067"/>
            <a:ext cx="3357251" cy="2660987"/>
          </a:xfrm>
          <a:prstGeom prst="rect">
            <a:avLst/>
          </a:prstGeom>
          <a:noFill/>
          <a:ln>
            <a:noFill/>
          </a:ln>
        </p:spPr>
        <p:txBody>
          <a:bodyPr spcFirstLastPara="1" wrap="square" lIns="91425" tIns="91425" rIns="91425" bIns="91425" anchor="t" anchorCtr="0">
            <a:noAutofit/>
          </a:bodyPr>
          <a:lstStyle/>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Simplification des démarches administratives </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Exercice de l’activité à domicile</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Fiscalité avantageuse</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Pas d'impôt sans chiffre d'affaires</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Exonération de la taxe professionnelle pendant les cinq premières années d'activité</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Exonération de comptabilité et de </a:t>
            </a:r>
            <a:r>
              <a:rPr lang="fr-FR" dirty="0" smtClean="0">
                <a:solidFill>
                  <a:srgbClr val="262457"/>
                </a:solidFill>
                <a:latin typeface="Maven Pro"/>
                <a:ea typeface="Maven Pro"/>
                <a:cs typeface="Maven Pro"/>
                <a:sym typeface="Maven Pro"/>
              </a:rPr>
              <a:t>TVA</a:t>
            </a:r>
          </a:p>
        </p:txBody>
      </p:sp>
      <p:sp>
        <p:nvSpPr>
          <p:cNvPr id="87" name="Google Shape;1609;p66"/>
          <p:cNvSpPr txBox="1"/>
          <p:nvPr/>
        </p:nvSpPr>
        <p:spPr>
          <a:xfrm>
            <a:off x="4092177" y="1152693"/>
            <a:ext cx="2558700" cy="4029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000" b="1" dirty="0" smtClean="0">
                <a:solidFill>
                  <a:schemeClr val="accent2">
                    <a:lumMod val="50000"/>
                  </a:schemeClr>
                </a:solidFill>
                <a:latin typeface="Montserrat"/>
                <a:ea typeface="Montserrat"/>
                <a:cs typeface="Montserrat"/>
                <a:sym typeface="Montserrat"/>
              </a:rPr>
              <a:t>Les étapes</a:t>
            </a:r>
            <a:endParaRPr sz="2000" b="1" dirty="0">
              <a:solidFill>
                <a:schemeClr val="accent2">
                  <a:lumMod val="50000"/>
                </a:schemeClr>
              </a:solidFill>
              <a:latin typeface="Montserrat"/>
              <a:ea typeface="Montserrat"/>
              <a:cs typeface="Montserrat"/>
              <a:sym typeface="Montserrat"/>
            </a:endParaRPr>
          </a:p>
        </p:txBody>
      </p:sp>
      <p:sp>
        <p:nvSpPr>
          <p:cNvPr id="88" name="Google Shape;1611;p66"/>
          <p:cNvSpPr/>
          <p:nvPr/>
        </p:nvSpPr>
        <p:spPr>
          <a:xfrm>
            <a:off x="4253183" y="1877068"/>
            <a:ext cx="303600" cy="303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9" name="Google Shape;1611;p66"/>
          <p:cNvSpPr/>
          <p:nvPr/>
        </p:nvSpPr>
        <p:spPr>
          <a:xfrm>
            <a:off x="4253183" y="2546630"/>
            <a:ext cx="303600" cy="303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0" name="Google Shape;1611;p66"/>
          <p:cNvSpPr/>
          <p:nvPr/>
        </p:nvSpPr>
        <p:spPr>
          <a:xfrm>
            <a:off x="4253183" y="3216192"/>
            <a:ext cx="303600" cy="303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cxnSp>
        <p:nvCxnSpPr>
          <p:cNvPr id="92" name="Google Shape;1620;p66"/>
          <p:cNvCxnSpPr>
            <a:stCxn id="88" idx="2"/>
            <a:endCxn id="89" idx="0"/>
          </p:cNvCxnSpPr>
          <p:nvPr/>
        </p:nvCxnSpPr>
        <p:spPr>
          <a:xfrm>
            <a:off x="4404983" y="2180668"/>
            <a:ext cx="0" cy="365962"/>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1620;p66"/>
          <p:cNvCxnSpPr>
            <a:stCxn id="89" idx="2"/>
            <a:endCxn id="90" idx="0"/>
          </p:cNvCxnSpPr>
          <p:nvPr/>
        </p:nvCxnSpPr>
        <p:spPr>
          <a:xfrm>
            <a:off x="4404983" y="2850230"/>
            <a:ext cx="0" cy="365962"/>
          </a:xfrm>
          <a:prstGeom prst="straightConnector1">
            <a:avLst/>
          </a:prstGeom>
          <a:noFill/>
          <a:ln w="9525" cap="flat" cmpd="sng">
            <a:solidFill>
              <a:schemeClr val="lt2"/>
            </a:solidFill>
            <a:prstDash val="solid"/>
            <a:round/>
            <a:headEnd type="none" w="med" len="med"/>
            <a:tailEnd type="none" w="med" len="med"/>
          </a:ln>
        </p:spPr>
      </p:cxnSp>
      <p:cxnSp>
        <p:nvCxnSpPr>
          <p:cNvPr id="95" name="Google Shape;1622;p66"/>
          <p:cNvCxnSpPr/>
          <p:nvPr/>
        </p:nvCxnSpPr>
        <p:spPr>
          <a:xfrm flipH="1" flipV="1">
            <a:off x="4556783" y="2066584"/>
            <a:ext cx="174580" cy="574"/>
          </a:xfrm>
          <a:prstGeom prst="straightConnector1">
            <a:avLst/>
          </a:prstGeom>
          <a:noFill/>
          <a:ln w="9525" cap="flat" cmpd="sng">
            <a:solidFill>
              <a:schemeClr val="lt2"/>
            </a:solidFill>
            <a:prstDash val="solid"/>
            <a:round/>
            <a:headEnd type="none" w="med" len="med"/>
            <a:tailEnd type="none" w="med" len="med"/>
          </a:ln>
        </p:spPr>
      </p:cxnSp>
      <p:cxnSp>
        <p:nvCxnSpPr>
          <p:cNvPr id="96" name="Google Shape;1622;p66"/>
          <p:cNvCxnSpPr/>
          <p:nvPr/>
        </p:nvCxnSpPr>
        <p:spPr>
          <a:xfrm flipH="1" flipV="1">
            <a:off x="4556783" y="2740691"/>
            <a:ext cx="174580" cy="574"/>
          </a:xfrm>
          <a:prstGeom prst="straightConnector1">
            <a:avLst/>
          </a:prstGeom>
          <a:noFill/>
          <a:ln w="9525" cap="flat" cmpd="sng">
            <a:solidFill>
              <a:schemeClr val="lt2"/>
            </a:solidFill>
            <a:prstDash val="solid"/>
            <a:round/>
            <a:headEnd type="none" w="med" len="med"/>
            <a:tailEnd type="none" w="med" len="med"/>
          </a:ln>
        </p:spPr>
      </p:cxnSp>
      <p:cxnSp>
        <p:nvCxnSpPr>
          <p:cNvPr id="97" name="Google Shape;1622;p66"/>
          <p:cNvCxnSpPr/>
          <p:nvPr/>
        </p:nvCxnSpPr>
        <p:spPr>
          <a:xfrm flipH="1" flipV="1">
            <a:off x="4556193" y="3401691"/>
            <a:ext cx="174580" cy="574"/>
          </a:xfrm>
          <a:prstGeom prst="straightConnector1">
            <a:avLst/>
          </a:prstGeom>
          <a:noFill/>
          <a:ln w="9525" cap="flat" cmpd="sng">
            <a:solidFill>
              <a:schemeClr val="lt2"/>
            </a:solidFill>
            <a:prstDash val="solid"/>
            <a:round/>
            <a:headEnd type="none" w="med" len="med"/>
            <a:tailEnd type="none" w="med" len="med"/>
          </a:ln>
        </p:spPr>
      </p:cxnSp>
      <p:sp>
        <p:nvSpPr>
          <p:cNvPr id="11" name="Rectangle 10"/>
          <p:cNvSpPr/>
          <p:nvPr/>
        </p:nvSpPr>
        <p:spPr>
          <a:xfrm>
            <a:off x="4769184" y="1909010"/>
            <a:ext cx="3831498" cy="307777"/>
          </a:xfrm>
          <a:prstGeom prst="rect">
            <a:avLst/>
          </a:prstGeom>
        </p:spPr>
        <p:txBody>
          <a:bodyPr wrap="none">
            <a:spAutoFit/>
          </a:bodyPr>
          <a:lstStyle/>
          <a:p>
            <a:r>
              <a:rPr lang="fr-FR" b="1" dirty="0" smtClean="0">
                <a:solidFill>
                  <a:schemeClr val="bg1">
                    <a:lumMod val="50000"/>
                  </a:schemeClr>
                </a:solidFill>
                <a:latin typeface="Maven Pro" panose="020B0604020202020204" charset="0"/>
              </a:rPr>
              <a:t>Inscription </a:t>
            </a:r>
            <a:r>
              <a:rPr lang="fr-FR" b="1" dirty="0">
                <a:solidFill>
                  <a:schemeClr val="bg1">
                    <a:lumMod val="50000"/>
                  </a:schemeClr>
                </a:solidFill>
                <a:latin typeface="Maven Pro" panose="020B0604020202020204" charset="0"/>
              </a:rPr>
              <a:t>en ligne </a:t>
            </a:r>
            <a:r>
              <a:rPr lang="fr-FR" b="1" dirty="0" smtClean="0">
                <a:solidFill>
                  <a:schemeClr val="bg1">
                    <a:lumMod val="50000"/>
                  </a:schemeClr>
                </a:solidFill>
                <a:latin typeface="Maven Pro" panose="020B0604020202020204" charset="0"/>
              </a:rPr>
              <a:t>(</a:t>
            </a:r>
            <a:r>
              <a:rPr lang="fr-FR" dirty="0">
                <a:solidFill>
                  <a:schemeClr val="bg1">
                    <a:lumMod val="50000"/>
                  </a:schemeClr>
                </a:solidFill>
                <a:latin typeface="Maven Pro" panose="020B0604020202020204" charset="0"/>
              </a:rPr>
              <a:t>https://rn.ae.gov.ma/</a:t>
            </a:r>
            <a:r>
              <a:rPr lang="fr-FR" b="1" dirty="0" smtClean="0">
                <a:solidFill>
                  <a:schemeClr val="bg1">
                    <a:lumMod val="50000"/>
                  </a:schemeClr>
                </a:solidFill>
                <a:latin typeface="Maven Pro" panose="020B0604020202020204" charset="0"/>
              </a:rPr>
              <a:t>) </a:t>
            </a:r>
            <a:endParaRPr lang="fr-FR" b="1" dirty="0">
              <a:solidFill>
                <a:schemeClr val="bg1">
                  <a:lumMod val="50000"/>
                </a:schemeClr>
              </a:solidFill>
              <a:latin typeface="Maven Pro" panose="020B0604020202020204" charset="0"/>
            </a:endParaRPr>
          </a:p>
        </p:txBody>
      </p:sp>
      <p:sp>
        <p:nvSpPr>
          <p:cNvPr id="13" name="Rectangle 12"/>
          <p:cNvSpPr/>
          <p:nvPr/>
        </p:nvSpPr>
        <p:spPr>
          <a:xfrm>
            <a:off x="4723139" y="2592217"/>
            <a:ext cx="4572000" cy="307777"/>
          </a:xfrm>
          <a:prstGeom prst="rect">
            <a:avLst/>
          </a:prstGeom>
        </p:spPr>
        <p:txBody>
          <a:bodyPr>
            <a:spAutoFit/>
          </a:bodyPr>
          <a:lstStyle/>
          <a:p>
            <a:r>
              <a:rPr lang="fr-FR" b="1" dirty="0" smtClean="0">
                <a:solidFill>
                  <a:schemeClr val="bg1">
                    <a:lumMod val="50000"/>
                  </a:schemeClr>
                </a:solidFill>
                <a:latin typeface="Maven Pro" panose="020B0604020202020204" charset="0"/>
              </a:rPr>
              <a:t>Ouverture </a:t>
            </a:r>
            <a:r>
              <a:rPr lang="fr-FR" b="1" dirty="0">
                <a:solidFill>
                  <a:schemeClr val="bg1">
                    <a:lumMod val="50000"/>
                  </a:schemeClr>
                </a:solidFill>
                <a:latin typeface="Maven Pro" panose="020B0604020202020204" charset="0"/>
              </a:rPr>
              <a:t>d'un compte bancaire professionnel </a:t>
            </a:r>
          </a:p>
        </p:txBody>
      </p:sp>
      <p:sp>
        <p:nvSpPr>
          <p:cNvPr id="14" name="Rectangle 13"/>
          <p:cNvSpPr/>
          <p:nvPr/>
        </p:nvSpPr>
        <p:spPr>
          <a:xfrm>
            <a:off x="4769184" y="3230813"/>
            <a:ext cx="3828292" cy="307777"/>
          </a:xfrm>
          <a:prstGeom prst="rect">
            <a:avLst/>
          </a:prstGeom>
        </p:spPr>
        <p:txBody>
          <a:bodyPr wrap="none">
            <a:spAutoFit/>
          </a:bodyPr>
          <a:lstStyle/>
          <a:p>
            <a:r>
              <a:rPr lang="fr-FR" b="1" dirty="0">
                <a:solidFill>
                  <a:schemeClr val="bg1">
                    <a:lumMod val="50000"/>
                  </a:schemeClr>
                </a:solidFill>
                <a:latin typeface="Maven Pro" panose="020B0604020202020204" charset="0"/>
              </a:rPr>
              <a:t>Reception de la carte </a:t>
            </a:r>
            <a:r>
              <a:rPr lang="fr-FR" b="1" dirty="0" smtClean="0">
                <a:solidFill>
                  <a:schemeClr val="bg1">
                    <a:lumMod val="50000"/>
                  </a:schemeClr>
                </a:solidFill>
                <a:latin typeface="Maven Pro" panose="020B0604020202020204" charset="0"/>
              </a:rPr>
              <a:t>d'auto-</a:t>
            </a:r>
            <a:r>
              <a:rPr lang="fr-FR" b="1" dirty="0" err="1" smtClean="0">
                <a:solidFill>
                  <a:schemeClr val="bg1">
                    <a:lumMod val="50000"/>
                  </a:schemeClr>
                </a:solidFill>
                <a:latin typeface="Maven Pro" panose="020B0604020202020204" charset="0"/>
              </a:rPr>
              <a:t>entrepreneu</a:t>
            </a:r>
            <a:r>
              <a:rPr lang="en-US" b="1" dirty="0">
                <a:solidFill>
                  <a:schemeClr val="bg1">
                    <a:lumMod val="50000"/>
                  </a:schemeClr>
                </a:solidFill>
                <a:latin typeface="Maven Pro" panose="020B0604020202020204" charset="0"/>
              </a:rPr>
              <a:t>r</a:t>
            </a:r>
            <a:endParaRPr lang="fr-FR" b="1" dirty="0">
              <a:solidFill>
                <a:schemeClr val="bg1">
                  <a:lumMod val="50000"/>
                </a:schemeClr>
              </a:solidFill>
              <a:latin typeface="Maven Pro" panose="020B0604020202020204" charset="0"/>
            </a:endParaRPr>
          </a:p>
        </p:txBody>
      </p:sp>
      <p:grpSp>
        <p:nvGrpSpPr>
          <p:cNvPr id="106" name="Google Shape;953;p37"/>
          <p:cNvGrpSpPr/>
          <p:nvPr/>
        </p:nvGrpSpPr>
        <p:grpSpPr>
          <a:xfrm rot="10800000">
            <a:off x="7618914" y="-126807"/>
            <a:ext cx="2893588" cy="3284238"/>
            <a:chOff x="-630087" y="1859288"/>
            <a:chExt cx="2893588" cy="3284238"/>
          </a:xfrm>
        </p:grpSpPr>
        <p:sp>
          <p:nvSpPr>
            <p:cNvPr id="107"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108"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09" name="Google Shape;956;p37"/>
            <p:cNvGrpSpPr/>
            <p:nvPr/>
          </p:nvGrpSpPr>
          <p:grpSpPr>
            <a:xfrm>
              <a:off x="-630087" y="1859288"/>
              <a:ext cx="1885275" cy="1884250"/>
              <a:chOff x="2609275" y="3149350"/>
              <a:chExt cx="1885275" cy="1884250"/>
            </a:xfrm>
          </p:grpSpPr>
          <p:sp>
            <p:nvSpPr>
              <p:cNvPr id="110"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 name="Google Shape;10347;p87"/>
          <p:cNvGrpSpPr/>
          <p:nvPr/>
        </p:nvGrpSpPr>
        <p:grpSpPr>
          <a:xfrm>
            <a:off x="7855064" y="325727"/>
            <a:ext cx="640080" cy="640080"/>
            <a:chOff x="-64401400" y="1914475"/>
            <a:chExt cx="319000" cy="317275"/>
          </a:xfrm>
          <a:solidFill>
            <a:srgbClr val="00649F"/>
          </a:solidFill>
        </p:grpSpPr>
        <p:sp>
          <p:nvSpPr>
            <p:cNvPr id="43" name="Google Shape;10348;p87"/>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349;p87"/>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350;p87"/>
            <p:cNvSpPr/>
            <p:nvPr/>
          </p:nvSpPr>
          <p:spPr>
            <a:xfrm>
              <a:off x="-64212375" y="2210450"/>
              <a:ext cx="5525" cy="25"/>
            </a:xfrm>
            <a:custGeom>
              <a:avLst/>
              <a:gdLst/>
              <a:ahLst/>
              <a:cxnLst/>
              <a:rect l="l" t="t" r="r" b="b"/>
              <a:pathLst>
                <a:path w="221" h="1" extrusionOk="0">
                  <a:moveTo>
                    <a:pt x="1" y="1"/>
                  </a:moveTo>
                  <a:lnTo>
                    <a:pt x="221" y="1"/>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739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anim calcmode="lin" valueType="num">
                                      <p:cBhvr>
                                        <p:cTn id="23" dur="1000" fill="hold"/>
                                        <p:tgtEl>
                                          <p:spTgt spid="106"/>
                                        </p:tgtEl>
                                        <p:attrNameLst>
                                          <p:attrName>ppt_x</p:attrName>
                                        </p:attrNameLst>
                                      </p:cBhvr>
                                      <p:tavLst>
                                        <p:tav tm="0">
                                          <p:val>
                                            <p:strVal val="#ppt_x"/>
                                          </p:val>
                                        </p:tav>
                                        <p:tav tm="100000">
                                          <p:val>
                                            <p:strVal val="#ppt_x"/>
                                          </p:val>
                                        </p:tav>
                                      </p:tavLst>
                                    </p:anim>
                                    <p:anim calcmode="lin" valueType="num">
                                      <p:cBhvr>
                                        <p:cTn id="24" dur="1000" fill="hold"/>
                                        <p:tgtEl>
                                          <p:spTgt spid="10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1000"/>
                                        <p:tgtEl>
                                          <p:spTgt spid="77"/>
                                        </p:tgtEl>
                                      </p:cBhvr>
                                    </p:animEffect>
                                    <p:anim calcmode="lin" valueType="num">
                                      <p:cBhvr>
                                        <p:cTn id="28" dur="1000" fill="hold"/>
                                        <p:tgtEl>
                                          <p:spTgt spid="77"/>
                                        </p:tgtEl>
                                        <p:attrNameLst>
                                          <p:attrName>ppt_x</p:attrName>
                                        </p:attrNameLst>
                                      </p:cBhvr>
                                      <p:tavLst>
                                        <p:tav tm="0">
                                          <p:val>
                                            <p:strVal val="#ppt_x"/>
                                          </p:val>
                                        </p:tav>
                                        <p:tav tm="100000">
                                          <p:val>
                                            <p:strVal val="#ppt_x"/>
                                          </p:val>
                                        </p:tav>
                                      </p:tavLst>
                                    </p:anim>
                                    <p:anim calcmode="lin" valueType="num">
                                      <p:cBhvr>
                                        <p:cTn id="29" dur="1000" fill="hold"/>
                                        <p:tgtEl>
                                          <p:spTgt spid="7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1000"/>
                                        <p:tgtEl>
                                          <p:spTgt spid="87"/>
                                        </p:tgtEl>
                                      </p:cBhvr>
                                    </p:animEffect>
                                    <p:anim calcmode="lin" valueType="num">
                                      <p:cBhvr>
                                        <p:cTn id="33" dur="1000" fill="hold"/>
                                        <p:tgtEl>
                                          <p:spTgt spid="87"/>
                                        </p:tgtEl>
                                        <p:attrNameLst>
                                          <p:attrName>ppt_x</p:attrName>
                                        </p:attrNameLst>
                                      </p:cBhvr>
                                      <p:tavLst>
                                        <p:tav tm="0">
                                          <p:val>
                                            <p:strVal val="#ppt_x"/>
                                          </p:val>
                                        </p:tav>
                                        <p:tav tm="100000">
                                          <p:val>
                                            <p:strVal val="#ppt_x"/>
                                          </p:val>
                                        </p:tav>
                                      </p:tavLst>
                                    </p:anim>
                                    <p:anim calcmode="lin" valueType="num">
                                      <p:cBhvr>
                                        <p:cTn id="34" dur="1000" fill="hold"/>
                                        <p:tgtEl>
                                          <p:spTgt spid="8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1000"/>
                                        <p:tgtEl>
                                          <p:spTgt spid="86"/>
                                        </p:tgtEl>
                                      </p:cBhvr>
                                    </p:animEffect>
                                    <p:anim calcmode="lin" valueType="num">
                                      <p:cBhvr>
                                        <p:cTn id="38" dur="1000" fill="hold"/>
                                        <p:tgtEl>
                                          <p:spTgt spid="86"/>
                                        </p:tgtEl>
                                        <p:attrNameLst>
                                          <p:attrName>ppt_x</p:attrName>
                                        </p:attrNameLst>
                                      </p:cBhvr>
                                      <p:tavLst>
                                        <p:tav tm="0">
                                          <p:val>
                                            <p:strVal val="#ppt_x"/>
                                          </p:val>
                                        </p:tav>
                                        <p:tav tm="100000">
                                          <p:val>
                                            <p:strVal val="#ppt_x"/>
                                          </p:val>
                                        </p:tav>
                                      </p:tavLst>
                                    </p:anim>
                                    <p:anim calcmode="lin" valueType="num">
                                      <p:cBhvr>
                                        <p:cTn id="39" dur="1000" fill="hold"/>
                                        <p:tgtEl>
                                          <p:spTgt spid="8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1000"/>
                                        <p:tgtEl>
                                          <p:spTgt spid="88"/>
                                        </p:tgtEl>
                                      </p:cBhvr>
                                    </p:animEffect>
                                    <p:anim calcmode="lin" valueType="num">
                                      <p:cBhvr>
                                        <p:cTn id="43" dur="1000" fill="hold"/>
                                        <p:tgtEl>
                                          <p:spTgt spid="88"/>
                                        </p:tgtEl>
                                        <p:attrNameLst>
                                          <p:attrName>ppt_x</p:attrName>
                                        </p:attrNameLst>
                                      </p:cBhvr>
                                      <p:tavLst>
                                        <p:tav tm="0">
                                          <p:val>
                                            <p:strVal val="#ppt_x"/>
                                          </p:val>
                                        </p:tav>
                                        <p:tav tm="100000">
                                          <p:val>
                                            <p:strVal val="#ppt_x"/>
                                          </p:val>
                                        </p:tav>
                                      </p:tavLst>
                                    </p:anim>
                                    <p:anim calcmode="lin" valueType="num">
                                      <p:cBhvr>
                                        <p:cTn id="44" dur="1000" fill="hold"/>
                                        <p:tgtEl>
                                          <p:spTgt spid="8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300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1000"/>
                                        <p:tgtEl>
                                          <p:spTgt spid="89"/>
                                        </p:tgtEl>
                                      </p:cBhvr>
                                    </p:animEffect>
                                    <p:anim calcmode="lin" valueType="num">
                                      <p:cBhvr>
                                        <p:cTn id="48" dur="1000" fill="hold"/>
                                        <p:tgtEl>
                                          <p:spTgt spid="89"/>
                                        </p:tgtEl>
                                        <p:attrNameLst>
                                          <p:attrName>ppt_x</p:attrName>
                                        </p:attrNameLst>
                                      </p:cBhvr>
                                      <p:tavLst>
                                        <p:tav tm="0">
                                          <p:val>
                                            <p:strVal val="#ppt_x"/>
                                          </p:val>
                                        </p:tav>
                                        <p:tav tm="100000">
                                          <p:val>
                                            <p:strVal val="#ppt_x"/>
                                          </p:val>
                                        </p:tav>
                                      </p:tavLst>
                                    </p:anim>
                                    <p:anim calcmode="lin" valueType="num">
                                      <p:cBhvr>
                                        <p:cTn id="49" dur="1000" fill="hold"/>
                                        <p:tgtEl>
                                          <p:spTgt spid="8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300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1000"/>
                                        <p:tgtEl>
                                          <p:spTgt spid="90"/>
                                        </p:tgtEl>
                                      </p:cBhvr>
                                    </p:animEffect>
                                    <p:anim calcmode="lin" valueType="num">
                                      <p:cBhvr>
                                        <p:cTn id="53" dur="1000" fill="hold"/>
                                        <p:tgtEl>
                                          <p:spTgt spid="90"/>
                                        </p:tgtEl>
                                        <p:attrNameLst>
                                          <p:attrName>ppt_x</p:attrName>
                                        </p:attrNameLst>
                                      </p:cBhvr>
                                      <p:tavLst>
                                        <p:tav tm="0">
                                          <p:val>
                                            <p:strVal val="#ppt_x"/>
                                          </p:val>
                                        </p:tav>
                                        <p:tav tm="100000">
                                          <p:val>
                                            <p:strVal val="#ppt_x"/>
                                          </p:val>
                                        </p:tav>
                                      </p:tavLst>
                                    </p:anim>
                                    <p:anim calcmode="lin" valueType="num">
                                      <p:cBhvr>
                                        <p:cTn id="54" dur="1000" fill="hold"/>
                                        <p:tgtEl>
                                          <p:spTgt spid="9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3000"/>
                                  </p:stCondLst>
                                  <p:childTnLst>
                                    <p:set>
                                      <p:cBhvr>
                                        <p:cTn id="56" dur="1" fill="hold">
                                          <p:stCondLst>
                                            <p:cond delay="0"/>
                                          </p:stCondLst>
                                        </p:cTn>
                                        <p:tgtEl>
                                          <p:spTgt spid="95"/>
                                        </p:tgtEl>
                                        <p:attrNameLst>
                                          <p:attrName>style.visibility</p:attrName>
                                        </p:attrNameLst>
                                      </p:cBhvr>
                                      <p:to>
                                        <p:strVal val="visible"/>
                                      </p:to>
                                    </p:set>
                                    <p:animEffect transition="in" filter="fade">
                                      <p:cBhvr>
                                        <p:cTn id="57" dur="1000"/>
                                        <p:tgtEl>
                                          <p:spTgt spid="95"/>
                                        </p:tgtEl>
                                      </p:cBhvr>
                                    </p:animEffect>
                                    <p:anim calcmode="lin" valueType="num">
                                      <p:cBhvr>
                                        <p:cTn id="58" dur="1000" fill="hold"/>
                                        <p:tgtEl>
                                          <p:spTgt spid="95"/>
                                        </p:tgtEl>
                                        <p:attrNameLst>
                                          <p:attrName>ppt_x</p:attrName>
                                        </p:attrNameLst>
                                      </p:cBhvr>
                                      <p:tavLst>
                                        <p:tav tm="0">
                                          <p:val>
                                            <p:strVal val="#ppt_x"/>
                                          </p:val>
                                        </p:tav>
                                        <p:tav tm="100000">
                                          <p:val>
                                            <p:strVal val="#ppt_x"/>
                                          </p:val>
                                        </p:tav>
                                      </p:tavLst>
                                    </p:anim>
                                    <p:anim calcmode="lin" valueType="num">
                                      <p:cBhvr>
                                        <p:cTn id="59" dur="1000" fill="hold"/>
                                        <p:tgtEl>
                                          <p:spTgt spid="9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30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anim calcmode="lin" valueType="num">
                                      <p:cBhvr>
                                        <p:cTn id="63" dur="1000" fill="hold"/>
                                        <p:tgtEl>
                                          <p:spTgt spid="92"/>
                                        </p:tgtEl>
                                        <p:attrNameLst>
                                          <p:attrName>ppt_x</p:attrName>
                                        </p:attrNameLst>
                                      </p:cBhvr>
                                      <p:tavLst>
                                        <p:tav tm="0">
                                          <p:val>
                                            <p:strVal val="#ppt_x"/>
                                          </p:val>
                                        </p:tav>
                                        <p:tav tm="100000">
                                          <p:val>
                                            <p:strVal val="#ppt_x"/>
                                          </p:val>
                                        </p:tav>
                                      </p:tavLst>
                                    </p:anim>
                                    <p:anim calcmode="lin" valueType="num">
                                      <p:cBhvr>
                                        <p:cTn id="64" dur="1000" fill="hold"/>
                                        <p:tgtEl>
                                          <p:spTgt spid="9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3000"/>
                                  </p:stCondLst>
                                  <p:childTnLst>
                                    <p:set>
                                      <p:cBhvr>
                                        <p:cTn id="66" dur="1" fill="hold">
                                          <p:stCondLst>
                                            <p:cond delay="0"/>
                                          </p:stCondLst>
                                        </p:cTn>
                                        <p:tgtEl>
                                          <p:spTgt spid="96"/>
                                        </p:tgtEl>
                                        <p:attrNameLst>
                                          <p:attrName>style.visibility</p:attrName>
                                        </p:attrNameLst>
                                      </p:cBhvr>
                                      <p:to>
                                        <p:strVal val="visible"/>
                                      </p:to>
                                    </p:set>
                                    <p:animEffect transition="in" filter="fade">
                                      <p:cBhvr>
                                        <p:cTn id="67" dur="1000"/>
                                        <p:tgtEl>
                                          <p:spTgt spid="96"/>
                                        </p:tgtEl>
                                      </p:cBhvr>
                                    </p:animEffect>
                                    <p:anim calcmode="lin" valueType="num">
                                      <p:cBhvr>
                                        <p:cTn id="68" dur="1000" fill="hold"/>
                                        <p:tgtEl>
                                          <p:spTgt spid="96"/>
                                        </p:tgtEl>
                                        <p:attrNameLst>
                                          <p:attrName>ppt_x</p:attrName>
                                        </p:attrNameLst>
                                      </p:cBhvr>
                                      <p:tavLst>
                                        <p:tav tm="0">
                                          <p:val>
                                            <p:strVal val="#ppt_x"/>
                                          </p:val>
                                        </p:tav>
                                        <p:tav tm="100000">
                                          <p:val>
                                            <p:strVal val="#ppt_x"/>
                                          </p:val>
                                        </p:tav>
                                      </p:tavLst>
                                    </p:anim>
                                    <p:anim calcmode="lin" valueType="num">
                                      <p:cBhvr>
                                        <p:cTn id="69" dur="1000" fill="hold"/>
                                        <p:tgtEl>
                                          <p:spTgt spid="9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3000"/>
                                  </p:stCondLst>
                                  <p:childTnLst>
                                    <p:set>
                                      <p:cBhvr>
                                        <p:cTn id="71" dur="1" fill="hold">
                                          <p:stCondLst>
                                            <p:cond delay="0"/>
                                          </p:stCondLst>
                                        </p:cTn>
                                        <p:tgtEl>
                                          <p:spTgt spid="93"/>
                                        </p:tgtEl>
                                        <p:attrNameLst>
                                          <p:attrName>style.visibility</p:attrName>
                                        </p:attrNameLst>
                                      </p:cBhvr>
                                      <p:to>
                                        <p:strVal val="visible"/>
                                      </p:to>
                                    </p:set>
                                    <p:animEffect transition="in" filter="fade">
                                      <p:cBhvr>
                                        <p:cTn id="72" dur="1000"/>
                                        <p:tgtEl>
                                          <p:spTgt spid="93"/>
                                        </p:tgtEl>
                                      </p:cBhvr>
                                    </p:animEffect>
                                    <p:anim calcmode="lin" valueType="num">
                                      <p:cBhvr>
                                        <p:cTn id="73" dur="1000" fill="hold"/>
                                        <p:tgtEl>
                                          <p:spTgt spid="93"/>
                                        </p:tgtEl>
                                        <p:attrNameLst>
                                          <p:attrName>ppt_x</p:attrName>
                                        </p:attrNameLst>
                                      </p:cBhvr>
                                      <p:tavLst>
                                        <p:tav tm="0">
                                          <p:val>
                                            <p:strVal val="#ppt_x"/>
                                          </p:val>
                                        </p:tav>
                                        <p:tav tm="100000">
                                          <p:val>
                                            <p:strVal val="#ppt_x"/>
                                          </p:val>
                                        </p:tav>
                                      </p:tavLst>
                                    </p:anim>
                                    <p:anim calcmode="lin" valueType="num">
                                      <p:cBhvr>
                                        <p:cTn id="74" dur="1000" fill="hold"/>
                                        <p:tgtEl>
                                          <p:spTgt spid="9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300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1000"/>
                                        <p:tgtEl>
                                          <p:spTgt spid="97"/>
                                        </p:tgtEl>
                                      </p:cBhvr>
                                    </p:animEffect>
                                    <p:anim calcmode="lin" valueType="num">
                                      <p:cBhvr>
                                        <p:cTn id="78" dur="1000" fill="hold"/>
                                        <p:tgtEl>
                                          <p:spTgt spid="97"/>
                                        </p:tgtEl>
                                        <p:attrNameLst>
                                          <p:attrName>ppt_x</p:attrName>
                                        </p:attrNameLst>
                                      </p:cBhvr>
                                      <p:tavLst>
                                        <p:tav tm="0">
                                          <p:val>
                                            <p:strVal val="#ppt_x"/>
                                          </p:val>
                                        </p:tav>
                                        <p:tav tm="100000">
                                          <p:val>
                                            <p:strVal val="#ppt_x"/>
                                          </p:val>
                                        </p:tav>
                                      </p:tavLst>
                                    </p:anim>
                                    <p:anim calcmode="lin" valueType="num">
                                      <p:cBhvr>
                                        <p:cTn id="79" dur="1000" fill="hold"/>
                                        <p:tgtEl>
                                          <p:spTgt spid="9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350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1000"/>
                                        <p:tgtEl>
                                          <p:spTgt spid="11"/>
                                        </p:tgtEl>
                                      </p:cBhvr>
                                    </p:animEffect>
                                    <p:anim calcmode="lin" valueType="num">
                                      <p:cBhvr>
                                        <p:cTn id="83" dur="1000" fill="hold"/>
                                        <p:tgtEl>
                                          <p:spTgt spid="11"/>
                                        </p:tgtEl>
                                        <p:attrNameLst>
                                          <p:attrName>ppt_x</p:attrName>
                                        </p:attrNameLst>
                                      </p:cBhvr>
                                      <p:tavLst>
                                        <p:tav tm="0">
                                          <p:val>
                                            <p:strVal val="#ppt_x"/>
                                          </p:val>
                                        </p:tav>
                                        <p:tav tm="100000">
                                          <p:val>
                                            <p:strVal val="#ppt_x"/>
                                          </p:val>
                                        </p:tav>
                                      </p:tavLst>
                                    </p:anim>
                                    <p:anim calcmode="lin" valueType="num">
                                      <p:cBhvr>
                                        <p:cTn id="84" dur="1000" fill="hold"/>
                                        <p:tgtEl>
                                          <p:spTgt spid="1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00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1000"/>
                                        <p:tgtEl>
                                          <p:spTgt spid="13"/>
                                        </p:tgtEl>
                                      </p:cBhvr>
                                    </p:animEffect>
                                    <p:anim calcmode="lin" valueType="num">
                                      <p:cBhvr>
                                        <p:cTn id="88" dur="1000" fill="hold"/>
                                        <p:tgtEl>
                                          <p:spTgt spid="13"/>
                                        </p:tgtEl>
                                        <p:attrNameLst>
                                          <p:attrName>ppt_x</p:attrName>
                                        </p:attrNameLst>
                                      </p:cBhvr>
                                      <p:tavLst>
                                        <p:tav tm="0">
                                          <p:val>
                                            <p:strVal val="#ppt_x"/>
                                          </p:val>
                                        </p:tav>
                                        <p:tav tm="100000">
                                          <p:val>
                                            <p:strVal val="#ppt_x"/>
                                          </p:val>
                                        </p:tav>
                                      </p:tavLst>
                                    </p:anim>
                                    <p:anim calcmode="lin" valueType="num">
                                      <p:cBhvr>
                                        <p:cTn id="89" dur="1000" fill="hold"/>
                                        <p:tgtEl>
                                          <p:spTgt spid="1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450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1000"/>
                                        <p:tgtEl>
                                          <p:spTgt spid="14"/>
                                        </p:tgtEl>
                                      </p:cBhvr>
                                    </p:animEffect>
                                    <p:anim calcmode="lin" valueType="num">
                                      <p:cBhvr>
                                        <p:cTn id="93" dur="1000" fill="hold"/>
                                        <p:tgtEl>
                                          <p:spTgt spid="14"/>
                                        </p:tgtEl>
                                        <p:attrNameLst>
                                          <p:attrName>ppt_x</p:attrName>
                                        </p:attrNameLst>
                                      </p:cBhvr>
                                      <p:tavLst>
                                        <p:tav tm="0">
                                          <p:val>
                                            <p:strVal val="#ppt_x"/>
                                          </p:val>
                                        </p:tav>
                                        <p:tav tm="100000">
                                          <p:val>
                                            <p:strVal val="#ppt_x"/>
                                          </p:val>
                                        </p:tav>
                                      </p:tavLst>
                                    </p:anim>
                                    <p:anim calcmode="lin" valueType="num">
                                      <p:cBhvr>
                                        <p:cTn id="94" dur="1000" fill="hold"/>
                                        <p:tgtEl>
                                          <p:spTgt spid="14"/>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125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1000"/>
                                        <p:tgtEl>
                                          <p:spTgt spid="42"/>
                                        </p:tgtEl>
                                      </p:cBhvr>
                                    </p:animEffect>
                                    <p:anim calcmode="lin" valueType="num">
                                      <p:cBhvr>
                                        <p:cTn id="98" dur="1000" fill="hold"/>
                                        <p:tgtEl>
                                          <p:spTgt spid="42"/>
                                        </p:tgtEl>
                                        <p:attrNameLst>
                                          <p:attrName>ppt_x</p:attrName>
                                        </p:attrNameLst>
                                      </p:cBhvr>
                                      <p:tavLst>
                                        <p:tav tm="0">
                                          <p:val>
                                            <p:strVal val="#ppt_x"/>
                                          </p:val>
                                        </p:tav>
                                        <p:tav tm="100000">
                                          <p:val>
                                            <p:strVal val="#ppt_x"/>
                                          </p:val>
                                        </p:tav>
                                      </p:tavLst>
                                    </p:anim>
                                    <p:anim calcmode="lin" valueType="num">
                                      <p:cBhvr>
                                        <p:cTn id="9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77" grpId="0"/>
      <p:bldP spid="86" grpId="0"/>
      <p:bldP spid="87" grpId="0"/>
      <p:bldP spid="88" grpId="0" animBg="1"/>
      <p:bldP spid="89" grpId="0" animBg="1"/>
      <p:bldP spid="90" grpId="0" animBg="1"/>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3234267" cy="402900"/>
          </a:xfrm>
          <a:prstGeom prst="rect">
            <a:avLst/>
          </a:prstGeom>
          <a:noFill/>
          <a:ln>
            <a:noFill/>
          </a:ln>
        </p:spPr>
        <p:txBody>
          <a:bodyPr spcFirstLastPara="1" wrap="square" lIns="91425" tIns="91425" rIns="91425" bIns="91425" anchor="b" anchorCtr="0">
            <a:noAutofit/>
          </a:bodyPr>
          <a:lstStyle/>
          <a:p>
            <a:pPr lvl="0"/>
            <a:r>
              <a:rPr lang="en-US" sz="1800" b="1" dirty="0" smtClean="0">
                <a:solidFill>
                  <a:schemeClr val="lt1"/>
                </a:solidFill>
                <a:latin typeface="Montserrat"/>
                <a:ea typeface="Montserrat"/>
                <a:cs typeface="Montserrat"/>
                <a:sym typeface="Montserrat"/>
              </a:rPr>
              <a:t>Déclaration de la TVA</a:t>
            </a:r>
            <a:endParaRPr sz="1800" b="1" dirty="0">
              <a:solidFill>
                <a:schemeClr val="lt1"/>
              </a:solidFill>
              <a:latin typeface="Montserrat"/>
              <a:ea typeface="Montserrat"/>
              <a:cs typeface="Montserrat"/>
              <a:sym typeface="Montserrat"/>
            </a:endParaRPr>
          </a:p>
        </p:txBody>
      </p:sp>
      <p:grpSp>
        <p:nvGrpSpPr>
          <p:cNvPr id="106" name="Google Shape;953;p37"/>
          <p:cNvGrpSpPr/>
          <p:nvPr/>
        </p:nvGrpSpPr>
        <p:grpSpPr>
          <a:xfrm rot="10800000">
            <a:off x="7618914" y="-126807"/>
            <a:ext cx="2893588" cy="3284238"/>
            <a:chOff x="-630087" y="1859288"/>
            <a:chExt cx="2893588" cy="3284238"/>
          </a:xfrm>
        </p:grpSpPr>
        <p:sp>
          <p:nvSpPr>
            <p:cNvPr id="107"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108"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09" name="Google Shape;956;p37"/>
            <p:cNvGrpSpPr/>
            <p:nvPr/>
          </p:nvGrpSpPr>
          <p:grpSpPr>
            <a:xfrm>
              <a:off x="-630087" y="1859288"/>
              <a:ext cx="1885275" cy="1884250"/>
              <a:chOff x="2609275" y="3149350"/>
              <a:chExt cx="1885275" cy="1884250"/>
            </a:xfrm>
          </p:grpSpPr>
          <p:sp>
            <p:nvSpPr>
              <p:cNvPr id="110"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p:cNvSpPr/>
          <p:nvPr/>
        </p:nvSpPr>
        <p:spPr>
          <a:xfrm>
            <a:off x="720792" y="1372981"/>
            <a:ext cx="1988045" cy="307777"/>
          </a:xfrm>
          <a:prstGeom prst="rect">
            <a:avLst/>
          </a:prstGeom>
        </p:spPr>
        <p:txBody>
          <a:bodyPr wrap="none">
            <a:spAutoFit/>
          </a:bodyPr>
          <a:lstStyle/>
          <a:p>
            <a:r>
              <a:rPr lang="fr-FR" b="1" dirty="0">
                <a:solidFill>
                  <a:schemeClr val="bg1">
                    <a:lumMod val="50000"/>
                  </a:schemeClr>
                </a:solidFill>
                <a:latin typeface="Montserrat" panose="020B0604020202020204" charset="0"/>
              </a:rPr>
              <a:t>Accéder au portail</a:t>
            </a:r>
          </a:p>
        </p:txBody>
      </p:sp>
      <p:sp>
        <p:nvSpPr>
          <p:cNvPr id="6" name="TextBox 5"/>
          <p:cNvSpPr txBox="1"/>
          <p:nvPr/>
        </p:nvSpPr>
        <p:spPr>
          <a:xfrm>
            <a:off x="2217304" y="3032687"/>
            <a:ext cx="2665785" cy="738664"/>
          </a:xfrm>
          <a:prstGeom prst="rect">
            <a:avLst/>
          </a:prstGeom>
          <a:noFill/>
        </p:spPr>
        <p:txBody>
          <a:bodyPr wrap="square" rtlCol="0">
            <a:spAutoFit/>
          </a:bodyPr>
          <a:lstStyle/>
          <a:p>
            <a:pPr algn="ctr"/>
            <a:r>
              <a:rPr lang="fr-FR" b="1" dirty="0">
                <a:solidFill>
                  <a:schemeClr val="bg1">
                    <a:lumMod val="50000"/>
                  </a:schemeClr>
                </a:solidFill>
                <a:latin typeface="Montserrat" panose="020B0604020202020204" charset="0"/>
                <a:ea typeface="Calibri" panose="020F0502020204030204" pitchFamily="34" charset="0"/>
                <a:cs typeface="Arial" panose="020B0604020202020204" pitchFamily="34" charset="0"/>
              </a:rPr>
              <a:t>Préparer les informations nécessaires </a:t>
            </a:r>
            <a:endParaRPr lang="fr-FR" dirty="0">
              <a:solidFill>
                <a:schemeClr val="bg1">
                  <a:lumMod val="50000"/>
                </a:schemeClr>
              </a:solidFill>
              <a:latin typeface="Montserrat" panose="020B0604020202020204" charset="0"/>
            </a:endParaRPr>
          </a:p>
          <a:p>
            <a:pPr algn="ctr"/>
            <a:endParaRPr lang="fr-FR" dirty="0"/>
          </a:p>
        </p:txBody>
      </p:sp>
      <p:grpSp>
        <p:nvGrpSpPr>
          <p:cNvPr id="52" name="Google Shape;8341;p81"/>
          <p:cNvGrpSpPr/>
          <p:nvPr/>
        </p:nvGrpSpPr>
        <p:grpSpPr>
          <a:xfrm>
            <a:off x="1269340" y="1694517"/>
            <a:ext cx="6392333" cy="1339231"/>
            <a:chOff x="3512551" y="2358282"/>
            <a:chExt cx="1597032" cy="378649"/>
          </a:xfrm>
        </p:grpSpPr>
        <p:grpSp>
          <p:nvGrpSpPr>
            <p:cNvPr id="53" name="Google Shape;8342;p81"/>
            <p:cNvGrpSpPr/>
            <p:nvPr/>
          </p:nvGrpSpPr>
          <p:grpSpPr>
            <a:xfrm>
              <a:off x="3738198" y="2553002"/>
              <a:ext cx="1145834" cy="117"/>
              <a:chOff x="3738198" y="2553002"/>
              <a:chExt cx="1145834" cy="117"/>
            </a:xfrm>
          </p:grpSpPr>
          <p:cxnSp>
            <p:nvCxnSpPr>
              <p:cNvPr id="70" name="Google Shape;8343;p81"/>
              <p:cNvCxnSpPr/>
              <p:nvPr/>
            </p:nvCxnSpPr>
            <p:spPr>
              <a:xfrm>
                <a:off x="4195395"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71" name="Google Shape;8344;p81"/>
              <p:cNvCxnSpPr/>
              <p:nvPr/>
            </p:nvCxnSpPr>
            <p:spPr>
              <a:xfrm>
                <a:off x="4652432"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72" name="Google Shape;8345;p81"/>
              <p:cNvCxnSpPr>
                <a:stCxn id="59" idx="6"/>
                <a:endCxn id="68" idx="2"/>
              </p:cNvCxnSpPr>
              <p:nvPr/>
            </p:nvCxnSpPr>
            <p:spPr>
              <a:xfrm>
                <a:off x="3738198" y="2553118"/>
                <a:ext cx="231300" cy="0"/>
              </a:xfrm>
              <a:prstGeom prst="straightConnector1">
                <a:avLst/>
              </a:prstGeom>
              <a:noFill/>
              <a:ln w="9525" cap="flat" cmpd="sng">
                <a:solidFill>
                  <a:srgbClr val="435D74"/>
                </a:solidFill>
                <a:prstDash val="solid"/>
                <a:round/>
                <a:headEnd type="none" w="med" len="med"/>
                <a:tailEnd type="none" w="med" len="med"/>
              </a:ln>
            </p:spPr>
          </p:cxnSp>
        </p:grpSp>
        <p:grpSp>
          <p:nvGrpSpPr>
            <p:cNvPr id="54" name="Google Shape;8348;p81"/>
            <p:cNvGrpSpPr/>
            <p:nvPr/>
          </p:nvGrpSpPr>
          <p:grpSpPr>
            <a:xfrm>
              <a:off x="3969644" y="2440153"/>
              <a:ext cx="225900" cy="296779"/>
              <a:chOff x="3969644" y="2440153"/>
              <a:chExt cx="225900" cy="296779"/>
            </a:xfrm>
          </p:grpSpPr>
          <p:cxnSp>
            <p:nvCxnSpPr>
              <p:cNvPr id="67" name="Google Shape;8349;p81"/>
              <p:cNvCxnSpPr/>
              <p:nvPr/>
            </p:nvCxnSpPr>
            <p:spPr>
              <a:xfrm>
                <a:off x="4082390" y="2637031"/>
                <a:ext cx="0" cy="99900"/>
              </a:xfrm>
              <a:prstGeom prst="straightConnector1">
                <a:avLst/>
              </a:prstGeom>
              <a:noFill/>
              <a:ln w="9525" cap="flat" cmpd="sng">
                <a:solidFill>
                  <a:srgbClr val="435D74"/>
                </a:solidFill>
                <a:prstDash val="solid"/>
                <a:round/>
                <a:headEnd type="none" w="med" len="med"/>
                <a:tailEnd type="none" w="med" len="med"/>
              </a:ln>
            </p:spPr>
          </p:cxnSp>
          <p:sp>
            <p:nvSpPr>
              <p:cNvPr id="68" name="Google Shape;8347;p81"/>
              <p:cNvSpPr/>
              <p:nvPr/>
            </p:nvSpPr>
            <p:spPr>
              <a:xfrm>
                <a:off x="3969644" y="2440153"/>
                <a:ext cx="225900" cy="2259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350;p81"/>
              <p:cNvSpPr/>
              <p:nvPr/>
            </p:nvSpPr>
            <p:spPr>
              <a:xfrm>
                <a:off x="3998471" y="2468982"/>
                <a:ext cx="168300" cy="1683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8351;p81"/>
            <p:cNvGrpSpPr/>
            <p:nvPr/>
          </p:nvGrpSpPr>
          <p:grpSpPr>
            <a:xfrm>
              <a:off x="4426818" y="2358282"/>
              <a:ext cx="225600" cy="307471"/>
              <a:chOff x="4426818" y="2358282"/>
              <a:chExt cx="225600" cy="307471"/>
            </a:xfrm>
          </p:grpSpPr>
          <p:cxnSp>
            <p:nvCxnSpPr>
              <p:cNvPr id="64" name="Google Shape;8352;p81"/>
              <p:cNvCxnSpPr>
                <a:stCxn id="66" idx="0"/>
              </p:cNvCxnSpPr>
              <p:nvPr/>
            </p:nvCxnSpPr>
            <p:spPr>
              <a:xfrm rot="10800000">
                <a:off x="4539644" y="2358282"/>
                <a:ext cx="0" cy="110700"/>
              </a:xfrm>
              <a:prstGeom prst="straightConnector1">
                <a:avLst/>
              </a:prstGeom>
              <a:noFill/>
              <a:ln w="9525" cap="flat" cmpd="sng">
                <a:solidFill>
                  <a:srgbClr val="435D74"/>
                </a:solidFill>
                <a:prstDash val="solid"/>
                <a:round/>
                <a:headEnd type="none" w="med" len="med"/>
                <a:tailEnd type="none" w="med" len="med"/>
              </a:ln>
            </p:spPr>
          </p:cxnSp>
          <p:sp>
            <p:nvSpPr>
              <p:cNvPr id="65" name="Google Shape;8354;p81"/>
              <p:cNvSpPr/>
              <p:nvPr/>
            </p:nvSpPr>
            <p:spPr>
              <a:xfrm>
                <a:off x="4426818"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353;p81"/>
              <p:cNvSpPr/>
              <p:nvPr/>
            </p:nvSpPr>
            <p:spPr>
              <a:xfrm>
                <a:off x="4455644"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8355;p81"/>
            <p:cNvGrpSpPr/>
            <p:nvPr/>
          </p:nvGrpSpPr>
          <p:grpSpPr>
            <a:xfrm>
              <a:off x="4883984" y="2440153"/>
              <a:ext cx="225600" cy="296479"/>
              <a:chOff x="4883984" y="2440153"/>
              <a:chExt cx="225600" cy="296479"/>
            </a:xfrm>
          </p:grpSpPr>
          <p:cxnSp>
            <p:nvCxnSpPr>
              <p:cNvPr id="61" name="Google Shape;8356;p81"/>
              <p:cNvCxnSpPr/>
              <p:nvPr/>
            </p:nvCxnSpPr>
            <p:spPr>
              <a:xfrm>
                <a:off x="4996858" y="2637031"/>
                <a:ext cx="0" cy="99600"/>
              </a:xfrm>
              <a:prstGeom prst="straightConnector1">
                <a:avLst/>
              </a:prstGeom>
              <a:noFill/>
              <a:ln w="9525" cap="flat" cmpd="sng">
                <a:solidFill>
                  <a:srgbClr val="435D74"/>
                </a:solidFill>
                <a:prstDash val="solid"/>
                <a:round/>
                <a:headEnd type="none" w="med" len="med"/>
                <a:tailEnd type="none" w="med" len="med"/>
              </a:ln>
            </p:spPr>
          </p:cxnSp>
          <p:sp>
            <p:nvSpPr>
              <p:cNvPr id="62" name="Google Shape;8357;p81"/>
              <p:cNvSpPr/>
              <p:nvPr/>
            </p:nvSpPr>
            <p:spPr>
              <a:xfrm>
                <a:off x="4883984"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58;p81"/>
              <p:cNvSpPr/>
              <p:nvPr/>
            </p:nvSpPr>
            <p:spPr>
              <a:xfrm>
                <a:off x="4912810"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8359;p81"/>
            <p:cNvGrpSpPr/>
            <p:nvPr/>
          </p:nvGrpSpPr>
          <p:grpSpPr>
            <a:xfrm>
              <a:off x="3512551" y="2358356"/>
              <a:ext cx="225647" cy="307629"/>
              <a:chOff x="2182679" y="2005014"/>
              <a:chExt cx="792300" cy="1080158"/>
            </a:xfrm>
          </p:grpSpPr>
          <p:cxnSp>
            <p:nvCxnSpPr>
              <p:cNvPr id="58" name="Google Shape;8360;p81"/>
              <p:cNvCxnSpPr>
                <a:stCxn id="60" idx="0"/>
              </p:cNvCxnSpPr>
              <p:nvPr/>
            </p:nvCxnSpPr>
            <p:spPr>
              <a:xfrm rot="10800000">
                <a:off x="2578961" y="2005014"/>
                <a:ext cx="0" cy="388800"/>
              </a:xfrm>
              <a:prstGeom prst="straightConnector1">
                <a:avLst/>
              </a:prstGeom>
              <a:noFill/>
              <a:ln w="9525" cap="flat" cmpd="sng">
                <a:solidFill>
                  <a:srgbClr val="435D74"/>
                </a:solidFill>
                <a:prstDash val="solid"/>
                <a:round/>
                <a:headEnd type="none" w="med" len="med"/>
                <a:tailEnd type="none" w="med" len="med"/>
              </a:ln>
            </p:spPr>
          </p:cxnSp>
          <p:sp>
            <p:nvSpPr>
              <p:cNvPr id="59" name="Google Shape;8346;p81"/>
              <p:cNvSpPr/>
              <p:nvPr/>
            </p:nvSpPr>
            <p:spPr>
              <a:xfrm>
                <a:off x="2182679" y="2292572"/>
                <a:ext cx="792300" cy="792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61;p81"/>
              <p:cNvSpPr/>
              <p:nvPr/>
            </p:nvSpPr>
            <p:spPr>
              <a:xfrm>
                <a:off x="2283911" y="2393814"/>
                <a:ext cx="590100" cy="5901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Rectangle 7"/>
          <p:cNvSpPr/>
          <p:nvPr/>
        </p:nvSpPr>
        <p:spPr>
          <a:xfrm>
            <a:off x="4179502" y="1322853"/>
            <a:ext cx="2401619" cy="307777"/>
          </a:xfrm>
          <a:prstGeom prst="rect">
            <a:avLst/>
          </a:prstGeom>
        </p:spPr>
        <p:txBody>
          <a:bodyPr wrap="none">
            <a:spAutoFit/>
          </a:bodyPr>
          <a:lstStyle/>
          <a:p>
            <a:r>
              <a:rPr lang="fr-FR" b="1" dirty="0" smtClean="0">
                <a:solidFill>
                  <a:schemeClr val="bg1">
                    <a:lumMod val="50000"/>
                  </a:schemeClr>
                </a:solidFill>
                <a:latin typeface="Montserrat" panose="020B0604020202020204" charset="0"/>
              </a:rPr>
              <a:t>Remplir </a:t>
            </a:r>
            <a:r>
              <a:rPr lang="fr-FR" b="1" dirty="0">
                <a:solidFill>
                  <a:schemeClr val="bg1">
                    <a:lumMod val="50000"/>
                  </a:schemeClr>
                </a:solidFill>
                <a:latin typeface="Montserrat" panose="020B0604020202020204" charset="0"/>
              </a:rPr>
              <a:t>la déclaration </a:t>
            </a:r>
          </a:p>
        </p:txBody>
      </p:sp>
      <p:sp>
        <p:nvSpPr>
          <p:cNvPr id="9" name="TextBox 8"/>
          <p:cNvSpPr txBox="1"/>
          <p:nvPr/>
        </p:nvSpPr>
        <p:spPr>
          <a:xfrm>
            <a:off x="5981117" y="3032687"/>
            <a:ext cx="2446866" cy="738664"/>
          </a:xfrm>
          <a:prstGeom prst="rect">
            <a:avLst/>
          </a:prstGeom>
          <a:noFill/>
        </p:spPr>
        <p:txBody>
          <a:bodyPr wrap="square" rtlCol="0">
            <a:spAutoFit/>
          </a:bodyPr>
          <a:lstStyle/>
          <a:p>
            <a:pPr algn="ctr"/>
            <a:r>
              <a:rPr lang="fr-FR" b="1" dirty="0">
                <a:solidFill>
                  <a:schemeClr val="bg1">
                    <a:lumMod val="50000"/>
                  </a:schemeClr>
                </a:solidFill>
                <a:latin typeface="Montserrat" panose="020B0604020202020204" charset="0"/>
              </a:rPr>
              <a:t>Vérification, validation et paiement </a:t>
            </a:r>
          </a:p>
          <a:p>
            <a:pPr algn="ctr"/>
            <a:endParaRPr lang="fr-FR" dirty="0"/>
          </a:p>
        </p:txBody>
      </p:sp>
      <p:sp>
        <p:nvSpPr>
          <p:cNvPr id="10" name="TextBox 9"/>
          <p:cNvSpPr txBox="1"/>
          <p:nvPr/>
        </p:nvSpPr>
        <p:spPr>
          <a:xfrm>
            <a:off x="1475374" y="2199816"/>
            <a:ext cx="478882" cy="400110"/>
          </a:xfrm>
          <a:prstGeom prst="rect">
            <a:avLst/>
          </a:prstGeom>
          <a:noFill/>
        </p:spPr>
        <p:txBody>
          <a:bodyPr wrap="square" rtlCol="0">
            <a:spAutoFit/>
          </a:bodyPr>
          <a:lstStyle/>
          <a:p>
            <a:r>
              <a:rPr lang="en-US" sz="2000" b="1" dirty="0" smtClean="0">
                <a:latin typeface="Montserrat" panose="020B0604020202020204" charset="0"/>
              </a:rPr>
              <a:t>01</a:t>
            </a:r>
            <a:endParaRPr lang="fr-FR" sz="2000" b="1" dirty="0">
              <a:latin typeface="Montserrat" panose="020B0604020202020204" charset="0"/>
            </a:endParaRPr>
          </a:p>
        </p:txBody>
      </p:sp>
      <p:sp>
        <p:nvSpPr>
          <p:cNvPr id="78" name="TextBox 77"/>
          <p:cNvSpPr txBox="1"/>
          <p:nvPr/>
        </p:nvSpPr>
        <p:spPr>
          <a:xfrm>
            <a:off x="3283982" y="2195657"/>
            <a:ext cx="535307" cy="400110"/>
          </a:xfrm>
          <a:prstGeom prst="rect">
            <a:avLst/>
          </a:prstGeom>
          <a:noFill/>
        </p:spPr>
        <p:txBody>
          <a:bodyPr wrap="square" rtlCol="0">
            <a:spAutoFit/>
          </a:bodyPr>
          <a:lstStyle/>
          <a:p>
            <a:r>
              <a:rPr lang="en-US" sz="2000" b="1" dirty="0" smtClean="0">
                <a:latin typeface="Montserrat" panose="020B0604020202020204" charset="0"/>
              </a:rPr>
              <a:t>02</a:t>
            </a:r>
            <a:endParaRPr lang="fr-FR" sz="2000" b="1" dirty="0">
              <a:latin typeface="Montserrat" panose="020B0604020202020204" charset="0"/>
            </a:endParaRPr>
          </a:p>
        </p:txBody>
      </p:sp>
      <p:sp>
        <p:nvSpPr>
          <p:cNvPr id="79" name="TextBox 78"/>
          <p:cNvSpPr txBox="1"/>
          <p:nvPr/>
        </p:nvSpPr>
        <p:spPr>
          <a:xfrm>
            <a:off x="5116259" y="2195657"/>
            <a:ext cx="577597" cy="400110"/>
          </a:xfrm>
          <a:prstGeom prst="rect">
            <a:avLst/>
          </a:prstGeom>
          <a:noFill/>
        </p:spPr>
        <p:txBody>
          <a:bodyPr wrap="square" rtlCol="0">
            <a:spAutoFit/>
          </a:bodyPr>
          <a:lstStyle/>
          <a:p>
            <a:r>
              <a:rPr lang="en-US" sz="2000" b="1" dirty="0" smtClean="0">
                <a:latin typeface="Montserrat" panose="020B0604020202020204" charset="0"/>
              </a:rPr>
              <a:t>03</a:t>
            </a:r>
            <a:endParaRPr lang="fr-FR" sz="2000" b="1" dirty="0">
              <a:latin typeface="Montserrat" panose="020B0604020202020204" charset="0"/>
            </a:endParaRPr>
          </a:p>
        </p:txBody>
      </p:sp>
      <p:sp>
        <p:nvSpPr>
          <p:cNvPr id="80" name="TextBox 79"/>
          <p:cNvSpPr txBox="1"/>
          <p:nvPr/>
        </p:nvSpPr>
        <p:spPr>
          <a:xfrm>
            <a:off x="6941769" y="2195657"/>
            <a:ext cx="568473" cy="400110"/>
          </a:xfrm>
          <a:prstGeom prst="rect">
            <a:avLst/>
          </a:prstGeom>
          <a:noFill/>
        </p:spPr>
        <p:txBody>
          <a:bodyPr wrap="square" rtlCol="0">
            <a:spAutoFit/>
          </a:bodyPr>
          <a:lstStyle/>
          <a:p>
            <a:r>
              <a:rPr lang="en-US" sz="2000" b="1" dirty="0" smtClean="0">
                <a:latin typeface="Montserrat" panose="020B0604020202020204" charset="0"/>
              </a:rPr>
              <a:t>04</a:t>
            </a:r>
            <a:endParaRPr lang="fr-FR" sz="2000" b="1" dirty="0">
              <a:latin typeface="Montserrat" panose="020B0604020202020204" charset="0"/>
            </a:endParaRPr>
          </a:p>
        </p:txBody>
      </p:sp>
      <p:sp>
        <p:nvSpPr>
          <p:cNvPr id="3" name="TextBox 2"/>
          <p:cNvSpPr txBox="1"/>
          <p:nvPr/>
        </p:nvSpPr>
        <p:spPr>
          <a:xfrm>
            <a:off x="444146" y="4018516"/>
            <a:ext cx="8043746" cy="523220"/>
          </a:xfrm>
          <a:prstGeom prst="rect">
            <a:avLst/>
          </a:prstGeom>
          <a:noFill/>
        </p:spPr>
        <p:txBody>
          <a:bodyPr wrap="square" rtlCol="0">
            <a:spAutoFit/>
          </a:bodyPr>
          <a:lstStyle/>
          <a:p>
            <a:pPr algn="ctr"/>
            <a:r>
              <a:rPr lang="fr-FR" dirty="0">
                <a:solidFill>
                  <a:schemeClr val="bg1">
                    <a:lumMod val="50000"/>
                  </a:schemeClr>
                </a:solidFill>
                <a:latin typeface="Maven Pro" panose="020B0604020202020204" charset="0"/>
              </a:rPr>
              <a:t>Les déclarations sont généralement mensuelles ou trimestrielles, selon votre régime fiscal, et doivent être soumises avant le </a:t>
            </a:r>
            <a:r>
              <a:rPr lang="fr-FR" dirty="0" smtClean="0">
                <a:solidFill>
                  <a:schemeClr val="bg1">
                    <a:lumMod val="50000"/>
                  </a:schemeClr>
                </a:solidFill>
                <a:latin typeface="Maven Pro" panose="020B0604020202020204" charset="0"/>
              </a:rPr>
              <a:t>30 </a:t>
            </a:r>
            <a:r>
              <a:rPr lang="fr-FR" dirty="0">
                <a:solidFill>
                  <a:schemeClr val="bg1">
                    <a:lumMod val="50000"/>
                  </a:schemeClr>
                </a:solidFill>
                <a:latin typeface="Maven Pro" panose="020B0604020202020204" charset="0"/>
              </a:rPr>
              <a:t>du mois suivant la période concernée.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679" y="302720"/>
            <a:ext cx="640080" cy="640080"/>
          </a:xfrm>
          <a:prstGeom prst="rect">
            <a:avLst/>
          </a:prstGeom>
        </p:spPr>
      </p:pic>
    </p:spTree>
    <p:extLst>
      <p:ext uri="{BB962C8B-B14F-4D97-AF65-F5344CB8AC3E}">
        <p14:creationId xmlns:p14="http://schemas.microsoft.com/office/powerpoint/2010/main" val="96092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anim calcmode="lin" valueType="num">
                                      <p:cBhvr>
                                        <p:cTn id="23" dur="1000" fill="hold"/>
                                        <p:tgtEl>
                                          <p:spTgt spid="106"/>
                                        </p:tgtEl>
                                        <p:attrNameLst>
                                          <p:attrName>ppt_x</p:attrName>
                                        </p:attrNameLst>
                                      </p:cBhvr>
                                      <p:tavLst>
                                        <p:tav tm="0">
                                          <p:val>
                                            <p:strVal val="#ppt_x"/>
                                          </p:val>
                                        </p:tav>
                                        <p:tav tm="100000">
                                          <p:val>
                                            <p:strVal val="#ppt_x"/>
                                          </p:val>
                                        </p:tav>
                                      </p:tavLst>
                                    </p:anim>
                                    <p:anim calcmode="lin" valueType="num">
                                      <p:cBhvr>
                                        <p:cTn id="24" dur="1000" fill="hold"/>
                                        <p:tgtEl>
                                          <p:spTgt spid="10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50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5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50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1000"/>
                                        <p:tgtEl>
                                          <p:spTgt spid="78"/>
                                        </p:tgtEl>
                                      </p:cBhvr>
                                    </p:animEffect>
                                    <p:anim calcmode="lin" valueType="num">
                                      <p:cBhvr>
                                        <p:cTn id="38" dur="1000" fill="hold"/>
                                        <p:tgtEl>
                                          <p:spTgt spid="78"/>
                                        </p:tgtEl>
                                        <p:attrNameLst>
                                          <p:attrName>ppt_x</p:attrName>
                                        </p:attrNameLst>
                                      </p:cBhvr>
                                      <p:tavLst>
                                        <p:tav tm="0">
                                          <p:val>
                                            <p:strVal val="#ppt_x"/>
                                          </p:val>
                                        </p:tav>
                                        <p:tav tm="100000">
                                          <p:val>
                                            <p:strVal val="#ppt_x"/>
                                          </p:val>
                                        </p:tav>
                                      </p:tavLst>
                                    </p:anim>
                                    <p:anim calcmode="lin" valueType="num">
                                      <p:cBhvr>
                                        <p:cTn id="39" dur="1000" fill="hold"/>
                                        <p:tgtEl>
                                          <p:spTgt spid="7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50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1000"/>
                                        <p:tgtEl>
                                          <p:spTgt spid="79"/>
                                        </p:tgtEl>
                                      </p:cBhvr>
                                    </p:animEffect>
                                    <p:anim calcmode="lin" valueType="num">
                                      <p:cBhvr>
                                        <p:cTn id="43" dur="1000" fill="hold"/>
                                        <p:tgtEl>
                                          <p:spTgt spid="79"/>
                                        </p:tgtEl>
                                        <p:attrNameLst>
                                          <p:attrName>ppt_x</p:attrName>
                                        </p:attrNameLst>
                                      </p:cBhvr>
                                      <p:tavLst>
                                        <p:tav tm="0">
                                          <p:val>
                                            <p:strVal val="#ppt_x"/>
                                          </p:val>
                                        </p:tav>
                                        <p:tav tm="100000">
                                          <p:val>
                                            <p:strVal val="#ppt_x"/>
                                          </p:val>
                                        </p:tav>
                                      </p:tavLst>
                                    </p:anim>
                                    <p:anim calcmode="lin" valueType="num">
                                      <p:cBhvr>
                                        <p:cTn id="44" dur="1000" fill="hold"/>
                                        <p:tgtEl>
                                          <p:spTgt spid="7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50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1000"/>
                                        <p:tgtEl>
                                          <p:spTgt spid="80"/>
                                        </p:tgtEl>
                                      </p:cBhvr>
                                    </p:animEffect>
                                    <p:anim calcmode="lin" valueType="num">
                                      <p:cBhvr>
                                        <p:cTn id="48" dur="1000" fill="hold"/>
                                        <p:tgtEl>
                                          <p:spTgt spid="80"/>
                                        </p:tgtEl>
                                        <p:attrNameLst>
                                          <p:attrName>ppt_x</p:attrName>
                                        </p:attrNameLst>
                                      </p:cBhvr>
                                      <p:tavLst>
                                        <p:tav tm="0">
                                          <p:val>
                                            <p:strVal val="#ppt_x"/>
                                          </p:val>
                                        </p:tav>
                                        <p:tav tm="100000">
                                          <p:val>
                                            <p:strVal val="#ppt_x"/>
                                          </p:val>
                                        </p:tav>
                                      </p:tavLst>
                                    </p:anim>
                                    <p:anim calcmode="lin" valueType="num">
                                      <p:cBhvr>
                                        <p:cTn id="49" dur="1000" fill="hold"/>
                                        <p:tgtEl>
                                          <p:spTgt spid="8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50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00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anim calcmode="lin" valueType="num">
                                      <p:cBhvr>
                                        <p:cTn id="63" dur="1000" fill="hold"/>
                                        <p:tgtEl>
                                          <p:spTgt spid="8"/>
                                        </p:tgtEl>
                                        <p:attrNameLst>
                                          <p:attrName>ppt_x</p:attrName>
                                        </p:attrNameLst>
                                      </p:cBhvr>
                                      <p:tavLst>
                                        <p:tav tm="0">
                                          <p:val>
                                            <p:strVal val="#ppt_x"/>
                                          </p:val>
                                        </p:tav>
                                        <p:tav tm="100000">
                                          <p:val>
                                            <p:strVal val="#ppt_x"/>
                                          </p:val>
                                        </p:tav>
                                      </p:tavLst>
                                    </p:anim>
                                    <p:anim calcmode="lin" valueType="num">
                                      <p:cBhvr>
                                        <p:cTn id="64" dur="1000" fill="hold"/>
                                        <p:tgtEl>
                                          <p:spTgt spid="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50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1000"/>
                                        <p:tgtEl>
                                          <p:spTgt spid="9"/>
                                        </p:tgtEl>
                                      </p:cBhvr>
                                    </p:animEffect>
                                    <p:anim calcmode="lin" valueType="num">
                                      <p:cBhvr>
                                        <p:cTn id="68" dur="1000" fill="hold"/>
                                        <p:tgtEl>
                                          <p:spTgt spid="9"/>
                                        </p:tgtEl>
                                        <p:attrNameLst>
                                          <p:attrName>ppt_x</p:attrName>
                                        </p:attrNameLst>
                                      </p:cBhvr>
                                      <p:tavLst>
                                        <p:tav tm="0">
                                          <p:val>
                                            <p:strVal val="#ppt_x"/>
                                          </p:val>
                                        </p:tav>
                                        <p:tav tm="100000">
                                          <p:val>
                                            <p:strVal val="#ppt_x"/>
                                          </p:val>
                                        </p:tav>
                                      </p:tavLst>
                                    </p:anim>
                                    <p:anim calcmode="lin" valueType="num">
                                      <p:cBhvr>
                                        <p:cTn id="69" dur="1000" fill="hold"/>
                                        <p:tgtEl>
                                          <p:spTgt spid="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400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1000"/>
                                        <p:tgtEl>
                                          <p:spTgt spid="3"/>
                                        </p:tgtEl>
                                      </p:cBhvr>
                                    </p:animEffect>
                                    <p:anim calcmode="lin" valueType="num">
                                      <p:cBhvr>
                                        <p:cTn id="73" dur="1000" fill="hold"/>
                                        <p:tgtEl>
                                          <p:spTgt spid="3"/>
                                        </p:tgtEl>
                                        <p:attrNameLst>
                                          <p:attrName>ppt_x</p:attrName>
                                        </p:attrNameLst>
                                      </p:cBhvr>
                                      <p:tavLst>
                                        <p:tav tm="0">
                                          <p:val>
                                            <p:strVal val="#ppt_x"/>
                                          </p:val>
                                        </p:tav>
                                        <p:tav tm="100000">
                                          <p:val>
                                            <p:strVal val="#ppt_x"/>
                                          </p:val>
                                        </p:tav>
                                      </p:tavLst>
                                    </p:anim>
                                    <p:anim calcmode="lin" valueType="num">
                                      <p:cBhvr>
                                        <p:cTn id="74" dur="1000" fill="hold"/>
                                        <p:tgtEl>
                                          <p:spTgt spid="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125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1000"/>
                                        <p:tgtEl>
                                          <p:spTgt spid="7"/>
                                        </p:tgtEl>
                                      </p:cBhvr>
                                    </p:animEffect>
                                    <p:anim calcmode="lin" valueType="num">
                                      <p:cBhvr>
                                        <p:cTn id="78" dur="1000" fill="hold"/>
                                        <p:tgtEl>
                                          <p:spTgt spid="7"/>
                                        </p:tgtEl>
                                        <p:attrNameLst>
                                          <p:attrName>ppt_x</p:attrName>
                                        </p:attrNameLst>
                                      </p:cBhvr>
                                      <p:tavLst>
                                        <p:tav tm="0">
                                          <p:val>
                                            <p:strVal val="#ppt_x"/>
                                          </p:val>
                                        </p:tav>
                                        <p:tav tm="100000">
                                          <p:val>
                                            <p:strVal val="#ppt_x"/>
                                          </p:val>
                                        </p:tav>
                                      </p:tavLst>
                                    </p:anim>
                                    <p:anim calcmode="lin" valueType="num">
                                      <p:cBhvr>
                                        <p:cTn id="7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4" grpId="0"/>
      <p:bldP spid="6" grpId="0"/>
      <p:bldP spid="8" grpId="0"/>
      <p:bldP spid="9" grpId="0"/>
      <p:bldP spid="10" grpId="0"/>
      <p:bldP spid="78" grpId="0"/>
      <p:bldP spid="79" grpId="0"/>
      <p:bldP spid="80"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5382322" cy="402900"/>
          </a:xfrm>
          <a:prstGeom prst="rect">
            <a:avLst/>
          </a:prstGeom>
          <a:noFill/>
          <a:ln>
            <a:noFill/>
          </a:ln>
        </p:spPr>
        <p:txBody>
          <a:bodyPr spcFirstLastPara="1" wrap="square" lIns="91425" tIns="91425" rIns="91425" bIns="91425" anchor="b" anchorCtr="0">
            <a:noAutofit/>
          </a:bodyPr>
          <a:lstStyle/>
          <a:p>
            <a:pPr lvl="0"/>
            <a:r>
              <a:rPr lang="en-US" sz="1800" b="1" dirty="0" smtClean="0">
                <a:solidFill>
                  <a:schemeClr val="lt1"/>
                </a:solidFill>
                <a:latin typeface="Montserrat"/>
                <a:ea typeface="Montserrat"/>
                <a:cs typeface="Montserrat"/>
                <a:sym typeface="Montserrat"/>
              </a:rPr>
              <a:t>Déclaration de la cnss</a:t>
            </a:r>
            <a:r>
              <a:rPr lang="en-US" sz="1800" b="1" dirty="0">
                <a:solidFill>
                  <a:schemeClr val="lt1"/>
                </a:solidFill>
                <a:latin typeface="Montserrat"/>
                <a:ea typeface="Montserrat"/>
                <a:cs typeface="Montserrat"/>
                <a:sym typeface="Montserrat"/>
              </a:rPr>
              <a:t> </a:t>
            </a:r>
            <a:r>
              <a:rPr lang="en-US" sz="1800" b="1" dirty="0" smtClean="0">
                <a:solidFill>
                  <a:schemeClr val="lt1"/>
                </a:solidFill>
                <a:latin typeface="Montserrat"/>
                <a:ea typeface="Montserrat"/>
                <a:cs typeface="Montserrat"/>
                <a:sym typeface="Montserrat"/>
              </a:rPr>
              <a:t>sur </a:t>
            </a:r>
            <a:r>
              <a:rPr lang="en-US" sz="1800" b="1" u="sng" dirty="0" smtClean="0">
                <a:solidFill>
                  <a:schemeClr val="lt1"/>
                </a:solidFill>
                <a:latin typeface="Montserrat"/>
                <a:ea typeface="Montserrat"/>
                <a:cs typeface="Montserrat"/>
                <a:sym typeface="Montserrat"/>
              </a:rPr>
              <a:t>DAMANCOM</a:t>
            </a:r>
            <a:endParaRPr sz="1800" b="1" u="sng" dirty="0">
              <a:solidFill>
                <a:schemeClr val="lt1"/>
              </a:solidFill>
              <a:latin typeface="Montserrat"/>
              <a:ea typeface="Montserrat"/>
              <a:cs typeface="Montserrat"/>
              <a:sym typeface="Montserrat"/>
            </a:endParaRPr>
          </a:p>
        </p:txBody>
      </p:sp>
      <p:grpSp>
        <p:nvGrpSpPr>
          <p:cNvPr id="77" name="Google Shape;2129;p79"/>
          <p:cNvGrpSpPr/>
          <p:nvPr/>
        </p:nvGrpSpPr>
        <p:grpSpPr>
          <a:xfrm>
            <a:off x="223024" y="1273071"/>
            <a:ext cx="2090179" cy="345910"/>
            <a:chOff x="6336019" y="3733725"/>
            <a:chExt cx="2566206" cy="351310"/>
          </a:xfrm>
          <a:solidFill>
            <a:schemeClr val="bg1">
              <a:lumMod val="40000"/>
              <a:lumOff val="60000"/>
            </a:schemeClr>
          </a:solidFill>
        </p:grpSpPr>
        <p:sp>
          <p:nvSpPr>
            <p:cNvPr id="81" name="Google Shape;2130;p79"/>
            <p:cNvSpPr/>
            <p:nvPr/>
          </p:nvSpPr>
          <p:spPr>
            <a:xfrm>
              <a:off x="6336019" y="3733735"/>
              <a:ext cx="1881300" cy="351300"/>
            </a:xfrm>
            <a:prstGeom prst="homePlate">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31;p79"/>
            <p:cNvSpPr/>
            <p:nvPr/>
          </p:nvSpPr>
          <p:spPr>
            <a:xfrm>
              <a:off x="80985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32;p79"/>
            <p:cNvSpPr/>
            <p:nvPr/>
          </p:nvSpPr>
          <p:spPr>
            <a:xfrm>
              <a:off x="83271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33;p79"/>
            <p:cNvSpPr/>
            <p:nvPr/>
          </p:nvSpPr>
          <p:spPr>
            <a:xfrm>
              <a:off x="85557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2536497" y="1184411"/>
            <a:ext cx="4784691" cy="523220"/>
          </a:xfrm>
          <a:prstGeom prst="rect">
            <a:avLst/>
          </a:prstGeom>
        </p:spPr>
        <p:txBody>
          <a:bodyPr wrap="square">
            <a:spAutoFit/>
          </a:bodyPr>
          <a:lstStyle/>
          <a:p>
            <a:r>
              <a:rPr lang="fr-FR" b="1" dirty="0">
                <a:solidFill>
                  <a:schemeClr val="bg1">
                    <a:lumMod val="50000"/>
                  </a:schemeClr>
                </a:solidFill>
                <a:latin typeface="Maven Pro" panose="020B0604020202020204" charset="0"/>
              </a:rPr>
              <a:t>Création de </a:t>
            </a:r>
            <a:r>
              <a:rPr lang="fr-FR" b="1" dirty="0" smtClean="0">
                <a:solidFill>
                  <a:schemeClr val="bg1">
                    <a:lumMod val="50000"/>
                  </a:schemeClr>
                </a:solidFill>
                <a:latin typeface="Maven Pro" panose="020B0604020202020204" charset="0"/>
              </a:rPr>
              <a:t>compte et Immatriculation </a:t>
            </a:r>
            <a:r>
              <a:rPr lang="fr-FR" b="1" dirty="0">
                <a:solidFill>
                  <a:schemeClr val="bg1">
                    <a:lumMod val="50000"/>
                  </a:schemeClr>
                </a:solidFill>
                <a:latin typeface="Maven Pro" panose="020B0604020202020204" charset="0"/>
              </a:rPr>
              <a:t>initiale de l'employeur (obligatoire)</a:t>
            </a:r>
          </a:p>
        </p:txBody>
      </p:sp>
      <p:grpSp>
        <p:nvGrpSpPr>
          <p:cNvPr id="85" name="Google Shape;2129;p79"/>
          <p:cNvGrpSpPr/>
          <p:nvPr/>
        </p:nvGrpSpPr>
        <p:grpSpPr>
          <a:xfrm>
            <a:off x="223024" y="2249026"/>
            <a:ext cx="2090179" cy="345910"/>
            <a:chOff x="6336019" y="3733725"/>
            <a:chExt cx="2566206" cy="351310"/>
          </a:xfrm>
          <a:solidFill>
            <a:schemeClr val="bg1">
              <a:lumMod val="40000"/>
              <a:lumOff val="60000"/>
            </a:schemeClr>
          </a:solidFill>
        </p:grpSpPr>
        <p:sp>
          <p:nvSpPr>
            <p:cNvPr id="86" name="Google Shape;2130;p79"/>
            <p:cNvSpPr/>
            <p:nvPr/>
          </p:nvSpPr>
          <p:spPr>
            <a:xfrm>
              <a:off x="6336019" y="3733735"/>
              <a:ext cx="1881300" cy="351300"/>
            </a:xfrm>
            <a:prstGeom prst="homePlate">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31;p79"/>
            <p:cNvSpPr/>
            <p:nvPr/>
          </p:nvSpPr>
          <p:spPr>
            <a:xfrm>
              <a:off x="80985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32;p79"/>
            <p:cNvSpPr/>
            <p:nvPr/>
          </p:nvSpPr>
          <p:spPr>
            <a:xfrm>
              <a:off x="83271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33;p79"/>
            <p:cNvSpPr/>
            <p:nvPr/>
          </p:nvSpPr>
          <p:spPr>
            <a:xfrm>
              <a:off x="85557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2129;p79"/>
          <p:cNvGrpSpPr/>
          <p:nvPr/>
        </p:nvGrpSpPr>
        <p:grpSpPr>
          <a:xfrm>
            <a:off x="223024" y="3224971"/>
            <a:ext cx="2090179" cy="345910"/>
            <a:chOff x="6336019" y="3733725"/>
            <a:chExt cx="2566206" cy="351310"/>
          </a:xfrm>
          <a:solidFill>
            <a:schemeClr val="bg1">
              <a:lumMod val="40000"/>
              <a:lumOff val="60000"/>
            </a:schemeClr>
          </a:solidFill>
        </p:grpSpPr>
        <p:sp>
          <p:nvSpPr>
            <p:cNvPr id="91" name="Google Shape;2130;p79"/>
            <p:cNvSpPr/>
            <p:nvPr/>
          </p:nvSpPr>
          <p:spPr>
            <a:xfrm>
              <a:off x="6336019" y="3733735"/>
              <a:ext cx="1881300" cy="351300"/>
            </a:xfrm>
            <a:prstGeom prst="homePlate">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31;p79"/>
            <p:cNvSpPr/>
            <p:nvPr/>
          </p:nvSpPr>
          <p:spPr>
            <a:xfrm>
              <a:off x="80985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32;p79"/>
            <p:cNvSpPr/>
            <p:nvPr/>
          </p:nvSpPr>
          <p:spPr>
            <a:xfrm>
              <a:off x="83271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33;p79"/>
            <p:cNvSpPr/>
            <p:nvPr/>
          </p:nvSpPr>
          <p:spPr>
            <a:xfrm>
              <a:off x="85557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2533692" y="2160366"/>
            <a:ext cx="4790299" cy="523220"/>
          </a:xfrm>
          <a:prstGeom prst="rect">
            <a:avLst/>
          </a:prstGeom>
        </p:spPr>
        <p:txBody>
          <a:bodyPr wrap="square">
            <a:spAutoFit/>
          </a:bodyPr>
          <a:lstStyle/>
          <a:p>
            <a:r>
              <a:rPr lang="fr-FR" b="1" dirty="0">
                <a:solidFill>
                  <a:schemeClr val="bg1">
                    <a:lumMod val="50000"/>
                  </a:schemeClr>
                </a:solidFill>
                <a:latin typeface="Maven Pro" panose="020B0604020202020204" charset="0"/>
              </a:rPr>
              <a:t>Enregistrement des employés (après l'activation du compte employeur sur DAMANCOM)</a:t>
            </a:r>
          </a:p>
        </p:txBody>
      </p:sp>
      <p:sp>
        <p:nvSpPr>
          <p:cNvPr id="7" name="Rectangle 6"/>
          <p:cNvSpPr/>
          <p:nvPr/>
        </p:nvSpPr>
        <p:spPr>
          <a:xfrm>
            <a:off x="2533692" y="3136311"/>
            <a:ext cx="4784691" cy="523220"/>
          </a:xfrm>
          <a:prstGeom prst="rect">
            <a:avLst/>
          </a:prstGeom>
        </p:spPr>
        <p:txBody>
          <a:bodyPr wrap="square">
            <a:spAutoFit/>
          </a:bodyPr>
          <a:lstStyle/>
          <a:p>
            <a:r>
              <a:rPr lang="fr-FR" b="1" dirty="0">
                <a:solidFill>
                  <a:schemeClr val="bg1">
                    <a:lumMod val="50000"/>
                  </a:schemeClr>
                </a:solidFill>
                <a:latin typeface="Maven Pro" panose="020B0604020202020204" charset="0"/>
              </a:rPr>
              <a:t>Déclaration des salaires et paiement des cotisations (périodiquement, généralement mensuellement)</a:t>
            </a:r>
          </a:p>
        </p:txBody>
      </p:sp>
      <p:grpSp>
        <p:nvGrpSpPr>
          <p:cNvPr id="95" name="Google Shape;2129;p79"/>
          <p:cNvGrpSpPr/>
          <p:nvPr/>
        </p:nvGrpSpPr>
        <p:grpSpPr>
          <a:xfrm>
            <a:off x="223024" y="4198469"/>
            <a:ext cx="2090179" cy="345910"/>
            <a:chOff x="6336019" y="3733725"/>
            <a:chExt cx="2566206" cy="351310"/>
          </a:xfrm>
          <a:solidFill>
            <a:schemeClr val="bg1">
              <a:lumMod val="40000"/>
              <a:lumOff val="60000"/>
            </a:schemeClr>
          </a:solidFill>
        </p:grpSpPr>
        <p:sp>
          <p:nvSpPr>
            <p:cNvPr id="96" name="Google Shape;2130;p79"/>
            <p:cNvSpPr/>
            <p:nvPr/>
          </p:nvSpPr>
          <p:spPr>
            <a:xfrm>
              <a:off x="6336019" y="3733735"/>
              <a:ext cx="1881300" cy="351300"/>
            </a:xfrm>
            <a:prstGeom prst="homePlate">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31;p79"/>
            <p:cNvSpPr/>
            <p:nvPr/>
          </p:nvSpPr>
          <p:spPr>
            <a:xfrm>
              <a:off x="80985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32;p79"/>
            <p:cNvSpPr/>
            <p:nvPr/>
          </p:nvSpPr>
          <p:spPr>
            <a:xfrm>
              <a:off x="83271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33;p79"/>
            <p:cNvSpPr/>
            <p:nvPr/>
          </p:nvSpPr>
          <p:spPr>
            <a:xfrm>
              <a:off x="85557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Rectangle 99"/>
          <p:cNvSpPr/>
          <p:nvPr/>
        </p:nvSpPr>
        <p:spPr>
          <a:xfrm>
            <a:off x="2533692" y="4217530"/>
            <a:ext cx="4784691" cy="307777"/>
          </a:xfrm>
          <a:prstGeom prst="rect">
            <a:avLst/>
          </a:prstGeom>
        </p:spPr>
        <p:txBody>
          <a:bodyPr wrap="square">
            <a:spAutoFit/>
          </a:bodyPr>
          <a:lstStyle/>
          <a:p>
            <a:r>
              <a:rPr lang="fr-FR" b="1" dirty="0">
                <a:solidFill>
                  <a:schemeClr val="bg1">
                    <a:lumMod val="50000"/>
                  </a:schemeClr>
                </a:solidFill>
                <a:latin typeface="Maven Pro" panose="020B0604020202020204" charset="0"/>
              </a:rPr>
              <a:t>Téléchargement et conservation des documents</a:t>
            </a:r>
          </a:p>
        </p:txBody>
      </p:sp>
      <p:sp>
        <p:nvSpPr>
          <p:cNvPr id="11" name="TextBox 10"/>
          <p:cNvSpPr txBox="1"/>
          <p:nvPr/>
        </p:nvSpPr>
        <p:spPr>
          <a:xfrm>
            <a:off x="197824" y="1292339"/>
            <a:ext cx="1538868" cy="307777"/>
          </a:xfrm>
          <a:prstGeom prst="rect">
            <a:avLst/>
          </a:prstGeom>
          <a:noFill/>
        </p:spPr>
        <p:txBody>
          <a:bodyPr wrap="square" rtlCol="0">
            <a:spAutoFit/>
          </a:bodyPr>
          <a:lstStyle/>
          <a:p>
            <a:pPr algn="ctr"/>
            <a:r>
              <a:rPr lang="fr-FR" b="1" dirty="0" smtClean="0">
                <a:solidFill>
                  <a:schemeClr val="bg1">
                    <a:lumMod val="50000"/>
                  </a:schemeClr>
                </a:solidFill>
              </a:rPr>
              <a:t>Étape</a:t>
            </a:r>
            <a:r>
              <a:rPr lang="en-US" b="1" dirty="0" smtClean="0">
                <a:solidFill>
                  <a:schemeClr val="bg1">
                    <a:lumMod val="50000"/>
                  </a:schemeClr>
                </a:solidFill>
              </a:rPr>
              <a:t> 01</a:t>
            </a:r>
            <a:endParaRPr lang="fr-FR" b="1" dirty="0">
              <a:solidFill>
                <a:schemeClr val="bg1">
                  <a:lumMod val="50000"/>
                </a:schemeClr>
              </a:solidFill>
            </a:endParaRPr>
          </a:p>
        </p:txBody>
      </p:sp>
      <p:sp>
        <p:nvSpPr>
          <p:cNvPr id="12" name="Rectangle 11"/>
          <p:cNvSpPr/>
          <p:nvPr/>
        </p:nvSpPr>
        <p:spPr>
          <a:xfrm>
            <a:off x="524912" y="2269488"/>
            <a:ext cx="920445" cy="307777"/>
          </a:xfrm>
          <a:prstGeom prst="rect">
            <a:avLst/>
          </a:prstGeom>
        </p:spPr>
        <p:txBody>
          <a:bodyPr wrap="none">
            <a:spAutoFit/>
          </a:bodyPr>
          <a:lstStyle/>
          <a:p>
            <a:pPr algn="ctr"/>
            <a:r>
              <a:rPr lang="fr-FR" b="1" dirty="0">
                <a:solidFill>
                  <a:schemeClr val="bg1">
                    <a:lumMod val="50000"/>
                  </a:schemeClr>
                </a:solidFill>
              </a:rPr>
              <a:t>Étape</a:t>
            </a:r>
            <a:r>
              <a:rPr lang="en-US" b="1" dirty="0">
                <a:solidFill>
                  <a:schemeClr val="bg1">
                    <a:lumMod val="50000"/>
                  </a:schemeClr>
                </a:solidFill>
              </a:rPr>
              <a:t> </a:t>
            </a:r>
            <a:r>
              <a:rPr lang="en-US" b="1" dirty="0" smtClean="0">
                <a:solidFill>
                  <a:schemeClr val="bg1">
                    <a:lumMod val="50000"/>
                  </a:schemeClr>
                </a:solidFill>
              </a:rPr>
              <a:t>02</a:t>
            </a:r>
            <a:endParaRPr lang="fr-FR" b="1" dirty="0">
              <a:solidFill>
                <a:schemeClr val="bg1">
                  <a:lumMod val="50000"/>
                </a:schemeClr>
              </a:solidFill>
            </a:endParaRPr>
          </a:p>
        </p:txBody>
      </p:sp>
      <p:sp>
        <p:nvSpPr>
          <p:cNvPr id="13" name="Rectangle 12"/>
          <p:cNvSpPr/>
          <p:nvPr/>
        </p:nvSpPr>
        <p:spPr>
          <a:xfrm>
            <a:off x="512495" y="3244032"/>
            <a:ext cx="920445" cy="307777"/>
          </a:xfrm>
          <a:prstGeom prst="rect">
            <a:avLst/>
          </a:prstGeom>
        </p:spPr>
        <p:txBody>
          <a:bodyPr wrap="none">
            <a:spAutoFit/>
          </a:bodyPr>
          <a:lstStyle/>
          <a:p>
            <a:pPr algn="ctr"/>
            <a:r>
              <a:rPr lang="fr-FR" b="1" dirty="0">
                <a:solidFill>
                  <a:schemeClr val="bg1">
                    <a:lumMod val="50000"/>
                  </a:schemeClr>
                </a:solidFill>
              </a:rPr>
              <a:t>Étape</a:t>
            </a:r>
            <a:r>
              <a:rPr lang="en-US" b="1" dirty="0">
                <a:solidFill>
                  <a:schemeClr val="bg1">
                    <a:lumMod val="50000"/>
                  </a:schemeClr>
                </a:solidFill>
              </a:rPr>
              <a:t> </a:t>
            </a:r>
            <a:r>
              <a:rPr lang="en-US" b="1" dirty="0" smtClean="0">
                <a:solidFill>
                  <a:schemeClr val="bg1">
                    <a:lumMod val="50000"/>
                  </a:schemeClr>
                </a:solidFill>
              </a:rPr>
              <a:t>03</a:t>
            </a:r>
            <a:endParaRPr lang="fr-FR" b="1" dirty="0">
              <a:solidFill>
                <a:schemeClr val="bg1">
                  <a:lumMod val="50000"/>
                </a:schemeClr>
              </a:solidFill>
            </a:endParaRPr>
          </a:p>
        </p:txBody>
      </p:sp>
      <p:sp>
        <p:nvSpPr>
          <p:cNvPr id="14" name="Rectangle 13"/>
          <p:cNvSpPr/>
          <p:nvPr/>
        </p:nvSpPr>
        <p:spPr>
          <a:xfrm>
            <a:off x="523202" y="4220655"/>
            <a:ext cx="920445" cy="307777"/>
          </a:xfrm>
          <a:prstGeom prst="rect">
            <a:avLst/>
          </a:prstGeom>
        </p:spPr>
        <p:txBody>
          <a:bodyPr wrap="none">
            <a:spAutoFit/>
          </a:bodyPr>
          <a:lstStyle/>
          <a:p>
            <a:pPr algn="ctr"/>
            <a:r>
              <a:rPr lang="fr-FR" b="1" dirty="0">
                <a:solidFill>
                  <a:schemeClr val="bg1">
                    <a:lumMod val="50000"/>
                  </a:schemeClr>
                </a:solidFill>
              </a:rPr>
              <a:t>Étape</a:t>
            </a:r>
            <a:r>
              <a:rPr lang="en-US" b="1" dirty="0">
                <a:solidFill>
                  <a:schemeClr val="bg1">
                    <a:lumMod val="50000"/>
                  </a:schemeClr>
                </a:solidFill>
              </a:rPr>
              <a:t> </a:t>
            </a:r>
            <a:r>
              <a:rPr lang="en-US" b="1" dirty="0" smtClean="0">
                <a:solidFill>
                  <a:schemeClr val="bg1">
                    <a:lumMod val="50000"/>
                  </a:schemeClr>
                </a:solidFill>
              </a:rPr>
              <a:t>04</a:t>
            </a:r>
            <a:endParaRPr lang="fr-FR" b="1" dirty="0">
              <a:solidFill>
                <a:schemeClr val="bg1">
                  <a:lumMod val="50000"/>
                </a:schemeClr>
              </a:solidFill>
            </a:endParaRPr>
          </a:p>
        </p:txBody>
      </p:sp>
      <p:sp>
        <p:nvSpPr>
          <p:cNvPr id="101" name="Google Shape;1952;p73"/>
          <p:cNvSpPr/>
          <p:nvPr/>
        </p:nvSpPr>
        <p:spPr>
          <a:xfrm>
            <a:off x="8273349" y="4294065"/>
            <a:ext cx="1090500" cy="1090500"/>
          </a:xfrm>
          <a:prstGeom prst="roundRect">
            <a:avLst>
              <a:gd name="adj" fmla="val 16667"/>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2" name="Google Shape;1951;p73"/>
          <p:cNvSpPr/>
          <p:nvPr/>
        </p:nvSpPr>
        <p:spPr>
          <a:xfrm>
            <a:off x="7917309" y="3826168"/>
            <a:ext cx="1090500" cy="109050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23" name="Google Shape;953;p37"/>
          <p:cNvGrpSpPr/>
          <p:nvPr/>
        </p:nvGrpSpPr>
        <p:grpSpPr>
          <a:xfrm rot="10800000">
            <a:off x="7618914" y="-126807"/>
            <a:ext cx="2893588" cy="3284238"/>
            <a:chOff x="-630087" y="1859288"/>
            <a:chExt cx="2893588" cy="3284238"/>
          </a:xfrm>
        </p:grpSpPr>
        <p:sp>
          <p:nvSpPr>
            <p:cNvPr id="125"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133"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34" name="Google Shape;956;p37"/>
            <p:cNvGrpSpPr/>
            <p:nvPr/>
          </p:nvGrpSpPr>
          <p:grpSpPr>
            <a:xfrm>
              <a:off x="-630087" y="1859288"/>
              <a:ext cx="1885275" cy="1884250"/>
              <a:chOff x="2609275" y="3149350"/>
              <a:chExt cx="1885275" cy="1884250"/>
            </a:xfrm>
          </p:grpSpPr>
          <p:sp>
            <p:nvSpPr>
              <p:cNvPr id="135"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 name="Google Shape;15636;p90"/>
          <p:cNvGrpSpPr/>
          <p:nvPr/>
        </p:nvGrpSpPr>
        <p:grpSpPr>
          <a:xfrm>
            <a:off x="7914725" y="262908"/>
            <a:ext cx="603504" cy="640080"/>
            <a:chOff x="4212429" y="1502385"/>
            <a:chExt cx="321037" cy="353822"/>
          </a:xfrm>
          <a:solidFill>
            <a:srgbClr val="00649F"/>
          </a:solidFill>
        </p:grpSpPr>
        <p:sp>
          <p:nvSpPr>
            <p:cNvPr id="62" name="Google Shape;15637;p90"/>
            <p:cNvSpPr/>
            <p:nvPr/>
          </p:nvSpPr>
          <p:spPr>
            <a:xfrm>
              <a:off x="4310592" y="1585938"/>
              <a:ext cx="125092" cy="163001"/>
            </a:xfrm>
            <a:custGeom>
              <a:avLst/>
              <a:gdLst/>
              <a:ahLst/>
              <a:cxnLst/>
              <a:rect l="l" t="t" r="r" b="b"/>
              <a:pathLst>
                <a:path w="3930" h="5121" extrusionOk="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638;p90"/>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639;p90"/>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640;p90"/>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667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1000"/>
                                        <p:tgtEl>
                                          <p:spTgt spid="123"/>
                                        </p:tgtEl>
                                      </p:cBhvr>
                                    </p:animEffect>
                                    <p:anim calcmode="lin" valueType="num">
                                      <p:cBhvr>
                                        <p:cTn id="23" dur="1000" fill="hold"/>
                                        <p:tgtEl>
                                          <p:spTgt spid="123"/>
                                        </p:tgtEl>
                                        <p:attrNameLst>
                                          <p:attrName>ppt_x</p:attrName>
                                        </p:attrNameLst>
                                      </p:cBhvr>
                                      <p:tavLst>
                                        <p:tav tm="0">
                                          <p:val>
                                            <p:strVal val="#ppt_x"/>
                                          </p:val>
                                        </p:tav>
                                        <p:tav tm="100000">
                                          <p:val>
                                            <p:strVal val="#ppt_x"/>
                                          </p:val>
                                        </p:tav>
                                      </p:tavLst>
                                    </p:anim>
                                    <p:anim calcmode="lin" valueType="num">
                                      <p:cBhvr>
                                        <p:cTn id="24" dur="1000" fill="hold"/>
                                        <p:tgtEl>
                                          <p:spTgt spid="1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25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1000"/>
                                        <p:tgtEl>
                                          <p:spTgt spid="102"/>
                                        </p:tgtEl>
                                      </p:cBhvr>
                                    </p:animEffect>
                                    <p:anim calcmode="lin" valueType="num">
                                      <p:cBhvr>
                                        <p:cTn id="28" dur="1000" fill="hold"/>
                                        <p:tgtEl>
                                          <p:spTgt spid="102"/>
                                        </p:tgtEl>
                                        <p:attrNameLst>
                                          <p:attrName>ppt_x</p:attrName>
                                        </p:attrNameLst>
                                      </p:cBhvr>
                                      <p:tavLst>
                                        <p:tav tm="0">
                                          <p:val>
                                            <p:strVal val="#ppt_x"/>
                                          </p:val>
                                        </p:tav>
                                        <p:tav tm="100000">
                                          <p:val>
                                            <p:strVal val="#ppt_x"/>
                                          </p:val>
                                        </p:tav>
                                      </p:tavLst>
                                    </p:anim>
                                    <p:anim calcmode="lin" valueType="num">
                                      <p:cBhvr>
                                        <p:cTn id="29" dur="1000" fill="hold"/>
                                        <p:tgtEl>
                                          <p:spTgt spid="10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50"/>
                                  </p:stCondLst>
                                  <p:childTnLst>
                                    <p:set>
                                      <p:cBhvr>
                                        <p:cTn id="31" dur="1" fill="hold">
                                          <p:stCondLst>
                                            <p:cond delay="0"/>
                                          </p:stCondLst>
                                        </p:cTn>
                                        <p:tgtEl>
                                          <p:spTgt spid="101"/>
                                        </p:tgtEl>
                                        <p:attrNameLst>
                                          <p:attrName>style.visibility</p:attrName>
                                        </p:attrNameLst>
                                      </p:cBhvr>
                                      <p:to>
                                        <p:strVal val="visible"/>
                                      </p:to>
                                    </p:set>
                                    <p:animEffect transition="in" filter="fade">
                                      <p:cBhvr>
                                        <p:cTn id="32" dur="1000"/>
                                        <p:tgtEl>
                                          <p:spTgt spid="101"/>
                                        </p:tgtEl>
                                      </p:cBhvr>
                                    </p:animEffect>
                                    <p:anim calcmode="lin" valueType="num">
                                      <p:cBhvr>
                                        <p:cTn id="33" dur="1000" fill="hold"/>
                                        <p:tgtEl>
                                          <p:spTgt spid="101"/>
                                        </p:tgtEl>
                                        <p:attrNameLst>
                                          <p:attrName>ppt_x</p:attrName>
                                        </p:attrNameLst>
                                      </p:cBhvr>
                                      <p:tavLst>
                                        <p:tav tm="0">
                                          <p:val>
                                            <p:strVal val="#ppt_x"/>
                                          </p:val>
                                        </p:tav>
                                        <p:tav tm="100000">
                                          <p:val>
                                            <p:strVal val="#ppt_x"/>
                                          </p:val>
                                        </p:tav>
                                      </p:tavLst>
                                    </p:anim>
                                    <p:anim calcmode="lin" valueType="num">
                                      <p:cBhvr>
                                        <p:cTn id="34" dur="1000" fill="hold"/>
                                        <p:tgtEl>
                                          <p:spTgt spid="10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75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1000"/>
                                        <p:tgtEl>
                                          <p:spTgt spid="77"/>
                                        </p:tgtEl>
                                      </p:cBhvr>
                                    </p:animEffect>
                                    <p:anim calcmode="lin" valueType="num">
                                      <p:cBhvr>
                                        <p:cTn id="38" dur="1000" fill="hold"/>
                                        <p:tgtEl>
                                          <p:spTgt spid="77"/>
                                        </p:tgtEl>
                                        <p:attrNameLst>
                                          <p:attrName>ppt_x</p:attrName>
                                        </p:attrNameLst>
                                      </p:cBhvr>
                                      <p:tavLst>
                                        <p:tav tm="0">
                                          <p:val>
                                            <p:strVal val="#ppt_x"/>
                                          </p:val>
                                        </p:tav>
                                        <p:tav tm="100000">
                                          <p:val>
                                            <p:strVal val="#ppt_x"/>
                                          </p:val>
                                        </p:tav>
                                      </p:tavLst>
                                    </p:anim>
                                    <p:anim calcmode="lin" valueType="num">
                                      <p:cBhvr>
                                        <p:cTn id="39" dur="1000" fill="hold"/>
                                        <p:tgtEl>
                                          <p:spTgt spid="7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75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25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000"/>
                                        <p:tgtEl>
                                          <p:spTgt spid="3"/>
                                        </p:tgtEl>
                                      </p:cBhvr>
                                    </p:animEffect>
                                    <p:anim calcmode="lin" valueType="num">
                                      <p:cBhvr>
                                        <p:cTn id="48" dur="1000" fill="hold"/>
                                        <p:tgtEl>
                                          <p:spTgt spid="3"/>
                                        </p:tgtEl>
                                        <p:attrNameLst>
                                          <p:attrName>ppt_x</p:attrName>
                                        </p:attrNameLst>
                                      </p:cBhvr>
                                      <p:tavLst>
                                        <p:tav tm="0">
                                          <p:val>
                                            <p:strVal val="#ppt_x"/>
                                          </p:val>
                                        </p:tav>
                                        <p:tav tm="100000">
                                          <p:val>
                                            <p:strVal val="#ppt_x"/>
                                          </p:val>
                                        </p:tav>
                                      </p:tavLst>
                                    </p:anim>
                                    <p:anim calcmode="lin" valueType="num">
                                      <p:cBhvr>
                                        <p:cTn id="49" dur="1000" fill="hold"/>
                                        <p:tgtEl>
                                          <p:spTgt spid="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2750"/>
                                  </p:stCondLst>
                                  <p:childTnLst>
                                    <p:set>
                                      <p:cBhvr>
                                        <p:cTn id="51" dur="1" fill="hold">
                                          <p:stCondLst>
                                            <p:cond delay="0"/>
                                          </p:stCondLst>
                                        </p:cTn>
                                        <p:tgtEl>
                                          <p:spTgt spid="85"/>
                                        </p:tgtEl>
                                        <p:attrNameLst>
                                          <p:attrName>style.visibility</p:attrName>
                                        </p:attrNameLst>
                                      </p:cBhvr>
                                      <p:to>
                                        <p:strVal val="visible"/>
                                      </p:to>
                                    </p:set>
                                    <p:animEffect transition="in" filter="fade">
                                      <p:cBhvr>
                                        <p:cTn id="52" dur="1000"/>
                                        <p:tgtEl>
                                          <p:spTgt spid="85"/>
                                        </p:tgtEl>
                                      </p:cBhvr>
                                    </p:animEffect>
                                    <p:anim calcmode="lin" valueType="num">
                                      <p:cBhvr>
                                        <p:cTn id="53" dur="1000" fill="hold"/>
                                        <p:tgtEl>
                                          <p:spTgt spid="85"/>
                                        </p:tgtEl>
                                        <p:attrNameLst>
                                          <p:attrName>ppt_x</p:attrName>
                                        </p:attrNameLst>
                                      </p:cBhvr>
                                      <p:tavLst>
                                        <p:tav tm="0">
                                          <p:val>
                                            <p:strVal val="#ppt_x"/>
                                          </p:val>
                                        </p:tav>
                                        <p:tav tm="100000">
                                          <p:val>
                                            <p:strVal val="#ppt_x"/>
                                          </p:val>
                                        </p:tav>
                                      </p:tavLst>
                                    </p:anim>
                                    <p:anim calcmode="lin" valueType="num">
                                      <p:cBhvr>
                                        <p:cTn id="54" dur="1000" fill="hold"/>
                                        <p:tgtEl>
                                          <p:spTgt spid="8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75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25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1000"/>
                                        <p:tgtEl>
                                          <p:spTgt spid="5"/>
                                        </p:tgtEl>
                                      </p:cBhvr>
                                    </p:animEffect>
                                    <p:anim calcmode="lin" valueType="num">
                                      <p:cBhvr>
                                        <p:cTn id="63" dur="1000" fill="hold"/>
                                        <p:tgtEl>
                                          <p:spTgt spid="5"/>
                                        </p:tgtEl>
                                        <p:attrNameLst>
                                          <p:attrName>ppt_x</p:attrName>
                                        </p:attrNameLst>
                                      </p:cBhvr>
                                      <p:tavLst>
                                        <p:tav tm="0">
                                          <p:val>
                                            <p:strVal val="#ppt_x"/>
                                          </p:val>
                                        </p:tav>
                                        <p:tav tm="100000">
                                          <p:val>
                                            <p:strVal val="#ppt_x"/>
                                          </p:val>
                                        </p:tav>
                                      </p:tavLst>
                                    </p:anim>
                                    <p:anim calcmode="lin" valueType="num">
                                      <p:cBhvr>
                                        <p:cTn id="64" dur="1000" fill="hold"/>
                                        <p:tgtEl>
                                          <p:spTgt spid="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3750"/>
                                  </p:stCondLst>
                                  <p:childTnLst>
                                    <p:set>
                                      <p:cBhvr>
                                        <p:cTn id="66" dur="1" fill="hold">
                                          <p:stCondLst>
                                            <p:cond delay="0"/>
                                          </p:stCondLst>
                                        </p:cTn>
                                        <p:tgtEl>
                                          <p:spTgt spid="90"/>
                                        </p:tgtEl>
                                        <p:attrNameLst>
                                          <p:attrName>style.visibility</p:attrName>
                                        </p:attrNameLst>
                                      </p:cBhvr>
                                      <p:to>
                                        <p:strVal val="visible"/>
                                      </p:to>
                                    </p:set>
                                    <p:animEffect transition="in" filter="fade">
                                      <p:cBhvr>
                                        <p:cTn id="67" dur="1000"/>
                                        <p:tgtEl>
                                          <p:spTgt spid="90"/>
                                        </p:tgtEl>
                                      </p:cBhvr>
                                    </p:animEffect>
                                    <p:anim calcmode="lin" valueType="num">
                                      <p:cBhvr>
                                        <p:cTn id="68" dur="1000" fill="hold"/>
                                        <p:tgtEl>
                                          <p:spTgt spid="90"/>
                                        </p:tgtEl>
                                        <p:attrNameLst>
                                          <p:attrName>ppt_x</p:attrName>
                                        </p:attrNameLst>
                                      </p:cBhvr>
                                      <p:tavLst>
                                        <p:tav tm="0">
                                          <p:val>
                                            <p:strVal val="#ppt_x"/>
                                          </p:val>
                                        </p:tav>
                                        <p:tav tm="100000">
                                          <p:val>
                                            <p:strVal val="#ppt_x"/>
                                          </p:val>
                                        </p:tav>
                                      </p:tavLst>
                                    </p:anim>
                                    <p:anim calcmode="lin" valueType="num">
                                      <p:cBhvr>
                                        <p:cTn id="69" dur="1000" fill="hold"/>
                                        <p:tgtEl>
                                          <p:spTgt spid="9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375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1000"/>
                                        <p:tgtEl>
                                          <p:spTgt spid="13"/>
                                        </p:tgtEl>
                                      </p:cBhvr>
                                    </p:animEffect>
                                    <p:anim calcmode="lin" valueType="num">
                                      <p:cBhvr>
                                        <p:cTn id="73" dur="1000" fill="hold"/>
                                        <p:tgtEl>
                                          <p:spTgt spid="13"/>
                                        </p:tgtEl>
                                        <p:attrNameLst>
                                          <p:attrName>ppt_x</p:attrName>
                                        </p:attrNameLst>
                                      </p:cBhvr>
                                      <p:tavLst>
                                        <p:tav tm="0">
                                          <p:val>
                                            <p:strVal val="#ppt_x"/>
                                          </p:val>
                                        </p:tav>
                                        <p:tav tm="100000">
                                          <p:val>
                                            <p:strVal val="#ppt_x"/>
                                          </p:val>
                                        </p:tav>
                                      </p:tavLst>
                                    </p:anim>
                                    <p:anim calcmode="lin" valueType="num">
                                      <p:cBhvr>
                                        <p:cTn id="74" dur="1000" fill="hold"/>
                                        <p:tgtEl>
                                          <p:spTgt spid="1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425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1000"/>
                                        <p:tgtEl>
                                          <p:spTgt spid="7"/>
                                        </p:tgtEl>
                                      </p:cBhvr>
                                    </p:animEffect>
                                    <p:anim calcmode="lin" valueType="num">
                                      <p:cBhvr>
                                        <p:cTn id="78" dur="1000" fill="hold"/>
                                        <p:tgtEl>
                                          <p:spTgt spid="7"/>
                                        </p:tgtEl>
                                        <p:attrNameLst>
                                          <p:attrName>ppt_x</p:attrName>
                                        </p:attrNameLst>
                                      </p:cBhvr>
                                      <p:tavLst>
                                        <p:tav tm="0">
                                          <p:val>
                                            <p:strVal val="#ppt_x"/>
                                          </p:val>
                                        </p:tav>
                                        <p:tav tm="100000">
                                          <p:val>
                                            <p:strVal val="#ppt_x"/>
                                          </p:val>
                                        </p:tav>
                                      </p:tavLst>
                                    </p:anim>
                                    <p:anim calcmode="lin" valueType="num">
                                      <p:cBhvr>
                                        <p:cTn id="79" dur="1000" fill="hold"/>
                                        <p:tgtEl>
                                          <p:spTgt spid="7"/>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4750"/>
                                  </p:stCondLst>
                                  <p:childTnLst>
                                    <p:set>
                                      <p:cBhvr>
                                        <p:cTn id="81" dur="1" fill="hold">
                                          <p:stCondLst>
                                            <p:cond delay="0"/>
                                          </p:stCondLst>
                                        </p:cTn>
                                        <p:tgtEl>
                                          <p:spTgt spid="95"/>
                                        </p:tgtEl>
                                        <p:attrNameLst>
                                          <p:attrName>style.visibility</p:attrName>
                                        </p:attrNameLst>
                                      </p:cBhvr>
                                      <p:to>
                                        <p:strVal val="visible"/>
                                      </p:to>
                                    </p:set>
                                    <p:animEffect transition="in" filter="fade">
                                      <p:cBhvr>
                                        <p:cTn id="82" dur="1000"/>
                                        <p:tgtEl>
                                          <p:spTgt spid="95"/>
                                        </p:tgtEl>
                                      </p:cBhvr>
                                    </p:animEffect>
                                    <p:anim calcmode="lin" valueType="num">
                                      <p:cBhvr>
                                        <p:cTn id="83" dur="1000" fill="hold"/>
                                        <p:tgtEl>
                                          <p:spTgt spid="95"/>
                                        </p:tgtEl>
                                        <p:attrNameLst>
                                          <p:attrName>ppt_x</p:attrName>
                                        </p:attrNameLst>
                                      </p:cBhvr>
                                      <p:tavLst>
                                        <p:tav tm="0">
                                          <p:val>
                                            <p:strVal val="#ppt_x"/>
                                          </p:val>
                                        </p:tav>
                                        <p:tav tm="100000">
                                          <p:val>
                                            <p:strVal val="#ppt_x"/>
                                          </p:val>
                                        </p:tav>
                                      </p:tavLst>
                                    </p:anim>
                                    <p:anim calcmode="lin" valueType="num">
                                      <p:cBhvr>
                                        <p:cTn id="84" dur="1000" fill="hold"/>
                                        <p:tgtEl>
                                          <p:spTgt spid="9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75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1000"/>
                                        <p:tgtEl>
                                          <p:spTgt spid="14"/>
                                        </p:tgtEl>
                                      </p:cBhvr>
                                    </p:animEffect>
                                    <p:anim calcmode="lin" valueType="num">
                                      <p:cBhvr>
                                        <p:cTn id="88" dur="1000" fill="hold"/>
                                        <p:tgtEl>
                                          <p:spTgt spid="14"/>
                                        </p:tgtEl>
                                        <p:attrNameLst>
                                          <p:attrName>ppt_x</p:attrName>
                                        </p:attrNameLst>
                                      </p:cBhvr>
                                      <p:tavLst>
                                        <p:tav tm="0">
                                          <p:val>
                                            <p:strVal val="#ppt_x"/>
                                          </p:val>
                                        </p:tav>
                                        <p:tav tm="100000">
                                          <p:val>
                                            <p:strVal val="#ppt_x"/>
                                          </p:val>
                                        </p:tav>
                                      </p:tavLst>
                                    </p:anim>
                                    <p:anim calcmode="lin" valueType="num">
                                      <p:cBhvr>
                                        <p:cTn id="89" dur="1000" fill="hold"/>
                                        <p:tgtEl>
                                          <p:spTgt spid="1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250"/>
                                  </p:stCondLst>
                                  <p:childTnLst>
                                    <p:set>
                                      <p:cBhvr>
                                        <p:cTn id="91" dur="1" fill="hold">
                                          <p:stCondLst>
                                            <p:cond delay="0"/>
                                          </p:stCondLst>
                                        </p:cTn>
                                        <p:tgtEl>
                                          <p:spTgt spid="100"/>
                                        </p:tgtEl>
                                        <p:attrNameLst>
                                          <p:attrName>style.visibility</p:attrName>
                                        </p:attrNameLst>
                                      </p:cBhvr>
                                      <p:to>
                                        <p:strVal val="visible"/>
                                      </p:to>
                                    </p:set>
                                    <p:animEffect transition="in" filter="fade">
                                      <p:cBhvr>
                                        <p:cTn id="92" dur="1000"/>
                                        <p:tgtEl>
                                          <p:spTgt spid="100"/>
                                        </p:tgtEl>
                                      </p:cBhvr>
                                    </p:animEffect>
                                    <p:anim calcmode="lin" valueType="num">
                                      <p:cBhvr>
                                        <p:cTn id="93" dur="1000" fill="hold"/>
                                        <p:tgtEl>
                                          <p:spTgt spid="100"/>
                                        </p:tgtEl>
                                        <p:attrNameLst>
                                          <p:attrName>ppt_x</p:attrName>
                                        </p:attrNameLst>
                                      </p:cBhvr>
                                      <p:tavLst>
                                        <p:tav tm="0">
                                          <p:val>
                                            <p:strVal val="#ppt_x"/>
                                          </p:val>
                                        </p:tav>
                                        <p:tav tm="100000">
                                          <p:val>
                                            <p:strVal val="#ppt_x"/>
                                          </p:val>
                                        </p:tav>
                                      </p:tavLst>
                                    </p:anim>
                                    <p:anim calcmode="lin" valueType="num">
                                      <p:cBhvr>
                                        <p:cTn id="9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3" grpId="0"/>
      <p:bldP spid="5" grpId="0"/>
      <p:bldP spid="7" grpId="0"/>
      <p:bldP spid="100" grpId="0"/>
      <p:bldP spid="11" grpId="0"/>
      <p:bldP spid="12" grpId="0"/>
      <p:bldP spid="13" grpId="0"/>
      <p:bldP spid="14" grpId="0"/>
      <p:bldP spid="101" grpId="0" animBg="1"/>
      <p:bldP spid="10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2096429" cy="402900"/>
          </a:xfrm>
          <a:prstGeom prst="rect">
            <a:avLst/>
          </a:prstGeom>
          <a:noFill/>
          <a:ln>
            <a:noFill/>
          </a:ln>
        </p:spPr>
        <p:txBody>
          <a:bodyPr spcFirstLastPara="1" wrap="square" lIns="91425" tIns="91425" rIns="91425" bIns="91425" anchor="b" anchorCtr="0">
            <a:noAutofit/>
          </a:bodyPr>
          <a:lstStyle/>
          <a:p>
            <a:pPr lvl="0"/>
            <a:r>
              <a:rPr lang="en-US" sz="1800" b="1" dirty="0" smtClean="0">
                <a:solidFill>
                  <a:schemeClr val="lt1"/>
                </a:solidFill>
                <a:latin typeface="Montserrat"/>
                <a:ea typeface="Montserrat"/>
                <a:cs typeface="Montserrat"/>
                <a:sym typeface="Montserrat"/>
              </a:rPr>
              <a:t>Business Plan</a:t>
            </a:r>
            <a:endParaRPr sz="1800" b="1" u="sng" dirty="0">
              <a:solidFill>
                <a:schemeClr val="lt1"/>
              </a:solidFill>
              <a:latin typeface="Montserrat"/>
              <a:ea typeface="Montserrat"/>
              <a:cs typeface="Montserrat"/>
              <a:sym typeface="Montserrat"/>
            </a:endParaRPr>
          </a:p>
        </p:txBody>
      </p:sp>
      <p:sp>
        <p:nvSpPr>
          <p:cNvPr id="101" name="Google Shape;1952;p73"/>
          <p:cNvSpPr/>
          <p:nvPr/>
        </p:nvSpPr>
        <p:spPr>
          <a:xfrm>
            <a:off x="8466637" y="4598250"/>
            <a:ext cx="1090500" cy="1090500"/>
          </a:xfrm>
          <a:prstGeom prst="roundRect">
            <a:avLst>
              <a:gd name="adj" fmla="val 16667"/>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2" name="Google Shape;1951;p73"/>
          <p:cNvSpPr/>
          <p:nvPr/>
        </p:nvSpPr>
        <p:spPr>
          <a:xfrm>
            <a:off x="-734998" y="4062615"/>
            <a:ext cx="1090500" cy="109050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61" name="Google Shape;1441;p58"/>
          <p:cNvGrpSpPr/>
          <p:nvPr/>
        </p:nvGrpSpPr>
        <p:grpSpPr>
          <a:xfrm rot="10800000">
            <a:off x="6225618" y="-664784"/>
            <a:ext cx="3056279" cy="1884425"/>
            <a:chOff x="-5879" y="3272100"/>
            <a:chExt cx="3056279" cy="1884425"/>
          </a:xfrm>
        </p:grpSpPr>
        <p:sp>
          <p:nvSpPr>
            <p:cNvPr id="62"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63"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64" name="Google Shape;1173;p46"/>
          <p:cNvSpPr/>
          <p:nvPr/>
        </p:nvSpPr>
        <p:spPr>
          <a:xfrm>
            <a:off x="608714" y="1219641"/>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5" name="Google Shape;1173;p46"/>
          <p:cNvSpPr/>
          <p:nvPr/>
        </p:nvSpPr>
        <p:spPr>
          <a:xfrm>
            <a:off x="3437096" y="1219641"/>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6" name="Google Shape;1173;p46"/>
          <p:cNvSpPr/>
          <p:nvPr/>
        </p:nvSpPr>
        <p:spPr>
          <a:xfrm>
            <a:off x="6265479" y="1219641"/>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169;p46"/>
          <p:cNvSpPr txBox="1">
            <a:spLocks/>
          </p:cNvSpPr>
          <p:nvPr/>
        </p:nvSpPr>
        <p:spPr>
          <a:xfrm>
            <a:off x="422692" y="2184376"/>
            <a:ext cx="2282283" cy="49932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200" b="1" dirty="0">
                <a:solidFill>
                  <a:schemeClr val="bg1">
                    <a:lumMod val="50000"/>
                  </a:schemeClr>
                </a:solidFill>
                <a:latin typeface="Montserrat" panose="020B0604020202020204" charset="0"/>
              </a:rPr>
              <a:t>Étude de marché et stratégie marketing </a:t>
            </a:r>
          </a:p>
        </p:txBody>
      </p:sp>
      <p:sp>
        <p:nvSpPr>
          <p:cNvPr id="68" name="Google Shape;1167;p46"/>
          <p:cNvSpPr txBox="1">
            <a:spLocks/>
          </p:cNvSpPr>
          <p:nvPr/>
        </p:nvSpPr>
        <p:spPr>
          <a:xfrm>
            <a:off x="422692" y="2672563"/>
            <a:ext cx="2840898" cy="19256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latin typeface="Maven Pro" panose="020B0604020202020204" charset="0"/>
              </a:rPr>
              <a:t>L'analyse du marché cible, du positionnement, de la culture de consommation locale, et une stratégie marketing basée sur les 4P et une analyse PESTEL permettent d'identifier les opportunités et de différencier l'offre.</a:t>
            </a:r>
            <a:endParaRPr lang="en-US" dirty="0">
              <a:latin typeface="Maven Pro" panose="020B0604020202020204" charset="0"/>
            </a:endParaRPr>
          </a:p>
        </p:txBody>
      </p:sp>
      <p:sp>
        <p:nvSpPr>
          <p:cNvPr id="69" name="Google Shape;1169;p46"/>
          <p:cNvSpPr txBox="1">
            <a:spLocks/>
          </p:cNvSpPr>
          <p:nvPr/>
        </p:nvSpPr>
        <p:spPr>
          <a:xfrm>
            <a:off x="3263245" y="2257664"/>
            <a:ext cx="2282283" cy="34938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200" b="1" dirty="0">
                <a:solidFill>
                  <a:schemeClr val="bg1">
                    <a:lumMod val="50000"/>
                  </a:schemeClr>
                </a:solidFill>
                <a:latin typeface="Montserrat" panose="020B0604020202020204" charset="0"/>
              </a:rPr>
              <a:t>Plan financier </a:t>
            </a:r>
          </a:p>
        </p:txBody>
      </p:sp>
      <p:sp>
        <p:nvSpPr>
          <p:cNvPr id="70" name="Google Shape;1167;p46"/>
          <p:cNvSpPr txBox="1">
            <a:spLocks/>
          </p:cNvSpPr>
          <p:nvPr/>
        </p:nvSpPr>
        <p:spPr>
          <a:xfrm>
            <a:off x="3263245" y="2668656"/>
            <a:ext cx="2840898" cy="185876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latin typeface="Maven Pro" panose="020B0604020202020204" charset="0"/>
              </a:rPr>
              <a:t>Un plan de financement initial, des prévisions financières sur 3 à 5 ans, des scénarios alternatifs, une analyse de sensibilité et le calcul de la rentabilité assurent la viabilité financière du projet face aux aléas du marché.</a:t>
            </a:r>
            <a:endParaRPr lang="en-US" dirty="0">
              <a:latin typeface="Maven Pro" panose="020B0604020202020204" charset="0"/>
            </a:endParaRPr>
          </a:p>
        </p:txBody>
      </p:sp>
      <p:sp>
        <p:nvSpPr>
          <p:cNvPr id="71" name="Google Shape;1167;p46"/>
          <p:cNvSpPr txBox="1">
            <a:spLocks/>
          </p:cNvSpPr>
          <p:nvPr/>
        </p:nvSpPr>
        <p:spPr>
          <a:xfrm>
            <a:off x="6103798" y="2668656"/>
            <a:ext cx="2840898" cy="2109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latin typeface="Maven Pro" panose="020B0604020202020204" charset="0"/>
              </a:rPr>
              <a:t>Une planification opérationnelle optimisée, une gestion proactive des risques financiers, opérationnels et concurrentiels, une équipe dirigeante expérimentée et des objectifs à long terme </a:t>
            </a:r>
            <a:r>
              <a:rPr lang="fr-FR" dirty="0" smtClean="0">
                <a:latin typeface="Maven Pro" panose="020B0604020202020204" charset="0"/>
              </a:rPr>
              <a:t>garantissent </a:t>
            </a:r>
            <a:r>
              <a:rPr lang="fr-FR" dirty="0">
                <a:latin typeface="Maven Pro" panose="020B0604020202020204" charset="0"/>
              </a:rPr>
              <a:t>l'exécution de la stratégie et la pérennité de l'entreprise.</a:t>
            </a:r>
            <a:endParaRPr lang="en-US" dirty="0">
              <a:latin typeface="Maven Pro" panose="020B0604020202020204" charset="0"/>
            </a:endParaRPr>
          </a:p>
        </p:txBody>
      </p:sp>
      <p:sp>
        <p:nvSpPr>
          <p:cNvPr id="72" name="Google Shape;1169;p46"/>
          <p:cNvSpPr txBox="1">
            <a:spLocks/>
          </p:cNvSpPr>
          <p:nvPr/>
        </p:nvSpPr>
        <p:spPr>
          <a:xfrm>
            <a:off x="6103798" y="2215402"/>
            <a:ext cx="2282283" cy="49932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200" b="1" dirty="0">
                <a:solidFill>
                  <a:schemeClr val="bg1">
                    <a:lumMod val="50000"/>
                  </a:schemeClr>
                </a:solidFill>
                <a:latin typeface="Montserrat" panose="020B0604020202020204" charset="0"/>
              </a:rPr>
              <a:t>Organisation et autres éléments clés </a:t>
            </a:r>
          </a:p>
        </p:txBody>
      </p:sp>
      <p:grpSp>
        <p:nvGrpSpPr>
          <p:cNvPr id="74" name="Google Shape;10446;p87"/>
          <p:cNvGrpSpPr/>
          <p:nvPr/>
        </p:nvGrpSpPr>
        <p:grpSpPr>
          <a:xfrm>
            <a:off x="3647996" y="1430540"/>
            <a:ext cx="457200" cy="457200"/>
            <a:chOff x="6479471" y="2079003"/>
            <a:chExt cx="348923" cy="348706"/>
          </a:xfrm>
          <a:solidFill>
            <a:schemeClr val="bg1">
              <a:lumMod val="50000"/>
            </a:schemeClr>
          </a:solidFill>
        </p:grpSpPr>
        <p:sp>
          <p:nvSpPr>
            <p:cNvPr id="75" name="Google Shape;10447;p87"/>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10448;p87"/>
            <p:cNvGrpSpPr/>
            <p:nvPr/>
          </p:nvGrpSpPr>
          <p:grpSpPr>
            <a:xfrm>
              <a:off x="6520582" y="2079003"/>
              <a:ext cx="307811" cy="348706"/>
              <a:chOff x="-60218325" y="2304850"/>
              <a:chExt cx="279625" cy="316775"/>
            </a:xfrm>
            <a:grpFill/>
          </p:grpSpPr>
          <p:sp>
            <p:nvSpPr>
              <p:cNvPr id="78" name="Google Shape;10449;p87"/>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450;p87"/>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451;p87"/>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452;p87"/>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53;p87"/>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454;p87"/>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455;p87"/>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1760;p91"/>
          <p:cNvGrpSpPr/>
          <p:nvPr/>
        </p:nvGrpSpPr>
        <p:grpSpPr>
          <a:xfrm>
            <a:off x="6500213" y="1482751"/>
            <a:ext cx="409531" cy="410617"/>
            <a:chOff x="6679825" y="2693700"/>
            <a:chExt cx="257875" cy="258575"/>
          </a:xfrm>
          <a:solidFill>
            <a:schemeClr val="bg1">
              <a:lumMod val="50000"/>
            </a:schemeClr>
          </a:solidFill>
        </p:grpSpPr>
        <p:sp>
          <p:nvSpPr>
            <p:cNvPr id="109" name="Google Shape;11761;p91"/>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762;p91"/>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712;p91"/>
          <p:cNvGrpSpPr/>
          <p:nvPr/>
        </p:nvGrpSpPr>
        <p:grpSpPr>
          <a:xfrm>
            <a:off x="837816" y="1448183"/>
            <a:ext cx="420796" cy="421914"/>
            <a:chOff x="-2060175" y="2768875"/>
            <a:chExt cx="291450" cy="292225"/>
          </a:xfrm>
          <a:solidFill>
            <a:schemeClr val="bg1">
              <a:lumMod val="50000"/>
            </a:schemeClr>
          </a:solidFill>
        </p:grpSpPr>
        <p:sp>
          <p:nvSpPr>
            <p:cNvPr id="112" name="Google Shape;11713;p91"/>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714;p91"/>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79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25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1000"/>
                                        <p:tgtEl>
                                          <p:spTgt spid="102"/>
                                        </p:tgtEl>
                                      </p:cBhvr>
                                    </p:animEffect>
                                    <p:anim calcmode="lin" valueType="num">
                                      <p:cBhvr>
                                        <p:cTn id="23" dur="1000" fill="hold"/>
                                        <p:tgtEl>
                                          <p:spTgt spid="102"/>
                                        </p:tgtEl>
                                        <p:attrNameLst>
                                          <p:attrName>ppt_x</p:attrName>
                                        </p:attrNameLst>
                                      </p:cBhvr>
                                      <p:tavLst>
                                        <p:tav tm="0">
                                          <p:val>
                                            <p:strVal val="#ppt_x"/>
                                          </p:val>
                                        </p:tav>
                                        <p:tav tm="100000">
                                          <p:val>
                                            <p:strVal val="#ppt_x"/>
                                          </p:val>
                                        </p:tav>
                                      </p:tavLst>
                                    </p:anim>
                                    <p:anim calcmode="lin" valueType="num">
                                      <p:cBhvr>
                                        <p:cTn id="24" dur="1000" fill="hold"/>
                                        <p:tgtEl>
                                          <p:spTgt spid="10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25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1000"/>
                                        <p:tgtEl>
                                          <p:spTgt spid="101"/>
                                        </p:tgtEl>
                                      </p:cBhvr>
                                    </p:animEffect>
                                    <p:anim calcmode="lin" valueType="num">
                                      <p:cBhvr>
                                        <p:cTn id="28" dur="1000" fill="hold"/>
                                        <p:tgtEl>
                                          <p:spTgt spid="101"/>
                                        </p:tgtEl>
                                        <p:attrNameLst>
                                          <p:attrName>ppt_x</p:attrName>
                                        </p:attrNameLst>
                                      </p:cBhvr>
                                      <p:tavLst>
                                        <p:tav tm="0">
                                          <p:val>
                                            <p:strVal val="#ppt_x"/>
                                          </p:val>
                                        </p:tav>
                                        <p:tav tm="100000">
                                          <p:val>
                                            <p:strVal val="#ppt_x"/>
                                          </p:val>
                                        </p:tav>
                                      </p:tavLst>
                                    </p:anim>
                                    <p:anim calcmode="lin" valueType="num">
                                      <p:cBhvr>
                                        <p:cTn id="29" dur="1000" fill="hold"/>
                                        <p:tgtEl>
                                          <p:spTgt spid="10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0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anim calcmode="lin" valueType="num">
                                      <p:cBhvr>
                                        <p:cTn id="33" dur="1000" fill="hold"/>
                                        <p:tgtEl>
                                          <p:spTgt spid="61"/>
                                        </p:tgtEl>
                                        <p:attrNameLst>
                                          <p:attrName>ppt_x</p:attrName>
                                        </p:attrNameLst>
                                      </p:cBhvr>
                                      <p:tavLst>
                                        <p:tav tm="0">
                                          <p:val>
                                            <p:strVal val="#ppt_x"/>
                                          </p:val>
                                        </p:tav>
                                        <p:tav tm="100000">
                                          <p:val>
                                            <p:strVal val="#ppt_x"/>
                                          </p:val>
                                        </p:tav>
                                      </p:tavLst>
                                    </p:anim>
                                    <p:anim calcmode="lin" valueType="num">
                                      <p:cBhvr>
                                        <p:cTn id="34" dur="1000" fill="hold"/>
                                        <p:tgtEl>
                                          <p:spTgt spid="6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75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00"/>
                                        <p:tgtEl>
                                          <p:spTgt spid="64"/>
                                        </p:tgtEl>
                                      </p:cBhvr>
                                    </p:animEffect>
                                    <p:anim calcmode="lin" valueType="num">
                                      <p:cBhvr>
                                        <p:cTn id="38" dur="1000" fill="hold"/>
                                        <p:tgtEl>
                                          <p:spTgt spid="64"/>
                                        </p:tgtEl>
                                        <p:attrNameLst>
                                          <p:attrName>ppt_x</p:attrName>
                                        </p:attrNameLst>
                                      </p:cBhvr>
                                      <p:tavLst>
                                        <p:tav tm="0">
                                          <p:val>
                                            <p:strVal val="#ppt_x"/>
                                          </p:val>
                                        </p:tav>
                                        <p:tav tm="100000">
                                          <p:val>
                                            <p:strVal val="#ppt_x"/>
                                          </p:val>
                                        </p:tav>
                                      </p:tavLst>
                                    </p:anim>
                                    <p:anim calcmode="lin" valueType="num">
                                      <p:cBhvr>
                                        <p:cTn id="39" dur="1000" fill="hold"/>
                                        <p:tgtEl>
                                          <p:spTgt spid="6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750"/>
                                  </p:stCondLst>
                                  <p:childTnLst>
                                    <p:set>
                                      <p:cBhvr>
                                        <p:cTn id="41" dur="1" fill="hold">
                                          <p:stCondLst>
                                            <p:cond delay="0"/>
                                          </p:stCondLst>
                                        </p:cTn>
                                        <p:tgtEl>
                                          <p:spTgt spid="111"/>
                                        </p:tgtEl>
                                        <p:attrNameLst>
                                          <p:attrName>style.visibility</p:attrName>
                                        </p:attrNameLst>
                                      </p:cBhvr>
                                      <p:to>
                                        <p:strVal val="visible"/>
                                      </p:to>
                                    </p:set>
                                    <p:animEffect transition="in" filter="fade">
                                      <p:cBhvr>
                                        <p:cTn id="42" dur="1000"/>
                                        <p:tgtEl>
                                          <p:spTgt spid="111"/>
                                        </p:tgtEl>
                                      </p:cBhvr>
                                    </p:animEffect>
                                    <p:anim calcmode="lin" valueType="num">
                                      <p:cBhvr>
                                        <p:cTn id="43" dur="1000" fill="hold"/>
                                        <p:tgtEl>
                                          <p:spTgt spid="111"/>
                                        </p:tgtEl>
                                        <p:attrNameLst>
                                          <p:attrName>ppt_x</p:attrName>
                                        </p:attrNameLst>
                                      </p:cBhvr>
                                      <p:tavLst>
                                        <p:tav tm="0">
                                          <p:val>
                                            <p:strVal val="#ppt_x"/>
                                          </p:val>
                                        </p:tav>
                                        <p:tav tm="100000">
                                          <p:val>
                                            <p:strVal val="#ppt_x"/>
                                          </p:val>
                                        </p:tav>
                                      </p:tavLst>
                                    </p:anim>
                                    <p:anim calcmode="lin" valueType="num">
                                      <p:cBhvr>
                                        <p:cTn id="44" dur="1000" fill="hold"/>
                                        <p:tgtEl>
                                          <p:spTgt spid="1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75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1000"/>
                                        <p:tgtEl>
                                          <p:spTgt spid="67"/>
                                        </p:tgtEl>
                                      </p:cBhvr>
                                    </p:animEffect>
                                    <p:anim calcmode="lin" valueType="num">
                                      <p:cBhvr>
                                        <p:cTn id="48" dur="1000" fill="hold"/>
                                        <p:tgtEl>
                                          <p:spTgt spid="67"/>
                                        </p:tgtEl>
                                        <p:attrNameLst>
                                          <p:attrName>ppt_x</p:attrName>
                                        </p:attrNameLst>
                                      </p:cBhvr>
                                      <p:tavLst>
                                        <p:tav tm="0">
                                          <p:val>
                                            <p:strVal val="#ppt_x"/>
                                          </p:val>
                                        </p:tav>
                                        <p:tav tm="100000">
                                          <p:val>
                                            <p:strVal val="#ppt_x"/>
                                          </p:val>
                                        </p:tav>
                                      </p:tavLst>
                                    </p:anim>
                                    <p:anim calcmode="lin" valueType="num">
                                      <p:cBhvr>
                                        <p:cTn id="49" dur="1000" fill="hold"/>
                                        <p:tgtEl>
                                          <p:spTgt spid="6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75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1000"/>
                                        <p:tgtEl>
                                          <p:spTgt spid="68"/>
                                        </p:tgtEl>
                                      </p:cBhvr>
                                    </p:animEffect>
                                    <p:anim calcmode="lin" valueType="num">
                                      <p:cBhvr>
                                        <p:cTn id="53" dur="1000" fill="hold"/>
                                        <p:tgtEl>
                                          <p:spTgt spid="68"/>
                                        </p:tgtEl>
                                        <p:attrNameLst>
                                          <p:attrName>ppt_x</p:attrName>
                                        </p:attrNameLst>
                                      </p:cBhvr>
                                      <p:tavLst>
                                        <p:tav tm="0">
                                          <p:val>
                                            <p:strVal val="#ppt_x"/>
                                          </p:val>
                                        </p:tav>
                                        <p:tav tm="100000">
                                          <p:val>
                                            <p:strVal val="#ppt_x"/>
                                          </p:val>
                                        </p:tav>
                                      </p:tavLst>
                                    </p:anim>
                                    <p:anim calcmode="lin" valueType="num">
                                      <p:cBhvr>
                                        <p:cTn id="54" dur="1000" fill="hold"/>
                                        <p:tgtEl>
                                          <p:spTgt spid="6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225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1000"/>
                                        <p:tgtEl>
                                          <p:spTgt spid="74"/>
                                        </p:tgtEl>
                                      </p:cBhvr>
                                    </p:animEffect>
                                    <p:anim calcmode="lin" valueType="num">
                                      <p:cBhvr>
                                        <p:cTn id="58" dur="1000" fill="hold"/>
                                        <p:tgtEl>
                                          <p:spTgt spid="74"/>
                                        </p:tgtEl>
                                        <p:attrNameLst>
                                          <p:attrName>ppt_x</p:attrName>
                                        </p:attrNameLst>
                                      </p:cBhvr>
                                      <p:tavLst>
                                        <p:tav tm="0">
                                          <p:val>
                                            <p:strVal val="#ppt_x"/>
                                          </p:val>
                                        </p:tav>
                                        <p:tav tm="100000">
                                          <p:val>
                                            <p:strVal val="#ppt_x"/>
                                          </p:val>
                                        </p:tav>
                                      </p:tavLst>
                                    </p:anim>
                                    <p:anim calcmode="lin" valueType="num">
                                      <p:cBhvr>
                                        <p:cTn id="59" dur="1000" fill="hold"/>
                                        <p:tgtEl>
                                          <p:spTgt spid="7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25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1000"/>
                                        <p:tgtEl>
                                          <p:spTgt spid="69"/>
                                        </p:tgtEl>
                                      </p:cBhvr>
                                    </p:animEffect>
                                    <p:anim calcmode="lin" valueType="num">
                                      <p:cBhvr>
                                        <p:cTn id="63" dur="1000" fill="hold"/>
                                        <p:tgtEl>
                                          <p:spTgt spid="69"/>
                                        </p:tgtEl>
                                        <p:attrNameLst>
                                          <p:attrName>ppt_x</p:attrName>
                                        </p:attrNameLst>
                                      </p:cBhvr>
                                      <p:tavLst>
                                        <p:tav tm="0">
                                          <p:val>
                                            <p:strVal val="#ppt_x"/>
                                          </p:val>
                                        </p:tav>
                                        <p:tav tm="100000">
                                          <p:val>
                                            <p:strVal val="#ppt_x"/>
                                          </p:val>
                                        </p:tav>
                                      </p:tavLst>
                                    </p:anim>
                                    <p:anim calcmode="lin" valueType="num">
                                      <p:cBhvr>
                                        <p:cTn id="64" dur="1000" fill="hold"/>
                                        <p:tgtEl>
                                          <p:spTgt spid="6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25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1000"/>
                                        <p:tgtEl>
                                          <p:spTgt spid="65"/>
                                        </p:tgtEl>
                                      </p:cBhvr>
                                    </p:animEffect>
                                    <p:anim calcmode="lin" valueType="num">
                                      <p:cBhvr>
                                        <p:cTn id="68" dur="1000" fill="hold"/>
                                        <p:tgtEl>
                                          <p:spTgt spid="65"/>
                                        </p:tgtEl>
                                        <p:attrNameLst>
                                          <p:attrName>ppt_x</p:attrName>
                                        </p:attrNameLst>
                                      </p:cBhvr>
                                      <p:tavLst>
                                        <p:tav tm="0">
                                          <p:val>
                                            <p:strVal val="#ppt_x"/>
                                          </p:val>
                                        </p:tav>
                                        <p:tav tm="100000">
                                          <p:val>
                                            <p:strVal val="#ppt_x"/>
                                          </p:val>
                                        </p:tav>
                                      </p:tavLst>
                                    </p:anim>
                                    <p:anim calcmode="lin" valueType="num">
                                      <p:cBhvr>
                                        <p:cTn id="69" dur="1000" fill="hold"/>
                                        <p:tgtEl>
                                          <p:spTgt spid="6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225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1000"/>
                                        <p:tgtEl>
                                          <p:spTgt spid="70"/>
                                        </p:tgtEl>
                                      </p:cBhvr>
                                    </p:animEffect>
                                    <p:anim calcmode="lin" valueType="num">
                                      <p:cBhvr>
                                        <p:cTn id="73" dur="1000" fill="hold"/>
                                        <p:tgtEl>
                                          <p:spTgt spid="70"/>
                                        </p:tgtEl>
                                        <p:attrNameLst>
                                          <p:attrName>ppt_x</p:attrName>
                                        </p:attrNameLst>
                                      </p:cBhvr>
                                      <p:tavLst>
                                        <p:tav tm="0">
                                          <p:val>
                                            <p:strVal val="#ppt_x"/>
                                          </p:val>
                                        </p:tav>
                                        <p:tav tm="100000">
                                          <p:val>
                                            <p:strVal val="#ppt_x"/>
                                          </p:val>
                                        </p:tav>
                                      </p:tavLst>
                                    </p:anim>
                                    <p:anim calcmode="lin" valueType="num">
                                      <p:cBhvr>
                                        <p:cTn id="74" dur="1000" fill="hold"/>
                                        <p:tgtEl>
                                          <p:spTgt spid="7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2750"/>
                                  </p:stCondLst>
                                  <p:childTnLst>
                                    <p:set>
                                      <p:cBhvr>
                                        <p:cTn id="76" dur="1" fill="hold">
                                          <p:stCondLst>
                                            <p:cond delay="0"/>
                                          </p:stCondLst>
                                        </p:cTn>
                                        <p:tgtEl>
                                          <p:spTgt spid="108"/>
                                        </p:tgtEl>
                                        <p:attrNameLst>
                                          <p:attrName>style.visibility</p:attrName>
                                        </p:attrNameLst>
                                      </p:cBhvr>
                                      <p:to>
                                        <p:strVal val="visible"/>
                                      </p:to>
                                    </p:set>
                                    <p:animEffect transition="in" filter="fade">
                                      <p:cBhvr>
                                        <p:cTn id="77" dur="1000"/>
                                        <p:tgtEl>
                                          <p:spTgt spid="108"/>
                                        </p:tgtEl>
                                      </p:cBhvr>
                                    </p:animEffect>
                                    <p:anim calcmode="lin" valueType="num">
                                      <p:cBhvr>
                                        <p:cTn id="78" dur="1000" fill="hold"/>
                                        <p:tgtEl>
                                          <p:spTgt spid="108"/>
                                        </p:tgtEl>
                                        <p:attrNameLst>
                                          <p:attrName>ppt_x</p:attrName>
                                        </p:attrNameLst>
                                      </p:cBhvr>
                                      <p:tavLst>
                                        <p:tav tm="0">
                                          <p:val>
                                            <p:strVal val="#ppt_x"/>
                                          </p:val>
                                        </p:tav>
                                        <p:tav tm="100000">
                                          <p:val>
                                            <p:strVal val="#ppt_x"/>
                                          </p:val>
                                        </p:tav>
                                      </p:tavLst>
                                    </p:anim>
                                    <p:anim calcmode="lin" valueType="num">
                                      <p:cBhvr>
                                        <p:cTn id="79" dur="1000" fill="hold"/>
                                        <p:tgtEl>
                                          <p:spTgt spid="10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275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75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1000"/>
                                        <p:tgtEl>
                                          <p:spTgt spid="72"/>
                                        </p:tgtEl>
                                      </p:cBhvr>
                                    </p:animEffect>
                                    <p:anim calcmode="lin" valueType="num">
                                      <p:cBhvr>
                                        <p:cTn id="88" dur="1000" fill="hold"/>
                                        <p:tgtEl>
                                          <p:spTgt spid="72"/>
                                        </p:tgtEl>
                                        <p:attrNameLst>
                                          <p:attrName>ppt_x</p:attrName>
                                        </p:attrNameLst>
                                      </p:cBhvr>
                                      <p:tavLst>
                                        <p:tav tm="0">
                                          <p:val>
                                            <p:strVal val="#ppt_x"/>
                                          </p:val>
                                        </p:tav>
                                        <p:tav tm="100000">
                                          <p:val>
                                            <p:strVal val="#ppt_x"/>
                                          </p:val>
                                        </p:tav>
                                      </p:tavLst>
                                    </p:anim>
                                    <p:anim calcmode="lin" valueType="num">
                                      <p:cBhvr>
                                        <p:cTn id="89" dur="1000" fill="hold"/>
                                        <p:tgtEl>
                                          <p:spTgt spid="7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275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1000"/>
                                        <p:tgtEl>
                                          <p:spTgt spid="71"/>
                                        </p:tgtEl>
                                      </p:cBhvr>
                                    </p:animEffect>
                                    <p:anim calcmode="lin" valueType="num">
                                      <p:cBhvr>
                                        <p:cTn id="93" dur="1000" fill="hold"/>
                                        <p:tgtEl>
                                          <p:spTgt spid="71"/>
                                        </p:tgtEl>
                                        <p:attrNameLst>
                                          <p:attrName>ppt_x</p:attrName>
                                        </p:attrNameLst>
                                      </p:cBhvr>
                                      <p:tavLst>
                                        <p:tav tm="0">
                                          <p:val>
                                            <p:strVal val="#ppt_x"/>
                                          </p:val>
                                        </p:tav>
                                        <p:tav tm="100000">
                                          <p:val>
                                            <p:strVal val="#ppt_x"/>
                                          </p:val>
                                        </p:tav>
                                      </p:tavLst>
                                    </p:anim>
                                    <p:anim calcmode="lin" valueType="num">
                                      <p:cBhvr>
                                        <p:cTn id="9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101" grpId="0" animBg="1"/>
      <p:bldP spid="102" grpId="0" animBg="1"/>
      <p:bldP spid="64" grpId="0" animBg="1"/>
      <p:bldP spid="65" grpId="0" animBg="1"/>
      <p:bldP spid="66" grpId="0" animBg="1"/>
      <p:bldP spid="67" grpId="0"/>
      <p:bldP spid="68" grpId="0"/>
      <p:bldP spid="69" grpId="0"/>
      <p:bldP spid="70"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0" y="-362182"/>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1" y="4843089"/>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7946212" y="4057864"/>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48;p40"/>
          <p:cNvGrpSpPr/>
          <p:nvPr/>
        </p:nvGrpSpPr>
        <p:grpSpPr>
          <a:xfrm>
            <a:off x="6403899" y="-325582"/>
            <a:ext cx="3870000" cy="1050648"/>
            <a:chOff x="5274000" y="-24823"/>
            <a:chExt cx="3870000" cy="1050648"/>
          </a:xfrm>
        </p:grpSpPr>
        <p:sp>
          <p:nvSpPr>
            <p:cNvPr id="63" name="Google Shape;1049;p40"/>
            <p:cNvSpPr/>
            <p:nvPr/>
          </p:nvSpPr>
          <p:spPr>
            <a:xfrm rot="10800000">
              <a:off x="5952000" y="-24775"/>
              <a:ext cx="3192000" cy="1050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050;p40"/>
            <p:cNvSpPr/>
            <p:nvPr/>
          </p:nvSpPr>
          <p:spPr>
            <a:xfrm rot="10800000">
              <a:off x="5274000" y="-24823"/>
              <a:ext cx="3870000" cy="5736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6" name="Google Shape;1949;p73"/>
          <p:cNvSpPr/>
          <p:nvPr/>
        </p:nvSpPr>
        <p:spPr>
          <a:xfrm>
            <a:off x="3646497" y="266503"/>
            <a:ext cx="1471475"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3631420" y="342768"/>
            <a:ext cx="1486552"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04 - 05</a:t>
            </a:r>
            <a:endParaRPr lang="fr-FR" sz="2400" b="1" dirty="0">
              <a:solidFill>
                <a:schemeClr val="bg1">
                  <a:lumMod val="50000"/>
                </a:schemeClr>
              </a:solidFill>
              <a:latin typeface="Montserrat" panose="020B0604020202020204" charset="0"/>
            </a:endParaRPr>
          </a:p>
        </p:txBody>
      </p:sp>
      <p:sp>
        <p:nvSpPr>
          <p:cNvPr id="2" name="Rectangle 1"/>
          <p:cNvSpPr/>
          <p:nvPr/>
        </p:nvSpPr>
        <p:spPr>
          <a:xfrm>
            <a:off x="646772" y="925464"/>
            <a:ext cx="3069554" cy="338554"/>
          </a:xfrm>
          <a:prstGeom prst="rect">
            <a:avLst/>
          </a:prstGeom>
        </p:spPr>
        <p:txBody>
          <a:bodyPr wrap="square">
            <a:spAutoFit/>
          </a:bodyPr>
          <a:lstStyle/>
          <a:p>
            <a:pPr algn="ctr"/>
            <a:r>
              <a:rPr lang="fr-FR" sz="1600" b="1" dirty="0">
                <a:solidFill>
                  <a:schemeClr val="bg1">
                    <a:lumMod val="50000"/>
                  </a:schemeClr>
                </a:solidFill>
                <a:latin typeface="Montserrat" panose="020B0604020202020204" charset="0"/>
              </a:rPr>
              <a:t>Compétences </a:t>
            </a:r>
            <a:r>
              <a:rPr lang="fr-FR" sz="1600" b="1" dirty="0" smtClean="0">
                <a:solidFill>
                  <a:schemeClr val="bg1">
                    <a:lumMod val="50000"/>
                  </a:schemeClr>
                </a:solidFill>
                <a:latin typeface="Montserrat" panose="020B0604020202020204" charset="0"/>
              </a:rPr>
              <a:t>Acquises</a:t>
            </a:r>
            <a:endParaRPr lang="fr-FR" sz="1600" b="1" dirty="0">
              <a:solidFill>
                <a:schemeClr val="bg1">
                  <a:lumMod val="50000"/>
                </a:schemeClr>
              </a:solidFill>
              <a:latin typeface="Montserrat" panose="020B0604020202020204" charset="0"/>
            </a:endParaRPr>
          </a:p>
        </p:txBody>
      </p:sp>
      <p:sp>
        <p:nvSpPr>
          <p:cNvPr id="3" name="Rectangle 2"/>
          <p:cNvSpPr/>
          <p:nvPr/>
        </p:nvSpPr>
        <p:spPr>
          <a:xfrm>
            <a:off x="5466027" y="925464"/>
            <a:ext cx="3089110" cy="338554"/>
          </a:xfrm>
          <a:prstGeom prst="rect">
            <a:avLst/>
          </a:prstGeom>
        </p:spPr>
        <p:txBody>
          <a:bodyPr wrap="square">
            <a:spAutoFit/>
          </a:bodyPr>
          <a:lstStyle/>
          <a:p>
            <a:pPr algn="ctr"/>
            <a:r>
              <a:rPr lang="fr-FR" sz="1600" b="1" dirty="0">
                <a:solidFill>
                  <a:schemeClr val="bg1">
                    <a:lumMod val="50000"/>
                  </a:schemeClr>
                </a:solidFill>
                <a:latin typeface="Montserrat" panose="020B0604020202020204" charset="0"/>
              </a:rPr>
              <a:t>Difficultés Rencontrées</a:t>
            </a:r>
          </a:p>
        </p:txBody>
      </p:sp>
      <p:sp>
        <p:nvSpPr>
          <p:cNvPr id="5" name="TextBox 4"/>
          <p:cNvSpPr txBox="1"/>
          <p:nvPr/>
        </p:nvSpPr>
        <p:spPr>
          <a:xfrm>
            <a:off x="646772" y="1385049"/>
            <a:ext cx="3940096" cy="3108543"/>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latin typeface="Maven Pro" panose="020B0604020202020204" charset="0"/>
              </a:rPr>
              <a:t>Connaissance </a:t>
            </a:r>
            <a:r>
              <a:rPr lang="fr-FR" b="1" dirty="0">
                <a:latin typeface="Maven Pro" panose="020B0604020202020204" charset="0"/>
              </a:rPr>
              <a:t>des documents pour la création </a:t>
            </a:r>
            <a:r>
              <a:rPr lang="fr-FR" b="1" dirty="0" smtClean="0">
                <a:latin typeface="Maven Pro" panose="020B0604020202020204" charset="0"/>
              </a:rPr>
              <a:t>d’entreprises</a:t>
            </a:r>
            <a:r>
              <a:rPr lang="fr-FR" dirty="0" smtClean="0">
                <a:latin typeface="Maven Pro" panose="020B0604020202020204" charset="0"/>
              </a:rPr>
              <a:t> </a:t>
            </a:r>
            <a:r>
              <a:rPr lang="fr-FR" dirty="0">
                <a:latin typeface="Maven Pro" panose="020B0604020202020204" charset="0"/>
              </a:rPr>
              <a:t>(SARL et Personne Physique).</a:t>
            </a:r>
          </a:p>
          <a:p>
            <a:pPr marL="285750" indent="-285750">
              <a:buFont typeface="Arial" panose="020B0604020202020204" pitchFamily="34" charset="0"/>
              <a:buChar char="•"/>
            </a:pPr>
            <a:r>
              <a:rPr lang="fr-FR" b="1" dirty="0" smtClean="0">
                <a:latin typeface="Maven Pro" panose="020B0604020202020204" charset="0"/>
              </a:rPr>
              <a:t>Expérience </a:t>
            </a:r>
            <a:r>
              <a:rPr lang="fr-FR" b="1" dirty="0">
                <a:latin typeface="Maven Pro" panose="020B0604020202020204" charset="0"/>
              </a:rPr>
              <a:t>en déclarations </a:t>
            </a:r>
            <a:r>
              <a:rPr lang="fr-FR" b="1" dirty="0" smtClean="0">
                <a:latin typeface="Maven Pro" panose="020B0604020202020204" charset="0"/>
              </a:rPr>
              <a:t>fiscales</a:t>
            </a:r>
            <a:r>
              <a:rPr lang="fr-FR" dirty="0" smtClean="0">
                <a:latin typeface="Maven Pro" panose="020B0604020202020204" charset="0"/>
              </a:rPr>
              <a:t> </a:t>
            </a:r>
            <a:r>
              <a:rPr lang="fr-FR" dirty="0">
                <a:latin typeface="Maven Pro" panose="020B0604020202020204" charset="0"/>
              </a:rPr>
              <a:t>(TVA et CNSS).</a:t>
            </a:r>
          </a:p>
          <a:p>
            <a:pPr marL="285750" indent="-285750">
              <a:buFont typeface="Arial" panose="020B0604020202020204" pitchFamily="34" charset="0"/>
              <a:buChar char="•"/>
            </a:pPr>
            <a:r>
              <a:rPr lang="fr-FR" b="1" dirty="0" smtClean="0">
                <a:latin typeface="Maven Pro" panose="020B0604020202020204" charset="0"/>
              </a:rPr>
              <a:t>Compréhension </a:t>
            </a:r>
            <a:r>
              <a:rPr lang="fr-FR" b="1" dirty="0">
                <a:latin typeface="Maven Pro" panose="020B0604020202020204" charset="0"/>
              </a:rPr>
              <a:t>des infractions </a:t>
            </a:r>
            <a:r>
              <a:rPr lang="fr-FR" b="1" dirty="0" smtClean="0">
                <a:latin typeface="Maven Pro" panose="020B0604020202020204" charset="0"/>
              </a:rPr>
              <a:t>fiscales </a:t>
            </a:r>
            <a:r>
              <a:rPr lang="fr-FR" dirty="0">
                <a:latin typeface="Maven Pro" panose="020B0604020202020204" charset="0"/>
              </a:rPr>
              <a:t>et des délais de déclaration.</a:t>
            </a:r>
          </a:p>
          <a:p>
            <a:pPr marL="285750" indent="-285750">
              <a:buFont typeface="Arial" panose="020B0604020202020204" pitchFamily="34" charset="0"/>
              <a:buChar char="•"/>
            </a:pPr>
            <a:r>
              <a:rPr lang="fr-FR" b="1" dirty="0" smtClean="0">
                <a:latin typeface="Maven Pro" panose="020B0604020202020204" charset="0"/>
              </a:rPr>
              <a:t>Élaboration </a:t>
            </a:r>
            <a:r>
              <a:rPr lang="fr-FR" b="1" dirty="0">
                <a:latin typeface="Maven Pro" panose="020B0604020202020204" charset="0"/>
              </a:rPr>
              <a:t>de plans </a:t>
            </a:r>
            <a:r>
              <a:rPr lang="fr-FR" b="1" dirty="0" smtClean="0">
                <a:latin typeface="Maven Pro" panose="020B0604020202020204" charset="0"/>
              </a:rPr>
              <a:t>d’action</a:t>
            </a:r>
            <a:r>
              <a:rPr lang="fr-FR" dirty="0" smtClean="0">
                <a:latin typeface="Maven Pro" panose="020B0604020202020204" charset="0"/>
              </a:rPr>
              <a:t> </a:t>
            </a:r>
            <a:r>
              <a:rPr lang="fr-FR" dirty="0">
                <a:latin typeface="Maven Pro" panose="020B0604020202020204" charset="0"/>
              </a:rPr>
              <a:t>et définition des stratégies.</a:t>
            </a:r>
          </a:p>
          <a:p>
            <a:pPr marL="285750" indent="-285750">
              <a:buFont typeface="Arial" panose="020B0604020202020204" pitchFamily="34" charset="0"/>
              <a:buChar char="•"/>
            </a:pPr>
            <a:r>
              <a:rPr lang="fr-FR" b="1" dirty="0" smtClean="0">
                <a:latin typeface="Maven Pro" panose="020B0604020202020204" charset="0"/>
              </a:rPr>
              <a:t>Maîtrise </a:t>
            </a:r>
            <a:r>
              <a:rPr lang="fr-FR" b="1" dirty="0">
                <a:latin typeface="Maven Pro" panose="020B0604020202020204" charset="0"/>
              </a:rPr>
              <a:t>de Word et </a:t>
            </a:r>
            <a:r>
              <a:rPr lang="fr-FR" b="1" dirty="0" smtClean="0">
                <a:latin typeface="Maven Pro" panose="020B0604020202020204" charset="0"/>
              </a:rPr>
              <a:t>PowerPoint </a:t>
            </a:r>
            <a:r>
              <a:rPr lang="fr-FR" dirty="0" smtClean="0">
                <a:latin typeface="Maven Pro" panose="020B0604020202020204" charset="0"/>
              </a:rPr>
              <a:t>pour la création de documents et présentations.</a:t>
            </a:r>
          </a:p>
          <a:p>
            <a:pPr marL="285750" indent="-285750">
              <a:buFont typeface="Arial" panose="020B0604020202020204" pitchFamily="34" charset="0"/>
              <a:buChar char="•"/>
            </a:pPr>
            <a:r>
              <a:rPr lang="fr-FR" b="1" dirty="0" smtClean="0">
                <a:latin typeface="Maven Pro" panose="020B0604020202020204" charset="0"/>
              </a:rPr>
              <a:t>Compétences en travail d’équipe </a:t>
            </a:r>
            <a:r>
              <a:rPr lang="fr-FR" dirty="0" smtClean="0">
                <a:latin typeface="Maven Pro" panose="020B0604020202020204" charset="0"/>
              </a:rPr>
              <a:t>et collaboration efficace.</a:t>
            </a:r>
          </a:p>
          <a:p>
            <a:pPr marL="285750" indent="-285750">
              <a:buFont typeface="Arial" panose="020B0604020202020204" pitchFamily="34" charset="0"/>
              <a:buChar char="•"/>
            </a:pPr>
            <a:r>
              <a:rPr lang="fr-FR" b="1" dirty="0" smtClean="0">
                <a:latin typeface="Maven Pro" panose="020B0604020202020204" charset="0"/>
              </a:rPr>
              <a:t>Rédaction de rapports </a:t>
            </a:r>
            <a:r>
              <a:rPr lang="fr-FR" dirty="0" smtClean="0">
                <a:latin typeface="Maven Pro" panose="020B0604020202020204" charset="0"/>
              </a:rPr>
              <a:t>clairs et organisés.</a:t>
            </a:r>
            <a:endParaRPr lang="fr-FR" dirty="0">
              <a:latin typeface="Maven Pro" panose="020B0604020202020204" charset="0"/>
            </a:endParaRPr>
          </a:p>
        </p:txBody>
      </p:sp>
      <p:sp>
        <p:nvSpPr>
          <p:cNvPr id="8" name="TextBox 7"/>
          <p:cNvSpPr txBox="1"/>
          <p:nvPr/>
        </p:nvSpPr>
        <p:spPr>
          <a:xfrm>
            <a:off x="5466027" y="1380943"/>
            <a:ext cx="3442985" cy="954107"/>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latin typeface="Maven Pro" panose="020B0604020202020204" charset="0"/>
              </a:rPr>
              <a:t>Temps </a:t>
            </a:r>
            <a:r>
              <a:rPr lang="fr-FR" b="1" dirty="0">
                <a:latin typeface="Maven Pro" panose="020B0604020202020204" charset="0"/>
              </a:rPr>
              <a:t>limité pour apprendre de nouvelles </a:t>
            </a:r>
            <a:r>
              <a:rPr lang="fr-FR" b="1" dirty="0" smtClean="0">
                <a:latin typeface="Maven Pro" panose="020B0604020202020204" charset="0"/>
              </a:rPr>
              <a:t>tâches</a:t>
            </a:r>
            <a:r>
              <a:rPr lang="fr-FR" dirty="0" smtClean="0">
                <a:latin typeface="Maven Pro" panose="020B0604020202020204" charset="0"/>
              </a:rPr>
              <a:t>.</a:t>
            </a:r>
            <a:endParaRPr lang="fr-FR" dirty="0">
              <a:latin typeface="Maven Pro" panose="020B0604020202020204" charset="0"/>
            </a:endParaRPr>
          </a:p>
          <a:p>
            <a:pPr marL="285750" indent="-285750">
              <a:buFont typeface="Arial" panose="020B0604020202020204" pitchFamily="34" charset="0"/>
              <a:buChar char="•"/>
            </a:pPr>
            <a:r>
              <a:rPr lang="fr-FR" b="1" dirty="0" smtClean="0">
                <a:latin typeface="Maven Pro" panose="020B0604020202020204" charset="0"/>
              </a:rPr>
              <a:t>Incompatibilité </a:t>
            </a:r>
            <a:r>
              <a:rPr lang="fr-FR" b="1" dirty="0">
                <a:latin typeface="Maven Pro" panose="020B0604020202020204" charset="0"/>
              </a:rPr>
              <a:t>entre la période de stage et les périodes </a:t>
            </a:r>
            <a:r>
              <a:rPr lang="fr-FR" b="1" dirty="0" smtClean="0">
                <a:latin typeface="Maven Pro" panose="020B0604020202020204" charset="0"/>
              </a:rPr>
              <a:t>fiscales.</a:t>
            </a:r>
          </a:p>
        </p:txBody>
      </p:sp>
    </p:spTree>
    <p:extLst>
      <p:ext uri="{BB962C8B-B14F-4D97-AF65-F5344CB8AC3E}">
        <p14:creationId xmlns:p14="http://schemas.microsoft.com/office/powerpoint/2010/main" val="23092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anim calcmode="lin" valueType="num">
                                      <p:cBhvr>
                                        <p:cTn id="23" dur="1000" fill="hold"/>
                                        <p:tgtEl>
                                          <p:spTgt spid="62"/>
                                        </p:tgtEl>
                                        <p:attrNameLst>
                                          <p:attrName>ppt_x</p:attrName>
                                        </p:attrNameLst>
                                      </p:cBhvr>
                                      <p:tavLst>
                                        <p:tav tm="0">
                                          <p:val>
                                            <p:strVal val="#ppt_x"/>
                                          </p:val>
                                        </p:tav>
                                        <p:tav tm="100000">
                                          <p:val>
                                            <p:strVal val="#ppt_x"/>
                                          </p:val>
                                        </p:tav>
                                      </p:tavLst>
                                    </p:anim>
                                    <p:anim calcmode="lin" valueType="num">
                                      <p:cBhvr>
                                        <p:cTn id="24" dur="1000" fill="hold"/>
                                        <p:tgtEl>
                                          <p:spTgt spid="6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1000"/>
                                        <p:tgtEl>
                                          <p:spTgt spid="77"/>
                                        </p:tgtEl>
                                      </p:cBhvr>
                                    </p:animEffect>
                                    <p:anim calcmode="lin" valueType="num">
                                      <p:cBhvr>
                                        <p:cTn id="33" dur="1000" fill="hold"/>
                                        <p:tgtEl>
                                          <p:spTgt spid="77"/>
                                        </p:tgtEl>
                                        <p:attrNameLst>
                                          <p:attrName>ppt_x</p:attrName>
                                        </p:attrNameLst>
                                      </p:cBhvr>
                                      <p:tavLst>
                                        <p:tav tm="0">
                                          <p:val>
                                            <p:strVal val="#ppt_x"/>
                                          </p:val>
                                        </p:tav>
                                        <p:tav tm="100000">
                                          <p:val>
                                            <p:strVal val="#ppt_x"/>
                                          </p:val>
                                        </p:tav>
                                      </p:tavLst>
                                    </p:anim>
                                    <p:anim calcmode="lin" valueType="num">
                                      <p:cBhvr>
                                        <p:cTn id="34" dur="1000" fill="hold"/>
                                        <p:tgtEl>
                                          <p:spTgt spid="7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50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50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25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25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6" grpId="0" animBg="1"/>
      <p:bldP spid="77" grpId="0"/>
      <p:bldP spid="2" grpId="0"/>
      <p:bldP spid="3" grpId="0"/>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4" name="Google Shape;932;p37"/>
          <p:cNvSpPr txBox="1">
            <a:spLocks/>
          </p:cNvSpPr>
          <p:nvPr/>
        </p:nvSpPr>
        <p:spPr>
          <a:xfrm>
            <a:off x="2758229" y="1506174"/>
            <a:ext cx="3362615" cy="7984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smtClean="0">
                <a:solidFill>
                  <a:schemeClr val="bg1">
                    <a:lumMod val="50000"/>
                  </a:schemeClr>
                </a:solidFill>
                <a:latin typeface="Montserrat" panose="020B0604020202020204" charset="0"/>
              </a:rPr>
              <a:t>Conclusion</a:t>
            </a:r>
            <a:r>
              <a:rPr lang="fr-FR" sz="6500" dirty="0" smtClean="0"/>
              <a:t> </a:t>
            </a:r>
            <a:endParaRPr lang="fr-FR" sz="3200" dirty="0"/>
          </a:p>
        </p:txBody>
      </p:sp>
      <p:grpSp>
        <p:nvGrpSpPr>
          <p:cNvPr id="25" name="Google Shape;1028;p40"/>
          <p:cNvGrpSpPr/>
          <p:nvPr/>
        </p:nvGrpSpPr>
        <p:grpSpPr>
          <a:xfrm>
            <a:off x="8392260" y="2336890"/>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48;p40"/>
          <p:cNvGrpSpPr/>
          <p:nvPr/>
        </p:nvGrpSpPr>
        <p:grpSpPr>
          <a:xfrm>
            <a:off x="5464898" y="-198865"/>
            <a:ext cx="3870000" cy="1050648"/>
            <a:chOff x="5274000" y="-24823"/>
            <a:chExt cx="3870000" cy="1050648"/>
          </a:xfrm>
        </p:grpSpPr>
        <p:sp>
          <p:nvSpPr>
            <p:cNvPr id="63" name="Google Shape;1049;p40"/>
            <p:cNvSpPr/>
            <p:nvPr/>
          </p:nvSpPr>
          <p:spPr>
            <a:xfrm rot="10800000">
              <a:off x="5952000" y="-24775"/>
              <a:ext cx="3192000" cy="1050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050;p40"/>
            <p:cNvSpPr/>
            <p:nvPr/>
          </p:nvSpPr>
          <p:spPr>
            <a:xfrm rot="10800000">
              <a:off x="5274000" y="-24823"/>
              <a:ext cx="3870000" cy="5736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5" name="Google Shape;1010;p40"/>
          <p:cNvSpPr txBox="1">
            <a:spLocks/>
          </p:cNvSpPr>
          <p:nvPr/>
        </p:nvSpPr>
        <p:spPr>
          <a:xfrm>
            <a:off x="1012396" y="2422715"/>
            <a:ext cx="6854283" cy="12852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dirty="0">
                <a:solidFill>
                  <a:schemeClr val="bg1">
                    <a:lumMod val="75000"/>
                  </a:schemeClr>
                </a:solidFill>
                <a:latin typeface="Maven Pro" panose="020B0604020202020204" charset="0"/>
              </a:rPr>
              <a:t>Ces missions m’ont permis de comprendre les étapes clés de la création d’entreprise au Maroc, notamment les démarches administratives, fiscales et juridiques. J’ai développé des compétences en gestion, analyse et élaboration de business plan, renforçant ainsi ma capacité à accompagner efficacement des projets entrepreneuriaux.</a:t>
            </a:r>
            <a:endParaRPr lang="en-US" dirty="0">
              <a:solidFill>
                <a:schemeClr val="bg1">
                  <a:lumMod val="75000"/>
                </a:schemeClr>
              </a:solidFill>
              <a:latin typeface="Maven Pro" panose="020B0604020202020204" charset="0"/>
            </a:endParaRPr>
          </a:p>
        </p:txBody>
      </p:sp>
      <p:sp>
        <p:nvSpPr>
          <p:cNvPr id="76" name="Google Shape;1949;p73"/>
          <p:cNvSpPr/>
          <p:nvPr/>
        </p:nvSpPr>
        <p:spPr>
          <a:xfrm>
            <a:off x="2263501" y="1546433"/>
            <a:ext cx="639011"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2262432" y="1616225"/>
            <a:ext cx="64008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06</a:t>
            </a:r>
            <a:endParaRPr lang="fr-FR" sz="2400" b="1" dirty="0">
              <a:solidFill>
                <a:schemeClr val="bg1">
                  <a:lumMod val="50000"/>
                </a:schemeClr>
              </a:solidFill>
              <a:latin typeface="Montserrat" panose="020B0604020202020204" charset="0"/>
            </a:endParaRPr>
          </a:p>
        </p:txBody>
      </p:sp>
    </p:spTree>
    <p:extLst>
      <p:ext uri="{BB962C8B-B14F-4D97-AF65-F5344CB8AC3E}">
        <p14:creationId xmlns:p14="http://schemas.microsoft.com/office/powerpoint/2010/main" val="102085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anim calcmode="lin" valueType="num">
                                      <p:cBhvr>
                                        <p:cTn id="28" dur="1000" fill="hold"/>
                                        <p:tgtEl>
                                          <p:spTgt spid="62"/>
                                        </p:tgtEl>
                                        <p:attrNameLst>
                                          <p:attrName>ppt_x</p:attrName>
                                        </p:attrNameLst>
                                      </p:cBhvr>
                                      <p:tavLst>
                                        <p:tav tm="0">
                                          <p:val>
                                            <p:strVal val="#ppt_x"/>
                                          </p:val>
                                        </p:tav>
                                        <p:tav tm="100000">
                                          <p:val>
                                            <p:strVal val="#ppt_x"/>
                                          </p:val>
                                        </p:tav>
                                      </p:tavLst>
                                    </p:anim>
                                    <p:anim calcmode="lin" valueType="num">
                                      <p:cBhvr>
                                        <p:cTn id="29" dur="1000" fill="hold"/>
                                        <p:tgtEl>
                                          <p:spTgt spid="6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1000"/>
                                        <p:tgtEl>
                                          <p:spTgt spid="75"/>
                                        </p:tgtEl>
                                      </p:cBhvr>
                                    </p:animEffect>
                                    <p:anim calcmode="lin" valueType="num">
                                      <p:cBhvr>
                                        <p:cTn id="33" dur="1000" fill="hold"/>
                                        <p:tgtEl>
                                          <p:spTgt spid="75"/>
                                        </p:tgtEl>
                                        <p:attrNameLst>
                                          <p:attrName>ppt_x</p:attrName>
                                        </p:attrNameLst>
                                      </p:cBhvr>
                                      <p:tavLst>
                                        <p:tav tm="0">
                                          <p:val>
                                            <p:strVal val="#ppt_x"/>
                                          </p:val>
                                        </p:tav>
                                        <p:tav tm="100000">
                                          <p:val>
                                            <p:strVal val="#ppt_x"/>
                                          </p:val>
                                        </p:tav>
                                      </p:tavLst>
                                    </p:anim>
                                    <p:anim calcmode="lin" valueType="num">
                                      <p:cBhvr>
                                        <p:cTn id="34" dur="1000" fill="hold"/>
                                        <p:tgtEl>
                                          <p:spTgt spid="7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1000"/>
                                        <p:tgtEl>
                                          <p:spTgt spid="76"/>
                                        </p:tgtEl>
                                      </p:cBhvr>
                                    </p:animEffect>
                                    <p:anim calcmode="lin" valueType="num">
                                      <p:cBhvr>
                                        <p:cTn id="38" dur="1000" fill="hold"/>
                                        <p:tgtEl>
                                          <p:spTgt spid="76"/>
                                        </p:tgtEl>
                                        <p:attrNameLst>
                                          <p:attrName>ppt_x</p:attrName>
                                        </p:attrNameLst>
                                      </p:cBhvr>
                                      <p:tavLst>
                                        <p:tav tm="0">
                                          <p:val>
                                            <p:strVal val="#ppt_x"/>
                                          </p:val>
                                        </p:tav>
                                        <p:tav tm="100000">
                                          <p:val>
                                            <p:strVal val="#ppt_x"/>
                                          </p:val>
                                        </p:tav>
                                      </p:tavLst>
                                    </p:anim>
                                    <p:anim calcmode="lin" valueType="num">
                                      <p:cBhvr>
                                        <p:cTn id="39" dur="1000" fill="hold"/>
                                        <p:tgtEl>
                                          <p:spTgt spid="7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1000"/>
                                        <p:tgtEl>
                                          <p:spTgt spid="77"/>
                                        </p:tgtEl>
                                      </p:cBhvr>
                                    </p:animEffec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75" grpId="0"/>
      <p:bldP spid="76" grpId="0" animBg="1"/>
      <p:bldP spid="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11;p40"/>
          <p:cNvGrpSpPr/>
          <p:nvPr/>
        </p:nvGrpSpPr>
        <p:grpSpPr>
          <a:xfrm>
            <a:off x="-220569" y="3642733"/>
            <a:ext cx="1882500" cy="2095500"/>
            <a:chOff x="-218875" y="-50400"/>
            <a:chExt cx="1882500" cy="2095500"/>
          </a:xfrm>
        </p:grpSpPr>
        <p:sp>
          <p:nvSpPr>
            <p:cNvPr id="4" name="Google Shape;1012;p40"/>
            <p:cNvSpPr/>
            <p:nvPr/>
          </p:nvSpPr>
          <p:spPr>
            <a:xfrm>
              <a:off x="-218875" y="8908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 name="Google Shape;1013;p40"/>
            <p:cNvGrpSpPr/>
            <p:nvPr/>
          </p:nvGrpSpPr>
          <p:grpSpPr>
            <a:xfrm>
              <a:off x="229313" y="-50400"/>
              <a:ext cx="986125" cy="2095500"/>
              <a:chOff x="7631225" y="2241175"/>
              <a:chExt cx="986125" cy="2095500"/>
            </a:xfrm>
          </p:grpSpPr>
          <p:cxnSp>
            <p:nvCxnSpPr>
              <p:cNvPr id="6" name="Google Shape;1014;p4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15;p4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16;p4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17;p4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18;p4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19;p4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20;p4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21;p4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22;p4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23;p4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24;p4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25;p4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26;p4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027;p4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20" name="Google Shape;1441;p58"/>
          <p:cNvGrpSpPr/>
          <p:nvPr/>
        </p:nvGrpSpPr>
        <p:grpSpPr>
          <a:xfrm flipH="1">
            <a:off x="6087721" y="3866833"/>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flipH="1" flipV="1">
            <a:off x="688050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4" name="Google Shape;932;p37"/>
          <p:cNvSpPr txBox="1">
            <a:spLocks/>
          </p:cNvSpPr>
          <p:nvPr/>
        </p:nvSpPr>
        <p:spPr>
          <a:xfrm>
            <a:off x="1661931" y="1959835"/>
            <a:ext cx="5473587" cy="7984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smtClean="0">
                <a:solidFill>
                  <a:schemeClr val="bg1">
                    <a:lumMod val="50000"/>
                  </a:schemeClr>
                </a:solidFill>
                <a:latin typeface="Montserrat" panose="020B0604020202020204" charset="0"/>
              </a:rPr>
              <a:t>Remerciements</a:t>
            </a:r>
            <a:r>
              <a:rPr lang="fr-FR" sz="6500" dirty="0" smtClean="0"/>
              <a:t> </a:t>
            </a:r>
            <a:endParaRPr lang="fr-FR" sz="3200" dirty="0"/>
          </a:p>
        </p:txBody>
      </p:sp>
    </p:spTree>
    <p:extLst>
      <p:ext uri="{BB962C8B-B14F-4D97-AF65-F5344CB8AC3E}">
        <p14:creationId xmlns:p14="http://schemas.microsoft.com/office/powerpoint/2010/main" val="40890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11;p40"/>
          <p:cNvGrpSpPr/>
          <p:nvPr/>
        </p:nvGrpSpPr>
        <p:grpSpPr>
          <a:xfrm>
            <a:off x="7614836" y="-983765"/>
            <a:ext cx="1882500" cy="2095500"/>
            <a:chOff x="-218875" y="-50400"/>
            <a:chExt cx="1882500" cy="2095500"/>
          </a:xfrm>
        </p:grpSpPr>
        <p:sp>
          <p:nvSpPr>
            <p:cNvPr id="4" name="Google Shape;1012;p40"/>
            <p:cNvSpPr/>
            <p:nvPr/>
          </p:nvSpPr>
          <p:spPr>
            <a:xfrm>
              <a:off x="-218875" y="8908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 name="Google Shape;1013;p40"/>
            <p:cNvGrpSpPr/>
            <p:nvPr/>
          </p:nvGrpSpPr>
          <p:grpSpPr>
            <a:xfrm>
              <a:off x="229313" y="-50400"/>
              <a:ext cx="986125" cy="2095500"/>
              <a:chOff x="7631225" y="2241175"/>
              <a:chExt cx="986125" cy="2095500"/>
            </a:xfrm>
          </p:grpSpPr>
          <p:cxnSp>
            <p:nvCxnSpPr>
              <p:cNvPr id="6" name="Google Shape;1014;p4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15;p4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16;p4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17;p4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18;p4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19;p4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20;p4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21;p4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22;p4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23;p4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24;p4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25;p4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26;p4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027;p4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4" name="Google Shape;932;p37"/>
          <p:cNvSpPr txBox="1">
            <a:spLocks/>
          </p:cNvSpPr>
          <p:nvPr/>
        </p:nvSpPr>
        <p:spPr>
          <a:xfrm>
            <a:off x="-512630" y="365334"/>
            <a:ext cx="5473587" cy="7984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800" b="1" dirty="0">
                <a:solidFill>
                  <a:schemeClr val="bg1">
                    <a:lumMod val="50000"/>
                  </a:schemeClr>
                </a:solidFill>
                <a:latin typeface="Montserrat" panose="020B0604020202020204" charset="0"/>
              </a:rPr>
              <a:t>Table des Matières</a:t>
            </a:r>
            <a:r>
              <a:rPr lang="fr-FR" sz="6500" dirty="0" smtClean="0"/>
              <a:t> </a:t>
            </a:r>
            <a:endParaRPr lang="fr-FR" sz="3200" dirty="0"/>
          </a:p>
        </p:txBody>
      </p:sp>
      <p:grpSp>
        <p:nvGrpSpPr>
          <p:cNvPr id="25" name="Google Shape;1028;p40"/>
          <p:cNvGrpSpPr/>
          <p:nvPr/>
        </p:nvGrpSpPr>
        <p:grpSpPr>
          <a:xfrm>
            <a:off x="7842311" y="3942665"/>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1949;p73"/>
          <p:cNvSpPr/>
          <p:nvPr/>
        </p:nvSpPr>
        <p:spPr>
          <a:xfrm>
            <a:off x="718556" y="1208928"/>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6" name="Google Shape;1949;p73"/>
          <p:cNvSpPr/>
          <p:nvPr/>
        </p:nvSpPr>
        <p:spPr>
          <a:xfrm>
            <a:off x="718556" y="2467625"/>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7" name="Google Shape;1949;p73"/>
          <p:cNvSpPr/>
          <p:nvPr/>
        </p:nvSpPr>
        <p:spPr>
          <a:xfrm>
            <a:off x="720556" y="3726322"/>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 name="TextBox 48"/>
          <p:cNvSpPr txBox="1"/>
          <p:nvPr/>
        </p:nvSpPr>
        <p:spPr>
          <a:xfrm>
            <a:off x="712506" y="1380355"/>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01</a:t>
            </a:r>
            <a:endParaRPr lang="fr-FR" sz="2400" b="1" dirty="0">
              <a:solidFill>
                <a:schemeClr val="bg1">
                  <a:lumMod val="50000"/>
                </a:schemeClr>
              </a:solidFill>
              <a:latin typeface="Montserrat" panose="020B0604020202020204" charset="0"/>
            </a:endParaRPr>
          </a:p>
        </p:txBody>
      </p:sp>
      <p:sp>
        <p:nvSpPr>
          <p:cNvPr id="50" name="TextBox 49"/>
          <p:cNvSpPr txBox="1"/>
          <p:nvPr/>
        </p:nvSpPr>
        <p:spPr>
          <a:xfrm>
            <a:off x="712506" y="2640518"/>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02</a:t>
            </a:r>
            <a:endParaRPr lang="fr-FR" sz="2400" b="1" dirty="0">
              <a:solidFill>
                <a:schemeClr val="bg1">
                  <a:lumMod val="50000"/>
                </a:schemeClr>
              </a:solidFill>
              <a:latin typeface="Montserrat" panose="020B0604020202020204" charset="0"/>
            </a:endParaRPr>
          </a:p>
        </p:txBody>
      </p:sp>
      <p:sp>
        <p:nvSpPr>
          <p:cNvPr id="51" name="TextBox 50"/>
          <p:cNvSpPr txBox="1"/>
          <p:nvPr/>
        </p:nvSpPr>
        <p:spPr>
          <a:xfrm>
            <a:off x="718556" y="3896076"/>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03</a:t>
            </a:r>
            <a:endParaRPr lang="fr-FR" sz="2400" b="1" dirty="0">
              <a:solidFill>
                <a:schemeClr val="bg1">
                  <a:lumMod val="50000"/>
                </a:schemeClr>
              </a:solidFill>
              <a:latin typeface="Montserrat" panose="020B0604020202020204" charset="0"/>
            </a:endParaRPr>
          </a:p>
        </p:txBody>
      </p:sp>
      <p:sp>
        <p:nvSpPr>
          <p:cNvPr id="52" name="Google Shape;997;p39"/>
          <p:cNvSpPr txBox="1">
            <a:spLocks/>
          </p:cNvSpPr>
          <p:nvPr/>
        </p:nvSpPr>
        <p:spPr>
          <a:xfrm>
            <a:off x="1533752" y="2601836"/>
            <a:ext cx="2165591" cy="528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a:solidFill>
                  <a:schemeClr val="bg1">
                    <a:lumMod val="50000"/>
                  </a:schemeClr>
                </a:solidFill>
                <a:latin typeface="Montserrat" panose="020B0604020202020204" charset="0"/>
              </a:rPr>
              <a:t>Présentation de l’Entreprise</a:t>
            </a:r>
          </a:p>
        </p:txBody>
      </p:sp>
      <p:sp>
        <p:nvSpPr>
          <p:cNvPr id="55" name="Google Shape;997;p39"/>
          <p:cNvSpPr txBox="1">
            <a:spLocks/>
          </p:cNvSpPr>
          <p:nvPr/>
        </p:nvSpPr>
        <p:spPr>
          <a:xfrm>
            <a:off x="1541516" y="1421246"/>
            <a:ext cx="2165591" cy="3771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smtClean="0">
                <a:solidFill>
                  <a:schemeClr val="bg1">
                    <a:lumMod val="50000"/>
                  </a:schemeClr>
                </a:solidFill>
                <a:latin typeface="Montserrat" panose="020B0604020202020204" charset="0"/>
              </a:rPr>
              <a:t>Introduction</a:t>
            </a:r>
            <a:endParaRPr lang="fr-FR" sz="1600" b="1" dirty="0">
              <a:solidFill>
                <a:schemeClr val="bg1">
                  <a:lumMod val="50000"/>
                </a:schemeClr>
              </a:solidFill>
              <a:latin typeface="Montserrat" panose="020B0604020202020204" charset="0"/>
            </a:endParaRPr>
          </a:p>
        </p:txBody>
      </p:sp>
      <p:sp>
        <p:nvSpPr>
          <p:cNvPr id="56" name="Google Shape;997;p39"/>
          <p:cNvSpPr txBox="1">
            <a:spLocks/>
          </p:cNvSpPr>
          <p:nvPr/>
        </p:nvSpPr>
        <p:spPr>
          <a:xfrm>
            <a:off x="1548970" y="3932946"/>
            <a:ext cx="2165591" cy="3635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a:solidFill>
                  <a:schemeClr val="bg1">
                    <a:lumMod val="50000"/>
                  </a:schemeClr>
                </a:solidFill>
                <a:latin typeface="Montserrat" panose="020B0604020202020204" charset="0"/>
              </a:rPr>
              <a:t>Tâches Réalisées</a:t>
            </a:r>
          </a:p>
        </p:txBody>
      </p:sp>
      <p:sp>
        <p:nvSpPr>
          <p:cNvPr id="64" name="Google Shape;1949;p73"/>
          <p:cNvSpPr/>
          <p:nvPr/>
        </p:nvSpPr>
        <p:spPr>
          <a:xfrm>
            <a:off x="4960957" y="1213038"/>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5" name="Google Shape;1949;p73"/>
          <p:cNvSpPr/>
          <p:nvPr/>
        </p:nvSpPr>
        <p:spPr>
          <a:xfrm>
            <a:off x="4960957" y="2459870"/>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6" name="Google Shape;1949;p73"/>
          <p:cNvSpPr/>
          <p:nvPr/>
        </p:nvSpPr>
        <p:spPr>
          <a:xfrm>
            <a:off x="4960957" y="3706702"/>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8" name="TextBox 67"/>
          <p:cNvSpPr txBox="1"/>
          <p:nvPr/>
        </p:nvSpPr>
        <p:spPr>
          <a:xfrm>
            <a:off x="4960957" y="1389575"/>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04</a:t>
            </a:r>
            <a:endParaRPr lang="fr-FR" sz="2400" b="1" dirty="0">
              <a:solidFill>
                <a:schemeClr val="bg1">
                  <a:lumMod val="50000"/>
                </a:schemeClr>
              </a:solidFill>
              <a:latin typeface="Montserrat" panose="020B0604020202020204" charset="0"/>
            </a:endParaRPr>
          </a:p>
        </p:txBody>
      </p:sp>
      <p:sp>
        <p:nvSpPr>
          <p:cNvPr id="69" name="TextBox 68"/>
          <p:cNvSpPr txBox="1"/>
          <p:nvPr/>
        </p:nvSpPr>
        <p:spPr>
          <a:xfrm>
            <a:off x="4951479" y="2648272"/>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05</a:t>
            </a:r>
            <a:endParaRPr lang="fr-FR" sz="2400" b="1" dirty="0">
              <a:solidFill>
                <a:schemeClr val="bg1">
                  <a:lumMod val="50000"/>
                </a:schemeClr>
              </a:solidFill>
              <a:latin typeface="Montserrat" panose="020B0604020202020204" charset="0"/>
            </a:endParaRPr>
          </a:p>
        </p:txBody>
      </p:sp>
      <p:sp>
        <p:nvSpPr>
          <p:cNvPr id="70" name="TextBox 69"/>
          <p:cNvSpPr txBox="1"/>
          <p:nvPr/>
        </p:nvSpPr>
        <p:spPr>
          <a:xfrm>
            <a:off x="4950857" y="3887349"/>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06</a:t>
            </a:r>
            <a:endParaRPr lang="fr-FR" sz="2400" b="1" dirty="0">
              <a:solidFill>
                <a:schemeClr val="bg1">
                  <a:lumMod val="50000"/>
                </a:schemeClr>
              </a:solidFill>
              <a:latin typeface="Montserrat" panose="020B0604020202020204" charset="0"/>
            </a:endParaRPr>
          </a:p>
        </p:txBody>
      </p:sp>
      <p:sp>
        <p:nvSpPr>
          <p:cNvPr id="71" name="Google Shape;997;p39"/>
          <p:cNvSpPr txBox="1">
            <a:spLocks/>
          </p:cNvSpPr>
          <p:nvPr/>
        </p:nvSpPr>
        <p:spPr>
          <a:xfrm>
            <a:off x="5735195" y="1346179"/>
            <a:ext cx="2165591" cy="528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a:solidFill>
                  <a:schemeClr val="bg1">
                    <a:lumMod val="50000"/>
                  </a:schemeClr>
                </a:solidFill>
                <a:latin typeface="Montserrat" panose="020B0604020202020204" charset="0"/>
              </a:rPr>
              <a:t>Compétences Acquises</a:t>
            </a:r>
          </a:p>
        </p:txBody>
      </p:sp>
      <p:sp>
        <p:nvSpPr>
          <p:cNvPr id="72" name="Google Shape;997;p39"/>
          <p:cNvSpPr txBox="1">
            <a:spLocks/>
          </p:cNvSpPr>
          <p:nvPr/>
        </p:nvSpPr>
        <p:spPr>
          <a:xfrm>
            <a:off x="5783917" y="2606900"/>
            <a:ext cx="2165591" cy="528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a:solidFill>
                  <a:schemeClr val="bg1">
                    <a:lumMod val="50000"/>
                  </a:schemeClr>
                </a:solidFill>
                <a:latin typeface="Montserrat" panose="020B0604020202020204" charset="0"/>
              </a:rPr>
              <a:t>Difficultés Rencontrées</a:t>
            </a:r>
          </a:p>
        </p:txBody>
      </p:sp>
      <p:sp>
        <p:nvSpPr>
          <p:cNvPr id="73" name="Google Shape;997;p39"/>
          <p:cNvSpPr txBox="1">
            <a:spLocks/>
          </p:cNvSpPr>
          <p:nvPr/>
        </p:nvSpPr>
        <p:spPr>
          <a:xfrm>
            <a:off x="5783917" y="3916134"/>
            <a:ext cx="2165591" cy="35346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smtClean="0">
                <a:solidFill>
                  <a:schemeClr val="bg1">
                    <a:lumMod val="50000"/>
                  </a:schemeClr>
                </a:solidFill>
                <a:latin typeface="Montserrat" panose="020B0604020202020204" charset="0"/>
              </a:rPr>
              <a:t>Conclusion</a:t>
            </a:r>
            <a:endParaRPr lang="fr-FR" sz="1600" b="1" dirty="0">
              <a:solidFill>
                <a:schemeClr val="bg1">
                  <a:lumMod val="50000"/>
                </a:schemeClr>
              </a:solidFill>
              <a:latin typeface="Montserrat" panose="020B0604020202020204" charset="0"/>
            </a:endParaRPr>
          </a:p>
        </p:txBody>
      </p:sp>
    </p:spTree>
    <p:extLst>
      <p:ext uri="{BB962C8B-B14F-4D97-AF65-F5344CB8AC3E}">
        <p14:creationId xmlns:p14="http://schemas.microsoft.com/office/powerpoint/2010/main" val="347335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5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anim calcmode="lin" valueType="num">
                                      <p:cBhvr>
                                        <p:cTn id="38" dur="1000" fill="hold"/>
                                        <p:tgtEl>
                                          <p:spTgt spid="49"/>
                                        </p:tgtEl>
                                        <p:attrNameLst>
                                          <p:attrName>ppt_x</p:attrName>
                                        </p:attrNameLst>
                                      </p:cBhvr>
                                      <p:tavLst>
                                        <p:tav tm="0">
                                          <p:val>
                                            <p:strVal val="#ppt_x"/>
                                          </p:val>
                                        </p:tav>
                                        <p:tav tm="100000">
                                          <p:val>
                                            <p:strVal val="#ppt_x"/>
                                          </p:val>
                                        </p:tav>
                                      </p:tavLst>
                                    </p:anim>
                                    <p:anim calcmode="lin" valueType="num">
                                      <p:cBhvr>
                                        <p:cTn id="39" dur="1000" fill="hold"/>
                                        <p:tgtEl>
                                          <p:spTgt spid="4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00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anim calcmode="lin" valueType="num">
                                      <p:cBhvr>
                                        <p:cTn id="53" dur="1000" fill="hold"/>
                                        <p:tgtEl>
                                          <p:spTgt spid="50"/>
                                        </p:tgtEl>
                                        <p:attrNameLst>
                                          <p:attrName>ppt_x</p:attrName>
                                        </p:attrNameLst>
                                      </p:cBhvr>
                                      <p:tavLst>
                                        <p:tav tm="0">
                                          <p:val>
                                            <p:strVal val="#ppt_x"/>
                                          </p:val>
                                        </p:tav>
                                        <p:tav tm="100000">
                                          <p:val>
                                            <p:strVal val="#ppt_x"/>
                                          </p:val>
                                        </p:tav>
                                      </p:tavLst>
                                    </p:anim>
                                    <p:anim calcmode="lin" valueType="num">
                                      <p:cBhvr>
                                        <p:cTn id="54" dur="1000" fill="hold"/>
                                        <p:tgtEl>
                                          <p:spTgt spid="5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25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000"/>
                                        <p:tgtEl>
                                          <p:spTgt spid="55"/>
                                        </p:tgtEl>
                                      </p:cBhvr>
                                    </p:animEffect>
                                    <p:anim calcmode="lin" valueType="num">
                                      <p:cBhvr>
                                        <p:cTn id="58" dur="1000" fill="hold"/>
                                        <p:tgtEl>
                                          <p:spTgt spid="55"/>
                                        </p:tgtEl>
                                        <p:attrNameLst>
                                          <p:attrName>ppt_x</p:attrName>
                                        </p:attrNameLst>
                                      </p:cBhvr>
                                      <p:tavLst>
                                        <p:tav tm="0">
                                          <p:val>
                                            <p:strVal val="#ppt_x"/>
                                          </p:val>
                                        </p:tav>
                                        <p:tav tm="100000">
                                          <p:val>
                                            <p:strVal val="#ppt_x"/>
                                          </p:val>
                                        </p:tav>
                                      </p:tavLst>
                                    </p:anim>
                                    <p:anim calcmode="lin" valueType="num">
                                      <p:cBhvr>
                                        <p:cTn id="59" dur="1000" fill="hold"/>
                                        <p:tgtEl>
                                          <p:spTgt spid="5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50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1000"/>
                                        <p:tgtEl>
                                          <p:spTgt spid="51"/>
                                        </p:tgtEl>
                                      </p:cBhvr>
                                    </p:animEffect>
                                    <p:anim calcmode="lin" valueType="num">
                                      <p:cBhvr>
                                        <p:cTn id="63" dur="1000" fill="hold"/>
                                        <p:tgtEl>
                                          <p:spTgt spid="51"/>
                                        </p:tgtEl>
                                        <p:attrNameLst>
                                          <p:attrName>ppt_x</p:attrName>
                                        </p:attrNameLst>
                                      </p:cBhvr>
                                      <p:tavLst>
                                        <p:tav tm="0">
                                          <p:val>
                                            <p:strVal val="#ppt_x"/>
                                          </p:val>
                                        </p:tav>
                                        <p:tav tm="100000">
                                          <p:val>
                                            <p:strVal val="#ppt_x"/>
                                          </p:val>
                                        </p:tav>
                                      </p:tavLst>
                                    </p:anim>
                                    <p:anim calcmode="lin" valueType="num">
                                      <p:cBhvr>
                                        <p:cTn id="64" dur="1000" fill="hold"/>
                                        <p:tgtEl>
                                          <p:spTgt spid="5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anim calcmode="lin" valueType="num">
                                      <p:cBhvr>
                                        <p:cTn id="68" dur="1000" fill="hold"/>
                                        <p:tgtEl>
                                          <p:spTgt spid="47"/>
                                        </p:tgtEl>
                                        <p:attrNameLst>
                                          <p:attrName>ppt_x</p:attrName>
                                        </p:attrNameLst>
                                      </p:cBhvr>
                                      <p:tavLst>
                                        <p:tav tm="0">
                                          <p:val>
                                            <p:strVal val="#ppt_x"/>
                                          </p:val>
                                        </p:tav>
                                        <p:tav tm="100000">
                                          <p:val>
                                            <p:strVal val="#ppt_x"/>
                                          </p:val>
                                        </p:tav>
                                      </p:tavLst>
                                    </p:anim>
                                    <p:anim calcmode="lin" valueType="num">
                                      <p:cBhvr>
                                        <p:cTn id="69" dur="1000" fill="hold"/>
                                        <p:tgtEl>
                                          <p:spTgt spid="4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250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000"/>
                                  </p:stCondLst>
                                  <p:childTnLst>
                                    <p:set>
                                      <p:cBhvr>
                                        <p:cTn id="76" dur="1" fill="hold">
                                          <p:stCondLst>
                                            <p:cond delay="0"/>
                                          </p:stCondLst>
                                        </p:cTn>
                                        <p:tgtEl>
                                          <p:spTgt spid="64"/>
                                        </p:tgtEl>
                                        <p:attrNameLst>
                                          <p:attrName>style.visibility</p:attrName>
                                        </p:attrNameLst>
                                      </p:cBhvr>
                                      <p:to>
                                        <p:strVal val="visible"/>
                                      </p:to>
                                    </p:set>
                                    <p:animEffect transition="in" filter="fade">
                                      <p:cBhvr>
                                        <p:cTn id="77" dur="1000"/>
                                        <p:tgtEl>
                                          <p:spTgt spid="64"/>
                                        </p:tgtEl>
                                      </p:cBhvr>
                                    </p:animEffect>
                                    <p:anim calcmode="lin" valueType="num">
                                      <p:cBhvr>
                                        <p:cTn id="78" dur="1000" fill="hold"/>
                                        <p:tgtEl>
                                          <p:spTgt spid="64"/>
                                        </p:tgtEl>
                                        <p:attrNameLst>
                                          <p:attrName>ppt_x</p:attrName>
                                        </p:attrNameLst>
                                      </p:cBhvr>
                                      <p:tavLst>
                                        <p:tav tm="0">
                                          <p:val>
                                            <p:strVal val="#ppt_x"/>
                                          </p:val>
                                        </p:tav>
                                        <p:tav tm="100000">
                                          <p:val>
                                            <p:strVal val="#ppt_x"/>
                                          </p:val>
                                        </p:tav>
                                      </p:tavLst>
                                    </p:anim>
                                    <p:anim calcmode="lin" valueType="num">
                                      <p:cBhvr>
                                        <p:cTn id="79" dur="1000" fill="hold"/>
                                        <p:tgtEl>
                                          <p:spTgt spid="6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350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1000"/>
                                        <p:tgtEl>
                                          <p:spTgt spid="65"/>
                                        </p:tgtEl>
                                      </p:cBhvr>
                                    </p:animEffect>
                                    <p:anim calcmode="lin" valueType="num">
                                      <p:cBhvr>
                                        <p:cTn id="83" dur="1000" fill="hold"/>
                                        <p:tgtEl>
                                          <p:spTgt spid="65"/>
                                        </p:tgtEl>
                                        <p:attrNameLst>
                                          <p:attrName>ppt_x</p:attrName>
                                        </p:attrNameLst>
                                      </p:cBhvr>
                                      <p:tavLst>
                                        <p:tav tm="0">
                                          <p:val>
                                            <p:strVal val="#ppt_x"/>
                                          </p:val>
                                        </p:tav>
                                        <p:tav tm="100000">
                                          <p:val>
                                            <p:strVal val="#ppt_x"/>
                                          </p:val>
                                        </p:tav>
                                      </p:tavLst>
                                    </p:anim>
                                    <p:anim calcmode="lin" valueType="num">
                                      <p:cBhvr>
                                        <p:cTn id="84" dur="1000" fill="hold"/>
                                        <p:tgtEl>
                                          <p:spTgt spid="6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00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1000"/>
                                        <p:tgtEl>
                                          <p:spTgt spid="66"/>
                                        </p:tgtEl>
                                      </p:cBhvr>
                                    </p:animEffect>
                                    <p:anim calcmode="lin" valueType="num">
                                      <p:cBhvr>
                                        <p:cTn id="88" dur="1000" fill="hold"/>
                                        <p:tgtEl>
                                          <p:spTgt spid="66"/>
                                        </p:tgtEl>
                                        <p:attrNameLst>
                                          <p:attrName>ppt_x</p:attrName>
                                        </p:attrNameLst>
                                      </p:cBhvr>
                                      <p:tavLst>
                                        <p:tav tm="0">
                                          <p:val>
                                            <p:strVal val="#ppt_x"/>
                                          </p:val>
                                        </p:tav>
                                        <p:tav tm="100000">
                                          <p:val>
                                            <p:strVal val="#ppt_x"/>
                                          </p:val>
                                        </p:tav>
                                      </p:tavLst>
                                    </p:anim>
                                    <p:anim calcmode="lin" valueType="num">
                                      <p:cBhvr>
                                        <p:cTn id="89" dur="1000" fill="hold"/>
                                        <p:tgtEl>
                                          <p:spTgt spid="6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300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350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1000"/>
                                        <p:tgtEl>
                                          <p:spTgt spid="69"/>
                                        </p:tgtEl>
                                      </p:cBhvr>
                                    </p:animEffect>
                                    <p:anim calcmode="lin" valueType="num">
                                      <p:cBhvr>
                                        <p:cTn id="98" dur="1000" fill="hold"/>
                                        <p:tgtEl>
                                          <p:spTgt spid="69"/>
                                        </p:tgtEl>
                                        <p:attrNameLst>
                                          <p:attrName>ppt_x</p:attrName>
                                        </p:attrNameLst>
                                      </p:cBhvr>
                                      <p:tavLst>
                                        <p:tav tm="0">
                                          <p:val>
                                            <p:strVal val="#ppt_x"/>
                                          </p:val>
                                        </p:tav>
                                        <p:tav tm="100000">
                                          <p:val>
                                            <p:strVal val="#ppt_x"/>
                                          </p:val>
                                        </p:tav>
                                      </p:tavLst>
                                    </p:anim>
                                    <p:anim calcmode="lin" valueType="num">
                                      <p:cBhvr>
                                        <p:cTn id="99" dur="1000" fill="hold"/>
                                        <p:tgtEl>
                                          <p:spTgt spid="6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400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1000"/>
                                        <p:tgtEl>
                                          <p:spTgt spid="70"/>
                                        </p:tgtEl>
                                      </p:cBhvr>
                                    </p:animEffect>
                                    <p:anim calcmode="lin" valueType="num">
                                      <p:cBhvr>
                                        <p:cTn id="103" dur="1000" fill="hold"/>
                                        <p:tgtEl>
                                          <p:spTgt spid="70"/>
                                        </p:tgtEl>
                                        <p:attrNameLst>
                                          <p:attrName>ppt_x</p:attrName>
                                        </p:attrNameLst>
                                      </p:cBhvr>
                                      <p:tavLst>
                                        <p:tav tm="0">
                                          <p:val>
                                            <p:strVal val="#ppt_x"/>
                                          </p:val>
                                        </p:tav>
                                        <p:tav tm="100000">
                                          <p:val>
                                            <p:strVal val="#ppt_x"/>
                                          </p:val>
                                        </p:tav>
                                      </p:tavLst>
                                    </p:anim>
                                    <p:anim calcmode="lin" valueType="num">
                                      <p:cBhvr>
                                        <p:cTn id="104" dur="1000" fill="hold"/>
                                        <p:tgtEl>
                                          <p:spTgt spid="7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00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000"/>
                                        <p:tgtEl>
                                          <p:spTgt spid="71"/>
                                        </p:tgtEl>
                                      </p:cBhvr>
                                    </p:animEffect>
                                    <p:anim calcmode="lin" valueType="num">
                                      <p:cBhvr>
                                        <p:cTn id="108" dur="1000" fill="hold"/>
                                        <p:tgtEl>
                                          <p:spTgt spid="71"/>
                                        </p:tgtEl>
                                        <p:attrNameLst>
                                          <p:attrName>ppt_x</p:attrName>
                                        </p:attrNameLst>
                                      </p:cBhvr>
                                      <p:tavLst>
                                        <p:tav tm="0">
                                          <p:val>
                                            <p:strVal val="#ppt_x"/>
                                          </p:val>
                                        </p:tav>
                                        <p:tav tm="100000">
                                          <p:val>
                                            <p:strVal val="#ppt_x"/>
                                          </p:val>
                                        </p:tav>
                                      </p:tavLst>
                                    </p:anim>
                                    <p:anim calcmode="lin" valueType="num">
                                      <p:cBhvr>
                                        <p:cTn id="109" dur="1000" fill="hold"/>
                                        <p:tgtEl>
                                          <p:spTgt spid="7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1000"/>
                                        <p:tgtEl>
                                          <p:spTgt spid="72"/>
                                        </p:tgtEl>
                                      </p:cBhvr>
                                    </p:animEffect>
                                    <p:anim calcmode="lin" valueType="num">
                                      <p:cBhvr>
                                        <p:cTn id="113" dur="1000" fill="hold"/>
                                        <p:tgtEl>
                                          <p:spTgt spid="72"/>
                                        </p:tgtEl>
                                        <p:attrNameLst>
                                          <p:attrName>ppt_x</p:attrName>
                                        </p:attrNameLst>
                                      </p:cBhvr>
                                      <p:tavLst>
                                        <p:tav tm="0">
                                          <p:val>
                                            <p:strVal val="#ppt_x"/>
                                          </p:val>
                                        </p:tav>
                                        <p:tav tm="100000">
                                          <p:val>
                                            <p:strVal val="#ppt_x"/>
                                          </p:val>
                                        </p:tav>
                                      </p:tavLst>
                                    </p:anim>
                                    <p:anim calcmode="lin" valueType="num">
                                      <p:cBhvr>
                                        <p:cTn id="114" dur="1000" fill="hold"/>
                                        <p:tgtEl>
                                          <p:spTgt spid="7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73"/>
                                        </p:tgtEl>
                                        <p:attrNameLst>
                                          <p:attrName>style.visibility</p:attrName>
                                        </p:attrNameLst>
                                      </p:cBhvr>
                                      <p:to>
                                        <p:strVal val="visible"/>
                                      </p:to>
                                    </p:set>
                                    <p:animEffect transition="in" filter="fade">
                                      <p:cBhvr>
                                        <p:cTn id="117" dur="1000"/>
                                        <p:tgtEl>
                                          <p:spTgt spid="73"/>
                                        </p:tgtEl>
                                      </p:cBhvr>
                                    </p:animEffect>
                                    <p:anim calcmode="lin" valueType="num">
                                      <p:cBhvr>
                                        <p:cTn id="118" dur="1000" fill="hold"/>
                                        <p:tgtEl>
                                          <p:spTgt spid="73"/>
                                        </p:tgtEl>
                                        <p:attrNameLst>
                                          <p:attrName>ppt_x</p:attrName>
                                        </p:attrNameLst>
                                      </p:cBhvr>
                                      <p:tavLst>
                                        <p:tav tm="0">
                                          <p:val>
                                            <p:strVal val="#ppt_x"/>
                                          </p:val>
                                        </p:tav>
                                        <p:tav tm="100000">
                                          <p:val>
                                            <p:strVal val="#ppt_x"/>
                                          </p:val>
                                        </p:tav>
                                      </p:tavLst>
                                    </p:anim>
                                    <p:anim calcmode="lin" valueType="num">
                                      <p:cBhvr>
                                        <p:cTn id="11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45" grpId="0" animBg="1"/>
      <p:bldP spid="46" grpId="0" animBg="1"/>
      <p:bldP spid="47" grpId="0" animBg="1"/>
      <p:bldP spid="49" grpId="0"/>
      <p:bldP spid="50" grpId="0"/>
      <p:bldP spid="51" grpId="0"/>
      <p:bldP spid="52" grpId="0"/>
      <p:bldP spid="55" grpId="0"/>
      <p:bldP spid="56" grpId="0"/>
      <p:bldP spid="64" grpId="0" animBg="1"/>
      <p:bldP spid="65" grpId="0" animBg="1"/>
      <p:bldP spid="66" grpId="0" animBg="1"/>
      <p:bldP spid="68" grpId="0"/>
      <p:bldP spid="69" grpId="0"/>
      <p:bldP spid="70" grpId="0"/>
      <p:bldP spid="71" grpId="0"/>
      <p:bldP spid="72"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4" name="Google Shape;932;p37"/>
          <p:cNvSpPr txBox="1">
            <a:spLocks/>
          </p:cNvSpPr>
          <p:nvPr/>
        </p:nvSpPr>
        <p:spPr>
          <a:xfrm>
            <a:off x="2758229" y="1467253"/>
            <a:ext cx="3362615" cy="7984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smtClean="0">
                <a:solidFill>
                  <a:schemeClr val="bg1">
                    <a:lumMod val="50000"/>
                  </a:schemeClr>
                </a:solidFill>
                <a:latin typeface="Montserrat" panose="020B0604020202020204" charset="0"/>
              </a:rPr>
              <a:t>Introduction</a:t>
            </a:r>
            <a:r>
              <a:rPr lang="fr-FR" sz="6500" dirty="0" smtClean="0"/>
              <a:t> </a:t>
            </a:r>
            <a:endParaRPr lang="fr-FR" sz="3200" dirty="0"/>
          </a:p>
        </p:txBody>
      </p:sp>
      <p:grpSp>
        <p:nvGrpSpPr>
          <p:cNvPr id="25" name="Google Shape;1028;p40"/>
          <p:cNvGrpSpPr/>
          <p:nvPr/>
        </p:nvGrpSpPr>
        <p:grpSpPr>
          <a:xfrm>
            <a:off x="8392260" y="2336890"/>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48;p40"/>
          <p:cNvGrpSpPr/>
          <p:nvPr/>
        </p:nvGrpSpPr>
        <p:grpSpPr>
          <a:xfrm>
            <a:off x="5464898" y="-198865"/>
            <a:ext cx="3870000" cy="1050648"/>
            <a:chOff x="5274000" y="-24823"/>
            <a:chExt cx="3870000" cy="1050648"/>
          </a:xfrm>
        </p:grpSpPr>
        <p:sp>
          <p:nvSpPr>
            <p:cNvPr id="63" name="Google Shape;1049;p40"/>
            <p:cNvSpPr/>
            <p:nvPr/>
          </p:nvSpPr>
          <p:spPr>
            <a:xfrm rot="10800000">
              <a:off x="5952000" y="-24775"/>
              <a:ext cx="3192000" cy="1050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050;p40"/>
            <p:cNvSpPr/>
            <p:nvPr/>
          </p:nvSpPr>
          <p:spPr>
            <a:xfrm rot="10800000">
              <a:off x="5274000" y="-24823"/>
              <a:ext cx="3870000" cy="5736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5" name="Google Shape;1010;p40"/>
          <p:cNvSpPr txBox="1">
            <a:spLocks/>
          </p:cNvSpPr>
          <p:nvPr/>
        </p:nvSpPr>
        <p:spPr>
          <a:xfrm>
            <a:off x="1012396" y="2422715"/>
            <a:ext cx="6854283" cy="16482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dirty="0">
                <a:solidFill>
                  <a:schemeClr val="bg1">
                    <a:lumMod val="75000"/>
                  </a:schemeClr>
                </a:solidFill>
                <a:latin typeface="Maven Pro" panose="020B0604020202020204" charset="0"/>
              </a:rPr>
              <a:t>Dans le cadre de ma formation en comptabilité et finance, j'ai effectué un stage du </a:t>
            </a:r>
            <a:r>
              <a:rPr lang="fr-FR" b="1" dirty="0">
                <a:solidFill>
                  <a:schemeClr val="bg1">
                    <a:lumMod val="75000"/>
                  </a:schemeClr>
                </a:solidFill>
                <a:latin typeface="Maven Pro" panose="020B0604020202020204" charset="0"/>
              </a:rPr>
              <a:t>1er au 30 décembre 2024 </a:t>
            </a:r>
            <a:r>
              <a:rPr lang="fr-FR" dirty="0">
                <a:solidFill>
                  <a:schemeClr val="bg1">
                    <a:lumMod val="75000"/>
                  </a:schemeClr>
                </a:solidFill>
                <a:latin typeface="Maven Pro" panose="020B0604020202020204" charset="0"/>
              </a:rPr>
              <a:t>au sein de la société </a:t>
            </a:r>
            <a:r>
              <a:rPr lang="fr-FR" b="1" dirty="0">
                <a:solidFill>
                  <a:schemeClr val="bg1">
                    <a:lumMod val="75000"/>
                  </a:schemeClr>
                </a:solidFill>
                <a:latin typeface="Maven Pro" panose="020B0604020202020204" charset="0"/>
              </a:rPr>
              <a:t>Stratency Consulting</a:t>
            </a:r>
            <a:r>
              <a:rPr lang="fr-FR" dirty="0">
                <a:solidFill>
                  <a:schemeClr val="bg1">
                    <a:lumMod val="75000"/>
                  </a:schemeClr>
                </a:solidFill>
                <a:latin typeface="Maven Pro" panose="020B0604020202020204" charset="0"/>
              </a:rPr>
              <a:t>, spécialisée dans le </a:t>
            </a:r>
            <a:r>
              <a:rPr lang="fr-FR" dirty="0" smtClean="0">
                <a:solidFill>
                  <a:schemeClr val="bg1">
                    <a:lumMod val="75000"/>
                  </a:schemeClr>
                </a:solidFill>
                <a:latin typeface="Maven Pro" panose="020B0604020202020204" charset="0"/>
              </a:rPr>
              <a:t>conseil </a:t>
            </a:r>
            <a:r>
              <a:rPr lang="fr-FR" dirty="0">
                <a:solidFill>
                  <a:schemeClr val="bg1">
                    <a:lumMod val="75000"/>
                  </a:schemeClr>
                </a:solidFill>
                <a:latin typeface="Maven Pro" panose="020B0604020202020204" charset="0"/>
              </a:rPr>
              <a:t>aux entreprises. Ce stage m'a permis d'acquérir des compétences pratiques dans les domaines de la création d'entreprises, de la fiscalité et de la planification d'entreprise, tout en approfondissant mes connaissances en matière de documents </a:t>
            </a:r>
            <a:r>
              <a:rPr lang="fr-FR" dirty="0" smtClean="0">
                <a:solidFill>
                  <a:schemeClr val="bg1">
                    <a:lumMod val="75000"/>
                  </a:schemeClr>
                </a:solidFill>
                <a:latin typeface="Maven Pro" panose="020B0604020202020204" charset="0"/>
              </a:rPr>
              <a:t>administratifs.</a:t>
            </a:r>
            <a:endParaRPr lang="en-US" dirty="0">
              <a:solidFill>
                <a:schemeClr val="bg1">
                  <a:lumMod val="75000"/>
                </a:schemeClr>
              </a:solidFill>
              <a:latin typeface="Maven Pro" panose="020B0604020202020204" charset="0"/>
            </a:endParaRPr>
          </a:p>
        </p:txBody>
      </p:sp>
      <p:sp>
        <p:nvSpPr>
          <p:cNvPr id="76" name="Google Shape;1949;p73"/>
          <p:cNvSpPr/>
          <p:nvPr/>
        </p:nvSpPr>
        <p:spPr>
          <a:xfrm>
            <a:off x="2263501" y="1546433"/>
            <a:ext cx="639011"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2262432" y="1616225"/>
            <a:ext cx="640080" cy="640080"/>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01</a:t>
            </a:r>
            <a:endParaRPr lang="fr-FR" sz="2400" b="1" dirty="0">
              <a:solidFill>
                <a:schemeClr val="bg1">
                  <a:lumMod val="50000"/>
                </a:schemeClr>
              </a:solidFill>
              <a:latin typeface="Montserrat" panose="020B0604020202020204" charset="0"/>
            </a:endParaRPr>
          </a:p>
        </p:txBody>
      </p:sp>
    </p:spTree>
    <p:extLst>
      <p:ext uri="{BB962C8B-B14F-4D97-AF65-F5344CB8AC3E}">
        <p14:creationId xmlns:p14="http://schemas.microsoft.com/office/powerpoint/2010/main" val="111880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anim calcmode="lin" valueType="num">
                                      <p:cBhvr>
                                        <p:cTn id="28" dur="1000" fill="hold"/>
                                        <p:tgtEl>
                                          <p:spTgt spid="62"/>
                                        </p:tgtEl>
                                        <p:attrNameLst>
                                          <p:attrName>ppt_x</p:attrName>
                                        </p:attrNameLst>
                                      </p:cBhvr>
                                      <p:tavLst>
                                        <p:tav tm="0">
                                          <p:val>
                                            <p:strVal val="#ppt_x"/>
                                          </p:val>
                                        </p:tav>
                                        <p:tav tm="100000">
                                          <p:val>
                                            <p:strVal val="#ppt_x"/>
                                          </p:val>
                                        </p:tav>
                                      </p:tavLst>
                                    </p:anim>
                                    <p:anim calcmode="lin" valueType="num">
                                      <p:cBhvr>
                                        <p:cTn id="29" dur="1000" fill="hold"/>
                                        <p:tgtEl>
                                          <p:spTgt spid="6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1000"/>
                                        <p:tgtEl>
                                          <p:spTgt spid="75"/>
                                        </p:tgtEl>
                                      </p:cBhvr>
                                    </p:animEffect>
                                    <p:anim calcmode="lin" valueType="num">
                                      <p:cBhvr>
                                        <p:cTn id="33" dur="1000" fill="hold"/>
                                        <p:tgtEl>
                                          <p:spTgt spid="75"/>
                                        </p:tgtEl>
                                        <p:attrNameLst>
                                          <p:attrName>ppt_x</p:attrName>
                                        </p:attrNameLst>
                                      </p:cBhvr>
                                      <p:tavLst>
                                        <p:tav tm="0">
                                          <p:val>
                                            <p:strVal val="#ppt_x"/>
                                          </p:val>
                                        </p:tav>
                                        <p:tav tm="100000">
                                          <p:val>
                                            <p:strVal val="#ppt_x"/>
                                          </p:val>
                                        </p:tav>
                                      </p:tavLst>
                                    </p:anim>
                                    <p:anim calcmode="lin" valueType="num">
                                      <p:cBhvr>
                                        <p:cTn id="34" dur="1000" fill="hold"/>
                                        <p:tgtEl>
                                          <p:spTgt spid="7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1000"/>
                                        <p:tgtEl>
                                          <p:spTgt spid="76"/>
                                        </p:tgtEl>
                                      </p:cBhvr>
                                    </p:animEffect>
                                    <p:anim calcmode="lin" valueType="num">
                                      <p:cBhvr>
                                        <p:cTn id="38" dur="1000" fill="hold"/>
                                        <p:tgtEl>
                                          <p:spTgt spid="76"/>
                                        </p:tgtEl>
                                        <p:attrNameLst>
                                          <p:attrName>ppt_x</p:attrName>
                                        </p:attrNameLst>
                                      </p:cBhvr>
                                      <p:tavLst>
                                        <p:tav tm="0">
                                          <p:val>
                                            <p:strVal val="#ppt_x"/>
                                          </p:val>
                                        </p:tav>
                                        <p:tav tm="100000">
                                          <p:val>
                                            <p:strVal val="#ppt_x"/>
                                          </p:val>
                                        </p:tav>
                                      </p:tavLst>
                                    </p:anim>
                                    <p:anim calcmode="lin" valueType="num">
                                      <p:cBhvr>
                                        <p:cTn id="39" dur="1000" fill="hold"/>
                                        <p:tgtEl>
                                          <p:spTgt spid="7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1000"/>
                                        <p:tgtEl>
                                          <p:spTgt spid="77"/>
                                        </p:tgtEl>
                                      </p:cBhvr>
                                    </p:animEffec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75" grpId="0"/>
      <p:bldP spid="76" grpId="0" animBg="1"/>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7582498" y="-1070592"/>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1949;p73"/>
          <p:cNvSpPr/>
          <p:nvPr/>
        </p:nvSpPr>
        <p:spPr>
          <a:xfrm>
            <a:off x="526930" y="2282284"/>
            <a:ext cx="639011"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525861" y="2370638"/>
            <a:ext cx="640080" cy="640080"/>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02</a:t>
            </a:r>
            <a:endParaRPr lang="fr-FR" sz="2400" b="1" dirty="0">
              <a:solidFill>
                <a:schemeClr val="bg1">
                  <a:lumMod val="50000"/>
                </a:schemeClr>
              </a:solidFill>
              <a:latin typeface="Montserrat" panose="020B0604020202020204" charset="0"/>
            </a:endParaRPr>
          </a:p>
        </p:txBody>
      </p:sp>
      <p:grpSp>
        <p:nvGrpSpPr>
          <p:cNvPr id="45" name="Google Shape;1284;p50"/>
          <p:cNvGrpSpPr/>
          <p:nvPr/>
        </p:nvGrpSpPr>
        <p:grpSpPr>
          <a:xfrm rot="5400000" flipV="1">
            <a:off x="6749723" y="2663340"/>
            <a:ext cx="3553225" cy="2424000"/>
            <a:chOff x="5590800" y="2719450"/>
            <a:chExt cx="3553225" cy="2424000"/>
          </a:xfrm>
        </p:grpSpPr>
        <p:sp>
          <p:nvSpPr>
            <p:cNvPr id="46" name="Google Shape;1285;p50"/>
            <p:cNvSpPr/>
            <p:nvPr/>
          </p:nvSpPr>
          <p:spPr>
            <a:xfrm flipH="1">
              <a:off x="5590800" y="4176850"/>
              <a:ext cx="3553200" cy="966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7" name="Google Shape;1286;p50"/>
            <p:cNvSpPr/>
            <p:nvPr/>
          </p:nvSpPr>
          <p:spPr>
            <a:xfrm>
              <a:off x="8421625" y="2719450"/>
              <a:ext cx="722400" cy="24216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8" name="Google Shape;997;p39"/>
          <p:cNvSpPr txBox="1">
            <a:spLocks/>
          </p:cNvSpPr>
          <p:nvPr/>
        </p:nvSpPr>
        <p:spPr>
          <a:xfrm>
            <a:off x="581395" y="2119736"/>
            <a:ext cx="4508630" cy="965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800" b="1" dirty="0">
                <a:solidFill>
                  <a:schemeClr val="bg1">
                    <a:lumMod val="50000"/>
                  </a:schemeClr>
                </a:solidFill>
                <a:latin typeface="Montserrat" panose="020B0604020202020204" charset="0"/>
              </a:rPr>
              <a:t>Présentation de l’Entreprise</a:t>
            </a:r>
          </a:p>
        </p:txBody>
      </p:sp>
      <p:pic>
        <p:nvPicPr>
          <p:cNvPr id="49" name="Google Shape;1322;p52"/>
          <p:cNvPicPr preferRelativeResize="0">
            <a:picLocks/>
          </p:cNvPicPr>
          <p:nvPr/>
        </p:nvPicPr>
        <p:blipFill rotWithShape="1">
          <a:blip r:embed="rId2">
            <a:alphaModFix/>
          </a:blip>
          <a:srcRect l="7994" r="30323"/>
          <a:stretch/>
        </p:blipFill>
        <p:spPr>
          <a:xfrm>
            <a:off x="5144490" y="1122038"/>
            <a:ext cx="3474720" cy="3749040"/>
          </a:xfrm>
          <a:prstGeom prst="round1Rect">
            <a:avLst>
              <a:gd name="adj" fmla="val 16667"/>
            </a:avLst>
          </a:prstGeom>
        </p:spPr>
      </p:pic>
    </p:spTree>
    <p:extLst>
      <p:ext uri="{BB962C8B-B14F-4D97-AF65-F5344CB8AC3E}">
        <p14:creationId xmlns:p14="http://schemas.microsoft.com/office/powerpoint/2010/main" val="423826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75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5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50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anim calcmode="lin" valueType="num">
                                      <p:cBhvr>
                                        <p:cTn id="33" dur="1000" fill="hold"/>
                                        <p:tgtEl>
                                          <p:spTgt spid="48"/>
                                        </p:tgtEl>
                                        <p:attrNameLst>
                                          <p:attrName>ppt_x</p:attrName>
                                        </p:attrNameLst>
                                      </p:cBhvr>
                                      <p:tavLst>
                                        <p:tav tm="0">
                                          <p:val>
                                            <p:strVal val="#ppt_x"/>
                                          </p:val>
                                        </p:tav>
                                        <p:tav tm="100000">
                                          <p:val>
                                            <p:strVal val="#ppt_x"/>
                                          </p:val>
                                        </p:tav>
                                      </p:tavLst>
                                    </p:anim>
                                    <p:anim calcmode="lin" valueType="num">
                                      <p:cBhvr>
                                        <p:cTn id="34" dur="1000" fill="hold"/>
                                        <p:tgtEl>
                                          <p:spTgt spid="4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1000"/>
                                        <p:tgtEl>
                                          <p:spTgt spid="77"/>
                                        </p:tgtEl>
                                      </p:cBhvr>
                                    </p:animEffect>
                                    <p:anim calcmode="lin" valueType="num">
                                      <p:cBhvr>
                                        <p:cTn id="38" dur="1000" fill="hold"/>
                                        <p:tgtEl>
                                          <p:spTgt spid="77"/>
                                        </p:tgtEl>
                                        <p:attrNameLst>
                                          <p:attrName>ppt_x</p:attrName>
                                        </p:attrNameLst>
                                      </p:cBhvr>
                                      <p:tavLst>
                                        <p:tav tm="0">
                                          <p:val>
                                            <p:strVal val="#ppt_x"/>
                                          </p:val>
                                        </p:tav>
                                        <p:tav tm="100000">
                                          <p:val>
                                            <p:strVal val="#ppt_x"/>
                                          </p:val>
                                        </p:tav>
                                      </p:tavLst>
                                    </p:anim>
                                    <p:anim calcmode="lin" valueType="num">
                                      <p:cBhvr>
                                        <p:cTn id="39" dur="1000" fill="hold"/>
                                        <p:tgtEl>
                                          <p:spTgt spid="7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1000"/>
                                        <p:tgtEl>
                                          <p:spTgt spid="76"/>
                                        </p:tgtEl>
                                      </p:cBhvr>
                                    </p:animEffect>
                                    <p:anim calcmode="lin" valueType="num">
                                      <p:cBhvr>
                                        <p:cTn id="43" dur="1000" fill="hold"/>
                                        <p:tgtEl>
                                          <p:spTgt spid="76"/>
                                        </p:tgtEl>
                                        <p:attrNameLst>
                                          <p:attrName>ppt_x</p:attrName>
                                        </p:attrNameLst>
                                      </p:cBhvr>
                                      <p:tavLst>
                                        <p:tav tm="0">
                                          <p:val>
                                            <p:strVal val="#ppt_x"/>
                                          </p:val>
                                        </p:tav>
                                        <p:tav tm="100000">
                                          <p:val>
                                            <p:strVal val="#ppt_x"/>
                                          </p:val>
                                        </p:tav>
                                      </p:tavLst>
                                    </p:anim>
                                    <p:anim calcmode="lin" valueType="num">
                                      <p:cBhvr>
                                        <p:cTn id="44"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6" grpId="0" animBg="1"/>
      <p:bldP spid="7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105066" y="-567415"/>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8201362" y="-1235227"/>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1010;p40"/>
          <p:cNvSpPr txBox="1">
            <a:spLocks/>
          </p:cNvSpPr>
          <p:nvPr/>
        </p:nvSpPr>
        <p:spPr>
          <a:xfrm>
            <a:off x="116632" y="1594248"/>
            <a:ext cx="4103781" cy="205488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altLang="fr-FR" b="1" dirty="0" smtClean="0">
                <a:solidFill>
                  <a:schemeClr val="bg1">
                    <a:lumMod val="75000"/>
                  </a:schemeClr>
                </a:solidFill>
                <a:latin typeface="Maven Pro" panose="020B0604020202020204" charset="0"/>
              </a:rPr>
              <a:t>Stratency </a:t>
            </a:r>
            <a:r>
              <a:rPr lang="fr-FR" altLang="fr-FR" b="1" dirty="0">
                <a:solidFill>
                  <a:schemeClr val="bg1">
                    <a:lumMod val="75000"/>
                  </a:schemeClr>
                </a:solidFill>
                <a:latin typeface="Maven Pro" panose="020B0604020202020204" charset="0"/>
              </a:rPr>
              <a:t>Consulting </a:t>
            </a:r>
            <a:r>
              <a:rPr lang="fr-FR" altLang="fr-FR" dirty="0">
                <a:solidFill>
                  <a:schemeClr val="bg1">
                    <a:lumMod val="75000"/>
                  </a:schemeClr>
                </a:solidFill>
                <a:latin typeface="Maven Pro" panose="020B0604020202020204" charset="0"/>
              </a:rPr>
              <a:t>est un cabinet de conseil spécialisé dans l'accompagnement des entreprises en gestion administrative, fiscale, et stratégique. Il se distingue par son expertise, son innovation et sa proximité client, offrant des services tels que la création d’entreprises, le conseil fiscal</a:t>
            </a:r>
            <a:r>
              <a:rPr lang="fr-FR" altLang="fr-FR" dirty="0" smtClean="0">
                <a:solidFill>
                  <a:schemeClr val="bg1">
                    <a:lumMod val="75000"/>
                  </a:schemeClr>
                </a:solidFill>
                <a:latin typeface="Maven Pro" panose="020B0604020202020204" charset="0"/>
              </a:rPr>
              <a:t>, domiciliation, </a:t>
            </a:r>
            <a:r>
              <a:rPr lang="fr-FR" altLang="fr-FR" dirty="0">
                <a:solidFill>
                  <a:schemeClr val="bg1">
                    <a:lumMod val="75000"/>
                  </a:schemeClr>
                </a:solidFill>
                <a:latin typeface="Maven Pro" panose="020B0604020202020204" charset="0"/>
              </a:rPr>
              <a:t>la digitalisation et la formation professionnelle, adaptés aux besoins variés de ses clients</a:t>
            </a:r>
            <a:r>
              <a:rPr lang="fr-FR" altLang="fr-FR" dirty="0" smtClean="0">
                <a:solidFill>
                  <a:schemeClr val="bg1">
                    <a:lumMod val="75000"/>
                  </a:schemeClr>
                </a:solidFill>
                <a:latin typeface="Maven Pro" panose="020B0604020202020204" charset="0"/>
              </a:rPr>
              <a:t>.</a:t>
            </a:r>
            <a:endParaRPr lang="fr-FR" altLang="fr-FR" dirty="0">
              <a:solidFill>
                <a:schemeClr val="bg1">
                  <a:lumMod val="75000"/>
                </a:schemeClr>
              </a:solidFill>
              <a:latin typeface="Maven Pro" panose="020B0604020202020204" charset="0"/>
            </a:endParaRPr>
          </a:p>
        </p:txBody>
      </p:sp>
      <p:cxnSp>
        <p:nvCxnSpPr>
          <p:cNvPr id="5" name="Elbow Connector 4"/>
          <p:cNvCxnSpPr>
            <a:stCxn id="75" idx="3"/>
            <a:endCxn id="6" idx="1"/>
          </p:cNvCxnSpPr>
          <p:nvPr/>
        </p:nvCxnSpPr>
        <p:spPr>
          <a:xfrm flipV="1">
            <a:off x="4220413" y="677086"/>
            <a:ext cx="778578" cy="1944605"/>
          </a:xfrm>
          <a:prstGeom prst="bentConnector3">
            <a:avLst>
              <a:gd name="adj1" fmla="val 50000"/>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4998991" y="416323"/>
            <a:ext cx="4033095" cy="521525"/>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Elbow Connector 8"/>
          <p:cNvCxnSpPr>
            <a:stCxn id="75" idx="3"/>
            <a:endCxn id="50" idx="1"/>
          </p:cNvCxnSpPr>
          <p:nvPr/>
        </p:nvCxnSpPr>
        <p:spPr>
          <a:xfrm>
            <a:off x="4220413" y="2621691"/>
            <a:ext cx="778578" cy="2016479"/>
          </a:xfrm>
          <a:prstGeom prst="bentConnector3">
            <a:avLst>
              <a:gd name="adj1" fmla="val 50000"/>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4998991" y="4306407"/>
            <a:ext cx="4033095" cy="663525"/>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ounded Rectangle 50"/>
          <p:cNvSpPr/>
          <p:nvPr/>
        </p:nvSpPr>
        <p:spPr>
          <a:xfrm>
            <a:off x="4998991" y="1392417"/>
            <a:ext cx="4033095" cy="5080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ounded Rectangle 51"/>
          <p:cNvSpPr/>
          <p:nvPr/>
        </p:nvSpPr>
        <p:spPr>
          <a:xfrm>
            <a:off x="4998991" y="2370286"/>
            <a:ext cx="4033095" cy="5080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ounded Rectangle 52"/>
          <p:cNvSpPr/>
          <p:nvPr/>
        </p:nvSpPr>
        <p:spPr>
          <a:xfrm>
            <a:off x="4998991" y="3341245"/>
            <a:ext cx="4033095" cy="5080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Straight Arrow Connector 15"/>
          <p:cNvCxnSpPr>
            <a:endCxn id="51" idx="1"/>
          </p:cNvCxnSpPr>
          <p:nvPr/>
        </p:nvCxnSpPr>
        <p:spPr>
          <a:xfrm>
            <a:off x="4609702" y="1646417"/>
            <a:ext cx="389289"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2" idx="1"/>
          </p:cNvCxnSpPr>
          <p:nvPr/>
        </p:nvCxnSpPr>
        <p:spPr>
          <a:xfrm>
            <a:off x="4610100" y="2620963"/>
            <a:ext cx="388891" cy="332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609701" y="3595245"/>
            <a:ext cx="389289" cy="259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082666" y="479280"/>
            <a:ext cx="3865745" cy="406400"/>
          </a:xfrm>
          <a:prstGeom prst="rect">
            <a:avLst/>
          </a:prstGeom>
          <a:noFill/>
        </p:spPr>
        <p:txBody>
          <a:bodyPr wrap="square" rtlCol="0">
            <a:spAutoFit/>
          </a:bodyPr>
          <a:lstStyle/>
          <a:p>
            <a:endParaRPr lang="fr-FR" dirty="0"/>
          </a:p>
        </p:txBody>
      </p:sp>
      <p:sp>
        <p:nvSpPr>
          <p:cNvPr id="68" name="TextBox 67"/>
          <p:cNvSpPr txBox="1"/>
          <p:nvPr/>
        </p:nvSpPr>
        <p:spPr>
          <a:xfrm>
            <a:off x="5166341" y="529626"/>
            <a:ext cx="3865745" cy="307777"/>
          </a:xfrm>
          <a:prstGeom prst="rect">
            <a:avLst/>
          </a:prstGeom>
          <a:noFill/>
        </p:spPr>
        <p:txBody>
          <a:bodyPr wrap="square" rtlCol="0">
            <a:spAutoFit/>
          </a:bodyPr>
          <a:lstStyle/>
          <a:p>
            <a:pPr algn="ctr"/>
            <a:r>
              <a:rPr lang="en-US" b="1" dirty="0" smtClean="0">
                <a:solidFill>
                  <a:schemeClr val="accent1">
                    <a:lumMod val="75000"/>
                  </a:schemeClr>
                </a:solidFill>
                <a:latin typeface="Maven Pro" panose="020B0604020202020204" charset="0"/>
              </a:rPr>
              <a:t>Gérant : BILAL IKHNOUCHA </a:t>
            </a:r>
            <a:endParaRPr lang="fr-FR" b="1" dirty="0">
              <a:solidFill>
                <a:schemeClr val="accent1">
                  <a:lumMod val="75000"/>
                </a:schemeClr>
              </a:solidFill>
              <a:latin typeface="Maven Pro" panose="020B0604020202020204" charset="0"/>
            </a:endParaRPr>
          </a:p>
        </p:txBody>
      </p:sp>
      <p:sp>
        <p:nvSpPr>
          <p:cNvPr id="70" name="TextBox 69"/>
          <p:cNvSpPr txBox="1"/>
          <p:nvPr/>
        </p:nvSpPr>
        <p:spPr>
          <a:xfrm>
            <a:off x="5082666" y="1485754"/>
            <a:ext cx="3865745" cy="307777"/>
          </a:xfrm>
          <a:prstGeom prst="rect">
            <a:avLst/>
          </a:prstGeom>
          <a:noFill/>
        </p:spPr>
        <p:txBody>
          <a:bodyPr wrap="square" rtlCol="0">
            <a:spAutoFit/>
          </a:bodyPr>
          <a:lstStyle/>
          <a:p>
            <a:pPr algn="ctr"/>
            <a:r>
              <a:rPr lang="en-US" b="1" dirty="0">
                <a:solidFill>
                  <a:schemeClr val="accent1">
                    <a:lumMod val="75000"/>
                  </a:schemeClr>
                </a:solidFill>
                <a:latin typeface="Maven Pro" panose="020B0604020202020204" charset="0"/>
              </a:rPr>
              <a:t>société à responsabilité limitée</a:t>
            </a:r>
            <a:endParaRPr lang="fr-FR" b="1" dirty="0">
              <a:solidFill>
                <a:schemeClr val="accent1">
                  <a:lumMod val="75000"/>
                </a:schemeClr>
              </a:solidFill>
              <a:latin typeface="Maven Pro" panose="020B0604020202020204" charset="0"/>
            </a:endParaRPr>
          </a:p>
        </p:txBody>
      </p:sp>
      <p:sp>
        <p:nvSpPr>
          <p:cNvPr id="71" name="TextBox 70"/>
          <p:cNvSpPr txBox="1"/>
          <p:nvPr/>
        </p:nvSpPr>
        <p:spPr>
          <a:xfrm>
            <a:off x="5082665" y="2370286"/>
            <a:ext cx="3865745" cy="523220"/>
          </a:xfrm>
          <a:prstGeom prst="rect">
            <a:avLst/>
          </a:prstGeom>
          <a:noFill/>
        </p:spPr>
        <p:txBody>
          <a:bodyPr wrap="square" rtlCol="0">
            <a:spAutoFit/>
          </a:bodyPr>
          <a:lstStyle/>
          <a:p>
            <a:pPr algn="ctr"/>
            <a:r>
              <a:rPr lang="en-US" b="1" dirty="0" smtClean="0">
                <a:solidFill>
                  <a:schemeClr val="accent1">
                    <a:lumMod val="75000"/>
                  </a:schemeClr>
                </a:solidFill>
                <a:latin typeface="Maven Pro" panose="020B0604020202020204" charset="0"/>
              </a:rPr>
              <a:t>Date de création </a:t>
            </a:r>
            <a:r>
              <a:rPr lang="en-US" b="1" dirty="0">
                <a:solidFill>
                  <a:schemeClr val="accent1">
                    <a:lumMod val="75000"/>
                  </a:schemeClr>
                </a:solidFill>
                <a:latin typeface="Maven Pro" panose="020B0604020202020204" charset="0"/>
              </a:rPr>
              <a:t>: Bureau de Tiflet 19/11/2021</a:t>
            </a:r>
            <a:endParaRPr lang="fr-FR" b="1" dirty="0">
              <a:solidFill>
                <a:schemeClr val="accent1">
                  <a:lumMod val="75000"/>
                </a:schemeClr>
              </a:solidFill>
              <a:latin typeface="Maven Pro" panose="020B0604020202020204" charset="0"/>
            </a:endParaRPr>
          </a:p>
        </p:txBody>
      </p:sp>
      <p:sp>
        <p:nvSpPr>
          <p:cNvPr id="72" name="TextBox 71"/>
          <p:cNvSpPr txBox="1"/>
          <p:nvPr/>
        </p:nvSpPr>
        <p:spPr>
          <a:xfrm>
            <a:off x="5082665" y="3335449"/>
            <a:ext cx="3865745" cy="523220"/>
          </a:xfrm>
          <a:prstGeom prst="rect">
            <a:avLst/>
          </a:prstGeom>
          <a:noFill/>
        </p:spPr>
        <p:txBody>
          <a:bodyPr wrap="square" rtlCol="0">
            <a:spAutoFit/>
          </a:bodyPr>
          <a:lstStyle/>
          <a:p>
            <a:pPr algn="ctr"/>
            <a:r>
              <a:rPr lang="fr-FR" b="1" dirty="0">
                <a:solidFill>
                  <a:schemeClr val="accent1">
                    <a:lumMod val="75000"/>
                  </a:schemeClr>
                </a:solidFill>
                <a:latin typeface="Maven Pro" panose="020B0604020202020204" charset="0"/>
              </a:rPr>
              <a:t>Conseil en gestion d’entreprise et Domiciliation des entreprises</a:t>
            </a:r>
          </a:p>
        </p:txBody>
      </p:sp>
      <p:sp>
        <p:nvSpPr>
          <p:cNvPr id="73" name="TextBox 72"/>
          <p:cNvSpPr txBox="1"/>
          <p:nvPr/>
        </p:nvSpPr>
        <p:spPr>
          <a:xfrm>
            <a:off x="5082665" y="4376559"/>
            <a:ext cx="3865745" cy="523220"/>
          </a:xfrm>
          <a:prstGeom prst="rect">
            <a:avLst/>
          </a:prstGeom>
          <a:noFill/>
        </p:spPr>
        <p:txBody>
          <a:bodyPr wrap="square" rtlCol="0">
            <a:spAutoFit/>
          </a:bodyPr>
          <a:lstStyle/>
          <a:p>
            <a:pPr algn="ctr"/>
            <a:r>
              <a:rPr lang="fr-FR" b="1" dirty="0">
                <a:solidFill>
                  <a:schemeClr val="accent1">
                    <a:lumMod val="75000"/>
                  </a:schemeClr>
                </a:solidFill>
                <a:latin typeface="Maven Pro" panose="020B0604020202020204" charset="0"/>
              </a:rPr>
              <a:t>656 Avenue Mohammed V, Mall Moha, 3éme étage, bureau 6 -TIFLET-</a:t>
            </a:r>
          </a:p>
        </p:txBody>
      </p:sp>
    </p:spTree>
    <p:extLst>
      <p:ext uri="{BB962C8B-B14F-4D97-AF65-F5344CB8AC3E}">
        <p14:creationId xmlns:p14="http://schemas.microsoft.com/office/powerpoint/2010/main" val="255167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1000"/>
                                        <p:tgtEl>
                                          <p:spTgt spid="75"/>
                                        </p:tgtEl>
                                      </p:cBhvr>
                                    </p:animEffect>
                                    <p:anim calcmode="lin" valueType="num">
                                      <p:cBhvr>
                                        <p:cTn id="23" dur="1000" fill="hold"/>
                                        <p:tgtEl>
                                          <p:spTgt spid="75"/>
                                        </p:tgtEl>
                                        <p:attrNameLst>
                                          <p:attrName>ppt_x</p:attrName>
                                        </p:attrNameLst>
                                      </p:cBhvr>
                                      <p:tavLst>
                                        <p:tav tm="0">
                                          <p:val>
                                            <p:strVal val="#ppt_x"/>
                                          </p:val>
                                        </p:tav>
                                        <p:tav tm="100000">
                                          <p:val>
                                            <p:strVal val="#ppt_x"/>
                                          </p:val>
                                        </p:tav>
                                      </p:tavLst>
                                    </p:anim>
                                    <p:anim calcmode="lin" valueType="num">
                                      <p:cBhvr>
                                        <p:cTn id="24" dur="1000" fill="hold"/>
                                        <p:tgtEl>
                                          <p:spTgt spid="7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0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75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50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25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0"/>
                                        <p:tgtEl>
                                          <p:spTgt spid="52"/>
                                        </p:tgtEl>
                                      </p:cBhvr>
                                    </p:animEffect>
                                    <p:anim calcmode="lin" valueType="num">
                                      <p:cBhvr>
                                        <p:cTn id="48" dur="1000" fill="hold"/>
                                        <p:tgtEl>
                                          <p:spTgt spid="52"/>
                                        </p:tgtEl>
                                        <p:attrNameLst>
                                          <p:attrName>ppt_x</p:attrName>
                                        </p:attrNameLst>
                                      </p:cBhvr>
                                      <p:tavLst>
                                        <p:tav tm="0">
                                          <p:val>
                                            <p:strVal val="#ppt_x"/>
                                          </p:val>
                                        </p:tav>
                                        <p:tav tm="100000">
                                          <p:val>
                                            <p:strVal val="#ppt_x"/>
                                          </p:val>
                                        </p:tav>
                                      </p:tavLst>
                                    </p:anim>
                                    <p:anim calcmode="lin" valueType="num">
                                      <p:cBhvr>
                                        <p:cTn id="49" dur="1000" fill="hold"/>
                                        <p:tgtEl>
                                          <p:spTgt spid="5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1000"/>
                                        <p:tgtEl>
                                          <p:spTgt spid="53"/>
                                        </p:tgtEl>
                                      </p:cBhvr>
                                    </p:animEffect>
                                    <p:anim calcmode="lin" valueType="num">
                                      <p:cBhvr>
                                        <p:cTn id="53" dur="1000" fill="hold"/>
                                        <p:tgtEl>
                                          <p:spTgt spid="53"/>
                                        </p:tgtEl>
                                        <p:attrNameLst>
                                          <p:attrName>ppt_x</p:attrName>
                                        </p:attrNameLst>
                                      </p:cBhvr>
                                      <p:tavLst>
                                        <p:tav tm="0">
                                          <p:val>
                                            <p:strVal val="#ppt_x"/>
                                          </p:val>
                                        </p:tav>
                                        <p:tav tm="100000">
                                          <p:val>
                                            <p:strVal val="#ppt_x"/>
                                          </p:val>
                                        </p:tav>
                                      </p:tavLst>
                                    </p:anim>
                                    <p:anim calcmode="lin" valueType="num">
                                      <p:cBhvr>
                                        <p:cTn id="54" dur="1000" fill="hold"/>
                                        <p:tgtEl>
                                          <p:spTgt spid="5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75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200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200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200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1000"/>
                                        <p:tgtEl>
                                          <p:spTgt spid="60"/>
                                        </p:tgtEl>
                                      </p:cBhvr>
                                    </p:animEffect>
                                    <p:anim calcmode="lin" valueType="num">
                                      <p:cBhvr>
                                        <p:cTn id="73" dur="1000" fill="hold"/>
                                        <p:tgtEl>
                                          <p:spTgt spid="60"/>
                                        </p:tgtEl>
                                        <p:attrNameLst>
                                          <p:attrName>ppt_x</p:attrName>
                                        </p:attrNameLst>
                                      </p:cBhvr>
                                      <p:tavLst>
                                        <p:tav tm="0">
                                          <p:val>
                                            <p:strVal val="#ppt_x"/>
                                          </p:val>
                                        </p:tav>
                                        <p:tav tm="100000">
                                          <p:val>
                                            <p:strVal val="#ppt_x"/>
                                          </p:val>
                                        </p:tav>
                                      </p:tavLst>
                                    </p:anim>
                                    <p:anim calcmode="lin" valueType="num">
                                      <p:cBhvr>
                                        <p:cTn id="74" dur="1000" fill="hold"/>
                                        <p:tgtEl>
                                          <p:spTgt spid="6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275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1000"/>
                                        <p:tgtEl>
                                          <p:spTgt spid="68"/>
                                        </p:tgtEl>
                                      </p:cBhvr>
                                    </p:animEffect>
                                    <p:anim calcmode="lin" valueType="num">
                                      <p:cBhvr>
                                        <p:cTn id="78" dur="1000" fill="hold"/>
                                        <p:tgtEl>
                                          <p:spTgt spid="68"/>
                                        </p:tgtEl>
                                        <p:attrNameLst>
                                          <p:attrName>ppt_x</p:attrName>
                                        </p:attrNameLst>
                                      </p:cBhvr>
                                      <p:tavLst>
                                        <p:tav tm="0">
                                          <p:val>
                                            <p:strVal val="#ppt_x"/>
                                          </p:val>
                                        </p:tav>
                                        <p:tav tm="100000">
                                          <p:val>
                                            <p:strVal val="#ppt_x"/>
                                          </p:val>
                                        </p:tav>
                                      </p:tavLst>
                                    </p:anim>
                                    <p:anim calcmode="lin" valueType="num">
                                      <p:cBhvr>
                                        <p:cTn id="79" dur="1000" fill="hold"/>
                                        <p:tgtEl>
                                          <p:spTgt spid="6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350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1000"/>
                                        <p:tgtEl>
                                          <p:spTgt spid="70"/>
                                        </p:tgtEl>
                                      </p:cBhvr>
                                    </p:animEffect>
                                    <p:anim calcmode="lin" valueType="num">
                                      <p:cBhvr>
                                        <p:cTn id="83" dur="1000" fill="hold"/>
                                        <p:tgtEl>
                                          <p:spTgt spid="70"/>
                                        </p:tgtEl>
                                        <p:attrNameLst>
                                          <p:attrName>ppt_x</p:attrName>
                                        </p:attrNameLst>
                                      </p:cBhvr>
                                      <p:tavLst>
                                        <p:tav tm="0">
                                          <p:val>
                                            <p:strVal val="#ppt_x"/>
                                          </p:val>
                                        </p:tav>
                                        <p:tav tm="100000">
                                          <p:val>
                                            <p:strVal val="#ppt_x"/>
                                          </p:val>
                                        </p:tav>
                                      </p:tavLst>
                                    </p:anim>
                                    <p:anim calcmode="lin" valueType="num">
                                      <p:cBhvr>
                                        <p:cTn id="84" dur="1000" fill="hold"/>
                                        <p:tgtEl>
                                          <p:spTgt spid="7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250"/>
                                  </p:stCondLst>
                                  <p:childTnLst>
                                    <p:set>
                                      <p:cBhvr>
                                        <p:cTn id="86" dur="1" fill="hold">
                                          <p:stCondLst>
                                            <p:cond delay="0"/>
                                          </p:stCondLst>
                                        </p:cTn>
                                        <p:tgtEl>
                                          <p:spTgt spid="71"/>
                                        </p:tgtEl>
                                        <p:attrNameLst>
                                          <p:attrName>style.visibility</p:attrName>
                                        </p:attrNameLst>
                                      </p:cBhvr>
                                      <p:to>
                                        <p:strVal val="visible"/>
                                      </p:to>
                                    </p:set>
                                    <p:animEffect transition="in" filter="fade">
                                      <p:cBhvr>
                                        <p:cTn id="87" dur="1000"/>
                                        <p:tgtEl>
                                          <p:spTgt spid="71"/>
                                        </p:tgtEl>
                                      </p:cBhvr>
                                    </p:animEffect>
                                    <p:anim calcmode="lin" valueType="num">
                                      <p:cBhvr>
                                        <p:cTn id="88" dur="1000" fill="hold"/>
                                        <p:tgtEl>
                                          <p:spTgt spid="71"/>
                                        </p:tgtEl>
                                        <p:attrNameLst>
                                          <p:attrName>ppt_x</p:attrName>
                                        </p:attrNameLst>
                                      </p:cBhvr>
                                      <p:tavLst>
                                        <p:tav tm="0">
                                          <p:val>
                                            <p:strVal val="#ppt_x"/>
                                          </p:val>
                                        </p:tav>
                                        <p:tav tm="100000">
                                          <p:val>
                                            <p:strVal val="#ppt_x"/>
                                          </p:val>
                                        </p:tav>
                                      </p:tavLst>
                                    </p:anim>
                                    <p:anim calcmode="lin" valueType="num">
                                      <p:cBhvr>
                                        <p:cTn id="89" dur="1000" fill="hold"/>
                                        <p:tgtEl>
                                          <p:spTgt spid="71"/>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1000"/>
                                        <p:tgtEl>
                                          <p:spTgt spid="72"/>
                                        </p:tgtEl>
                                      </p:cBhvr>
                                    </p:animEffect>
                                    <p:anim calcmode="lin" valueType="num">
                                      <p:cBhvr>
                                        <p:cTn id="93" dur="1000" fill="hold"/>
                                        <p:tgtEl>
                                          <p:spTgt spid="72"/>
                                        </p:tgtEl>
                                        <p:attrNameLst>
                                          <p:attrName>ppt_x</p:attrName>
                                        </p:attrNameLst>
                                      </p:cBhvr>
                                      <p:tavLst>
                                        <p:tav tm="0">
                                          <p:val>
                                            <p:strVal val="#ppt_x"/>
                                          </p:val>
                                        </p:tav>
                                        <p:tav tm="100000">
                                          <p:val>
                                            <p:strVal val="#ppt_x"/>
                                          </p:val>
                                        </p:tav>
                                      </p:tavLst>
                                    </p:anim>
                                    <p:anim calcmode="lin" valueType="num">
                                      <p:cBhvr>
                                        <p:cTn id="94" dur="1000" fill="hold"/>
                                        <p:tgtEl>
                                          <p:spTgt spid="7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75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1000"/>
                                        <p:tgtEl>
                                          <p:spTgt spid="73"/>
                                        </p:tgtEl>
                                      </p:cBhvr>
                                    </p:animEffect>
                                    <p:anim calcmode="lin" valueType="num">
                                      <p:cBhvr>
                                        <p:cTn id="98" dur="1000" fill="hold"/>
                                        <p:tgtEl>
                                          <p:spTgt spid="73"/>
                                        </p:tgtEl>
                                        <p:attrNameLst>
                                          <p:attrName>ppt_x</p:attrName>
                                        </p:attrNameLst>
                                      </p:cBhvr>
                                      <p:tavLst>
                                        <p:tav tm="0">
                                          <p:val>
                                            <p:strVal val="#ppt_x"/>
                                          </p:val>
                                        </p:tav>
                                        <p:tav tm="100000">
                                          <p:val>
                                            <p:strVal val="#ppt_x"/>
                                          </p:val>
                                        </p:tav>
                                      </p:tavLst>
                                    </p:anim>
                                    <p:anim calcmode="lin" valueType="num">
                                      <p:cBhvr>
                                        <p:cTn id="9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5" grpId="0"/>
      <p:bldP spid="6" grpId="0" animBg="1"/>
      <p:bldP spid="50" grpId="0" animBg="1"/>
      <p:bldP spid="51" grpId="0" animBg="1"/>
      <p:bldP spid="52" grpId="0" animBg="1"/>
      <p:bldP spid="53" grpId="0" animBg="1"/>
      <p:bldP spid="68" grpId="0"/>
      <p:bldP spid="70" grpId="0"/>
      <p:bldP spid="71" grpId="0"/>
      <p:bldP spid="72"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flipH="1" flipV="1">
            <a:off x="688050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3421479" y="4167077"/>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1949;p73"/>
          <p:cNvSpPr/>
          <p:nvPr/>
        </p:nvSpPr>
        <p:spPr>
          <a:xfrm>
            <a:off x="290419" y="458254"/>
            <a:ext cx="639011"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290419" y="564273"/>
            <a:ext cx="64008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03</a:t>
            </a:r>
            <a:endParaRPr lang="fr-FR" sz="2400" b="1" dirty="0">
              <a:solidFill>
                <a:schemeClr val="bg1">
                  <a:lumMod val="50000"/>
                </a:schemeClr>
              </a:solidFill>
              <a:latin typeface="Montserrat" panose="020B0604020202020204" charset="0"/>
            </a:endParaRPr>
          </a:p>
        </p:txBody>
      </p:sp>
      <p:sp>
        <p:nvSpPr>
          <p:cNvPr id="48" name="Google Shape;997;p39"/>
          <p:cNvSpPr txBox="1">
            <a:spLocks/>
          </p:cNvSpPr>
          <p:nvPr/>
        </p:nvSpPr>
        <p:spPr>
          <a:xfrm>
            <a:off x="936549" y="509622"/>
            <a:ext cx="3534389" cy="528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800" b="1" dirty="0">
                <a:solidFill>
                  <a:schemeClr val="bg1">
                    <a:lumMod val="50000"/>
                  </a:schemeClr>
                </a:solidFill>
                <a:latin typeface="Montserrat" panose="020B0604020202020204" charset="0"/>
              </a:rPr>
              <a:t>Tâches Réalisées</a:t>
            </a:r>
          </a:p>
        </p:txBody>
      </p:sp>
      <p:cxnSp>
        <p:nvCxnSpPr>
          <p:cNvPr id="50" name="Google Shape;1582;p64"/>
          <p:cNvCxnSpPr/>
          <p:nvPr/>
        </p:nvCxnSpPr>
        <p:spPr>
          <a:xfrm>
            <a:off x="3038082" y="1447709"/>
            <a:ext cx="281100" cy="1299600"/>
          </a:xfrm>
          <a:prstGeom prst="bentConnector3">
            <a:avLst>
              <a:gd name="adj1" fmla="val 49991"/>
            </a:avLst>
          </a:prstGeom>
          <a:noFill/>
          <a:ln w="15875" cap="flat" cmpd="sng">
            <a:solidFill>
              <a:schemeClr val="lt2"/>
            </a:solidFill>
            <a:prstDash val="solid"/>
            <a:round/>
            <a:headEnd type="none" w="med" len="med"/>
            <a:tailEnd type="none" w="med" len="med"/>
          </a:ln>
        </p:spPr>
      </p:cxnSp>
      <p:cxnSp>
        <p:nvCxnSpPr>
          <p:cNvPr id="51" name="Google Shape;1585;p64"/>
          <p:cNvCxnSpPr/>
          <p:nvPr/>
        </p:nvCxnSpPr>
        <p:spPr>
          <a:xfrm rot="10800000" flipH="1">
            <a:off x="3040662" y="2747309"/>
            <a:ext cx="281100" cy="1284600"/>
          </a:xfrm>
          <a:prstGeom prst="bentConnector3">
            <a:avLst>
              <a:gd name="adj1" fmla="val 49991"/>
            </a:avLst>
          </a:prstGeom>
          <a:noFill/>
          <a:ln w="15875" cap="flat" cmpd="sng">
            <a:solidFill>
              <a:schemeClr val="lt2"/>
            </a:solidFill>
            <a:prstDash val="solid"/>
            <a:round/>
            <a:headEnd type="none" w="med" len="med"/>
            <a:tailEnd type="none" w="med" len="med"/>
          </a:ln>
        </p:spPr>
      </p:cxnSp>
      <p:cxnSp>
        <p:nvCxnSpPr>
          <p:cNvPr id="53" name="Google Shape;1586;p64"/>
          <p:cNvCxnSpPr/>
          <p:nvPr/>
        </p:nvCxnSpPr>
        <p:spPr>
          <a:xfrm flipH="1">
            <a:off x="5306755" y="1447709"/>
            <a:ext cx="280800" cy="1299600"/>
          </a:xfrm>
          <a:prstGeom prst="bentConnector3">
            <a:avLst>
              <a:gd name="adj1" fmla="val 50018"/>
            </a:avLst>
          </a:prstGeom>
          <a:noFill/>
          <a:ln w="15875" cap="flat" cmpd="sng">
            <a:solidFill>
              <a:schemeClr val="lt2"/>
            </a:solidFill>
            <a:prstDash val="solid"/>
            <a:round/>
            <a:headEnd type="none" w="med" len="med"/>
            <a:tailEnd type="none" w="med" len="med"/>
          </a:ln>
        </p:spPr>
      </p:cxnSp>
      <p:cxnSp>
        <p:nvCxnSpPr>
          <p:cNvPr id="54" name="Google Shape;1589;p64"/>
          <p:cNvCxnSpPr/>
          <p:nvPr/>
        </p:nvCxnSpPr>
        <p:spPr>
          <a:xfrm rot="10800000">
            <a:off x="5306755" y="2747309"/>
            <a:ext cx="280800" cy="1284600"/>
          </a:xfrm>
          <a:prstGeom prst="bentConnector3">
            <a:avLst>
              <a:gd name="adj1" fmla="val 50018"/>
            </a:avLst>
          </a:prstGeom>
          <a:noFill/>
          <a:ln w="15875" cap="flat" cmpd="sng">
            <a:solidFill>
              <a:schemeClr val="lt2"/>
            </a:solidFill>
            <a:prstDash val="solid"/>
            <a:round/>
            <a:headEnd type="none" w="med" len="med"/>
            <a:tailEnd type="none" w="med" len="med"/>
          </a:ln>
        </p:spPr>
      </p:cxnSp>
      <p:sp>
        <p:nvSpPr>
          <p:cNvPr id="56" name="Google Shape;1566;p64"/>
          <p:cNvSpPr txBox="1"/>
          <p:nvPr/>
        </p:nvSpPr>
        <p:spPr>
          <a:xfrm>
            <a:off x="290419" y="1242333"/>
            <a:ext cx="2796900"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Création S.A.R.L</a:t>
            </a:r>
            <a:endParaRPr sz="1600" b="1" dirty="0">
              <a:solidFill>
                <a:schemeClr val="lt1"/>
              </a:solidFill>
              <a:latin typeface="Montserrat"/>
              <a:ea typeface="Montserrat"/>
              <a:cs typeface="Montserrat"/>
              <a:sym typeface="Montserrat"/>
            </a:endParaRPr>
          </a:p>
        </p:txBody>
      </p:sp>
      <p:sp>
        <p:nvSpPr>
          <p:cNvPr id="57" name="Google Shape;1566;p64"/>
          <p:cNvSpPr txBox="1"/>
          <p:nvPr/>
        </p:nvSpPr>
        <p:spPr>
          <a:xfrm>
            <a:off x="246320" y="3816800"/>
            <a:ext cx="2796900"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Personne physique</a:t>
            </a:r>
            <a:endParaRPr sz="1600" b="1" dirty="0">
              <a:solidFill>
                <a:schemeClr val="lt1"/>
              </a:solidFill>
              <a:latin typeface="Montserrat"/>
              <a:ea typeface="Montserrat"/>
              <a:cs typeface="Montserrat"/>
              <a:sym typeface="Montserrat"/>
            </a:endParaRPr>
          </a:p>
        </p:txBody>
      </p:sp>
      <p:sp>
        <p:nvSpPr>
          <p:cNvPr id="58" name="Google Shape;1566;p64"/>
          <p:cNvSpPr txBox="1"/>
          <p:nvPr/>
        </p:nvSpPr>
        <p:spPr>
          <a:xfrm>
            <a:off x="238602" y="2545859"/>
            <a:ext cx="2796900"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Auto-entrepreneur</a:t>
            </a:r>
            <a:endParaRPr sz="1600" b="1" dirty="0">
              <a:solidFill>
                <a:schemeClr val="lt1"/>
              </a:solidFill>
              <a:latin typeface="Montserrat"/>
              <a:ea typeface="Montserrat"/>
              <a:cs typeface="Montserrat"/>
              <a:sym typeface="Montserrat"/>
            </a:endParaRPr>
          </a:p>
        </p:txBody>
      </p:sp>
      <p:sp>
        <p:nvSpPr>
          <p:cNvPr id="59" name="Google Shape;1566;p64"/>
          <p:cNvSpPr txBox="1"/>
          <p:nvPr/>
        </p:nvSpPr>
        <p:spPr>
          <a:xfrm>
            <a:off x="5564895" y="1247871"/>
            <a:ext cx="2007653"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Déclaration TVA</a:t>
            </a:r>
            <a:endParaRPr sz="1600" b="1" dirty="0">
              <a:solidFill>
                <a:schemeClr val="lt1"/>
              </a:solidFill>
              <a:latin typeface="Montserrat"/>
              <a:ea typeface="Montserrat"/>
              <a:cs typeface="Montserrat"/>
              <a:sym typeface="Montserrat"/>
            </a:endParaRPr>
          </a:p>
        </p:txBody>
      </p:sp>
      <p:sp>
        <p:nvSpPr>
          <p:cNvPr id="60" name="Google Shape;1566;p64"/>
          <p:cNvSpPr txBox="1"/>
          <p:nvPr/>
        </p:nvSpPr>
        <p:spPr>
          <a:xfrm>
            <a:off x="5587555" y="2545859"/>
            <a:ext cx="2133182"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Déclaration CNSS</a:t>
            </a:r>
            <a:endParaRPr sz="1600" b="1" dirty="0">
              <a:solidFill>
                <a:schemeClr val="lt1"/>
              </a:solidFill>
              <a:latin typeface="Montserrat"/>
              <a:ea typeface="Montserrat"/>
              <a:cs typeface="Montserrat"/>
              <a:sym typeface="Montserrat"/>
            </a:endParaRPr>
          </a:p>
        </p:txBody>
      </p:sp>
      <p:sp>
        <p:nvSpPr>
          <p:cNvPr id="61" name="Google Shape;1566;p64"/>
          <p:cNvSpPr txBox="1"/>
          <p:nvPr/>
        </p:nvSpPr>
        <p:spPr>
          <a:xfrm>
            <a:off x="5682192" y="3813600"/>
            <a:ext cx="1724304"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Business Plan</a:t>
            </a:r>
            <a:endParaRPr sz="1600" b="1" dirty="0">
              <a:solidFill>
                <a:schemeClr val="lt1"/>
              </a:solidFill>
              <a:latin typeface="Montserrat"/>
              <a:ea typeface="Montserrat"/>
              <a:cs typeface="Montserrat"/>
              <a:sym typeface="Montserrat"/>
            </a:endParaRPr>
          </a:p>
        </p:txBody>
      </p:sp>
      <p:sp>
        <p:nvSpPr>
          <p:cNvPr id="62" name="Google Shape;1569;p64"/>
          <p:cNvSpPr txBox="1"/>
          <p:nvPr/>
        </p:nvSpPr>
        <p:spPr>
          <a:xfrm>
            <a:off x="3612964" y="2246499"/>
            <a:ext cx="1373198" cy="630363"/>
          </a:xfrm>
          <a:prstGeom prst="rect">
            <a:avLst/>
          </a:prstGeom>
          <a:noFill/>
          <a:ln>
            <a:noFill/>
          </a:ln>
        </p:spPr>
        <p:txBody>
          <a:bodyPr spcFirstLastPara="1" wrap="square" lIns="91425" tIns="91425" rIns="91425" bIns="91425" anchor="ctr" anchorCtr="0">
            <a:noAutofit/>
          </a:bodyPr>
          <a:lstStyle/>
          <a:p>
            <a:pPr lvl="0" algn="ctr"/>
            <a:r>
              <a:rPr lang="fr-FR" b="1" dirty="0" smtClean="0">
                <a:solidFill>
                  <a:schemeClr val="lt1"/>
                </a:solidFill>
                <a:latin typeface="Montserrat"/>
                <a:ea typeface="Montserrat"/>
                <a:cs typeface="Montserrat"/>
                <a:sym typeface="Montserrat"/>
              </a:rPr>
              <a:t>Tâches effectuées</a:t>
            </a:r>
            <a:endParaRPr b="1" dirty="0">
              <a:solidFill>
                <a:schemeClr val="lt1"/>
              </a:solidFill>
              <a:latin typeface="Montserrat"/>
              <a:ea typeface="Montserrat"/>
              <a:cs typeface="Montserrat"/>
              <a:sym typeface="Montserrat"/>
            </a:endParaRPr>
          </a:p>
        </p:txBody>
      </p:sp>
      <p:sp>
        <p:nvSpPr>
          <p:cNvPr id="63" name="Google Shape;1565;p64"/>
          <p:cNvSpPr txBox="1"/>
          <p:nvPr/>
        </p:nvSpPr>
        <p:spPr>
          <a:xfrm>
            <a:off x="238602" y="1564437"/>
            <a:ext cx="2932234" cy="402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err="1" smtClean="0">
                <a:solidFill>
                  <a:schemeClr val="dk1"/>
                </a:solidFill>
                <a:latin typeface="Maven Pro"/>
                <a:ea typeface="Maven Pro"/>
                <a:cs typeface="Maven Pro"/>
                <a:sym typeface="Maven Pro"/>
              </a:rPr>
              <a:t>Certificat</a:t>
            </a:r>
            <a:r>
              <a:rPr lang="en-US" sz="1200" dirty="0" smtClean="0">
                <a:solidFill>
                  <a:schemeClr val="dk1"/>
                </a:solidFill>
                <a:latin typeface="Maven Pro"/>
                <a:ea typeface="Maven Pro"/>
                <a:cs typeface="Maven Pro"/>
                <a:sym typeface="Maven Pro"/>
              </a:rPr>
              <a:t> negative, domiciliation, RC…</a:t>
            </a:r>
            <a:endParaRPr sz="1200" dirty="0">
              <a:solidFill>
                <a:schemeClr val="dk1"/>
              </a:solidFill>
              <a:latin typeface="Maven Pro"/>
              <a:ea typeface="Maven Pro"/>
              <a:cs typeface="Maven Pro"/>
              <a:sym typeface="Maven Pro"/>
            </a:endParaRPr>
          </a:p>
        </p:txBody>
      </p:sp>
      <p:sp>
        <p:nvSpPr>
          <p:cNvPr id="64" name="Google Shape;1565;p64"/>
          <p:cNvSpPr txBox="1"/>
          <p:nvPr/>
        </p:nvSpPr>
        <p:spPr>
          <a:xfrm>
            <a:off x="41637" y="2901869"/>
            <a:ext cx="3130653" cy="400750"/>
          </a:xfrm>
          <a:prstGeom prst="rect">
            <a:avLst/>
          </a:prstGeom>
          <a:noFill/>
          <a:ln>
            <a:noFill/>
          </a:ln>
        </p:spPr>
        <p:txBody>
          <a:bodyPr spcFirstLastPara="1" wrap="square" lIns="91425" tIns="91425" rIns="91425" bIns="91425" anchor="t" anchorCtr="0">
            <a:noAutofit/>
          </a:bodyPr>
          <a:lstStyle/>
          <a:p>
            <a:pPr lvl="0"/>
            <a:r>
              <a:rPr lang="en" sz="1200" dirty="0" smtClean="0">
                <a:solidFill>
                  <a:schemeClr val="dk1"/>
                </a:solidFill>
                <a:latin typeface="Maven Pro"/>
                <a:ea typeface="Maven Pro"/>
                <a:cs typeface="Maven Pro"/>
                <a:sym typeface="Maven Pro"/>
              </a:rPr>
              <a:t>Inscription, RNAE, </a:t>
            </a:r>
            <a:r>
              <a:rPr lang="fr-FR" sz="1200" dirty="0" smtClean="0">
                <a:solidFill>
                  <a:schemeClr val="dk1"/>
                </a:solidFill>
                <a:latin typeface="Maven Pro"/>
                <a:ea typeface="Maven Pro"/>
                <a:cs typeface="Maven Pro"/>
                <a:sym typeface="Maven Pro"/>
              </a:rPr>
              <a:t>autoentrepreneur.ma ...</a:t>
            </a:r>
            <a:endParaRPr sz="1200" dirty="0">
              <a:solidFill>
                <a:schemeClr val="dk1"/>
              </a:solidFill>
              <a:latin typeface="Maven Pro"/>
              <a:ea typeface="Maven Pro"/>
              <a:cs typeface="Maven Pro"/>
              <a:sym typeface="Maven Pro"/>
            </a:endParaRPr>
          </a:p>
        </p:txBody>
      </p:sp>
      <p:sp>
        <p:nvSpPr>
          <p:cNvPr id="65" name="Google Shape;1565;p64"/>
          <p:cNvSpPr txBox="1"/>
          <p:nvPr/>
        </p:nvSpPr>
        <p:spPr>
          <a:xfrm>
            <a:off x="41637" y="4171735"/>
            <a:ext cx="3127082" cy="40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smtClean="0">
                <a:solidFill>
                  <a:schemeClr val="dk1"/>
                </a:solidFill>
                <a:latin typeface="Maven Pro"/>
                <a:ea typeface="Maven Pro"/>
                <a:cs typeface="Maven Pro"/>
                <a:sym typeface="Maven Pro"/>
              </a:rPr>
              <a:t>Taxe professionnelle, RC, affiliation cnss…</a:t>
            </a:r>
            <a:endParaRPr sz="1200" dirty="0">
              <a:solidFill>
                <a:schemeClr val="dk1"/>
              </a:solidFill>
              <a:latin typeface="Maven Pro"/>
              <a:ea typeface="Maven Pro"/>
              <a:cs typeface="Maven Pro"/>
              <a:sym typeface="Maven Pro"/>
            </a:endParaRPr>
          </a:p>
        </p:txBody>
      </p:sp>
      <p:sp>
        <p:nvSpPr>
          <p:cNvPr id="66" name="Google Shape;1565;p64"/>
          <p:cNvSpPr txBox="1"/>
          <p:nvPr/>
        </p:nvSpPr>
        <p:spPr>
          <a:xfrm>
            <a:off x="5687030" y="1564437"/>
            <a:ext cx="3234719" cy="402900"/>
          </a:xfrm>
          <a:prstGeom prst="rect">
            <a:avLst/>
          </a:prstGeom>
          <a:noFill/>
          <a:ln>
            <a:noFill/>
          </a:ln>
        </p:spPr>
        <p:txBody>
          <a:bodyPr spcFirstLastPara="1" wrap="square" lIns="91425" tIns="91425" rIns="91425" bIns="91425" anchor="t" anchorCtr="0">
            <a:noAutofit/>
          </a:bodyPr>
          <a:lstStyle/>
          <a:p>
            <a:pPr lvl="0"/>
            <a:r>
              <a:rPr lang="fr-FR" sz="1200" dirty="0" err="1" smtClean="0">
                <a:solidFill>
                  <a:schemeClr val="dk1"/>
                </a:solidFill>
                <a:latin typeface="Maven Pro"/>
                <a:ea typeface="Maven Pro"/>
                <a:cs typeface="Maven Pro"/>
                <a:sym typeface="Maven Pro"/>
              </a:rPr>
              <a:t>simpl</a:t>
            </a:r>
            <a:r>
              <a:rPr lang="fr-FR" sz="1200" dirty="0" smtClean="0">
                <a:solidFill>
                  <a:schemeClr val="dk1"/>
                </a:solidFill>
                <a:latin typeface="Maven Pro"/>
                <a:ea typeface="Maven Pro"/>
                <a:cs typeface="Maven Pro"/>
                <a:sym typeface="Maven Pro"/>
              </a:rPr>
              <a:t>-tva</a:t>
            </a:r>
            <a:r>
              <a:rPr lang="fr-FR" sz="1200" dirty="0">
                <a:solidFill>
                  <a:schemeClr val="dk1"/>
                </a:solidFill>
                <a:latin typeface="Maven Pro"/>
                <a:ea typeface="Maven Pro"/>
                <a:cs typeface="Maven Pro"/>
                <a:sym typeface="Maven Pro"/>
              </a:rPr>
              <a:t>, </a:t>
            </a:r>
            <a:r>
              <a:rPr lang="fr-FR" sz="1200" dirty="0" err="1" smtClean="0">
                <a:solidFill>
                  <a:schemeClr val="dk1"/>
                </a:solidFill>
                <a:latin typeface="Maven Pro"/>
                <a:ea typeface="Maven Pro"/>
                <a:cs typeface="Maven Pro"/>
                <a:sym typeface="Maven Pro"/>
              </a:rPr>
              <a:t>télédéclaration</a:t>
            </a:r>
            <a:r>
              <a:rPr lang="fr-FR" sz="1200" dirty="0">
                <a:solidFill>
                  <a:schemeClr val="dk1"/>
                </a:solidFill>
                <a:latin typeface="Maven Pro"/>
                <a:ea typeface="Maven Pro"/>
                <a:cs typeface="Maven Pro"/>
                <a:sym typeface="Maven Pro"/>
              </a:rPr>
              <a:t>, </a:t>
            </a:r>
            <a:r>
              <a:rPr lang="fr-FR" sz="1200" dirty="0" smtClean="0">
                <a:solidFill>
                  <a:schemeClr val="dk1"/>
                </a:solidFill>
                <a:latin typeface="Maven Pro"/>
                <a:ea typeface="Maven Pro"/>
                <a:cs typeface="Maven Pro"/>
                <a:sym typeface="Maven Pro"/>
              </a:rPr>
              <a:t>paiement...</a:t>
            </a:r>
            <a:endParaRPr sz="1200" dirty="0">
              <a:solidFill>
                <a:schemeClr val="dk1"/>
              </a:solidFill>
              <a:latin typeface="Maven Pro"/>
              <a:ea typeface="Maven Pro"/>
              <a:cs typeface="Maven Pro"/>
              <a:sym typeface="Maven Pro"/>
            </a:endParaRPr>
          </a:p>
        </p:txBody>
      </p:sp>
      <p:sp>
        <p:nvSpPr>
          <p:cNvPr id="67" name="Google Shape;1565;p64"/>
          <p:cNvSpPr txBox="1"/>
          <p:nvPr/>
        </p:nvSpPr>
        <p:spPr>
          <a:xfrm>
            <a:off x="5731358" y="2866383"/>
            <a:ext cx="3317392" cy="402900"/>
          </a:xfrm>
          <a:prstGeom prst="rect">
            <a:avLst/>
          </a:prstGeom>
          <a:noFill/>
          <a:ln>
            <a:noFill/>
          </a:ln>
        </p:spPr>
        <p:txBody>
          <a:bodyPr spcFirstLastPara="1" wrap="square" lIns="91425" tIns="91425" rIns="91425" bIns="91425" anchor="t" anchorCtr="0">
            <a:noAutofit/>
          </a:bodyPr>
          <a:lstStyle/>
          <a:p>
            <a:pPr lvl="0"/>
            <a:r>
              <a:rPr lang="fr-FR" sz="1200" dirty="0" smtClean="0">
                <a:solidFill>
                  <a:schemeClr val="dk1"/>
                </a:solidFill>
                <a:latin typeface="Maven Pro"/>
                <a:ea typeface="Maven Pro"/>
                <a:cs typeface="Maven Pro"/>
                <a:sym typeface="Maven Pro"/>
              </a:rPr>
              <a:t>DAMANCOM</a:t>
            </a:r>
            <a:r>
              <a:rPr lang="fr-FR" sz="1200" dirty="0">
                <a:solidFill>
                  <a:schemeClr val="dk1"/>
                </a:solidFill>
                <a:latin typeface="Maven Pro"/>
                <a:ea typeface="Maven Pro"/>
                <a:cs typeface="Maven Pro"/>
                <a:sym typeface="Maven Pro"/>
              </a:rPr>
              <a:t>, immatriculation </a:t>
            </a:r>
            <a:r>
              <a:rPr lang="fr-FR" sz="1200" dirty="0" err="1">
                <a:solidFill>
                  <a:schemeClr val="dk1"/>
                </a:solidFill>
                <a:latin typeface="Maven Pro"/>
                <a:ea typeface="Maven Pro"/>
                <a:cs typeface="Maven Pro"/>
                <a:sym typeface="Maven Pro"/>
              </a:rPr>
              <a:t>cnss</a:t>
            </a:r>
            <a:r>
              <a:rPr lang="fr-FR" sz="1200" dirty="0">
                <a:solidFill>
                  <a:schemeClr val="dk1"/>
                </a:solidFill>
                <a:latin typeface="Maven Pro"/>
                <a:ea typeface="Maven Pro"/>
                <a:cs typeface="Maven Pro"/>
                <a:sym typeface="Maven Pro"/>
              </a:rPr>
              <a:t> </a:t>
            </a:r>
            <a:r>
              <a:rPr lang="fr-FR" sz="1200" dirty="0" smtClean="0">
                <a:solidFill>
                  <a:schemeClr val="dk1"/>
                </a:solidFill>
                <a:latin typeface="Maven Pro"/>
                <a:ea typeface="Maven Pro"/>
                <a:cs typeface="Maven Pro"/>
                <a:sym typeface="Maven Pro"/>
              </a:rPr>
              <a:t>salarie...</a:t>
            </a:r>
            <a:endParaRPr sz="1200" dirty="0">
              <a:solidFill>
                <a:schemeClr val="dk1"/>
              </a:solidFill>
              <a:latin typeface="Maven Pro"/>
              <a:ea typeface="Maven Pro"/>
              <a:cs typeface="Maven Pro"/>
              <a:sym typeface="Maven Pro"/>
            </a:endParaRPr>
          </a:p>
        </p:txBody>
      </p:sp>
      <p:sp>
        <p:nvSpPr>
          <p:cNvPr id="68" name="Google Shape;1565;p64"/>
          <p:cNvSpPr txBox="1"/>
          <p:nvPr/>
        </p:nvSpPr>
        <p:spPr>
          <a:xfrm>
            <a:off x="5687030" y="4167077"/>
            <a:ext cx="3456970" cy="402900"/>
          </a:xfrm>
          <a:prstGeom prst="rect">
            <a:avLst/>
          </a:prstGeom>
          <a:noFill/>
          <a:ln>
            <a:noFill/>
          </a:ln>
        </p:spPr>
        <p:txBody>
          <a:bodyPr spcFirstLastPara="1" wrap="square" lIns="91425" tIns="91425" rIns="91425" bIns="91425" anchor="t" anchorCtr="0">
            <a:noAutofit/>
          </a:bodyPr>
          <a:lstStyle/>
          <a:p>
            <a:pPr lvl="0"/>
            <a:r>
              <a:rPr lang="fr-FR" sz="1200" dirty="0">
                <a:solidFill>
                  <a:schemeClr val="dk1"/>
                </a:solidFill>
                <a:latin typeface="Maven Pro"/>
                <a:ea typeface="Maven Pro"/>
                <a:cs typeface="Maven Pro"/>
                <a:sym typeface="Maven Pro"/>
              </a:rPr>
              <a:t>Étude de marché, Plan financier, </a:t>
            </a:r>
            <a:r>
              <a:rPr lang="fr-FR" sz="1200" dirty="0" smtClean="0">
                <a:solidFill>
                  <a:schemeClr val="dk1"/>
                </a:solidFill>
                <a:latin typeface="Maven Pro"/>
                <a:ea typeface="Maven Pro"/>
                <a:cs typeface="Maven Pro"/>
                <a:sym typeface="Maven Pro"/>
              </a:rPr>
              <a:t>Organisation</a:t>
            </a:r>
            <a:endParaRPr sz="1200" dirty="0">
              <a:solidFill>
                <a:schemeClr val="dk1"/>
              </a:solidFill>
              <a:latin typeface="Maven Pro"/>
              <a:ea typeface="Maven Pro"/>
              <a:cs typeface="Maven Pro"/>
              <a:sym typeface="Maven Pro"/>
            </a:endParaRPr>
          </a:p>
        </p:txBody>
      </p:sp>
      <p:cxnSp>
        <p:nvCxnSpPr>
          <p:cNvPr id="14" name="Straight Connector 13"/>
          <p:cNvCxnSpPr>
            <a:stCxn id="58" idx="3"/>
            <a:endCxn id="6" idx="1"/>
          </p:cNvCxnSpPr>
          <p:nvPr/>
        </p:nvCxnSpPr>
        <p:spPr>
          <a:xfrm flipV="1">
            <a:off x="3035502" y="2746095"/>
            <a:ext cx="544028" cy="121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 idx="3"/>
            <a:endCxn id="60" idx="1"/>
          </p:cNvCxnSpPr>
          <p:nvPr/>
        </p:nvCxnSpPr>
        <p:spPr>
          <a:xfrm>
            <a:off x="5046405" y="2746095"/>
            <a:ext cx="541150" cy="121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2" name="Google Shape;10085;p86"/>
          <p:cNvGrpSpPr/>
          <p:nvPr/>
        </p:nvGrpSpPr>
        <p:grpSpPr>
          <a:xfrm>
            <a:off x="4146329" y="2788581"/>
            <a:ext cx="324609" cy="374825"/>
            <a:chOff x="-39783425" y="2337925"/>
            <a:chExt cx="275700" cy="318350"/>
          </a:xfrm>
          <a:solidFill>
            <a:srgbClr val="00649F"/>
          </a:solidFill>
        </p:grpSpPr>
        <p:sp>
          <p:nvSpPr>
            <p:cNvPr id="55" name="Google Shape;10086;p86"/>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087;p86"/>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ounded Rectangle 5"/>
          <p:cNvSpPr/>
          <p:nvPr/>
        </p:nvSpPr>
        <p:spPr>
          <a:xfrm>
            <a:off x="3579530" y="2203775"/>
            <a:ext cx="1466875" cy="108463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878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1000"/>
                                        <p:tgtEl>
                                          <p:spTgt spid="76"/>
                                        </p:tgtEl>
                                      </p:cBhvr>
                                    </p:animEffect>
                                    <p:anim calcmode="lin" valueType="num">
                                      <p:cBhvr>
                                        <p:cTn id="23" dur="1000" fill="hold"/>
                                        <p:tgtEl>
                                          <p:spTgt spid="76"/>
                                        </p:tgtEl>
                                        <p:attrNameLst>
                                          <p:attrName>ppt_x</p:attrName>
                                        </p:attrNameLst>
                                      </p:cBhvr>
                                      <p:tavLst>
                                        <p:tav tm="0">
                                          <p:val>
                                            <p:strVal val="#ppt_x"/>
                                          </p:val>
                                        </p:tav>
                                        <p:tav tm="100000">
                                          <p:val>
                                            <p:strVal val="#ppt_x"/>
                                          </p:val>
                                        </p:tav>
                                      </p:tavLst>
                                    </p:anim>
                                    <p:anim calcmode="lin" valueType="num">
                                      <p:cBhvr>
                                        <p:cTn id="24" dur="1000" fill="hold"/>
                                        <p:tgtEl>
                                          <p:spTgt spid="7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1000"/>
                                        <p:tgtEl>
                                          <p:spTgt spid="77"/>
                                        </p:tgtEl>
                                      </p:cBhvr>
                                    </p:animEffect>
                                    <p:anim calcmode="lin" valueType="num">
                                      <p:cBhvr>
                                        <p:cTn id="28" dur="1000" fill="hold"/>
                                        <p:tgtEl>
                                          <p:spTgt spid="77"/>
                                        </p:tgtEl>
                                        <p:attrNameLst>
                                          <p:attrName>ppt_x</p:attrName>
                                        </p:attrNameLst>
                                      </p:cBhvr>
                                      <p:tavLst>
                                        <p:tav tm="0">
                                          <p:val>
                                            <p:strVal val="#ppt_x"/>
                                          </p:val>
                                        </p:tav>
                                        <p:tav tm="100000">
                                          <p:val>
                                            <p:strVal val="#ppt_x"/>
                                          </p:val>
                                        </p:tav>
                                      </p:tavLst>
                                    </p:anim>
                                    <p:anim calcmode="lin" valueType="num">
                                      <p:cBhvr>
                                        <p:cTn id="29" dur="1000" fill="hold"/>
                                        <p:tgtEl>
                                          <p:spTgt spid="7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anim calcmode="lin" valueType="num">
                                      <p:cBhvr>
                                        <p:cTn id="33" dur="1000" fill="hold"/>
                                        <p:tgtEl>
                                          <p:spTgt spid="48"/>
                                        </p:tgtEl>
                                        <p:attrNameLst>
                                          <p:attrName>ppt_x</p:attrName>
                                        </p:attrNameLst>
                                      </p:cBhvr>
                                      <p:tavLst>
                                        <p:tav tm="0">
                                          <p:val>
                                            <p:strVal val="#ppt_x"/>
                                          </p:val>
                                        </p:tav>
                                        <p:tav tm="100000">
                                          <p:val>
                                            <p:strVal val="#ppt_x"/>
                                          </p:val>
                                        </p:tav>
                                      </p:tavLst>
                                    </p:anim>
                                    <p:anim calcmode="lin" valueType="num">
                                      <p:cBhvr>
                                        <p:cTn id="34" dur="1000" fill="hold"/>
                                        <p:tgtEl>
                                          <p:spTgt spid="4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1000"/>
                                        <p:tgtEl>
                                          <p:spTgt spid="62"/>
                                        </p:tgtEl>
                                      </p:cBhvr>
                                    </p:animEffect>
                                    <p:anim calcmode="lin" valueType="num">
                                      <p:cBhvr>
                                        <p:cTn id="38" dur="1000" fill="hold"/>
                                        <p:tgtEl>
                                          <p:spTgt spid="62"/>
                                        </p:tgtEl>
                                        <p:attrNameLst>
                                          <p:attrName>ppt_x</p:attrName>
                                        </p:attrNameLst>
                                      </p:cBhvr>
                                      <p:tavLst>
                                        <p:tav tm="0">
                                          <p:val>
                                            <p:strVal val="#ppt_x"/>
                                          </p:val>
                                        </p:tav>
                                        <p:tav tm="100000">
                                          <p:val>
                                            <p:strVal val="#ppt_x"/>
                                          </p:val>
                                        </p:tav>
                                      </p:tavLst>
                                    </p:anim>
                                    <p:anim calcmode="lin" valueType="num">
                                      <p:cBhvr>
                                        <p:cTn id="39" dur="1000" fill="hold"/>
                                        <p:tgtEl>
                                          <p:spTgt spid="6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50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anim calcmode="lin" valueType="num">
                                      <p:cBhvr>
                                        <p:cTn id="43" dur="1000" fill="hold"/>
                                        <p:tgtEl>
                                          <p:spTgt spid="56"/>
                                        </p:tgtEl>
                                        <p:attrNameLst>
                                          <p:attrName>ppt_x</p:attrName>
                                        </p:attrNameLst>
                                      </p:cBhvr>
                                      <p:tavLst>
                                        <p:tav tm="0">
                                          <p:val>
                                            <p:strVal val="#ppt_x"/>
                                          </p:val>
                                        </p:tav>
                                        <p:tav tm="100000">
                                          <p:val>
                                            <p:strVal val="#ppt_x"/>
                                          </p:val>
                                        </p:tav>
                                      </p:tavLst>
                                    </p:anim>
                                    <p:anim calcmode="lin" valueType="num">
                                      <p:cBhvr>
                                        <p:cTn id="44" dur="1000" fill="hold"/>
                                        <p:tgtEl>
                                          <p:spTgt spid="5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75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1000"/>
                                        <p:tgtEl>
                                          <p:spTgt spid="63"/>
                                        </p:tgtEl>
                                      </p:cBhvr>
                                    </p:animEffect>
                                    <p:anim calcmode="lin" valueType="num">
                                      <p:cBhvr>
                                        <p:cTn id="48" dur="1000" fill="hold"/>
                                        <p:tgtEl>
                                          <p:spTgt spid="63"/>
                                        </p:tgtEl>
                                        <p:attrNameLst>
                                          <p:attrName>ppt_x</p:attrName>
                                        </p:attrNameLst>
                                      </p:cBhvr>
                                      <p:tavLst>
                                        <p:tav tm="0">
                                          <p:val>
                                            <p:strVal val="#ppt_x"/>
                                          </p:val>
                                        </p:tav>
                                        <p:tav tm="100000">
                                          <p:val>
                                            <p:strVal val="#ppt_x"/>
                                          </p:val>
                                        </p:tav>
                                      </p:tavLst>
                                    </p:anim>
                                    <p:anim calcmode="lin" valueType="num">
                                      <p:cBhvr>
                                        <p:cTn id="49" dur="1000" fill="hold"/>
                                        <p:tgtEl>
                                          <p:spTgt spid="6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25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1000"/>
                                        <p:tgtEl>
                                          <p:spTgt spid="58"/>
                                        </p:tgtEl>
                                      </p:cBhvr>
                                    </p:animEffect>
                                    <p:anim calcmode="lin" valueType="num">
                                      <p:cBhvr>
                                        <p:cTn id="53" dur="1000" fill="hold"/>
                                        <p:tgtEl>
                                          <p:spTgt spid="58"/>
                                        </p:tgtEl>
                                        <p:attrNameLst>
                                          <p:attrName>ppt_x</p:attrName>
                                        </p:attrNameLst>
                                      </p:cBhvr>
                                      <p:tavLst>
                                        <p:tav tm="0">
                                          <p:val>
                                            <p:strVal val="#ppt_x"/>
                                          </p:val>
                                        </p:tav>
                                        <p:tav tm="100000">
                                          <p:val>
                                            <p:strVal val="#ppt_x"/>
                                          </p:val>
                                        </p:tav>
                                      </p:tavLst>
                                    </p:anim>
                                    <p:anim calcmode="lin" valueType="num">
                                      <p:cBhvr>
                                        <p:cTn id="54" dur="1000" fill="hold"/>
                                        <p:tgtEl>
                                          <p:spTgt spid="5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1000"/>
                                        <p:tgtEl>
                                          <p:spTgt spid="64"/>
                                        </p:tgtEl>
                                      </p:cBhvr>
                                    </p:animEffect>
                                    <p:anim calcmode="lin" valueType="num">
                                      <p:cBhvr>
                                        <p:cTn id="58" dur="1000" fill="hold"/>
                                        <p:tgtEl>
                                          <p:spTgt spid="64"/>
                                        </p:tgtEl>
                                        <p:attrNameLst>
                                          <p:attrName>ppt_x</p:attrName>
                                        </p:attrNameLst>
                                      </p:cBhvr>
                                      <p:tavLst>
                                        <p:tav tm="0">
                                          <p:val>
                                            <p:strVal val="#ppt_x"/>
                                          </p:val>
                                        </p:tav>
                                        <p:tav tm="100000">
                                          <p:val>
                                            <p:strVal val="#ppt_x"/>
                                          </p:val>
                                        </p:tav>
                                      </p:tavLst>
                                    </p:anim>
                                    <p:anim calcmode="lin" valueType="num">
                                      <p:cBhvr>
                                        <p:cTn id="59" dur="1000" fill="hold"/>
                                        <p:tgtEl>
                                          <p:spTgt spid="6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00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1000"/>
                                        <p:tgtEl>
                                          <p:spTgt spid="57"/>
                                        </p:tgtEl>
                                      </p:cBhvr>
                                    </p:animEffect>
                                    <p:anim calcmode="lin" valueType="num">
                                      <p:cBhvr>
                                        <p:cTn id="63" dur="1000" fill="hold"/>
                                        <p:tgtEl>
                                          <p:spTgt spid="57"/>
                                        </p:tgtEl>
                                        <p:attrNameLst>
                                          <p:attrName>ppt_x</p:attrName>
                                        </p:attrNameLst>
                                      </p:cBhvr>
                                      <p:tavLst>
                                        <p:tav tm="0">
                                          <p:val>
                                            <p:strVal val="#ppt_x"/>
                                          </p:val>
                                        </p:tav>
                                        <p:tav tm="100000">
                                          <p:val>
                                            <p:strVal val="#ppt_x"/>
                                          </p:val>
                                        </p:tav>
                                      </p:tavLst>
                                    </p:anim>
                                    <p:anim calcmode="lin" valueType="num">
                                      <p:cBhvr>
                                        <p:cTn id="64" dur="1000" fill="hold"/>
                                        <p:tgtEl>
                                          <p:spTgt spid="5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25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1000"/>
                                        <p:tgtEl>
                                          <p:spTgt spid="65"/>
                                        </p:tgtEl>
                                      </p:cBhvr>
                                    </p:animEffect>
                                    <p:anim calcmode="lin" valueType="num">
                                      <p:cBhvr>
                                        <p:cTn id="68" dur="1000" fill="hold"/>
                                        <p:tgtEl>
                                          <p:spTgt spid="65"/>
                                        </p:tgtEl>
                                        <p:attrNameLst>
                                          <p:attrName>ppt_x</p:attrName>
                                        </p:attrNameLst>
                                      </p:cBhvr>
                                      <p:tavLst>
                                        <p:tav tm="0">
                                          <p:val>
                                            <p:strVal val="#ppt_x"/>
                                          </p:val>
                                        </p:tav>
                                        <p:tav tm="100000">
                                          <p:val>
                                            <p:strVal val="#ppt_x"/>
                                          </p:val>
                                        </p:tav>
                                      </p:tavLst>
                                    </p:anim>
                                    <p:anim calcmode="lin" valueType="num">
                                      <p:cBhvr>
                                        <p:cTn id="69" dur="1000" fill="hold"/>
                                        <p:tgtEl>
                                          <p:spTgt spid="6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375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1000"/>
                                        <p:tgtEl>
                                          <p:spTgt spid="59"/>
                                        </p:tgtEl>
                                      </p:cBhvr>
                                    </p:animEffect>
                                    <p:anim calcmode="lin" valueType="num">
                                      <p:cBhvr>
                                        <p:cTn id="73" dur="1000" fill="hold"/>
                                        <p:tgtEl>
                                          <p:spTgt spid="59"/>
                                        </p:tgtEl>
                                        <p:attrNameLst>
                                          <p:attrName>ppt_x</p:attrName>
                                        </p:attrNameLst>
                                      </p:cBhvr>
                                      <p:tavLst>
                                        <p:tav tm="0">
                                          <p:val>
                                            <p:strVal val="#ppt_x"/>
                                          </p:val>
                                        </p:tav>
                                        <p:tav tm="100000">
                                          <p:val>
                                            <p:strVal val="#ppt_x"/>
                                          </p:val>
                                        </p:tav>
                                      </p:tavLst>
                                    </p:anim>
                                    <p:anim calcmode="lin" valueType="num">
                                      <p:cBhvr>
                                        <p:cTn id="74" dur="1000" fill="hold"/>
                                        <p:tgtEl>
                                          <p:spTgt spid="5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400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1000"/>
                                        <p:tgtEl>
                                          <p:spTgt spid="66"/>
                                        </p:tgtEl>
                                      </p:cBhvr>
                                    </p:animEffect>
                                    <p:anim calcmode="lin" valueType="num">
                                      <p:cBhvr>
                                        <p:cTn id="78" dur="1000" fill="hold"/>
                                        <p:tgtEl>
                                          <p:spTgt spid="66"/>
                                        </p:tgtEl>
                                        <p:attrNameLst>
                                          <p:attrName>ppt_x</p:attrName>
                                        </p:attrNameLst>
                                      </p:cBhvr>
                                      <p:tavLst>
                                        <p:tav tm="0">
                                          <p:val>
                                            <p:strVal val="#ppt_x"/>
                                          </p:val>
                                        </p:tav>
                                        <p:tav tm="100000">
                                          <p:val>
                                            <p:strVal val="#ppt_x"/>
                                          </p:val>
                                        </p:tav>
                                      </p:tavLst>
                                    </p:anim>
                                    <p:anim calcmode="lin" valueType="num">
                                      <p:cBhvr>
                                        <p:cTn id="79" dur="1000" fill="hold"/>
                                        <p:tgtEl>
                                          <p:spTgt spid="6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50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1000"/>
                                        <p:tgtEl>
                                          <p:spTgt spid="60"/>
                                        </p:tgtEl>
                                      </p:cBhvr>
                                    </p:animEffect>
                                    <p:anim calcmode="lin" valueType="num">
                                      <p:cBhvr>
                                        <p:cTn id="83" dur="1000" fill="hold"/>
                                        <p:tgtEl>
                                          <p:spTgt spid="60"/>
                                        </p:tgtEl>
                                        <p:attrNameLst>
                                          <p:attrName>ppt_x</p:attrName>
                                        </p:attrNameLst>
                                      </p:cBhvr>
                                      <p:tavLst>
                                        <p:tav tm="0">
                                          <p:val>
                                            <p:strVal val="#ppt_x"/>
                                          </p:val>
                                        </p:tav>
                                        <p:tav tm="100000">
                                          <p:val>
                                            <p:strVal val="#ppt_x"/>
                                          </p:val>
                                        </p:tav>
                                      </p:tavLst>
                                    </p:anim>
                                    <p:anim calcmode="lin" valueType="num">
                                      <p:cBhvr>
                                        <p:cTn id="84" dur="1000" fill="hold"/>
                                        <p:tgtEl>
                                          <p:spTgt spid="6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75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25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500"/>
                                  </p:stCondLst>
                                  <p:childTnLst>
                                    <p:set>
                                      <p:cBhvr>
                                        <p:cTn id="96" dur="1" fill="hold">
                                          <p:stCondLst>
                                            <p:cond delay="0"/>
                                          </p:stCondLst>
                                        </p:cTn>
                                        <p:tgtEl>
                                          <p:spTgt spid="68"/>
                                        </p:tgtEl>
                                        <p:attrNameLst>
                                          <p:attrName>style.visibility</p:attrName>
                                        </p:attrNameLst>
                                      </p:cBhvr>
                                      <p:to>
                                        <p:strVal val="visible"/>
                                      </p:to>
                                    </p:set>
                                    <p:animEffect transition="in" filter="fade">
                                      <p:cBhvr>
                                        <p:cTn id="97" dur="1000"/>
                                        <p:tgtEl>
                                          <p:spTgt spid="68"/>
                                        </p:tgtEl>
                                      </p:cBhvr>
                                    </p:animEffect>
                                    <p:anim calcmode="lin" valueType="num">
                                      <p:cBhvr>
                                        <p:cTn id="98" dur="1000" fill="hold"/>
                                        <p:tgtEl>
                                          <p:spTgt spid="68"/>
                                        </p:tgtEl>
                                        <p:attrNameLst>
                                          <p:attrName>ppt_x</p:attrName>
                                        </p:attrNameLst>
                                      </p:cBhvr>
                                      <p:tavLst>
                                        <p:tav tm="0">
                                          <p:val>
                                            <p:strVal val="#ppt_x"/>
                                          </p:val>
                                        </p:tav>
                                        <p:tav tm="100000">
                                          <p:val>
                                            <p:strVal val="#ppt_x"/>
                                          </p:val>
                                        </p:tav>
                                      </p:tavLst>
                                    </p:anim>
                                    <p:anim calcmode="lin" valueType="num">
                                      <p:cBhvr>
                                        <p:cTn id="99" dur="1000" fill="hold"/>
                                        <p:tgtEl>
                                          <p:spTgt spid="6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75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1000"/>
                                        <p:tgtEl>
                                          <p:spTgt spid="50"/>
                                        </p:tgtEl>
                                      </p:cBhvr>
                                    </p:animEffect>
                                    <p:anim calcmode="lin" valueType="num">
                                      <p:cBhvr>
                                        <p:cTn id="103" dur="1000" fill="hold"/>
                                        <p:tgtEl>
                                          <p:spTgt spid="50"/>
                                        </p:tgtEl>
                                        <p:attrNameLst>
                                          <p:attrName>ppt_x</p:attrName>
                                        </p:attrNameLst>
                                      </p:cBhvr>
                                      <p:tavLst>
                                        <p:tav tm="0">
                                          <p:val>
                                            <p:strVal val="#ppt_x"/>
                                          </p:val>
                                        </p:tav>
                                        <p:tav tm="100000">
                                          <p:val>
                                            <p:strVal val="#ppt_x"/>
                                          </p:val>
                                        </p:tav>
                                      </p:tavLst>
                                    </p:anim>
                                    <p:anim calcmode="lin" valueType="num">
                                      <p:cBhvr>
                                        <p:cTn id="104" dur="1000" fill="hold"/>
                                        <p:tgtEl>
                                          <p:spTgt spid="5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75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1000"/>
                                        <p:tgtEl>
                                          <p:spTgt spid="51"/>
                                        </p:tgtEl>
                                      </p:cBhvr>
                                    </p:animEffect>
                                    <p:anim calcmode="lin" valueType="num">
                                      <p:cBhvr>
                                        <p:cTn id="108" dur="1000" fill="hold"/>
                                        <p:tgtEl>
                                          <p:spTgt spid="51"/>
                                        </p:tgtEl>
                                        <p:attrNameLst>
                                          <p:attrName>ppt_x</p:attrName>
                                        </p:attrNameLst>
                                      </p:cBhvr>
                                      <p:tavLst>
                                        <p:tav tm="0">
                                          <p:val>
                                            <p:strVal val="#ppt_x"/>
                                          </p:val>
                                        </p:tav>
                                        <p:tav tm="100000">
                                          <p:val>
                                            <p:strVal val="#ppt_x"/>
                                          </p:val>
                                        </p:tav>
                                      </p:tavLst>
                                    </p:anim>
                                    <p:anim calcmode="lin" valueType="num">
                                      <p:cBhvr>
                                        <p:cTn id="109" dur="1000" fill="hold"/>
                                        <p:tgtEl>
                                          <p:spTgt spid="5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75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1000"/>
                                        <p:tgtEl>
                                          <p:spTgt spid="53"/>
                                        </p:tgtEl>
                                      </p:cBhvr>
                                    </p:animEffect>
                                    <p:anim calcmode="lin" valueType="num">
                                      <p:cBhvr>
                                        <p:cTn id="113" dur="1000" fill="hold"/>
                                        <p:tgtEl>
                                          <p:spTgt spid="53"/>
                                        </p:tgtEl>
                                        <p:attrNameLst>
                                          <p:attrName>ppt_x</p:attrName>
                                        </p:attrNameLst>
                                      </p:cBhvr>
                                      <p:tavLst>
                                        <p:tav tm="0">
                                          <p:val>
                                            <p:strVal val="#ppt_x"/>
                                          </p:val>
                                        </p:tav>
                                        <p:tav tm="100000">
                                          <p:val>
                                            <p:strVal val="#ppt_x"/>
                                          </p:val>
                                        </p:tav>
                                      </p:tavLst>
                                    </p:anim>
                                    <p:anim calcmode="lin" valueType="num">
                                      <p:cBhvr>
                                        <p:cTn id="114" dur="1000" fill="hold"/>
                                        <p:tgtEl>
                                          <p:spTgt spid="5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75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750"/>
                                  </p:stCondLst>
                                  <p:childTnLst>
                                    <p:set>
                                      <p:cBhvr>
                                        <p:cTn id="121" dur="1" fill="hold">
                                          <p:stCondLst>
                                            <p:cond delay="0"/>
                                          </p:stCondLst>
                                        </p:cTn>
                                        <p:tgtEl>
                                          <p:spTgt spid="14"/>
                                        </p:tgtEl>
                                        <p:attrNameLst>
                                          <p:attrName>style.visibility</p:attrName>
                                        </p:attrNameLst>
                                      </p:cBhvr>
                                      <p:to>
                                        <p:strVal val="visible"/>
                                      </p:to>
                                    </p:set>
                                    <p:animEffect transition="in" filter="fade">
                                      <p:cBhvr>
                                        <p:cTn id="122" dur="1000"/>
                                        <p:tgtEl>
                                          <p:spTgt spid="14"/>
                                        </p:tgtEl>
                                      </p:cBhvr>
                                    </p:animEffect>
                                    <p:anim calcmode="lin" valueType="num">
                                      <p:cBhvr>
                                        <p:cTn id="123" dur="1000" fill="hold"/>
                                        <p:tgtEl>
                                          <p:spTgt spid="14"/>
                                        </p:tgtEl>
                                        <p:attrNameLst>
                                          <p:attrName>ppt_x</p:attrName>
                                        </p:attrNameLst>
                                      </p:cBhvr>
                                      <p:tavLst>
                                        <p:tav tm="0">
                                          <p:val>
                                            <p:strVal val="#ppt_x"/>
                                          </p:val>
                                        </p:tav>
                                        <p:tav tm="100000">
                                          <p:val>
                                            <p:strVal val="#ppt_x"/>
                                          </p:val>
                                        </p:tav>
                                      </p:tavLst>
                                    </p:anim>
                                    <p:anim calcmode="lin" valueType="num">
                                      <p:cBhvr>
                                        <p:cTn id="124" dur="1000" fill="hold"/>
                                        <p:tgtEl>
                                          <p:spTgt spid="14"/>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75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1000"/>
                                        <p:tgtEl>
                                          <p:spTgt spid="71"/>
                                        </p:tgtEl>
                                      </p:cBhvr>
                                    </p:animEffect>
                                    <p:anim calcmode="lin" valueType="num">
                                      <p:cBhvr>
                                        <p:cTn id="128" dur="1000" fill="hold"/>
                                        <p:tgtEl>
                                          <p:spTgt spid="71"/>
                                        </p:tgtEl>
                                        <p:attrNameLst>
                                          <p:attrName>ppt_x</p:attrName>
                                        </p:attrNameLst>
                                      </p:cBhvr>
                                      <p:tavLst>
                                        <p:tav tm="0">
                                          <p:val>
                                            <p:strVal val="#ppt_x"/>
                                          </p:val>
                                        </p:tav>
                                        <p:tav tm="100000">
                                          <p:val>
                                            <p:strVal val="#ppt_x"/>
                                          </p:val>
                                        </p:tav>
                                      </p:tavLst>
                                    </p:anim>
                                    <p:anim calcmode="lin" valueType="num">
                                      <p:cBhvr>
                                        <p:cTn id="129" dur="1000" fill="hold"/>
                                        <p:tgtEl>
                                          <p:spTgt spid="71"/>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1000"/>
                                  </p:stCondLst>
                                  <p:childTnLst>
                                    <p:set>
                                      <p:cBhvr>
                                        <p:cTn id="131" dur="1" fill="hold">
                                          <p:stCondLst>
                                            <p:cond delay="0"/>
                                          </p:stCondLst>
                                        </p:cTn>
                                        <p:tgtEl>
                                          <p:spTgt spid="52"/>
                                        </p:tgtEl>
                                        <p:attrNameLst>
                                          <p:attrName>style.visibility</p:attrName>
                                        </p:attrNameLst>
                                      </p:cBhvr>
                                      <p:to>
                                        <p:strVal val="visible"/>
                                      </p:to>
                                    </p:set>
                                    <p:animEffect transition="in" filter="fade">
                                      <p:cBhvr>
                                        <p:cTn id="132" dur="1000"/>
                                        <p:tgtEl>
                                          <p:spTgt spid="52"/>
                                        </p:tgtEl>
                                      </p:cBhvr>
                                    </p:animEffect>
                                    <p:anim calcmode="lin" valueType="num">
                                      <p:cBhvr>
                                        <p:cTn id="133" dur="1000" fill="hold"/>
                                        <p:tgtEl>
                                          <p:spTgt spid="52"/>
                                        </p:tgtEl>
                                        <p:attrNameLst>
                                          <p:attrName>ppt_x</p:attrName>
                                        </p:attrNameLst>
                                      </p:cBhvr>
                                      <p:tavLst>
                                        <p:tav tm="0">
                                          <p:val>
                                            <p:strVal val="#ppt_x"/>
                                          </p:val>
                                        </p:tav>
                                        <p:tav tm="100000">
                                          <p:val>
                                            <p:strVal val="#ppt_x"/>
                                          </p:val>
                                        </p:tav>
                                      </p:tavLst>
                                    </p:anim>
                                    <p:anim calcmode="lin" valueType="num">
                                      <p:cBhvr>
                                        <p:cTn id="134" dur="1000" fill="hold"/>
                                        <p:tgtEl>
                                          <p:spTgt spid="52"/>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750"/>
                                  </p:stCondLst>
                                  <p:childTnLst>
                                    <p:set>
                                      <p:cBhvr>
                                        <p:cTn id="136" dur="1" fill="hold">
                                          <p:stCondLst>
                                            <p:cond delay="0"/>
                                          </p:stCondLst>
                                        </p:cTn>
                                        <p:tgtEl>
                                          <p:spTgt spid="6"/>
                                        </p:tgtEl>
                                        <p:attrNameLst>
                                          <p:attrName>style.visibility</p:attrName>
                                        </p:attrNameLst>
                                      </p:cBhvr>
                                      <p:to>
                                        <p:strVal val="visible"/>
                                      </p:to>
                                    </p:set>
                                    <p:animEffect transition="in" filter="fade">
                                      <p:cBhvr>
                                        <p:cTn id="137" dur="1000"/>
                                        <p:tgtEl>
                                          <p:spTgt spid="6"/>
                                        </p:tgtEl>
                                      </p:cBhvr>
                                    </p:animEffect>
                                    <p:anim calcmode="lin" valueType="num">
                                      <p:cBhvr>
                                        <p:cTn id="138" dur="1000" fill="hold"/>
                                        <p:tgtEl>
                                          <p:spTgt spid="6"/>
                                        </p:tgtEl>
                                        <p:attrNameLst>
                                          <p:attrName>ppt_x</p:attrName>
                                        </p:attrNameLst>
                                      </p:cBhvr>
                                      <p:tavLst>
                                        <p:tav tm="0">
                                          <p:val>
                                            <p:strVal val="#ppt_x"/>
                                          </p:val>
                                        </p:tav>
                                        <p:tav tm="100000">
                                          <p:val>
                                            <p:strVal val="#ppt_x"/>
                                          </p:val>
                                        </p:tav>
                                      </p:tavLst>
                                    </p:anim>
                                    <p:anim calcmode="lin" valueType="num">
                                      <p:cBhvr>
                                        <p:cTn id="1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6" grpId="0" animBg="1"/>
      <p:bldP spid="77" grpId="0"/>
      <p:bldP spid="48" grpId="0"/>
      <p:bldP spid="56" grpId="0"/>
      <p:bldP spid="57" grpId="0"/>
      <p:bldP spid="58" grpId="0"/>
      <p:bldP spid="59" grpId="0"/>
      <p:bldP spid="60" grpId="0"/>
      <p:bldP spid="61" grpId="0"/>
      <p:bldP spid="62" grpId="0"/>
      <p:bldP spid="63" grpId="0"/>
      <p:bldP spid="64" grpId="0"/>
      <p:bldP spid="65" grpId="0"/>
      <p:bldP spid="66" grpId="0"/>
      <p:bldP spid="67" grpId="0"/>
      <p:bldP spid="68"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8332304" y="3181401"/>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48;p40"/>
          <p:cNvGrpSpPr/>
          <p:nvPr/>
        </p:nvGrpSpPr>
        <p:grpSpPr>
          <a:xfrm>
            <a:off x="5692760" y="-351770"/>
            <a:ext cx="3870000" cy="1050648"/>
            <a:chOff x="5274000" y="-24823"/>
            <a:chExt cx="3870000" cy="1050648"/>
          </a:xfrm>
        </p:grpSpPr>
        <p:sp>
          <p:nvSpPr>
            <p:cNvPr id="63" name="Google Shape;1049;p40"/>
            <p:cNvSpPr/>
            <p:nvPr/>
          </p:nvSpPr>
          <p:spPr>
            <a:xfrm rot="10800000">
              <a:off x="5952000" y="-24775"/>
              <a:ext cx="3192000" cy="1050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050;p40"/>
            <p:cNvSpPr/>
            <p:nvPr/>
          </p:nvSpPr>
          <p:spPr>
            <a:xfrm rot="10800000">
              <a:off x="5274000" y="-24823"/>
              <a:ext cx="3870000" cy="5736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6081132" cy="4029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smtClean="0">
                <a:solidFill>
                  <a:schemeClr val="lt1"/>
                </a:solidFill>
                <a:latin typeface="Montserrat"/>
                <a:ea typeface="Montserrat"/>
                <a:cs typeface="Montserrat"/>
                <a:sym typeface="Montserrat"/>
              </a:rPr>
              <a:t>Création S.A.R.L et personne physique</a:t>
            </a:r>
            <a:endParaRPr sz="1800" b="1" dirty="0">
              <a:solidFill>
                <a:schemeClr val="lt1"/>
              </a:solidFill>
              <a:latin typeface="Montserrat"/>
              <a:ea typeface="Montserrat"/>
              <a:cs typeface="Montserrat"/>
              <a:sym typeface="Montserrat"/>
            </a:endParaRPr>
          </a:p>
        </p:txBody>
      </p:sp>
      <p:sp>
        <p:nvSpPr>
          <p:cNvPr id="46" name="Google Shape;1509;p61"/>
          <p:cNvSpPr/>
          <p:nvPr/>
        </p:nvSpPr>
        <p:spPr>
          <a:xfrm>
            <a:off x="602051" y="1082965"/>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7" name="Google Shape;1511;p61"/>
          <p:cNvSpPr/>
          <p:nvPr/>
        </p:nvSpPr>
        <p:spPr>
          <a:xfrm>
            <a:off x="1711754" y="3181401"/>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8" name="Google Shape;1510;p61"/>
          <p:cNvSpPr/>
          <p:nvPr/>
        </p:nvSpPr>
        <p:spPr>
          <a:xfrm>
            <a:off x="2816670" y="1075903"/>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 name="Google Shape;1512;p61"/>
          <p:cNvSpPr/>
          <p:nvPr/>
        </p:nvSpPr>
        <p:spPr>
          <a:xfrm>
            <a:off x="5029045" y="1082965"/>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0" name="Google Shape;1513;p61"/>
          <p:cNvSpPr/>
          <p:nvPr/>
        </p:nvSpPr>
        <p:spPr>
          <a:xfrm>
            <a:off x="3920264" y="3181401"/>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5" name="Google Shape;1523;p61"/>
          <p:cNvGrpSpPr/>
          <p:nvPr/>
        </p:nvGrpSpPr>
        <p:grpSpPr>
          <a:xfrm>
            <a:off x="5280881" y="1280618"/>
            <a:ext cx="372255" cy="460373"/>
            <a:chOff x="3892792" y="2978345"/>
            <a:chExt cx="372255" cy="460373"/>
          </a:xfrm>
        </p:grpSpPr>
        <p:sp>
          <p:nvSpPr>
            <p:cNvPr id="56" name="Google Shape;1524;p61"/>
            <p:cNvSpPr/>
            <p:nvPr/>
          </p:nvSpPr>
          <p:spPr>
            <a:xfrm>
              <a:off x="3892792" y="2978345"/>
              <a:ext cx="372255" cy="460373"/>
            </a:xfrm>
            <a:custGeom>
              <a:avLst/>
              <a:gdLst/>
              <a:ahLst/>
              <a:cxnLst/>
              <a:rect l="l" t="t" r="r" b="b"/>
              <a:pathLst>
                <a:path w="372255" h="460373" extrusionOk="0">
                  <a:moveTo>
                    <a:pt x="358498" y="47656"/>
                  </a:moveTo>
                  <a:lnTo>
                    <a:pt x="321003" y="47656"/>
                  </a:lnTo>
                  <a:lnTo>
                    <a:pt x="321003" y="13757"/>
                  </a:lnTo>
                  <a:cubicBezTo>
                    <a:pt x="321003" y="6159"/>
                    <a:pt x="314843" y="0"/>
                    <a:pt x="307245" y="0"/>
                  </a:cubicBezTo>
                  <a:lnTo>
                    <a:pt x="13640" y="0"/>
                  </a:lnTo>
                  <a:cubicBezTo>
                    <a:pt x="6105" y="0"/>
                    <a:pt x="0" y="6159"/>
                    <a:pt x="0" y="13748"/>
                  </a:cubicBezTo>
                  <a:lnTo>
                    <a:pt x="0" y="398969"/>
                  </a:lnTo>
                  <a:cubicBezTo>
                    <a:pt x="0" y="406558"/>
                    <a:pt x="6105" y="412718"/>
                    <a:pt x="13640" y="412718"/>
                  </a:cubicBezTo>
                  <a:lnTo>
                    <a:pt x="51253" y="412718"/>
                  </a:lnTo>
                  <a:lnTo>
                    <a:pt x="51253" y="446616"/>
                  </a:lnTo>
                  <a:cubicBezTo>
                    <a:pt x="51253" y="454214"/>
                    <a:pt x="57412" y="460373"/>
                    <a:pt x="65010" y="460373"/>
                  </a:cubicBezTo>
                  <a:lnTo>
                    <a:pt x="358498" y="460373"/>
                  </a:lnTo>
                  <a:cubicBezTo>
                    <a:pt x="366105" y="460373"/>
                    <a:pt x="372255" y="454214"/>
                    <a:pt x="372255" y="446625"/>
                  </a:cubicBezTo>
                  <a:lnTo>
                    <a:pt x="372255" y="61404"/>
                  </a:lnTo>
                  <a:cubicBezTo>
                    <a:pt x="372255" y="53815"/>
                    <a:pt x="366096" y="47656"/>
                    <a:pt x="358498" y="47656"/>
                  </a:cubicBezTo>
                  <a:close/>
                  <a:moveTo>
                    <a:pt x="52152" y="60514"/>
                  </a:moveTo>
                  <a:lnTo>
                    <a:pt x="52152" y="384843"/>
                  </a:lnTo>
                  <a:lnTo>
                    <a:pt x="27874" y="384843"/>
                  </a:lnTo>
                  <a:lnTo>
                    <a:pt x="27874" y="26975"/>
                  </a:lnTo>
                  <a:lnTo>
                    <a:pt x="293128" y="26975"/>
                  </a:lnTo>
                  <a:lnTo>
                    <a:pt x="293128" y="46757"/>
                  </a:lnTo>
                  <a:lnTo>
                    <a:pt x="65909" y="46757"/>
                  </a:lnTo>
                  <a:cubicBezTo>
                    <a:pt x="58311" y="46757"/>
                    <a:pt x="52152" y="52916"/>
                    <a:pt x="52152" y="60514"/>
                  </a:cubicBezTo>
                  <a:close/>
                  <a:moveTo>
                    <a:pt x="345280" y="432499"/>
                  </a:moveTo>
                  <a:lnTo>
                    <a:pt x="79127" y="432499"/>
                  </a:lnTo>
                  <a:lnTo>
                    <a:pt x="79127" y="74631"/>
                  </a:lnTo>
                  <a:lnTo>
                    <a:pt x="345280" y="74631"/>
                  </a:lnTo>
                  <a:lnTo>
                    <a:pt x="345280" y="432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57" name="Google Shape;1525;p61"/>
            <p:cNvSpPr/>
            <p:nvPr/>
          </p:nvSpPr>
          <p:spPr>
            <a:xfrm>
              <a:off x="4006278" y="3109443"/>
              <a:ext cx="159159" cy="159166"/>
            </a:xfrm>
            <a:custGeom>
              <a:avLst/>
              <a:gdLst/>
              <a:ahLst/>
              <a:cxnLst/>
              <a:rect l="l" t="t" r="r" b="b"/>
              <a:pathLst>
                <a:path w="159159" h="159166" extrusionOk="0">
                  <a:moveTo>
                    <a:pt x="145402" y="65819"/>
                  </a:moveTo>
                  <a:lnTo>
                    <a:pt x="93331" y="65819"/>
                  </a:lnTo>
                  <a:lnTo>
                    <a:pt x="93331" y="13757"/>
                  </a:lnTo>
                  <a:cubicBezTo>
                    <a:pt x="93331" y="6159"/>
                    <a:pt x="87163" y="0"/>
                    <a:pt x="79565" y="0"/>
                  </a:cubicBezTo>
                  <a:cubicBezTo>
                    <a:pt x="35164" y="0"/>
                    <a:pt x="-865" y="36569"/>
                    <a:pt x="16" y="81168"/>
                  </a:cubicBezTo>
                  <a:cubicBezTo>
                    <a:pt x="843" y="123105"/>
                    <a:pt x="34562" y="157507"/>
                    <a:pt x="76472" y="159108"/>
                  </a:cubicBezTo>
                  <a:cubicBezTo>
                    <a:pt x="121763" y="160834"/>
                    <a:pt x="159159" y="124490"/>
                    <a:pt x="159159" y="79576"/>
                  </a:cubicBezTo>
                  <a:cubicBezTo>
                    <a:pt x="159159" y="71987"/>
                    <a:pt x="153009" y="65819"/>
                    <a:pt x="145402" y="65819"/>
                  </a:cubicBezTo>
                  <a:close/>
                  <a:moveTo>
                    <a:pt x="80114" y="132016"/>
                  </a:moveTo>
                  <a:cubicBezTo>
                    <a:pt x="51403" y="132016"/>
                    <a:pt x="28052" y="108655"/>
                    <a:pt x="28052" y="79936"/>
                  </a:cubicBezTo>
                  <a:cubicBezTo>
                    <a:pt x="28052" y="56000"/>
                    <a:pt x="44300" y="35769"/>
                    <a:pt x="66356" y="29717"/>
                  </a:cubicBezTo>
                  <a:lnTo>
                    <a:pt x="66356" y="79936"/>
                  </a:lnTo>
                  <a:cubicBezTo>
                    <a:pt x="66356" y="87534"/>
                    <a:pt x="72516" y="93693"/>
                    <a:pt x="80114" y="93693"/>
                  </a:cubicBezTo>
                  <a:lnTo>
                    <a:pt x="130341" y="93693"/>
                  </a:lnTo>
                  <a:cubicBezTo>
                    <a:pt x="124299" y="115759"/>
                    <a:pt x="104076" y="132016"/>
                    <a:pt x="80114" y="1320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58" name="Google Shape;1526;p61"/>
            <p:cNvSpPr/>
            <p:nvPr/>
          </p:nvSpPr>
          <p:spPr>
            <a:xfrm>
              <a:off x="4110399" y="3072038"/>
              <a:ext cx="93342" cy="93333"/>
            </a:xfrm>
            <a:custGeom>
              <a:avLst/>
              <a:gdLst/>
              <a:ahLst/>
              <a:cxnLst/>
              <a:rect l="l" t="t" r="r" b="b"/>
              <a:pathLst>
                <a:path w="93342" h="93333" extrusionOk="0">
                  <a:moveTo>
                    <a:pt x="13865" y="0"/>
                  </a:moveTo>
                  <a:cubicBezTo>
                    <a:pt x="6222" y="-9"/>
                    <a:pt x="0" y="6114"/>
                    <a:pt x="0" y="13757"/>
                  </a:cubicBezTo>
                  <a:lnTo>
                    <a:pt x="0" y="79576"/>
                  </a:lnTo>
                  <a:cubicBezTo>
                    <a:pt x="0" y="87174"/>
                    <a:pt x="6150" y="93334"/>
                    <a:pt x="13757" y="93334"/>
                  </a:cubicBezTo>
                  <a:lnTo>
                    <a:pt x="79585" y="93334"/>
                  </a:lnTo>
                  <a:cubicBezTo>
                    <a:pt x="87102" y="93334"/>
                    <a:pt x="93325" y="87309"/>
                    <a:pt x="93342" y="79792"/>
                  </a:cubicBezTo>
                  <a:cubicBezTo>
                    <a:pt x="93459" y="35499"/>
                    <a:pt x="57394" y="54"/>
                    <a:pt x="13865" y="0"/>
                  </a:cubicBezTo>
                  <a:close/>
                  <a:moveTo>
                    <a:pt x="26975" y="65459"/>
                  </a:moveTo>
                  <a:lnTo>
                    <a:pt x="26975" y="28998"/>
                  </a:lnTo>
                  <a:cubicBezTo>
                    <a:pt x="44653" y="33845"/>
                    <a:pt x="58590" y="47782"/>
                    <a:pt x="63445" y="65459"/>
                  </a:cubicBezTo>
                  <a:lnTo>
                    <a:pt x="26975" y="654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59" name="Google Shape;1527;p61"/>
            <p:cNvSpPr/>
            <p:nvPr/>
          </p:nvSpPr>
          <p:spPr>
            <a:xfrm>
              <a:off x="3994309" y="3299347"/>
              <a:ext cx="218010" cy="27874"/>
            </a:xfrm>
            <a:custGeom>
              <a:avLst/>
              <a:gdLst/>
              <a:ahLst/>
              <a:cxnLst/>
              <a:rect l="l" t="t" r="r" b="b"/>
              <a:pathLst>
                <a:path w="218010" h="27874" extrusionOk="0">
                  <a:moveTo>
                    <a:pt x="217606" y="10502"/>
                  </a:moveTo>
                  <a:cubicBezTo>
                    <a:pt x="216140" y="4262"/>
                    <a:pt x="210331" y="0"/>
                    <a:pt x="203920" y="0"/>
                  </a:cubicBezTo>
                  <a:lnTo>
                    <a:pt x="13756" y="0"/>
                  </a:lnTo>
                  <a:cubicBezTo>
                    <a:pt x="5034" y="0"/>
                    <a:pt x="-1773" y="8209"/>
                    <a:pt x="412" y="17399"/>
                  </a:cubicBezTo>
                  <a:cubicBezTo>
                    <a:pt x="1896" y="23630"/>
                    <a:pt x="7686" y="27874"/>
                    <a:pt x="14088" y="27874"/>
                  </a:cubicBezTo>
                  <a:lnTo>
                    <a:pt x="204253" y="27874"/>
                  </a:lnTo>
                  <a:cubicBezTo>
                    <a:pt x="212948" y="27874"/>
                    <a:pt x="219773" y="19701"/>
                    <a:pt x="217606" y="105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60" name="Google Shape;1528;p61"/>
            <p:cNvSpPr/>
            <p:nvPr/>
          </p:nvSpPr>
          <p:spPr>
            <a:xfrm>
              <a:off x="3994308" y="3351499"/>
              <a:ext cx="218020" cy="27874"/>
            </a:xfrm>
            <a:custGeom>
              <a:avLst/>
              <a:gdLst/>
              <a:ahLst/>
              <a:cxnLst/>
              <a:rect l="l" t="t" r="r" b="b"/>
              <a:pathLst>
                <a:path w="218020" h="27874" extrusionOk="0">
                  <a:moveTo>
                    <a:pt x="217606" y="10502"/>
                  </a:moveTo>
                  <a:cubicBezTo>
                    <a:pt x="216141" y="4262"/>
                    <a:pt x="210332" y="0"/>
                    <a:pt x="203921" y="0"/>
                  </a:cubicBezTo>
                  <a:lnTo>
                    <a:pt x="13756" y="0"/>
                  </a:lnTo>
                  <a:cubicBezTo>
                    <a:pt x="4989" y="0"/>
                    <a:pt x="-1808" y="8290"/>
                    <a:pt x="431" y="17471"/>
                  </a:cubicBezTo>
                  <a:cubicBezTo>
                    <a:pt x="1941" y="23666"/>
                    <a:pt x="7723" y="27874"/>
                    <a:pt x="14098" y="27874"/>
                  </a:cubicBezTo>
                  <a:lnTo>
                    <a:pt x="204263" y="27874"/>
                  </a:lnTo>
                  <a:cubicBezTo>
                    <a:pt x="212958" y="27874"/>
                    <a:pt x="219782" y="19701"/>
                    <a:pt x="217615" y="105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grpSp>
      <p:grpSp>
        <p:nvGrpSpPr>
          <p:cNvPr id="61" name="Google Shape;1893;p72"/>
          <p:cNvGrpSpPr/>
          <p:nvPr/>
        </p:nvGrpSpPr>
        <p:grpSpPr>
          <a:xfrm>
            <a:off x="3030003" y="1292728"/>
            <a:ext cx="460377" cy="459474"/>
            <a:chOff x="8858896" y="1485728"/>
            <a:chExt cx="460377" cy="459474"/>
          </a:xfrm>
        </p:grpSpPr>
        <p:sp>
          <p:nvSpPr>
            <p:cNvPr id="64" name="Google Shape;1894;p72"/>
            <p:cNvSpPr/>
            <p:nvPr/>
          </p:nvSpPr>
          <p:spPr>
            <a:xfrm>
              <a:off x="8920043" y="1741091"/>
              <a:ext cx="188825" cy="151959"/>
            </a:xfrm>
            <a:custGeom>
              <a:avLst/>
              <a:gdLst/>
              <a:ahLst/>
              <a:cxnLst/>
              <a:rect l="l" t="t" r="r" b="b"/>
              <a:pathLst>
                <a:path w="188825" h="151959" extrusionOk="0">
                  <a:moveTo>
                    <a:pt x="175212" y="0"/>
                  </a:moveTo>
                  <a:lnTo>
                    <a:pt x="13614" y="0"/>
                  </a:lnTo>
                  <a:cubicBezTo>
                    <a:pt x="6097" y="0"/>
                    <a:pt x="0" y="6096"/>
                    <a:pt x="0" y="13613"/>
                  </a:cubicBezTo>
                  <a:lnTo>
                    <a:pt x="0" y="138346"/>
                  </a:lnTo>
                  <a:cubicBezTo>
                    <a:pt x="0" y="145863"/>
                    <a:pt x="6097" y="151959"/>
                    <a:pt x="13614" y="151959"/>
                  </a:cubicBezTo>
                  <a:lnTo>
                    <a:pt x="175212" y="151959"/>
                  </a:lnTo>
                  <a:cubicBezTo>
                    <a:pt x="182729" y="151959"/>
                    <a:pt x="188826" y="145863"/>
                    <a:pt x="188826" y="138346"/>
                  </a:cubicBezTo>
                  <a:lnTo>
                    <a:pt x="188826" y="13613"/>
                  </a:lnTo>
                  <a:cubicBezTo>
                    <a:pt x="188826" y="6096"/>
                    <a:pt x="182729" y="0"/>
                    <a:pt x="175212" y="0"/>
                  </a:cubicBezTo>
                  <a:close/>
                  <a:moveTo>
                    <a:pt x="160951" y="124984"/>
                  </a:moveTo>
                  <a:lnTo>
                    <a:pt x="26975" y="124984"/>
                  </a:lnTo>
                  <a:lnTo>
                    <a:pt x="26975" y="27874"/>
                  </a:lnTo>
                  <a:lnTo>
                    <a:pt x="160951" y="27874"/>
                  </a:lnTo>
                  <a:lnTo>
                    <a:pt x="160951" y="1249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65" name="Google Shape;1895;p72"/>
            <p:cNvSpPr/>
            <p:nvPr/>
          </p:nvSpPr>
          <p:spPr>
            <a:xfrm>
              <a:off x="8858896" y="1485728"/>
              <a:ext cx="460377" cy="459474"/>
            </a:xfrm>
            <a:custGeom>
              <a:avLst/>
              <a:gdLst/>
              <a:ahLst/>
              <a:cxnLst/>
              <a:rect l="l" t="t" r="r" b="b"/>
              <a:pathLst>
                <a:path w="460377" h="459474" extrusionOk="0">
                  <a:moveTo>
                    <a:pt x="403730" y="73696"/>
                  </a:moveTo>
                  <a:lnTo>
                    <a:pt x="403730" y="27227"/>
                  </a:lnTo>
                  <a:cubicBezTo>
                    <a:pt x="403730" y="12193"/>
                    <a:pt x="391537" y="0"/>
                    <a:pt x="376503" y="0"/>
                  </a:cubicBezTo>
                  <a:lnTo>
                    <a:pt x="82835" y="0"/>
                  </a:lnTo>
                  <a:cubicBezTo>
                    <a:pt x="67909" y="0"/>
                    <a:pt x="55752" y="12211"/>
                    <a:pt x="55752" y="27227"/>
                  </a:cubicBezTo>
                  <a:lnTo>
                    <a:pt x="55752" y="74235"/>
                  </a:lnTo>
                  <a:cubicBezTo>
                    <a:pt x="-1462" y="148039"/>
                    <a:pt x="3" y="144487"/>
                    <a:pt x="3" y="150835"/>
                  </a:cubicBezTo>
                  <a:lnTo>
                    <a:pt x="3" y="177819"/>
                  </a:lnTo>
                  <a:cubicBezTo>
                    <a:pt x="3" y="195641"/>
                    <a:pt x="6828" y="211880"/>
                    <a:pt x="17987" y="223991"/>
                  </a:cubicBezTo>
                  <a:lnTo>
                    <a:pt x="17987" y="445861"/>
                  </a:lnTo>
                  <a:cubicBezTo>
                    <a:pt x="17987" y="453378"/>
                    <a:pt x="24083" y="459474"/>
                    <a:pt x="31600" y="459474"/>
                  </a:cubicBezTo>
                  <a:lnTo>
                    <a:pt x="428780" y="459474"/>
                  </a:lnTo>
                  <a:cubicBezTo>
                    <a:pt x="436298" y="459474"/>
                    <a:pt x="442394" y="453378"/>
                    <a:pt x="442394" y="445861"/>
                  </a:cubicBezTo>
                  <a:lnTo>
                    <a:pt x="442394" y="224198"/>
                  </a:lnTo>
                  <a:cubicBezTo>
                    <a:pt x="453543" y="212069"/>
                    <a:pt x="460377" y="195749"/>
                    <a:pt x="460377" y="177819"/>
                  </a:cubicBezTo>
                  <a:lnTo>
                    <a:pt x="460377" y="150835"/>
                  </a:lnTo>
                  <a:cubicBezTo>
                    <a:pt x="460377" y="144163"/>
                    <a:pt x="460889" y="146807"/>
                    <a:pt x="403730" y="73696"/>
                  </a:cubicBezTo>
                  <a:close/>
                  <a:moveTo>
                    <a:pt x="383624" y="92614"/>
                  </a:moveTo>
                  <a:lnTo>
                    <a:pt x="418656" y="137573"/>
                  </a:lnTo>
                  <a:lnTo>
                    <a:pt x="347910" y="137573"/>
                  </a:lnTo>
                  <a:lnTo>
                    <a:pt x="330393" y="92614"/>
                  </a:lnTo>
                  <a:cubicBezTo>
                    <a:pt x="330393" y="92614"/>
                    <a:pt x="383624" y="92614"/>
                    <a:pt x="383624" y="92614"/>
                  </a:cubicBezTo>
                  <a:close/>
                  <a:moveTo>
                    <a:pt x="83626" y="26975"/>
                  </a:moveTo>
                  <a:lnTo>
                    <a:pt x="376755" y="26975"/>
                  </a:lnTo>
                  <a:lnTo>
                    <a:pt x="376755" y="64740"/>
                  </a:lnTo>
                  <a:lnTo>
                    <a:pt x="83626" y="64740"/>
                  </a:lnTo>
                  <a:cubicBezTo>
                    <a:pt x="83626" y="64740"/>
                    <a:pt x="83626" y="26975"/>
                    <a:pt x="83626" y="26975"/>
                  </a:cubicBezTo>
                  <a:close/>
                  <a:moveTo>
                    <a:pt x="243804" y="164548"/>
                  </a:moveTo>
                  <a:lnTo>
                    <a:pt x="324864" y="164548"/>
                  </a:lnTo>
                  <a:cubicBezTo>
                    <a:pt x="324540" y="175634"/>
                    <a:pt x="325754" y="180957"/>
                    <a:pt x="323102" y="189643"/>
                  </a:cubicBezTo>
                  <a:cubicBezTo>
                    <a:pt x="318048" y="206296"/>
                    <a:pt x="302510" y="218363"/>
                    <a:pt x="284330" y="218363"/>
                  </a:cubicBezTo>
                  <a:cubicBezTo>
                    <a:pt x="266148" y="218363"/>
                    <a:pt x="250592" y="206197"/>
                    <a:pt x="245566" y="189643"/>
                  </a:cubicBezTo>
                  <a:cubicBezTo>
                    <a:pt x="242905" y="180948"/>
                    <a:pt x="244128" y="175679"/>
                    <a:pt x="243804" y="164548"/>
                  </a:cubicBezTo>
                  <a:close/>
                  <a:moveTo>
                    <a:pt x="243678" y="137573"/>
                  </a:moveTo>
                  <a:lnTo>
                    <a:pt x="243678" y="92614"/>
                  </a:lnTo>
                  <a:lnTo>
                    <a:pt x="300532" y="92614"/>
                  </a:lnTo>
                  <a:lnTo>
                    <a:pt x="318048" y="137573"/>
                  </a:lnTo>
                  <a:lnTo>
                    <a:pt x="243678" y="137573"/>
                  </a:lnTo>
                  <a:close/>
                  <a:moveTo>
                    <a:pt x="135418" y="164548"/>
                  </a:moveTo>
                  <a:lnTo>
                    <a:pt x="216685" y="164548"/>
                  </a:lnTo>
                  <a:cubicBezTo>
                    <a:pt x="216362" y="175661"/>
                    <a:pt x="217584" y="181002"/>
                    <a:pt x="214922" y="189706"/>
                  </a:cubicBezTo>
                  <a:cubicBezTo>
                    <a:pt x="209879" y="206305"/>
                    <a:pt x="194386" y="218498"/>
                    <a:pt x="176061" y="218498"/>
                  </a:cubicBezTo>
                  <a:lnTo>
                    <a:pt x="176052" y="218498"/>
                  </a:lnTo>
                  <a:cubicBezTo>
                    <a:pt x="157717" y="218498"/>
                    <a:pt x="142225" y="206296"/>
                    <a:pt x="137189" y="189706"/>
                  </a:cubicBezTo>
                  <a:cubicBezTo>
                    <a:pt x="134519" y="180993"/>
                    <a:pt x="135742" y="175706"/>
                    <a:pt x="135427" y="164548"/>
                  </a:cubicBezTo>
                  <a:close/>
                  <a:moveTo>
                    <a:pt x="142342" y="137573"/>
                  </a:moveTo>
                  <a:lnTo>
                    <a:pt x="159857" y="92614"/>
                  </a:lnTo>
                  <a:lnTo>
                    <a:pt x="216712" y="92614"/>
                  </a:lnTo>
                  <a:lnTo>
                    <a:pt x="216712" y="137573"/>
                  </a:lnTo>
                  <a:lnTo>
                    <a:pt x="142342" y="137573"/>
                  </a:lnTo>
                  <a:close/>
                  <a:moveTo>
                    <a:pt x="76757" y="92614"/>
                  </a:moveTo>
                  <a:lnTo>
                    <a:pt x="129987" y="92614"/>
                  </a:lnTo>
                  <a:lnTo>
                    <a:pt x="112471" y="137573"/>
                  </a:lnTo>
                  <a:lnTo>
                    <a:pt x="41725" y="137573"/>
                  </a:lnTo>
                  <a:lnTo>
                    <a:pt x="76757" y="92614"/>
                  </a:lnTo>
                  <a:close/>
                  <a:moveTo>
                    <a:pt x="31834" y="196576"/>
                  </a:moveTo>
                  <a:cubicBezTo>
                    <a:pt x="25252" y="184024"/>
                    <a:pt x="27824" y="174007"/>
                    <a:pt x="27231" y="164548"/>
                  </a:cubicBezTo>
                  <a:lnTo>
                    <a:pt x="108290" y="164548"/>
                  </a:lnTo>
                  <a:cubicBezTo>
                    <a:pt x="107967" y="175634"/>
                    <a:pt x="109189" y="180957"/>
                    <a:pt x="106528" y="189643"/>
                  </a:cubicBezTo>
                  <a:cubicBezTo>
                    <a:pt x="96062" y="224090"/>
                    <a:pt x="48739" y="228865"/>
                    <a:pt x="31834" y="196576"/>
                  </a:cubicBezTo>
                  <a:close/>
                  <a:moveTo>
                    <a:pt x="367763" y="432499"/>
                  </a:moveTo>
                  <a:lnTo>
                    <a:pt x="300326" y="432499"/>
                  </a:lnTo>
                  <a:lnTo>
                    <a:pt x="300326" y="283238"/>
                  </a:lnTo>
                  <a:lnTo>
                    <a:pt x="367763" y="283238"/>
                  </a:lnTo>
                  <a:lnTo>
                    <a:pt x="367763" y="432499"/>
                  </a:lnTo>
                  <a:close/>
                  <a:moveTo>
                    <a:pt x="414520" y="432499"/>
                  </a:moveTo>
                  <a:lnTo>
                    <a:pt x="394738" y="432499"/>
                  </a:lnTo>
                  <a:lnTo>
                    <a:pt x="394738" y="268977"/>
                  </a:lnTo>
                  <a:cubicBezTo>
                    <a:pt x="394738" y="261460"/>
                    <a:pt x="388642" y="255363"/>
                    <a:pt x="381124" y="255363"/>
                  </a:cubicBezTo>
                  <a:lnTo>
                    <a:pt x="286065" y="255363"/>
                  </a:lnTo>
                  <a:cubicBezTo>
                    <a:pt x="278547" y="255363"/>
                    <a:pt x="272452" y="261460"/>
                    <a:pt x="272452" y="268977"/>
                  </a:cubicBezTo>
                  <a:lnTo>
                    <a:pt x="272452" y="432499"/>
                  </a:lnTo>
                  <a:lnTo>
                    <a:pt x="44962" y="432499"/>
                  </a:lnTo>
                  <a:cubicBezTo>
                    <a:pt x="44962" y="432499"/>
                    <a:pt x="44962" y="242038"/>
                    <a:pt x="44962" y="242038"/>
                  </a:cubicBezTo>
                  <a:cubicBezTo>
                    <a:pt x="72009" y="251515"/>
                    <a:pt x="103201" y="242991"/>
                    <a:pt x="121472" y="218758"/>
                  </a:cubicBezTo>
                  <a:cubicBezTo>
                    <a:pt x="148672" y="254833"/>
                    <a:pt x="202622" y="254842"/>
                    <a:pt x="229839" y="218758"/>
                  </a:cubicBezTo>
                  <a:cubicBezTo>
                    <a:pt x="257039" y="254833"/>
                    <a:pt x="310989" y="254842"/>
                    <a:pt x="338208" y="218758"/>
                  </a:cubicBezTo>
                  <a:cubicBezTo>
                    <a:pt x="356325" y="242784"/>
                    <a:pt x="387329" y="251533"/>
                    <a:pt x="414520" y="242110"/>
                  </a:cubicBezTo>
                  <a:lnTo>
                    <a:pt x="414520" y="432499"/>
                  </a:lnTo>
                  <a:lnTo>
                    <a:pt x="414520" y="432499"/>
                  </a:lnTo>
                  <a:close/>
                  <a:moveTo>
                    <a:pt x="431901" y="187827"/>
                  </a:moveTo>
                  <a:cubicBezTo>
                    <a:pt x="422036" y="227381"/>
                    <a:pt x="365730" y="228748"/>
                    <a:pt x="353853" y="189643"/>
                  </a:cubicBezTo>
                  <a:cubicBezTo>
                    <a:pt x="351191" y="180948"/>
                    <a:pt x="352414" y="175679"/>
                    <a:pt x="352090" y="164548"/>
                  </a:cubicBezTo>
                  <a:lnTo>
                    <a:pt x="433150" y="164548"/>
                  </a:lnTo>
                  <a:cubicBezTo>
                    <a:pt x="432692" y="171597"/>
                    <a:pt x="434077" y="179123"/>
                    <a:pt x="431901" y="1878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grpSp>
      <p:grpSp>
        <p:nvGrpSpPr>
          <p:cNvPr id="66" name="Google Shape;1835;p72"/>
          <p:cNvGrpSpPr/>
          <p:nvPr/>
        </p:nvGrpSpPr>
        <p:grpSpPr>
          <a:xfrm>
            <a:off x="7504758" y="1270726"/>
            <a:ext cx="346179" cy="460373"/>
            <a:chOff x="1920927" y="2375903"/>
            <a:chExt cx="346179" cy="460373"/>
          </a:xfrm>
        </p:grpSpPr>
        <p:sp>
          <p:nvSpPr>
            <p:cNvPr id="68" name="Google Shape;1836;p72"/>
            <p:cNvSpPr/>
            <p:nvPr/>
          </p:nvSpPr>
          <p:spPr>
            <a:xfrm>
              <a:off x="1982970" y="2494593"/>
              <a:ext cx="70135" cy="70135"/>
            </a:xfrm>
            <a:custGeom>
              <a:avLst/>
              <a:gdLst/>
              <a:ahLst/>
              <a:cxnLst/>
              <a:rect l="l" t="t" r="r" b="b"/>
              <a:pathLst>
                <a:path w="70135" h="70135" extrusionOk="0">
                  <a:moveTo>
                    <a:pt x="56594" y="0"/>
                  </a:moveTo>
                  <a:lnTo>
                    <a:pt x="13541" y="0"/>
                  </a:lnTo>
                  <a:cubicBezTo>
                    <a:pt x="6060" y="0"/>
                    <a:pt x="0" y="6060"/>
                    <a:pt x="0" y="13542"/>
                  </a:cubicBezTo>
                  <a:lnTo>
                    <a:pt x="0" y="56594"/>
                  </a:lnTo>
                  <a:cubicBezTo>
                    <a:pt x="0" y="64075"/>
                    <a:pt x="6060" y="70135"/>
                    <a:pt x="13541" y="70135"/>
                  </a:cubicBezTo>
                  <a:lnTo>
                    <a:pt x="56594" y="70135"/>
                  </a:lnTo>
                  <a:cubicBezTo>
                    <a:pt x="64075" y="70135"/>
                    <a:pt x="70135" y="64075"/>
                    <a:pt x="70135" y="56594"/>
                  </a:cubicBezTo>
                  <a:lnTo>
                    <a:pt x="70135" y="13542"/>
                  </a:lnTo>
                  <a:cubicBezTo>
                    <a:pt x="70135" y="6060"/>
                    <a:pt x="64075" y="0"/>
                    <a:pt x="56594" y="0"/>
                  </a:cubicBezTo>
                  <a:close/>
                  <a:moveTo>
                    <a:pt x="43160" y="43160"/>
                  </a:moveTo>
                  <a:lnTo>
                    <a:pt x="26975" y="43160"/>
                  </a:lnTo>
                  <a:lnTo>
                    <a:pt x="26975" y="26975"/>
                  </a:lnTo>
                  <a:lnTo>
                    <a:pt x="43160" y="26975"/>
                  </a:lnTo>
                  <a:lnTo>
                    <a:pt x="43160"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69" name="Google Shape;1837;p72"/>
            <p:cNvSpPr/>
            <p:nvPr/>
          </p:nvSpPr>
          <p:spPr>
            <a:xfrm>
              <a:off x="1982970" y="2579114"/>
              <a:ext cx="70135" cy="70135"/>
            </a:xfrm>
            <a:custGeom>
              <a:avLst/>
              <a:gdLst/>
              <a:ahLst/>
              <a:cxnLst/>
              <a:rect l="l" t="t" r="r" b="b"/>
              <a:pathLst>
                <a:path w="70135" h="70135" extrusionOk="0">
                  <a:moveTo>
                    <a:pt x="56594" y="0"/>
                  </a:moveTo>
                  <a:lnTo>
                    <a:pt x="13541" y="0"/>
                  </a:lnTo>
                  <a:cubicBezTo>
                    <a:pt x="6060" y="0"/>
                    <a:pt x="0" y="6060"/>
                    <a:pt x="0" y="13542"/>
                  </a:cubicBezTo>
                  <a:lnTo>
                    <a:pt x="0" y="56594"/>
                  </a:lnTo>
                  <a:cubicBezTo>
                    <a:pt x="0" y="64075"/>
                    <a:pt x="6060" y="70135"/>
                    <a:pt x="13541" y="70135"/>
                  </a:cubicBezTo>
                  <a:lnTo>
                    <a:pt x="56594" y="70135"/>
                  </a:lnTo>
                  <a:cubicBezTo>
                    <a:pt x="64075" y="70135"/>
                    <a:pt x="70135" y="64075"/>
                    <a:pt x="70135" y="56594"/>
                  </a:cubicBezTo>
                  <a:lnTo>
                    <a:pt x="70135" y="13542"/>
                  </a:lnTo>
                  <a:cubicBezTo>
                    <a:pt x="70135" y="6060"/>
                    <a:pt x="64075" y="0"/>
                    <a:pt x="56594" y="0"/>
                  </a:cubicBezTo>
                  <a:close/>
                  <a:moveTo>
                    <a:pt x="43160" y="43160"/>
                  </a:moveTo>
                  <a:lnTo>
                    <a:pt x="26975" y="43160"/>
                  </a:lnTo>
                  <a:lnTo>
                    <a:pt x="26975" y="26975"/>
                  </a:lnTo>
                  <a:lnTo>
                    <a:pt x="43160" y="26975"/>
                  </a:lnTo>
                  <a:lnTo>
                    <a:pt x="43160"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0" name="Google Shape;1838;p72"/>
            <p:cNvSpPr/>
            <p:nvPr/>
          </p:nvSpPr>
          <p:spPr>
            <a:xfrm>
              <a:off x="1982970" y="2664535"/>
              <a:ext cx="70135" cy="70135"/>
            </a:xfrm>
            <a:custGeom>
              <a:avLst/>
              <a:gdLst/>
              <a:ahLst/>
              <a:cxnLst/>
              <a:rect l="l" t="t" r="r" b="b"/>
              <a:pathLst>
                <a:path w="70135" h="70135" extrusionOk="0">
                  <a:moveTo>
                    <a:pt x="56594" y="0"/>
                  </a:moveTo>
                  <a:lnTo>
                    <a:pt x="13541" y="0"/>
                  </a:lnTo>
                  <a:cubicBezTo>
                    <a:pt x="6060" y="0"/>
                    <a:pt x="0" y="6060"/>
                    <a:pt x="0" y="13542"/>
                  </a:cubicBezTo>
                  <a:lnTo>
                    <a:pt x="0" y="56594"/>
                  </a:lnTo>
                  <a:cubicBezTo>
                    <a:pt x="0" y="64075"/>
                    <a:pt x="6060" y="70135"/>
                    <a:pt x="13541" y="70135"/>
                  </a:cubicBezTo>
                  <a:lnTo>
                    <a:pt x="56594" y="70135"/>
                  </a:lnTo>
                  <a:cubicBezTo>
                    <a:pt x="64075" y="70135"/>
                    <a:pt x="70135" y="64075"/>
                    <a:pt x="70135" y="56594"/>
                  </a:cubicBezTo>
                  <a:lnTo>
                    <a:pt x="70135" y="13542"/>
                  </a:lnTo>
                  <a:cubicBezTo>
                    <a:pt x="70135" y="6060"/>
                    <a:pt x="64075" y="0"/>
                    <a:pt x="56594" y="0"/>
                  </a:cubicBezTo>
                  <a:close/>
                  <a:moveTo>
                    <a:pt x="43160" y="43160"/>
                  </a:moveTo>
                  <a:lnTo>
                    <a:pt x="26975" y="43160"/>
                  </a:lnTo>
                  <a:lnTo>
                    <a:pt x="26975" y="26975"/>
                  </a:lnTo>
                  <a:lnTo>
                    <a:pt x="43160" y="26975"/>
                  </a:lnTo>
                  <a:lnTo>
                    <a:pt x="43160"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1" name="Google Shape;1839;p72"/>
            <p:cNvSpPr/>
            <p:nvPr/>
          </p:nvSpPr>
          <p:spPr>
            <a:xfrm>
              <a:off x="2105081" y="2516173"/>
              <a:ext cx="113304" cy="26975"/>
            </a:xfrm>
            <a:custGeom>
              <a:avLst/>
              <a:gdLst/>
              <a:ahLst/>
              <a:cxnLst/>
              <a:rect l="l" t="t" r="r" b="b"/>
              <a:pathLst>
                <a:path w="113304" h="26975" extrusionOk="0">
                  <a:moveTo>
                    <a:pt x="99812" y="0"/>
                  </a:moveTo>
                  <a:lnTo>
                    <a:pt x="13915" y="0"/>
                  </a:lnTo>
                  <a:cubicBezTo>
                    <a:pt x="6631" y="0"/>
                    <a:pt x="337" y="5602"/>
                    <a:pt x="14" y="12876"/>
                  </a:cubicBezTo>
                  <a:cubicBezTo>
                    <a:pt x="-328" y="20600"/>
                    <a:pt x="5831" y="26975"/>
                    <a:pt x="13492" y="26975"/>
                  </a:cubicBezTo>
                  <a:lnTo>
                    <a:pt x="99389" y="26975"/>
                  </a:lnTo>
                  <a:cubicBezTo>
                    <a:pt x="106673" y="26975"/>
                    <a:pt x="112967" y="21382"/>
                    <a:pt x="113291" y="14099"/>
                  </a:cubicBezTo>
                  <a:cubicBezTo>
                    <a:pt x="113632" y="6375"/>
                    <a:pt x="107464" y="0"/>
                    <a:pt x="9982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2" name="Google Shape;1840;p72"/>
            <p:cNvSpPr/>
            <p:nvPr/>
          </p:nvSpPr>
          <p:spPr>
            <a:xfrm>
              <a:off x="2105081" y="2600694"/>
              <a:ext cx="113304" cy="26975"/>
            </a:xfrm>
            <a:custGeom>
              <a:avLst/>
              <a:gdLst/>
              <a:ahLst/>
              <a:cxnLst/>
              <a:rect l="l" t="t" r="r" b="b"/>
              <a:pathLst>
                <a:path w="113304" h="26975" extrusionOk="0">
                  <a:moveTo>
                    <a:pt x="99812" y="0"/>
                  </a:moveTo>
                  <a:lnTo>
                    <a:pt x="13915" y="0"/>
                  </a:lnTo>
                  <a:cubicBezTo>
                    <a:pt x="6631" y="0"/>
                    <a:pt x="337" y="5602"/>
                    <a:pt x="14" y="12876"/>
                  </a:cubicBezTo>
                  <a:cubicBezTo>
                    <a:pt x="-328" y="20600"/>
                    <a:pt x="5831" y="26975"/>
                    <a:pt x="13492" y="26975"/>
                  </a:cubicBezTo>
                  <a:lnTo>
                    <a:pt x="99389" y="26975"/>
                  </a:lnTo>
                  <a:cubicBezTo>
                    <a:pt x="106673" y="26975"/>
                    <a:pt x="112967" y="21373"/>
                    <a:pt x="113291" y="14099"/>
                  </a:cubicBezTo>
                  <a:cubicBezTo>
                    <a:pt x="113632" y="6375"/>
                    <a:pt x="107464" y="0"/>
                    <a:pt x="9981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3" name="Google Shape;1841;p72"/>
            <p:cNvSpPr/>
            <p:nvPr/>
          </p:nvSpPr>
          <p:spPr>
            <a:xfrm>
              <a:off x="2105081" y="2686115"/>
              <a:ext cx="113304" cy="26975"/>
            </a:xfrm>
            <a:custGeom>
              <a:avLst/>
              <a:gdLst/>
              <a:ahLst/>
              <a:cxnLst/>
              <a:rect l="l" t="t" r="r" b="b"/>
              <a:pathLst>
                <a:path w="113304" h="26975" extrusionOk="0">
                  <a:moveTo>
                    <a:pt x="99812" y="0"/>
                  </a:moveTo>
                  <a:lnTo>
                    <a:pt x="13915" y="0"/>
                  </a:lnTo>
                  <a:cubicBezTo>
                    <a:pt x="6631" y="0"/>
                    <a:pt x="337" y="5602"/>
                    <a:pt x="14" y="12876"/>
                  </a:cubicBezTo>
                  <a:cubicBezTo>
                    <a:pt x="-328" y="20600"/>
                    <a:pt x="5831" y="26975"/>
                    <a:pt x="13492" y="26975"/>
                  </a:cubicBezTo>
                  <a:lnTo>
                    <a:pt x="99389" y="26975"/>
                  </a:lnTo>
                  <a:cubicBezTo>
                    <a:pt x="106673" y="26975"/>
                    <a:pt x="112967" y="21373"/>
                    <a:pt x="113291" y="14099"/>
                  </a:cubicBezTo>
                  <a:cubicBezTo>
                    <a:pt x="113632" y="6375"/>
                    <a:pt x="107464" y="0"/>
                    <a:pt x="9981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4" name="Google Shape;1842;p72"/>
            <p:cNvSpPr/>
            <p:nvPr/>
          </p:nvSpPr>
          <p:spPr>
            <a:xfrm>
              <a:off x="1920927" y="2375903"/>
              <a:ext cx="346179" cy="460373"/>
            </a:xfrm>
            <a:custGeom>
              <a:avLst/>
              <a:gdLst/>
              <a:ahLst/>
              <a:cxnLst/>
              <a:rect l="l" t="t" r="r" b="b"/>
              <a:pathLst>
                <a:path w="346179" h="460373" extrusionOk="0">
                  <a:moveTo>
                    <a:pt x="346179" y="17084"/>
                  </a:moveTo>
                  <a:lnTo>
                    <a:pt x="346179" y="13542"/>
                  </a:lnTo>
                  <a:cubicBezTo>
                    <a:pt x="346179" y="6060"/>
                    <a:pt x="340119" y="0"/>
                    <a:pt x="332638" y="0"/>
                  </a:cubicBezTo>
                  <a:lnTo>
                    <a:pt x="13541" y="0"/>
                  </a:lnTo>
                  <a:cubicBezTo>
                    <a:pt x="6060" y="0"/>
                    <a:pt x="0" y="6060"/>
                    <a:pt x="0" y="13542"/>
                  </a:cubicBezTo>
                  <a:lnTo>
                    <a:pt x="0" y="446832"/>
                  </a:lnTo>
                  <a:cubicBezTo>
                    <a:pt x="0" y="454313"/>
                    <a:pt x="6069" y="460373"/>
                    <a:pt x="13559" y="460373"/>
                  </a:cubicBezTo>
                  <a:lnTo>
                    <a:pt x="255238" y="460373"/>
                  </a:lnTo>
                  <a:cubicBezTo>
                    <a:pt x="255238" y="460373"/>
                    <a:pt x="262251" y="458845"/>
                    <a:pt x="264787" y="456318"/>
                  </a:cubicBezTo>
                  <a:lnTo>
                    <a:pt x="341836" y="379394"/>
                  </a:lnTo>
                  <a:cubicBezTo>
                    <a:pt x="344372" y="376859"/>
                    <a:pt x="345793" y="373415"/>
                    <a:pt x="346170" y="369827"/>
                  </a:cubicBezTo>
                  <a:lnTo>
                    <a:pt x="346170" y="17084"/>
                  </a:lnTo>
                  <a:lnTo>
                    <a:pt x="346170" y="17084"/>
                  </a:lnTo>
                  <a:close/>
                  <a:moveTo>
                    <a:pt x="26975" y="26975"/>
                  </a:moveTo>
                  <a:lnTo>
                    <a:pt x="318305" y="26975"/>
                  </a:lnTo>
                  <a:lnTo>
                    <a:pt x="318305" y="68337"/>
                  </a:lnTo>
                  <a:lnTo>
                    <a:pt x="26975" y="68337"/>
                  </a:lnTo>
                  <a:lnTo>
                    <a:pt x="26975" y="26975"/>
                  </a:lnTo>
                  <a:close/>
                  <a:moveTo>
                    <a:pt x="268851" y="413752"/>
                  </a:moveTo>
                  <a:lnTo>
                    <a:pt x="268851" y="383045"/>
                  </a:lnTo>
                  <a:cubicBezTo>
                    <a:pt x="268851" y="383045"/>
                    <a:pt x="299566" y="383045"/>
                    <a:pt x="299566" y="383045"/>
                  </a:cubicBezTo>
                  <a:lnTo>
                    <a:pt x="268851" y="413752"/>
                  </a:lnTo>
                  <a:close/>
                  <a:moveTo>
                    <a:pt x="255417" y="356070"/>
                  </a:moveTo>
                  <a:cubicBezTo>
                    <a:pt x="247936" y="356070"/>
                    <a:pt x="241876" y="362130"/>
                    <a:pt x="241876" y="369612"/>
                  </a:cubicBezTo>
                  <a:lnTo>
                    <a:pt x="241876" y="433398"/>
                  </a:lnTo>
                  <a:lnTo>
                    <a:pt x="26975" y="433398"/>
                  </a:lnTo>
                  <a:lnTo>
                    <a:pt x="26975" y="95312"/>
                  </a:lnTo>
                  <a:lnTo>
                    <a:pt x="319204" y="95312"/>
                  </a:lnTo>
                  <a:lnTo>
                    <a:pt x="319204" y="356070"/>
                  </a:lnTo>
                  <a:lnTo>
                    <a:pt x="255417" y="3560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grpSp>
      <p:grpSp>
        <p:nvGrpSpPr>
          <p:cNvPr id="78" name="Google Shape;1802;p72"/>
          <p:cNvGrpSpPr/>
          <p:nvPr/>
        </p:nvGrpSpPr>
        <p:grpSpPr>
          <a:xfrm>
            <a:off x="814852" y="1280618"/>
            <a:ext cx="460373" cy="440591"/>
            <a:chOff x="5402502" y="2999025"/>
            <a:chExt cx="460373" cy="440591"/>
          </a:xfrm>
          <a:solidFill>
            <a:srgbClr val="00094A"/>
          </a:solidFill>
        </p:grpSpPr>
        <p:sp>
          <p:nvSpPr>
            <p:cNvPr id="79" name="Google Shape;1803;p72"/>
            <p:cNvSpPr/>
            <p:nvPr/>
          </p:nvSpPr>
          <p:spPr>
            <a:xfrm>
              <a:off x="5402502" y="2999025"/>
              <a:ext cx="329104" cy="440591"/>
            </a:xfrm>
            <a:custGeom>
              <a:avLst/>
              <a:gdLst/>
              <a:ahLst/>
              <a:cxnLst/>
              <a:rect l="l" t="t" r="r" b="b"/>
              <a:pathLst>
                <a:path w="329104" h="440591" extrusionOk="0">
                  <a:moveTo>
                    <a:pt x="315275" y="0"/>
                  </a:moveTo>
                  <a:lnTo>
                    <a:pt x="13820" y="0"/>
                  </a:lnTo>
                  <a:cubicBezTo>
                    <a:pt x="6187" y="0"/>
                    <a:pt x="0" y="6186"/>
                    <a:pt x="0" y="13820"/>
                  </a:cubicBezTo>
                  <a:lnTo>
                    <a:pt x="0" y="426771"/>
                  </a:lnTo>
                  <a:cubicBezTo>
                    <a:pt x="0" y="434406"/>
                    <a:pt x="6187" y="440592"/>
                    <a:pt x="13820" y="440592"/>
                  </a:cubicBezTo>
                  <a:lnTo>
                    <a:pt x="230133" y="440592"/>
                  </a:lnTo>
                  <a:cubicBezTo>
                    <a:pt x="233801" y="440592"/>
                    <a:pt x="237317" y="439135"/>
                    <a:pt x="239916" y="436537"/>
                  </a:cubicBezTo>
                  <a:lnTo>
                    <a:pt x="325058" y="351340"/>
                  </a:lnTo>
                  <a:cubicBezTo>
                    <a:pt x="327648" y="348751"/>
                    <a:pt x="329104" y="345235"/>
                    <a:pt x="329104" y="341567"/>
                  </a:cubicBezTo>
                  <a:lnTo>
                    <a:pt x="329104" y="13820"/>
                  </a:lnTo>
                  <a:cubicBezTo>
                    <a:pt x="329104" y="6186"/>
                    <a:pt x="322918" y="0"/>
                    <a:pt x="315284" y="0"/>
                  </a:cubicBezTo>
                  <a:close/>
                  <a:moveTo>
                    <a:pt x="243674" y="393251"/>
                  </a:moveTo>
                  <a:lnTo>
                    <a:pt x="243674" y="355171"/>
                  </a:lnTo>
                  <a:lnTo>
                    <a:pt x="281754" y="355171"/>
                  </a:lnTo>
                  <a:lnTo>
                    <a:pt x="243674" y="393251"/>
                  </a:lnTo>
                  <a:close/>
                  <a:moveTo>
                    <a:pt x="302120" y="327297"/>
                  </a:moveTo>
                  <a:lnTo>
                    <a:pt x="230538" y="327297"/>
                  </a:lnTo>
                  <a:cubicBezTo>
                    <a:pt x="222895" y="327297"/>
                    <a:pt x="216708" y="333501"/>
                    <a:pt x="216708" y="341144"/>
                  </a:cubicBezTo>
                  <a:lnTo>
                    <a:pt x="216708" y="412718"/>
                  </a:lnTo>
                  <a:lnTo>
                    <a:pt x="27883" y="412718"/>
                  </a:lnTo>
                  <a:lnTo>
                    <a:pt x="27883" y="27874"/>
                  </a:lnTo>
                  <a:lnTo>
                    <a:pt x="302129" y="27874"/>
                  </a:lnTo>
                  <a:cubicBezTo>
                    <a:pt x="302129" y="27874"/>
                    <a:pt x="302129" y="325283"/>
                    <a:pt x="302129" y="327297"/>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0" name="Google Shape;1804;p72"/>
            <p:cNvSpPr/>
            <p:nvPr/>
          </p:nvSpPr>
          <p:spPr>
            <a:xfrm>
              <a:off x="5464935" y="3085345"/>
              <a:ext cx="204328" cy="27874"/>
            </a:xfrm>
            <a:custGeom>
              <a:avLst/>
              <a:gdLst/>
              <a:ahLst/>
              <a:cxnLst/>
              <a:rect l="l" t="t" r="r" b="b"/>
              <a:pathLst>
                <a:path w="204328" h="27874" extrusionOk="0">
                  <a:moveTo>
                    <a:pt x="190395" y="0"/>
                  </a:moveTo>
                  <a:lnTo>
                    <a:pt x="14149" y="0"/>
                  </a:lnTo>
                  <a:cubicBezTo>
                    <a:pt x="7720" y="0"/>
                    <a:pt x="1903" y="4253"/>
                    <a:pt x="410" y="10502"/>
                  </a:cubicBezTo>
                  <a:cubicBezTo>
                    <a:pt x="-1784" y="19701"/>
                    <a:pt x="5131" y="27874"/>
                    <a:pt x="13933" y="27874"/>
                  </a:cubicBezTo>
                  <a:lnTo>
                    <a:pt x="190179" y="27874"/>
                  </a:lnTo>
                  <a:cubicBezTo>
                    <a:pt x="196590" y="27874"/>
                    <a:pt x="202408" y="23639"/>
                    <a:pt x="203909" y="17399"/>
                  </a:cubicBezTo>
                  <a:cubicBezTo>
                    <a:pt x="206130" y="8209"/>
                    <a:pt x="199216" y="0"/>
                    <a:pt x="190395"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1" name="Google Shape;1805;p72"/>
            <p:cNvSpPr/>
            <p:nvPr/>
          </p:nvSpPr>
          <p:spPr>
            <a:xfrm>
              <a:off x="5464935" y="3145590"/>
              <a:ext cx="204336" cy="27874"/>
            </a:xfrm>
            <a:custGeom>
              <a:avLst/>
              <a:gdLst/>
              <a:ahLst/>
              <a:cxnLst/>
              <a:rect l="l" t="t" r="r" b="b"/>
              <a:pathLst>
                <a:path w="204336" h="27874" extrusionOk="0">
                  <a:moveTo>
                    <a:pt x="190394" y="0"/>
                  </a:moveTo>
                  <a:lnTo>
                    <a:pt x="14149" y="0"/>
                  </a:lnTo>
                  <a:cubicBezTo>
                    <a:pt x="7738" y="0"/>
                    <a:pt x="1920" y="4235"/>
                    <a:pt x="419" y="10475"/>
                  </a:cubicBezTo>
                  <a:cubicBezTo>
                    <a:pt x="-1803" y="19665"/>
                    <a:pt x="5121" y="27874"/>
                    <a:pt x="13942" y="27874"/>
                  </a:cubicBezTo>
                  <a:lnTo>
                    <a:pt x="190188" y="27874"/>
                  </a:lnTo>
                  <a:cubicBezTo>
                    <a:pt x="196617" y="27874"/>
                    <a:pt x="202434" y="23621"/>
                    <a:pt x="203927" y="17372"/>
                  </a:cubicBezTo>
                  <a:cubicBezTo>
                    <a:pt x="206121" y="8173"/>
                    <a:pt x="199206" y="0"/>
                    <a:pt x="190403"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2" name="Google Shape;1806;p72"/>
            <p:cNvSpPr/>
            <p:nvPr/>
          </p:nvSpPr>
          <p:spPr>
            <a:xfrm>
              <a:off x="5464934" y="3205825"/>
              <a:ext cx="204328" cy="27874"/>
            </a:xfrm>
            <a:custGeom>
              <a:avLst/>
              <a:gdLst/>
              <a:ahLst/>
              <a:cxnLst/>
              <a:rect l="l" t="t" r="r" b="b"/>
              <a:pathLst>
                <a:path w="204328" h="27874" extrusionOk="0">
                  <a:moveTo>
                    <a:pt x="203910" y="10475"/>
                  </a:moveTo>
                  <a:cubicBezTo>
                    <a:pt x="202408" y="4244"/>
                    <a:pt x="196591" y="0"/>
                    <a:pt x="190179" y="0"/>
                  </a:cubicBezTo>
                  <a:lnTo>
                    <a:pt x="13934" y="0"/>
                  </a:lnTo>
                  <a:cubicBezTo>
                    <a:pt x="5122" y="0"/>
                    <a:pt x="-1784" y="8183"/>
                    <a:pt x="410" y="17372"/>
                  </a:cubicBezTo>
                  <a:cubicBezTo>
                    <a:pt x="1903" y="23621"/>
                    <a:pt x="7720" y="27874"/>
                    <a:pt x="14150" y="27874"/>
                  </a:cubicBezTo>
                  <a:lnTo>
                    <a:pt x="190395" y="27874"/>
                  </a:lnTo>
                  <a:cubicBezTo>
                    <a:pt x="199216" y="27874"/>
                    <a:pt x="206131" y="19665"/>
                    <a:pt x="203910" y="1047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3" name="Google Shape;1807;p72"/>
            <p:cNvSpPr/>
            <p:nvPr/>
          </p:nvSpPr>
          <p:spPr>
            <a:xfrm>
              <a:off x="5461182" y="3267225"/>
              <a:ext cx="151869" cy="88518"/>
            </a:xfrm>
            <a:custGeom>
              <a:avLst/>
              <a:gdLst/>
              <a:ahLst/>
              <a:cxnLst/>
              <a:rect l="l" t="t" r="r" b="b"/>
              <a:pathLst>
                <a:path w="151869" h="88518" extrusionOk="0">
                  <a:moveTo>
                    <a:pt x="137914" y="30324"/>
                  </a:moveTo>
                  <a:lnTo>
                    <a:pt x="98234" y="30324"/>
                  </a:lnTo>
                  <a:cubicBezTo>
                    <a:pt x="94242" y="30324"/>
                    <a:pt x="90438" y="32042"/>
                    <a:pt x="87795" y="35045"/>
                  </a:cubicBezTo>
                  <a:lnTo>
                    <a:pt x="76349" y="47993"/>
                  </a:lnTo>
                  <a:lnTo>
                    <a:pt x="61701" y="9023"/>
                  </a:lnTo>
                  <a:cubicBezTo>
                    <a:pt x="60028" y="4599"/>
                    <a:pt x="56225" y="1308"/>
                    <a:pt x="51603" y="319"/>
                  </a:cubicBezTo>
                  <a:cubicBezTo>
                    <a:pt x="46982" y="-688"/>
                    <a:pt x="42162" y="724"/>
                    <a:pt x="38808" y="4069"/>
                  </a:cubicBezTo>
                  <a:lnTo>
                    <a:pt x="4100" y="38705"/>
                  </a:lnTo>
                  <a:cubicBezTo>
                    <a:pt x="-1358" y="44136"/>
                    <a:pt x="-1367" y="52965"/>
                    <a:pt x="4073" y="58414"/>
                  </a:cubicBezTo>
                  <a:cubicBezTo>
                    <a:pt x="9504" y="63872"/>
                    <a:pt x="18334" y="63881"/>
                    <a:pt x="23792" y="58441"/>
                  </a:cubicBezTo>
                  <a:lnTo>
                    <a:pt x="43223" y="39055"/>
                  </a:lnTo>
                  <a:lnTo>
                    <a:pt x="58428" y="79491"/>
                  </a:lnTo>
                  <a:cubicBezTo>
                    <a:pt x="62133" y="89354"/>
                    <a:pt x="75017" y="91647"/>
                    <a:pt x="81914" y="83816"/>
                  </a:cubicBezTo>
                  <a:lnTo>
                    <a:pt x="104537" y="58198"/>
                  </a:lnTo>
                  <a:lnTo>
                    <a:pt x="137932" y="58198"/>
                  </a:lnTo>
                  <a:cubicBezTo>
                    <a:pt x="145629" y="58198"/>
                    <a:pt x="151869" y="51967"/>
                    <a:pt x="151869" y="44261"/>
                  </a:cubicBezTo>
                  <a:cubicBezTo>
                    <a:pt x="151869" y="36564"/>
                    <a:pt x="145629" y="30324"/>
                    <a:pt x="137932" y="30324"/>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4" name="Google Shape;1808;p72"/>
            <p:cNvSpPr/>
            <p:nvPr/>
          </p:nvSpPr>
          <p:spPr>
            <a:xfrm>
              <a:off x="5759471" y="3049379"/>
              <a:ext cx="103404" cy="345109"/>
            </a:xfrm>
            <a:custGeom>
              <a:avLst/>
              <a:gdLst/>
              <a:ahLst/>
              <a:cxnLst/>
              <a:rect l="l" t="t" r="r" b="b"/>
              <a:pathLst>
                <a:path w="103404" h="345109" extrusionOk="0">
                  <a:moveTo>
                    <a:pt x="74263" y="0"/>
                  </a:moveTo>
                  <a:lnTo>
                    <a:pt x="29142" y="0"/>
                  </a:lnTo>
                  <a:cubicBezTo>
                    <a:pt x="13047" y="0"/>
                    <a:pt x="0" y="13047"/>
                    <a:pt x="0" y="29142"/>
                  </a:cubicBezTo>
                  <a:lnTo>
                    <a:pt x="0" y="254176"/>
                  </a:lnTo>
                  <a:cubicBezTo>
                    <a:pt x="0" y="254176"/>
                    <a:pt x="0" y="254221"/>
                    <a:pt x="0" y="254239"/>
                  </a:cubicBezTo>
                  <a:cubicBezTo>
                    <a:pt x="9" y="256388"/>
                    <a:pt x="540" y="258492"/>
                    <a:pt x="1412" y="260273"/>
                  </a:cubicBezTo>
                  <a:lnTo>
                    <a:pt x="39294" y="337394"/>
                  </a:lnTo>
                  <a:cubicBezTo>
                    <a:pt x="44347" y="347681"/>
                    <a:pt x="59057" y="347681"/>
                    <a:pt x="64111" y="337394"/>
                  </a:cubicBezTo>
                  <a:lnTo>
                    <a:pt x="101993" y="260273"/>
                  </a:lnTo>
                  <a:cubicBezTo>
                    <a:pt x="102874" y="258474"/>
                    <a:pt x="103395" y="256371"/>
                    <a:pt x="103404" y="254239"/>
                  </a:cubicBezTo>
                  <a:cubicBezTo>
                    <a:pt x="103404" y="254221"/>
                    <a:pt x="103404" y="254194"/>
                    <a:pt x="103404" y="254176"/>
                  </a:cubicBezTo>
                  <a:lnTo>
                    <a:pt x="103404" y="29142"/>
                  </a:lnTo>
                  <a:cubicBezTo>
                    <a:pt x="103404" y="13074"/>
                    <a:pt x="90330" y="0"/>
                    <a:pt x="74263" y="0"/>
                  </a:cubicBezTo>
                  <a:close/>
                  <a:moveTo>
                    <a:pt x="51720" y="299899"/>
                  </a:moveTo>
                  <a:lnTo>
                    <a:pt x="36039" y="267952"/>
                  </a:lnTo>
                  <a:lnTo>
                    <a:pt x="67411" y="267952"/>
                  </a:lnTo>
                  <a:lnTo>
                    <a:pt x="51720" y="299899"/>
                  </a:lnTo>
                  <a:close/>
                  <a:moveTo>
                    <a:pt x="75539" y="240078"/>
                  </a:moveTo>
                  <a:lnTo>
                    <a:pt x="27883" y="240078"/>
                  </a:lnTo>
                  <a:lnTo>
                    <a:pt x="27883" y="81824"/>
                  </a:lnTo>
                  <a:lnTo>
                    <a:pt x="75539" y="81824"/>
                  </a:lnTo>
                  <a:lnTo>
                    <a:pt x="75539" y="240078"/>
                  </a:lnTo>
                  <a:close/>
                  <a:moveTo>
                    <a:pt x="75539" y="53950"/>
                  </a:moveTo>
                  <a:lnTo>
                    <a:pt x="27883" y="53950"/>
                  </a:lnTo>
                  <a:lnTo>
                    <a:pt x="27883" y="28477"/>
                  </a:lnTo>
                  <a:cubicBezTo>
                    <a:pt x="27883" y="27649"/>
                    <a:pt x="28558" y="26975"/>
                    <a:pt x="29385" y="26975"/>
                  </a:cubicBezTo>
                  <a:lnTo>
                    <a:pt x="74046" y="26975"/>
                  </a:lnTo>
                  <a:cubicBezTo>
                    <a:pt x="74874" y="26975"/>
                    <a:pt x="75548" y="27649"/>
                    <a:pt x="75548" y="28477"/>
                  </a:cubicBezTo>
                  <a:lnTo>
                    <a:pt x="75548" y="53950"/>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grpSp>
      <p:sp>
        <p:nvSpPr>
          <p:cNvPr id="85" name="Google Shape;10025;p86"/>
          <p:cNvSpPr/>
          <p:nvPr/>
        </p:nvSpPr>
        <p:spPr>
          <a:xfrm>
            <a:off x="1964740" y="3420655"/>
            <a:ext cx="365760" cy="438912"/>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2">
                  <a:lumMod val="75000"/>
                </a:schemeClr>
              </a:solidFill>
              <a:effectLst/>
              <a:uLnTx/>
              <a:uFillTx/>
            </a:endParaRPr>
          </a:p>
        </p:txBody>
      </p:sp>
      <p:sp>
        <p:nvSpPr>
          <p:cNvPr id="105" name="Google Shape;1513;p61"/>
          <p:cNvSpPr/>
          <p:nvPr/>
        </p:nvSpPr>
        <p:spPr>
          <a:xfrm>
            <a:off x="6302043" y="3182410"/>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cxnSp>
        <p:nvCxnSpPr>
          <p:cNvPr id="117" name="Straight Arrow Connector 116"/>
          <p:cNvCxnSpPr>
            <a:stCxn id="46" idx="3"/>
            <a:endCxn id="48" idx="1"/>
          </p:cNvCxnSpPr>
          <p:nvPr/>
        </p:nvCxnSpPr>
        <p:spPr>
          <a:xfrm flipV="1">
            <a:off x="1481051" y="1515403"/>
            <a:ext cx="1335619" cy="706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8" idx="3"/>
            <a:endCxn id="49" idx="1"/>
          </p:cNvCxnSpPr>
          <p:nvPr/>
        </p:nvCxnSpPr>
        <p:spPr>
          <a:xfrm>
            <a:off x="3695670" y="1515403"/>
            <a:ext cx="1333375" cy="706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50" idx="3"/>
            <a:endCxn id="105" idx="1"/>
          </p:cNvCxnSpPr>
          <p:nvPr/>
        </p:nvCxnSpPr>
        <p:spPr>
          <a:xfrm>
            <a:off x="4799264" y="3620901"/>
            <a:ext cx="1502779" cy="100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47" idx="3"/>
            <a:endCxn id="50" idx="1"/>
          </p:cNvCxnSpPr>
          <p:nvPr/>
        </p:nvCxnSpPr>
        <p:spPr>
          <a:xfrm>
            <a:off x="2590754" y="3620901"/>
            <a:ext cx="132951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152" name="Google Shape;1775;p72"/>
          <p:cNvGrpSpPr/>
          <p:nvPr/>
        </p:nvGrpSpPr>
        <p:grpSpPr>
          <a:xfrm>
            <a:off x="6516999" y="3424745"/>
            <a:ext cx="459496" cy="343047"/>
            <a:chOff x="8670084" y="3764642"/>
            <a:chExt cx="459496" cy="343047"/>
          </a:xfrm>
        </p:grpSpPr>
        <p:sp>
          <p:nvSpPr>
            <p:cNvPr id="153" name="Google Shape;1776;p72"/>
            <p:cNvSpPr/>
            <p:nvPr/>
          </p:nvSpPr>
          <p:spPr>
            <a:xfrm>
              <a:off x="8670084" y="3764642"/>
              <a:ext cx="333590" cy="343047"/>
            </a:xfrm>
            <a:custGeom>
              <a:avLst/>
              <a:gdLst/>
              <a:ahLst/>
              <a:cxnLst/>
              <a:rect l="l" t="t" r="r" b="b"/>
              <a:pathLst>
                <a:path w="333590" h="343047" extrusionOk="0">
                  <a:moveTo>
                    <a:pt x="316120" y="546"/>
                  </a:moveTo>
                  <a:lnTo>
                    <a:pt x="201315" y="33734"/>
                  </a:lnTo>
                  <a:lnTo>
                    <a:pt x="50129" y="33734"/>
                  </a:lnTo>
                  <a:cubicBezTo>
                    <a:pt x="22443" y="33734"/>
                    <a:pt x="0" y="56177"/>
                    <a:pt x="0" y="83862"/>
                  </a:cubicBezTo>
                  <a:lnTo>
                    <a:pt x="0" y="159833"/>
                  </a:lnTo>
                  <a:cubicBezTo>
                    <a:pt x="0" y="187518"/>
                    <a:pt x="22443" y="209971"/>
                    <a:pt x="50137" y="209971"/>
                  </a:cubicBezTo>
                  <a:lnTo>
                    <a:pt x="67339" y="209971"/>
                  </a:lnTo>
                  <a:lnTo>
                    <a:pt x="42881" y="312098"/>
                  </a:lnTo>
                  <a:cubicBezTo>
                    <a:pt x="39105" y="327870"/>
                    <a:pt x="51055" y="343047"/>
                    <a:pt x="67294" y="343047"/>
                  </a:cubicBezTo>
                  <a:lnTo>
                    <a:pt x="106812" y="343047"/>
                  </a:lnTo>
                  <a:cubicBezTo>
                    <a:pt x="118474" y="343047"/>
                    <a:pt x="128509" y="335126"/>
                    <a:pt x="131224" y="323787"/>
                  </a:cubicBezTo>
                  <a:lnTo>
                    <a:pt x="158478" y="209971"/>
                  </a:lnTo>
                  <a:lnTo>
                    <a:pt x="201315" y="209971"/>
                  </a:lnTo>
                  <a:cubicBezTo>
                    <a:pt x="321866" y="244625"/>
                    <a:pt x="316255" y="243698"/>
                    <a:pt x="319915" y="243698"/>
                  </a:cubicBezTo>
                  <a:cubicBezTo>
                    <a:pt x="327494" y="243698"/>
                    <a:pt x="333591" y="237530"/>
                    <a:pt x="333591" y="230013"/>
                  </a:cubicBezTo>
                  <a:lnTo>
                    <a:pt x="333591" y="13691"/>
                  </a:lnTo>
                  <a:cubicBezTo>
                    <a:pt x="333591" y="4583"/>
                    <a:pt x="324851" y="-1981"/>
                    <a:pt x="316129" y="546"/>
                  </a:cubicBezTo>
                  <a:close/>
                  <a:moveTo>
                    <a:pt x="104582" y="316072"/>
                  </a:moveTo>
                  <a:lnTo>
                    <a:pt x="69712" y="316072"/>
                  </a:lnTo>
                  <a:lnTo>
                    <a:pt x="94691" y="211769"/>
                  </a:lnTo>
                  <a:lnTo>
                    <a:pt x="129561" y="211769"/>
                  </a:lnTo>
                  <a:lnTo>
                    <a:pt x="104591" y="316072"/>
                  </a:lnTo>
                  <a:close/>
                  <a:moveTo>
                    <a:pt x="188816" y="182996"/>
                  </a:moveTo>
                  <a:lnTo>
                    <a:pt x="49751" y="182996"/>
                  </a:lnTo>
                  <a:cubicBezTo>
                    <a:pt x="37163" y="182996"/>
                    <a:pt x="26966" y="172790"/>
                    <a:pt x="26966" y="160211"/>
                  </a:cubicBezTo>
                  <a:lnTo>
                    <a:pt x="26966" y="84393"/>
                  </a:lnTo>
                  <a:cubicBezTo>
                    <a:pt x="26966" y="71805"/>
                    <a:pt x="37171" y="61608"/>
                    <a:pt x="49751" y="61608"/>
                  </a:cubicBezTo>
                  <a:lnTo>
                    <a:pt x="188816" y="61608"/>
                  </a:lnTo>
                  <a:lnTo>
                    <a:pt x="188816" y="182996"/>
                  </a:lnTo>
                  <a:close/>
                  <a:moveTo>
                    <a:pt x="305708" y="211589"/>
                  </a:moveTo>
                  <a:lnTo>
                    <a:pt x="216690" y="185873"/>
                  </a:lnTo>
                  <a:lnTo>
                    <a:pt x="216690" y="58128"/>
                  </a:lnTo>
                  <a:lnTo>
                    <a:pt x="305708" y="32412"/>
                  </a:lnTo>
                  <a:lnTo>
                    <a:pt x="305708" y="21158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4" name="Google Shape;1777;p72"/>
            <p:cNvSpPr/>
            <p:nvPr/>
          </p:nvSpPr>
          <p:spPr>
            <a:xfrm>
              <a:off x="8733017" y="3858445"/>
              <a:ext cx="26975" cy="56395"/>
            </a:xfrm>
            <a:custGeom>
              <a:avLst/>
              <a:gdLst/>
              <a:ahLst/>
              <a:cxnLst/>
              <a:rect l="l" t="t" r="r" b="b"/>
              <a:pathLst>
                <a:path w="26975" h="56395" extrusionOk="0">
                  <a:moveTo>
                    <a:pt x="0" y="13914"/>
                  </a:moveTo>
                  <a:lnTo>
                    <a:pt x="0" y="42481"/>
                  </a:lnTo>
                  <a:cubicBezTo>
                    <a:pt x="0" y="49764"/>
                    <a:pt x="5602" y="56058"/>
                    <a:pt x="12876" y="56382"/>
                  </a:cubicBezTo>
                  <a:cubicBezTo>
                    <a:pt x="20600" y="56723"/>
                    <a:pt x="26975" y="50555"/>
                    <a:pt x="26975" y="42903"/>
                  </a:cubicBezTo>
                  <a:lnTo>
                    <a:pt x="26975" y="13491"/>
                  </a:lnTo>
                  <a:cubicBezTo>
                    <a:pt x="26975" y="5839"/>
                    <a:pt x="20600" y="-320"/>
                    <a:pt x="12876" y="13"/>
                  </a:cubicBezTo>
                  <a:cubicBezTo>
                    <a:pt x="5593" y="336"/>
                    <a:pt x="0" y="6622"/>
                    <a:pt x="0" y="13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5" name="Google Shape;1778;p72"/>
            <p:cNvSpPr/>
            <p:nvPr/>
          </p:nvSpPr>
          <p:spPr>
            <a:xfrm>
              <a:off x="8791462" y="3858445"/>
              <a:ext cx="26975" cy="56395"/>
            </a:xfrm>
            <a:custGeom>
              <a:avLst/>
              <a:gdLst/>
              <a:ahLst/>
              <a:cxnLst/>
              <a:rect l="l" t="t" r="r" b="b"/>
              <a:pathLst>
                <a:path w="26975" h="56395" extrusionOk="0">
                  <a:moveTo>
                    <a:pt x="0" y="13914"/>
                  </a:moveTo>
                  <a:lnTo>
                    <a:pt x="0" y="42481"/>
                  </a:lnTo>
                  <a:cubicBezTo>
                    <a:pt x="0" y="49764"/>
                    <a:pt x="5602" y="56058"/>
                    <a:pt x="12876" y="56382"/>
                  </a:cubicBezTo>
                  <a:cubicBezTo>
                    <a:pt x="20600" y="56723"/>
                    <a:pt x="26975" y="50555"/>
                    <a:pt x="26975" y="42903"/>
                  </a:cubicBezTo>
                  <a:lnTo>
                    <a:pt x="26975" y="13491"/>
                  </a:lnTo>
                  <a:cubicBezTo>
                    <a:pt x="26975" y="5839"/>
                    <a:pt x="20600" y="-320"/>
                    <a:pt x="12876" y="13"/>
                  </a:cubicBezTo>
                  <a:cubicBezTo>
                    <a:pt x="5593" y="336"/>
                    <a:pt x="0" y="6622"/>
                    <a:pt x="0" y="13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6" name="Google Shape;1779;p72"/>
            <p:cNvSpPr/>
            <p:nvPr/>
          </p:nvSpPr>
          <p:spPr>
            <a:xfrm>
              <a:off x="9023866" y="3782015"/>
              <a:ext cx="73524" cy="73524"/>
            </a:xfrm>
            <a:custGeom>
              <a:avLst/>
              <a:gdLst/>
              <a:ahLst/>
              <a:cxnLst/>
              <a:rect l="l" t="t" r="r" b="b"/>
              <a:pathLst>
                <a:path w="73524" h="73524" extrusionOk="0">
                  <a:moveTo>
                    <a:pt x="69519" y="4006"/>
                  </a:moveTo>
                  <a:cubicBezTo>
                    <a:pt x="64178" y="-1335"/>
                    <a:pt x="55519" y="-1335"/>
                    <a:pt x="50187" y="4006"/>
                  </a:cubicBezTo>
                  <a:lnTo>
                    <a:pt x="4006" y="50187"/>
                  </a:lnTo>
                  <a:cubicBezTo>
                    <a:pt x="-1335" y="55528"/>
                    <a:pt x="-1335" y="64187"/>
                    <a:pt x="4006" y="69519"/>
                  </a:cubicBezTo>
                  <a:cubicBezTo>
                    <a:pt x="9347" y="74860"/>
                    <a:pt x="18006" y="74860"/>
                    <a:pt x="23338" y="69519"/>
                  </a:cubicBezTo>
                  <a:lnTo>
                    <a:pt x="69519" y="23338"/>
                  </a:lnTo>
                  <a:cubicBezTo>
                    <a:pt x="74860" y="17997"/>
                    <a:pt x="74860" y="9338"/>
                    <a:pt x="69519" y="4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7" name="Google Shape;1780;p72"/>
            <p:cNvSpPr/>
            <p:nvPr/>
          </p:nvSpPr>
          <p:spPr>
            <a:xfrm>
              <a:off x="9038171" y="3873016"/>
              <a:ext cx="91409" cy="26975"/>
            </a:xfrm>
            <a:custGeom>
              <a:avLst/>
              <a:gdLst/>
              <a:ahLst/>
              <a:cxnLst/>
              <a:rect l="l" t="t" r="r" b="b"/>
              <a:pathLst>
                <a:path w="91409" h="26975" extrusionOk="0">
                  <a:moveTo>
                    <a:pt x="77917" y="0"/>
                  </a:moveTo>
                  <a:lnTo>
                    <a:pt x="13915" y="0"/>
                  </a:lnTo>
                  <a:cubicBezTo>
                    <a:pt x="6632" y="0"/>
                    <a:pt x="338" y="5602"/>
                    <a:pt x="14" y="12876"/>
                  </a:cubicBezTo>
                  <a:cubicBezTo>
                    <a:pt x="-328" y="20600"/>
                    <a:pt x="5841" y="26975"/>
                    <a:pt x="13492" y="26975"/>
                  </a:cubicBezTo>
                  <a:lnTo>
                    <a:pt x="77495" y="26975"/>
                  </a:lnTo>
                  <a:cubicBezTo>
                    <a:pt x="84778" y="26975"/>
                    <a:pt x="91073" y="21373"/>
                    <a:pt x="91396" y="14099"/>
                  </a:cubicBezTo>
                  <a:cubicBezTo>
                    <a:pt x="91737" y="6375"/>
                    <a:pt x="85570" y="0"/>
                    <a:pt x="7791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8" name="Google Shape;1781;p72"/>
            <p:cNvSpPr/>
            <p:nvPr/>
          </p:nvSpPr>
          <p:spPr>
            <a:xfrm>
              <a:off x="9023866" y="3917745"/>
              <a:ext cx="73524" cy="73524"/>
            </a:xfrm>
            <a:custGeom>
              <a:avLst/>
              <a:gdLst/>
              <a:ahLst/>
              <a:cxnLst/>
              <a:rect l="l" t="t" r="r" b="b"/>
              <a:pathLst>
                <a:path w="73524" h="73524" extrusionOk="0">
                  <a:moveTo>
                    <a:pt x="69519" y="50187"/>
                  </a:moveTo>
                  <a:lnTo>
                    <a:pt x="23338" y="4006"/>
                  </a:lnTo>
                  <a:cubicBezTo>
                    <a:pt x="17997" y="-1335"/>
                    <a:pt x="9338" y="-1335"/>
                    <a:pt x="4006" y="4006"/>
                  </a:cubicBezTo>
                  <a:cubicBezTo>
                    <a:pt x="-1335" y="9347"/>
                    <a:pt x="-1335" y="18006"/>
                    <a:pt x="4006" y="23338"/>
                  </a:cubicBezTo>
                  <a:lnTo>
                    <a:pt x="50187" y="69519"/>
                  </a:lnTo>
                  <a:cubicBezTo>
                    <a:pt x="55528" y="74860"/>
                    <a:pt x="64187" y="74860"/>
                    <a:pt x="69519" y="69519"/>
                  </a:cubicBezTo>
                  <a:cubicBezTo>
                    <a:pt x="74860" y="64178"/>
                    <a:pt x="74860" y="55519"/>
                    <a:pt x="69519" y="501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grpSp>
      <p:sp>
        <p:nvSpPr>
          <p:cNvPr id="166" name="Google Shape;1503;p61"/>
          <p:cNvSpPr txBox="1"/>
          <p:nvPr/>
        </p:nvSpPr>
        <p:spPr>
          <a:xfrm>
            <a:off x="62072" y="1977615"/>
            <a:ext cx="1958958" cy="38204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solidFill>
                  <a:schemeClr val="lt1"/>
                </a:solidFill>
                <a:latin typeface="Montserrat"/>
                <a:ea typeface="Montserrat"/>
                <a:cs typeface="Montserrat"/>
                <a:sym typeface="Montserrat"/>
              </a:rPr>
              <a:t>Certificat Négatif</a:t>
            </a:r>
            <a:endParaRPr b="1" dirty="0">
              <a:solidFill>
                <a:schemeClr val="lt1"/>
              </a:solidFill>
              <a:latin typeface="Montserrat"/>
              <a:ea typeface="Montserrat"/>
              <a:cs typeface="Montserrat"/>
              <a:sym typeface="Montserrat"/>
            </a:endParaRPr>
          </a:p>
        </p:txBody>
      </p:sp>
      <p:sp>
        <p:nvSpPr>
          <p:cNvPr id="167" name="Google Shape;1503;p61"/>
          <p:cNvSpPr txBox="1"/>
          <p:nvPr/>
        </p:nvSpPr>
        <p:spPr>
          <a:xfrm>
            <a:off x="2434766" y="1954903"/>
            <a:ext cx="1640564" cy="386683"/>
          </a:xfrm>
          <a:prstGeom prst="rect">
            <a:avLst/>
          </a:prstGeom>
          <a:noFill/>
          <a:ln>
            <a:noFill/>
          </a:ln>
        </p:spPr>
        <p:txBody>
          <a:bodyPr spcFirstLastPara="1" wrap="square" lIns="91425" tIns="91425" rIns="91425" bIns="91425" anchor="b" anchorCtr="0">
            <a:noAutofit/>
          </a:bodyPr>
          <a:lstStyle/>
          <a:p>
            <a:pPr lvl="0" algn="ctr"/>
            <a:r>
              <a:rPr lang="fr-FR" b="1" dirty="0" smtClean="0">
                <a:solidFill>
                  <a:schemeClr val="lt1"/>
                </a:solidFill>
                <a:latin typeface="Montserrat"/>
                <a:ea typeface="Montserrat"/>
                <a:cs typeface="Montserrat"/>
                <a:sym typeface="Montserrat"/>
              </a:rPr>
              <a:t>Siège </a:t>
            </a:r>
            <a:r>
              <a:rPr lang="fr-FR" b="1" dirty="0">
                <a:solidFill>
                  <a:schemeClr val="lt1"/>
                </a:solidFill>
                <a:latin typeface="Montserrat"/>
                <a:ea typeface="Montserrat"/>
                <a:cs typeface="Montserrat"/>
                <a:sym typeface="Montserrat"/>
              </a:rPr>
              <a:t>social </a:t>
            </a:r>
            <a:endParaRPr b="1" dirty="0">
              <a:solidFill>
                <a:schemeClr val="lt1"/>
              </a:solidFill>
              <a:latin typeface="Montserrat"/>
              <a:ea typeface="Montserrat"/>
              <a:cs typeface="Montserrat"/>
              <a:sym typeface="Montserrat"/>
            </a:endParaRPr>
          </a:p>
        </p:txBody>
      </p:sp>
      <p:sp>
        <p:nvSpPr>
          <p:cNvPr id="168" name="Google Shape;1503;p61"/>
          <p:cNvSpPr txBox="1"/>
          <p:nvPr/>
        </p:nvSpPr>
        <p:spPr>
          <a:xfrm>
            <a:off x="4762983" y="1954902"/>
            <a:ext cx="1463500" cy="386683"/>
          </a:xfrm>
          <a:prstGeom prst="rect">
            <a:avLst/>
          </a:prstGeom>
          <a:noFill/>
          <a:ln>
            <a:noFill/>
          </a:ln>
        </p:spPr>
        <p:txBody>
          <a:bodyPr spcFirstLastPara="1" wrap="square" lIns="91425" tIns="91425" rIns="91425" bIns="91425" anchor="b" anchorCtr="0">
            <a:noAutofit/>
          </a:bodyPr>
          <a:lstStyle/>
          <a:p>
            <a:pPr lvl="0" algn="ctr"/>
            <a:r>
              <a:rPr lang="fr-FR" b="1" dirty="0">
                <a:solidFill>
                  <a:schemeClr val="lt1"/>
                </a:solidFill>
                <a:latin typeface="Montserrat"/>
                <a:ea typeface="Montserrat"/>
                <a:cs typeface="Montserrat"/>
                <a:sym typeface="Montserrat"/>
              </a:rPr>
              <a:t>Les statuts  </a:t>
            </a:r>
            <a:endParaRPr b="1" dirty="0">
              <a:solidFill>
                <a:schemeClr val="lt1"/>
              </a:solidFill>
              <a:latin typeface="Montserrat"/>
              <a:ea typeface="Montserrat"/>
              <a:cs typeface="Montserrat"/>
              <a:sym typeface="Montserrat"/>
            </a:endParaRPr>
          </a:p>
        </p:txBody>
      </p:sp>
      <p:sp>
        <p:nvSpPr>
          <p:cNvPr id="171" name="Google Shape;1503;p61"/>
          <p:cNvSpPr txBox="1"/>
          <p:nvPr/>
        </p:nvSpPr>
        <p:spPr>
          <a:xfrm>
            <a:off x="6524620" y="1973174"/>
            <a:ext cx="2313297" cy="570905"/>
          </a:xfrm>
          <a:prstGeom prst="rect">
            <a:avLst/>
          </a:prstGeom>
          <a:noFill/>
          <a:ln>
            <a:noFill/>
          </a:ln>
        </p:spPr>
        <p:txBody>
          <a:bodyPr spcFirstLastPara="1" wrap="square" lIns="91425" tIns="91425" rIns="91425" bIns="91425" anchor="b" anchorCtr="0">
            <a:noAutofit/>
          </a:bodyPr>
          <a:lstStyle/>
          <a:p>
            <a:pPr lvl="0" algn="ctr"/>
            <a:r>
              <a:rPr lang="fr-FR" b="1" dirty="0">
                <a:solidFill>
                  <a:schemeClr val="lt1"/>
                </a:solidFill>
                <a:latin typeface="Montserrat"/>
                <a:ea typeface="Montserrat"/>
                <a:cs typeface="Montserrat"/>
                <a:sym typeface="Montserrat"/>
              </a:rPr>
              <a:t>Inscription à la taxe professionnelle</a:t>
            </a:r>
            <a:endParaRPr b="1" dirty="0">
              <a:solidFill>
                <a:schemeClr val="lt1"/>
              </a:solidFill>
              <a:latin typeface="Montserrat"/>
              <a:ea typeface="Montserrat"/>
              <a:cs typeface="Montserrat"/>
              <a:sym typeface="Montserrat"/>
            </a:endParaRPr>
          </a:p>
        </p:txBody>
      </p:sp>
      <p:sp>
        <p:nvSpPr>
          <p:cNvPr id="172" name="Google Shape;1503;p61"/>
          <p:cNvSpPr txBox="1"/>
          <p:nvPr/>
        </p:nvSpPr>
        <p:spPr>
          <a:xfrm>
            <a:off x="1223523" y="4062106"/>
            <a:ext cx="1888416" cy="587589"/>
          </a:xfrm>
          <a:prstGeom prst="rect">
            <a:avLst/>
          </a:prstGeom>
          <a:noFill/>
          <a:ln>
            <a:noFill/>
          </a:ln>
        </p:spPr>
        <p:txBody>
          <a:bodyPr spcFirstLastPara="1" wrap="square" lIns="91425" tIns="91425" rIns="91425" bIns="91425" anchor="b" anchorCtr="0">
            <a:noAutofit/>
          </a:bodyPr>
          <a:lstStyle/>
          <a:p>
            <a:pPr lvl="0" algn="ctr"/>
            <a:r>
              <a:rPr lang="fr-FR" b="1" dirty="0" smtClean="0">
                <a:solidFill>
                  <a:schemeClr val="lt1"/>
                </a:solidFill>
                <a:latin typeface="Montserrat"/>
                <a:ea typeface="Montserrat"/>
                <a:cs typeface="Montserrat"/>
                <a:sym typeface="Montserrat"/>
              </a:rPr>
              <a:t>Le </a:t>
            </a:r>
            <a:r>
              <a:rPr lang="fr-FR" b="1" dirty="0">
                <a:solidFill>
                  <a:schemeClr val="lt1"/>
                </a:solidFill>
                <a:latin typeface="Montserrat"/>
                <a:ea typeface="Montserrat"/>
                <a:cs typeface="Montserrat"/>
                <a:sym typeface="Montserrat"/>
              </a:rPr>
              <a:t>Registre de Commerce </a:t>
            </a:r>
            <a:endParaRPr b="1" dirty="0">
              <a:solidFill>
                <a:schemeClr val="lt1"/>
              </a:solidFill>
              <a:latin typeface="Montserrat"/>
              <a:ea typeface="Montserrat"/>
              <a:cs typeface="Montserrat"/>
              <a:sym typeface="Montserrat"/>
            </a:endParaRPr>
          </a:p>
        </p:txBody>
      </p:sp>
      <p:sp>
        <p:nvSpPr>
          <p:cNvPr id="173" name="Google Shape;1503;p61"/>
          <p:cNvSpPr txBox="1"/>
          <p:nvPr/>
        </p:nvSpPr>
        <p:spPr>
          <a:xfrm>
            <a:off x="5700093" y="4059465"/>
            <a:ext cx="2082900" cy="588325"/>
          </a:xfrm>
          <a:prstGeom prst="rect">
            <a:avLst/>
          </a:prstGeom>
          <a:noFill/>
          <a:ln>
            <a:noFill/>
          </a:ln>
        </p:spPr>
        <p:txBody>
          <a:bodyPr spcFirstLastPara="1" wrap="square" lIns="91425" tIns="91425" rIns="91425" bIns="91425" anchor="b" anchorCtr="0">
            <a:noAutofit/>
          </a:bodyPr>
          <a:lstStyle/>
          <a:p>
            <a:pPr lvl="0" algn="ctr"/>
            <a:r>
              <a:rPr lang="en-US" b="1" dirty="0" smtClean="0">
                <a:solidFill>
                  <a:schemeClr val="lt1"/>
                </a:solidFill>
                <a:latin typeface="Montserrat"/>
                <a:ea typeface="Montserrat"/>
                <a:cs typeface="Montserrat"/>
                <a:sym typeface="Montserrat"/>
              </a:rPr>
              <a:t>Les </a:t>
            </a:r>
            <a:r>
              <a:rPr lang="en-US" b="1" dirty="0" err="1" smtClean="0">
                <a:solidFill>
                  <a:schemeClr val="lt1"/>
                </a:solidFill>
                <a:latin typeface="Montserrat"/>
                <a:ea typeface="Montserrat"/>
                <a:cs typeface="Montserrat"/>
                <a:sym typeface="Montserrat"/>
              </a:rPr>
              <a:t>annonces</a:t>
            </a:r>
            <a:r>
              <a:rPr lang="en-US" b="1" dirty="0" smtClean="0">
                <a:solidFill>
                  <a:schemeClr val="lt1"/>
                </a:solidFill>
                <a:latin typeface="Montserrat"/>
                <a:ea typeface="Montserrat"/>
                <a:cs typeface="Montserrat"/>
                <a:sym typeface="Montserrat"/>
              </a:rPr>
              <a:t> </a:t>
            </a:r>
            <a:r>
              <a:rPr lang="en-US" b="1" dirty="0" err="1" smtClean="0">
                <a:solidFill>
                  <a:schemeClr val="lt1"/>
                </a:solidFill>
                <a:latin typeface="Montserrat"/>
                <a:ea typeface="Montserrat"/>
                <a:cs typeface="Montserrat"/>
                <a:sym typeface="Montserrat"/>
              </a:rPr>
              <a:t>légale</a:t>
            </a:r>
            <a:r>
              <a:rPr lang="en-US" b="1" dirty="0" smtClean="0">
                <a:solidFill>
                  <a:schemeClr val="lt1"/>
                </a:solidFill>
                <a:latin typeface="Montserrat"/>
                <a:ea typeface="Montserrat"/>
                <a:cs typeface="Montserrat"/>
                <a:sym typeface="Montserrat"/>
              </a:rPr>
              <a:t> </a:t>
            </a:r>
            <a:endParaRPr b="1" dirty="0">
              <a:solidFill>
                <a:schemeClr val="lt1"/>
              </a:solidFill>
              <a:latin typeface="Montserrat"/>
              <a:ea typeface="Montserrat"/>
              <a:cs typeface="Montserrat"/>
              <a:sym typeface="Montserrat"/>
            </a:endParaRPr>
          </a:p>
        </p:txBody>
      </p:sp>
      <p:sp>
        <p:nvSpPr>
          <p:cNvPr id="86" name="Google Shape;1512;p61"/>
          <p:cNvSpPr/>
          <p:nvPr/>
        </p:nvSpPr>
        <p:spPr>
          <a:xfrm>
            <a:off x="7238348" y="1080328"/>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cxnSp>
        <p:nvCxnSpPr>
          <p:cNvPr id="87" name="Straight Arrow Connector 86"/>
          <p:cNvCxnSpPr>
            <a:stCxn id="49" idx="3"/>
            <a:endCxn id="86" idx="1"/>
          </p:cNvCxnSpPr>
          <p:nvPr/>
        </p:nvCxnSpPr>
        <p:spPr>
          <a:xfrm flipV="1">
            <a:off x="5908045" y="1519828"/>
            <a:ext cx="1330303" cy="263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86" idx="3"/>
            <a:endCxn id="47" idx="1"/>
          </p:cNvCxnSpPr>
          <p:nvPr/>
        </p:nvCxnSpPr>
        <p:spPr>
          <a:xfrm flipH="1">
            <a:off x="1711754" y="1519828"/>
            <a:ext cx="6405594" cy="2101073"/>
          </a:xfrm>
          <a:prstGeom prst="bentConnector5">
            <a:avLst>
              <a:gd name="adj1" fmla="val -13898"/>
              <a:gd name="adj2" fmla="val 62030"/>
              <a:gd name="adj3" fmla="val 117496"/>
            </a:avLst>
          </a:prstGeom>
          <a:ln w="15875">
            <a:tailEnd type="triangle"/>
          </a:ln>
        </p:spPr>
        <p:style>
          <a:lnRef idx="1">
            <a:schemeClr val="accent1"/>
          </a:lnRef>
          <a:fillRef idx="0">
            <a:schemeClr val="accent1"/>
          </a:fillRef>
          <a:effectRef idx="0">
            <a:schemeClr val="accent1"/>
          </a:effectRef>
          <a:fontRef idx="minor">
            <a:schemeClr val="tx1"/>
          </a:fontRef>
        </p:style>
      </p:cxnSp>
      <p:pic>
        <p:nvPicPr>
          <p:cNvPr id="122" name="Picture 1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429" y="3325143"/>
            <a:ext cx="548640" cy="548640"/>
          </a:xfrm>
          <a:prstGeom prst="rect">
            <a:avLst/>
          </a:prstGeom>
        </p:spPr>
      </p:pic>
      <p:sp>
        <p:nvSpPr>
          <p:cNvPr id="146" name="Google Shape;1503;p61"/>
          <p:cNvSpPr txBox="1"/>
          <p:nvPr/>
        </p:nvSpPr>
        <p:spPr>
          <a:xfrm>
            <a:off x="3412929" y="4067269"/>
            <a:ext cx="1888416" cy="778914"/>
          </a:xfrm>
          <a:prstGeom prst="rect">
            <a:avLst/>
          </a:prstGeom>
          <a:noFill/>
          <a:ln>
            <a:noFill/>
          </a:ln>
        </p:spPr>
        <p:txBody>
          <a:bodyPr spcFirstLastPara="1" wrap="square" lIns="91425" tIns="91425" rIns="91425" bIns="91425" anchor="b" anchorCtr="0">
            <a:noAutofit/>
          </a:bodyPr>
          <a:lstStyle/>
          <a:p>
            <a:pPr lvl="0" algn="ctr"/>
            <a:r>
              <a:rPr lang="fr-FR" b="1" dirty="0" smtClean="0">
                <a:solidFill>
                  <a:schemeClr val="lt1"/>
                </a:solidFill>
                <a:latin typeface="Montserrat"/>
                <a:ea typeface="Montserrat"/>
                <a:cs typeface="Montserrat"/>
                <a:sym typeface="Montserrat"/>
              </a:rPr>
              <a:t>Attribution</a:t>
            </a:r>
            <a:r>
              <a:rPr lang="fr-FR" b="1" dirty="0" smtClean="0">
                <a:solidFill>
                  <a:schemeClr val="lt1"/>
                </a:solidFill>
                <a:latin typeface="Montserrat"/>
                <a:ea typeface="Montserrat"/>
                <a:cs typeface="Montserrat"/>
                <a:sym typeface="Montserrat"/>
              </a:rPr>
              <a:t> de l’identifiant fiscale</a:t>
            </a:r>
            <a:endParaRPr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54282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25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75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1000"/>
                                        <p:tgtEl>
                                          <p:spTgt spid="62"/>
                                        </p:tgtEl>
                                      </p:cBhvr>
                                    </p:animEffect>
                                    <p:anim calcmode="lin" valueType="num">
                                      <p:cBhvr>
                                        <p:cTn id="18" dur="1000" fill="hold"/>
                                        <p:tgtEl>
                                          <p:spTgt spid="62"/>
                                        </p:tgtEl>
                                        <p:attrNameLst>
                                          <p:attrName>ppt_x</p:attrName>
                                        </p:attrNameLst>
                                      </p:cBhvr>
                                      <p:tavLst>
                                        <p:tav tm="0">
                                          <p:val>
                                            <p:strVal val="#ppt_x"/>
                                          </p:val>
                                        </p:tav>
                                        <p:tav tm="100000">
                                          <p:val>
                                            <p:strVal val="#ppt_x"/>
                                          </p:val>
                                        </p:tav>
                                      </p:tavLst>
                                    </p:anim>
                                    <p:anim calcmode="lin" valueType="num">
                                      <p:cBhvr>
                                        <p:cTn id="19" dur="1000" fill="hold"/>
                                        <p:tgtEl>
                                          <p:spTgt spid="6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5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1000"/>
                                        <p:tgtEl>
                                          <p:spTgt spid="46"/>
                                        </p:tgtEl>
                                      </p:cBhvr>
                                    </p:animEffect>
                                    <p:anim calcmode="lin" valueType="num">
                                      <p:cBhvr>
                                        <p:cTn id="33" dur="1000" fill="hold"/>
                                        <p:tgtEl>
                                          <p:spTgt spid="46"/>
                                        </p:tgtEl>
                                        <p:attrNameLst>
                                          <p:attrName>ppt_x</p:attrName>
                                        </p:attrNameLst>
                                      </p:cBhvr>
                                      <p:tavLst>
                                        <p:tav tm="0">
                                          <p:val>
                                            <p:strVal val="#ppt_x"/>
                                          </p:val>
                                        </p:tav>
                                        <p:tav tm="100000">
                                          <p:val>
                                            <p:strVal val="#ppt_x"/>
                                          </p:val>
                                        </p:tav>
                                      </p:tavLst>
                                    </p:anim>
                                    <p:anim calcmode="lin" valueType="num">
                                      <p:cBhvr>
                                        <p:cTn id="34" dur="1000" fill="hold"/>
                                        <p:tgtEl>
                                          <p:spTgt spid="4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25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1000"/>
                                        <p:tgtEl>
                                          <p:spTgt spid="78"/>
                                        </p:tgtEl>
                                      </p:cBhvr>
                                    </p:animEffect>
                                    <p:anim calcmode="lin" valueType="num">
                                      <p:cBhvr>
                                        <p:cTn id="38" dur="1000" fill="hold"/>
                                        <p:tgtEl>
                                          <p:spTgt spid="78"/>
                                        </p:tgtEl>
                                        <p:attrNameLst>
                                          <p:attrName>ppt_x</p:attrName>
                                        </p:attrNameLst>
                                      </p:cBhvr>
                                      <p:tavLst>
                                        <p:tav tm="0">
                                          <p:val>
                                            <p:strVal val="#ppt_x"/>
                                          </p:val>
                                        </p:tav>
                                        <p:tav tm="100000">
                                          <p:val>
                                            <p:strVal val="#ppt_x"/>
                                          </p:val>
                                        </p:tav>
                                      </p:tavLst>
                                    </p:anim>
                                    <p:anim calcmode="lin" valueType="num">
                                      <p:cBhvr>
                                        <p:cTn id="39" dur="1000" fill="hold"/>
                                        <p:tgtEl>
                                          <p:spTgt spid="7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250"/>
                                  </p:stCondLst>
                                  <p:childTnLst>
                                    <p:set>
                                      <p:cBhvr>
                                        <p:cTn id="41" dur="1" fill="hold">
                                          <p:stCondLst>
                                            <p:cond delay="0"/>
                                          </p:stCondLst>
                                        </p:cTn>
                                        <p:tgtEl>
                                          <p:spTgt spid="166"/>
                                        </p:tgtEl>
                                        <p:attrNameLst>
                                          <p:attrName>style.visibility</p:attrName>
                                        </p:attrNameLst>
                                      </p:cBhvr>
                                      <p:to>
                                        <p:strVal val="visible"/>
                                      </p:to>
                                    </p:set>
                                    <p:animEffect transition="in" filter="fade">
                                      <p:cBhvr>
                                        <p:cTn id="42" dur="1000"/>
                                        <p:tgtEl>
                                          <p:spTgt spid="166"/>
                                        </p:tgtEl>
                                      </p:cBhvr>
                                    </p:animEffect>
                                    <p:anim calcmode="lin" valueType="num">
                                      <p:cBhvr>
                                        <p:cTn id="43" dur="1000" fill="hold"/>
                                        <p:tgtEl>
                                          <p:spTgt spid="166"/>
                                        </p:tgtEl>
                                        <p:attrNameLst>
                                          <p:attrName>ppt_x</p:attrName>
                                        </p:attrNameLst>
                                      </p:cBhvr>
                                      <p:tavLst>
                                        <p:tav tm="0">
                                          <p:val>
                                            <p:strVal val="#ppt_x"/>
                                          </p:val>
                                        </p:tav>
                                        <p:tav tm="100000">
                                          <p:val>
                                            <p:strVal val="#ppt_x"/>
                                          </p:val>
                                        </p:tav>
                                      </p:tavLst>
                                    </p:anim>
                                    <p:anim calcmode="lin" valueType="num">
                                      <p:cBhvr>
                                        <p:cTn id="44" dur="1000" fill="hold"/>
                                        <p:tgtEl>
                                          <p:spTgt spid="16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200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1000"/>
                                        <p:tgtEl>
                                          <p:spTgt spid="117"/>
                                        </p:tgtEl>
                                      </p:cBhvr>
                                    </p:animEffect>
                                    <p:anim calcmode="lin" valueType="num">
                                      <p:cBhvr>
                                        <p:cTn id="48" dur="1000" fill="hold"/>
                                        <p:tgtEl>
                                          <p:spTgt spid="117"/>
                                        </p:tgtEl>
                                        <p:attrNameLst>
                                          <p:attrName>ppt_x</p:attrName>
                                        </p:attrNameLst>
                                      </p:cBhvr>
                                      <p:tavLst>
                                        <p:tav tm="0">
                                          <p:val>
                                            <p:strVal val="#ppt_x"/>
                                          </p:val>
                                        </p:tav>
                                        <p:tav tm="100000">
                                          <p:val>
                                            <p:strVal val="#ppt_x"/>
                                          </p:val>
                                        </p:tav>
                                      </p:tavLst>
                                    </p:anim>
                                    <p:anim calcmode="lin" valueType="num">
                                      <p:cBhvr>
                                        <p:cTn id="49" dur="1000" fill="hold"/>
                                        <p:tgtEl>
                                          <p:spTgt spid="11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7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anim calcmode="lin" valueType="num">
                                      <p:cBhvr>
                                        <p:cTn id="53" dur="1000" fill="hold"/>
                                        <p:tgtEl>
                                          <p:spTgt spid="48"/>
                                        </p:tgtEl>
                                        <p:attrNameLst>
                                          <p:attrName>ppt_x</p:attrName>
                                        </p:attrNameLst>
                                      </p:cBhvr>
                                      <p:tavLst>
                                        <p:tav tm="0">
                                          <p:val>
                                            <p:strVal val="#ppt_x"/>
                                          </p:val>
                                        </p:tav>
                                        <p:tav tm="100000">
                                          <p:val>
                                            <p:strVal val="#ppt_x"/>
                                          </p:val>
                                        </p:tav>
                                      </p:tavLst>
                                    </p:anim>
                                    <p:anim calcmode="lin" valueType="num">
                                      <p:cBhvr>
                                        <p:cTn id="54" dur="1000" fill="hold"/>
                                        <p:tgtEl>
                                          <p:spTgt spid="4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275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1000"/>
                                        <p:tgtEl>
                                          <p:spTgt spid="61"/>
                                        </p:tgtEl>
                                      </p:cBhvr>
                                    </p:animEffect>
                                    <p:anim calcmode="lin" valueType="num">
                                      <p:cBhvr>
                                        <p:cTn id="58" dur="1000" fill="hold"/>
                                        <p:tgtEl>
                                          <p:spTgt spid="61"/>
                                        </p:tgtEl>
                                        <p:attrNameLst>
                                          <p:attrName>ppt_x</p:attrName>
                                        </p:attrNameLst>
                                      </p:cBhvr>
                                      <p:tavLst>
                                        <p:tav tm="0">
                                          <p:val>
                                            <p:strVal val="#ppt_x"/>
                                          </p:val>
                                        </p:tav>
                                        <p:tav tm="100000">
                                          <p:val>
                                            <p:strVal val="#ppt_x"/>
                                          </p:val>
                                        </p:tav>
                                      </p:tavLst>
                                    </p:anim>
                                    <p:anim calcmode="lin" valueType="num">
                                      <p:cBhvr>
                                        <p:cTn id="59" dur="1000" fill="hold"/>
                                        <p:tgtEl>
                                          <p:spTgt spid="6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750"/>
                                  </p:stCondLst>
                                  <p:childTnLst>
                                    <p:set>
                                      <p:cBhvr>
                                        <p:cTn id="61" dur="1" fill="hold">
                                          <p:stCondLst>
                                            <p:cond delay="0"/>
                                          </p:stCondLst>
                                        </p:cTn>
                                        <p:tgtEl>
                                          <p:spTgt spid="167"/>
                                        </p:tgtEl>
                                        <p:attrNameLst>
                                          <p:attrName>style.visibility</p:attrName>
                                        </p:attrNameLst>
                                      </p:cBhvr>
                                      <p:to>
                                        <p:strVal val="visible"/>
                                      </p:to>
                                    </p:set>
                                    <p:animEffect transition="in" filter="fade">
                                      <p:cBhvr>
                                        <p:cTn id="62" dur="1000"/>
                                        <p:tgtEl>
                                          <p:spTgt spid="167"/>
                                        </p:tgtEl>
                                      </p:cBhvr>
                                    </p:animEffect>
                                    <p:anim calcmode="lin" valueType="num">
                                      <p:cBhvr>
                                        <p:cTn id="63" dur="1000" fill="hold"/>
                                        <p:tgtEl>
                                          <p:spTgt spid="167"/>
                                        </p:tgtEl>
                                        <p:attrNameLst>
                                          <p:attrName>ppt_x</p:attrName>
                                        </p:attrNameLst>
                                      </p:cBhvr>
                                      <p:tavLst>
                                        <p:tav tm="0">
                                          <p:val>
                                            <p:strVal val="#ppt_x"/>
                                          </p:val>
                                        </p:tav>
                                        <p:tav tm="100000">
                                          <p:val>
                                            <p:strVal val="#ppt_x"/>
                                          </p:val>
                                        </p:tav>
                                      </p:tavLst>
                                    </p:anim>
                                    <p:anim calcmode="lin" valueType="num">
                                      <p:cBhvr>
                                        <p:cTn id="64" dur="1000" fill="hold"/>
                                        <p:tgtEl>
                                          <p:spTgt spid="16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3500"/>
                                  </p:stCondLst>
                                  <p:childTnLst>
                                    <p:set>
                                      <p:cBhvr>
                                        <p:cTn id="66" dur="1" fill="hold">
                                          <p:stCondLst>
                                            <p:cond delay="0"/>
                                          </p:stCondLst>
                                        </p:cTn>
                                        <p:tgtEl>
                                          <p:spTgt spid="119"/>
                                        </p:tgtEl>
                                        <p:attrNameLst>
                                          <p:attrName>style.visibility</p:attrName>
                                        </p:attrNameLst>
                                      </p:cBhvr>
                                      <p:to>
                                        <p:strVal val="visible"/>
                                      </p:to>
                                    </p:set>
                                    <p:animEffect transition="in" filter="fade">
                                      <p:cBhvr>
                                        <p:cTn id="67" dur="1000"/>
                                        <p:tgtEl>
                                          <p:spTgt spid="119"/>
                                        </p:tgtEl>
                                      </p:cBhvr>
                                    </p:animEffect>
                                    <p:anim calcmode="lin" valueType="num">
                                      <p:cBhvr>
                                        <p:cTn id="68" dur="1000" fill="hold"/>
                                        <p:tgtEl>
                                          <p:spTgt spid="119"/>
                                        </p:tgtEl>
                                        <p:attrNameLst>
                                          <p:attrName>ppt_x</p:attrName>
                                        </p:attrNameLst>
                                      </p:cBhvr>
                                      <p:tavLst>
                                        <p:tav tm="0">
                                          <p:val>
                                            <p:strVal val="#ppt_x"/>
                                          </p:val>
                                        </p:tav>
                                        <p:tav tm="100000">
                                          <p:val>
                                            <p:strVal val="#ppt_x"/>
                                          </p:val>
                                        </p:tav>
                                      </p:tavLst>
                                    </p:anim>
                                    <p:anim calcmode="lin" valueType="num">
                                      <p:cBhvr>
                                        <p:cTn id="69" dur="1000" fill="hold"/>
                                        <p:tgtEl>
                                          <p:spTgt spid="11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425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anim calcmode="lin" valueType="num">
                                      <p:cBhvr>
                                        <p:cTn id="73" dur="1000" fill="hold"/>
                                        <p:tgtEl>
                                          <p:spTgt spid="49"/>
                                        </p:tgtEl>
                                        <p:attrNameLst>
                                          <p:attrName>ppt_x</p:attrName>
                                        </p:attrNameLst>
                                      </p:cBhvr>
                                      <p:tavLst>
                                        <p:tav tm="0">
                                          <p:val>
                                            <p:strVal val="#ppt_x"/>
                                          </p:val>
                                        </p:tav>
                                        <p:tav tm="100000">
                                          <p:val>
                                            <p:strVal val="#ppt_x"/>
                                          </p:val>
                                        </p:tav>
                                      </p:tavLst>
                                    </p:anim>
                                    <p:anim calcmode="lin" valueType="num">
                                      <p:cBhvr>
                                        <p:cTn id="74" dur="1000" fill="hold"/>
                                        <p:tgtEl>
                                          <p:spTgt spid="49"/>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425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1000"/>
                                        <p:tgtEl>
                                          <p:spTgt spid="55"/>
                                        </p:tgtEl>
                                      </p:cBhvr>
                                    </p:animEffect>
                                    <p:anim calcmode="lin" valueType="num">
                                      <p:cBhvr>
                                        <p:cTn id="78" dur="1000" fill="hold"/>
                                        <p:tgtEl>
                                          <p:spTgt spid="55"/>
                                        </p:tgtEl>
                                        <p:attrNameLst>
                                          <p:attrName>ppt_x</p:attrName>
                                        </p:attrNameLst>
                                      </p:cBhvr>
                                      <p:tavLst>
                                        <p:tav tm="0">
                                          <p:val>
                                            <p:strVal val="#ppt_x"/>
                                          </p:val>
                                        </p:tav>
                                        <p:tav tm="100000">
                                          <p:val>
                                            <p:strVal val="#ppt_x"/>
                                          </p:val>
                                        </p:tav>
                                      </p:tavLst>
                                    </p:anim>
                                    <p:anim calcmode="lin" valueType="num">
                                      <p:cBhvr>
                                        <p:cTn id="79" dur="1000" fill="hold"/>
                                        <p:tgtEl>
                                          <p:spTgt spid="5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250"/>
                                  </p:stCondLst>
                                  <p:childTnLst>
                                    <p:set>
                                      <p:cBhvr>
                                        <p:cTn id="81" dur="1" fill="hold">
                                          <p:stCondLst>
                                            <p:cond delay="0"/>
                                          </p:stCondLst>
                                        </p:cTn>
                                        <p:tgtEl>
                                          <p:spTgt spid="168"/>
                                        </p:tgtEl>
                                        <p:attrNameLst>
                                          <p:attrName>style.visibility</p:attrName>
                                        </p:attrNameLst>
                                      </p:cBhvr>
                                      <p:to>
                                        <p:strVal val="visible"/>
                                      </p:to>
                                    </p:set>
                                    <p:animEffect transition="in" filter="fade">
                                      <p:cBhvr>
                                        <p:cTn id="82" dur="1000"/>
                                        <p:tgtEl>
                                          <p:spTgt spid="168"/>
                                        </p:tgtEl>
                                      </p:cBhvr>
                                    </p:animEffect>
                                    <p:anim calcmode="lin" valueType="num">
                                      <p:cBhvr>
                                        <p:cTn id="83" dur="1000" fill="hold"/>
                                        <p:tgtEl>
                                          <p:spTgt spid="168"/>
                                        </p:tgtEl>
                                        <p:attrNameLst>
                                          <p:attrName>ppt_x</p:attrName>
                                        </p:attrNameLst>
                                      </p:cBhvr>
                                      <p:tavLst>
                                        <p:tav tm="0">
                                          <p:val>
                                            <p:strVal val="#ppt_x"/>
                                          </p:val>
                                        </p:tav>
                                        <p:tav tm="100000">
                                          <p:val>
                                            <p:strVal val="#ppt_x"/>
                                          </p:val>
                                        </p:tav>
                                      </p:tavLst>
                                    </p:anim>
                                    <p:anim calcmode="lin" valueType="num">
                                      <p:cBhvr>
                                        <p:cTn id="84" dur="1000" fill="hold"/>
                                        <p:tgtEl>
                                          <p:spTgt spid="16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7250"/>
                                  </p:stCondLst>
                                  <p:childTnLst>
                                    <p:set>
                                      <p:cBhvr>
                                        <p:cTn id="86" dur="1" fill="hold">
                                          <p:stCondLst>
                                            <p:cond delay="0"/>
                                          </p:stCondLst>
                                        </p:cTn>
                                        <p:tgtEl>
                                          <p:spTgt spid="47"/>
                                        </p:tgtEl>
                                        <p:attrNameLst>
                                          <p:attrName>style.visibility</p:attrName>
                                        </p:attrNameLst>
                                      </p:cBhvr>
                                      <p:to>
                                        <p:strVal val="visible"/>
                                      </p:to>
                                    </p:set>
                                    <p:animEffect transition="in" filter="fade">
                                      <p:cBhvr>
                                        <p:cTn id="87" dur="1000"/>
                                        <p:tgtEl>
                                          <p:spTgt spid="47"/>
                                        </p:tgtEl>
                                      </p:cBhvr>
                                    </p:animEffect>
                                    <p:anim calcmode="lin" valueType="num">
                                      <p:cBhvr>
                                        <p:cTn id="88" dur="1000" fill="hold"/>
                                        <p:tgtEl>
                                          <p:spTgt spid="47"/>
                                        </p:tgtEl>
                                        <p:attrNameLst>
                                          <p:attrName>ppt_x</p:attrName>
                                        </p:attrNameLst>
                                      </p:cBhvr>
                                      <p:tavLst>
                                        <p:tav tm="0">
                                          <p:val>
                                            <p:strVal val="#ppt_x"/>
                                          </p:val>
                                        </p:tav>
                                        <p:tav tm="100000">
                                          <p:val>
                                            <p:strVal val="#ppt_x"/>
                                          </p:val>
                                        </p:tav>
                                      </p:tavLst>
                                    </p:anim>
                                    <p:anim calcmode="lin" valueType="num">
                                      <p:cBhvr>
                                        <p:cTn id="89" dur="1000" fill="hold"/>
                                        <p:tgtEl>
                                          <p:spTgt spid="4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575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1000"/>
                                        <p:tgtEl>
                                          <p:spTgt spid="66"/>
                                        </p:tgtEl>
                                      </p:cBhvr>
                                    </p:animEffect>
                                    <p:anim calcmode="lin" valueType="num">
                                      <p:cBhvr>
                                        <p:cTn id="93" dur="1000" fill="hold"/>
                                        <p:tgtEl>
                                          <p:spTgt spid="66"/>
                                        </p:tgtEl>
                                        <p:attrNameLst>
                                          <p:attrName>ppt_x</p:attrName>
                                        </p:attrNameLst>
                                      </p:cBhvr>
                                      <p:tavLst>
                                        <p:tav tm="0">
                                          <p:val>
                                            <p:strVal val="#ppt_x"/>
                                          </p:val>
                                        </p:tav>
                                        <p:tav tm="100000">
                                          <p:val>
                                            <p:strVal val="#ppt_x"/>
                                          </p:val>
                                        </p:tav>
                                      </p:tavLst>
                                    </p:anim>
                                    <p:anim calcmode="lin" valueType="num">
                                      <p:cBhvr>
                                        <p:cTn id="94" dur="1000" fill="hold"/>
                                        <p:tgtEl>
                                          <p:spTgt spid="6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750"/>
                                  </p:stCondLst>
                                  <p:childTnLst>
                                    <p:set>
                                      <p:cBhvr>
                                        <p:cTn id="96" dur="1" fill="hold">
                                          <p:stCondLst>
                                            <p:cond delay="0"/>
                                          </p:stCondLst>
                                        </p:cTn>
                                        <p:tgtEl>
                                          <p:spTgt spid="171"/>
                                        </p:tgtEl>
                                        <p:attrNameLst>
                                          <p:attrName>style.visibility</p:attrName>
                                        </p:attrNameLst>
                                      </p:cBhvr>
                                      <p:to>
                                        <p:strVal val="visible"/>
                                      </p:to>
                                    </p:set>
                                    <p:animEffect transition="in" filter="fade">
                                      <p:cBhvr>
                                        <p:cTn id="97" dur="1000"/>
                                        <p:tgtEl>
                                          <p:spTgt spid="171"/>
                                        </p:tgtEl>
                                      </p:cBhvr>
                                    </p:animEffect>
                                    <p:anim calcmode="lin" valueType="num">
                                      <p:cBhvr>
                                        <p:cTn id="98" dur="1000" fill="hold"/>
                                        <p:tgtEl>
                                          <p:spTgt spid="171"/>
                                        </p:tgtEl>
                                        <p:attrNameLst>
                                          <p:attrName>ppt_x</p:attrName>
                                        </p:attrNameLst>
                                      </p:cBhvr>
                                      <p:tavLst>
                                        <p:tav tm="0">
                                          <p:val>
                                            <p:strVal val="#ppt_x"/>
                                          </p:val>
                                        </p:tav>
                                        <p:tav tm="100000">
                                          <p:val>
                                            <p:strVal val="#ppt_x"/>
                                          </p:val>
                                        </p:tav>
                                      </p:tavLst>
                                    </p:anim>
                                    <p:anim calcmode="lin" valueType="num">
                                      <p:cBhvr>
                                        <p:cTn id="99" dur="1000" fill="hold"/>
                                        <p:tgtEl>
                                          <p:spTgt spid="171"/>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8000"/>
                                  </p:stCondLst>
                                  <p:childTnLst>
                                    <p:set>
                                      <p:cBhvr>
                                        <p:cTn id="101" dur="1" fill="hold">
                                          <p:stCondLst>
                                            <p:cond delay="0"/>
                                          </p:stCondLst>
                                        </p:cTn>
                                        <p:tgtEl>
                                          <p:spTgt spid="149"/>
                                        </p:tgtEl>
                                        <p:attrNameLst>
                                          <p:attrName>style.visibility</p:attrName>
                                        </p:attrNameLst>
                                      </p:cBhvr>
                                      <p:to>
                                        <p:strVal val="visible"/>
                                      </p:to>
                                    </p:set>
                                    <p:animEffect transition="in" filter="fade">
                                      <p:cBhvr>
                                        <p:cTn id="102" dur="1000"/>
                                        <p:tgtEl>
                                          <p:spTgt spid="149"/>
                                        </p:tgtEl>
                                      </p:cBhvr>
                                    </p:animEffect>
                                    <p:anim calcmode="lin" valueType="num">
                                      <p:cBhvr>
                                        <p:cTn id="103" dur="1000" fill="hold"/>
                                        <p:tgtEl>
                                          <p:spTgt spid="149"/>
                                        </p:tgtEl>
                                        <p:attrNameLst>
                                          <p:attrName>ppt_x</p:attrName>
                                        </p:attrNameLst>
                                      </p:cBhvr>
                                      <p:tavLst>
                                        <p:tav tm="0">
                                          <p:val>
                                            <p:strVal val="#ppt_x"/>
                                          </p:val>
                                        </p:tav>
                                        <p:tav tm="100000">
                                          <p:val>
                                            <p:strVal val="#ppt_x"/>
                                          </p:val>
                                        </p:tav>
                                      </p:tavLst>
                                    </p:anim>
                                    <p:anim calcmode="lin" valueType="num">
                                      <p:cBhvr>
                                        <p:cTn id="104" dur="1000" fill="hold"/>
                                        <p:tgtEl>
                                          <p:spTgt spid="14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875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1000"/>
                                        <p:tgtEl>
                                          <p:spTgt spid="50"/>
                                        </p:tgtEl>
                                      </p:cBhvr>
                                    </p:animEffect>
                                    <p:anim calcmode="lin" valueType="num">
                                      <p:cBhvr>
                                        <p:cTn id="108" dur="1000" fill="hold"/>
                                        <p:tgtEl>
                                          <p:spTgt spid="50"/>
                                        </p:tgtEl>
                                        <p:attrNameLst>
                                          <p:attrName>ppt_x</p:attrName>
                                        </p:attrNameLst>
                                      </p:cBhvr>
                                      <p:tavLst>
                                        <p:tav tm="0">
                                          <p:val>
                                            <p:strVal val="#ppt_x"/>
                                          </p:val>
                                        </p:tav>
                                        <p:tav tm="100000">
                                          <p:val>
                                            <p:strVal val="#ppt_x"/>
                                          </p:val>
                                        </p:tav>
                                      </p:tavLst>
                                    </p:anim>
                                    <p:anim calcmode="lin" valueType="num">
                                      <p:cBhvr>
                                        <p:cTn id="109" dur="1000" fill="hold"/>
                                        <p:tgtEl>
                                          <p:spTgt spid="5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7250"/>
                                  </p:stCondLst>
                                  <p:childTnLst>
                                    <p:set>
                                      <p:cBhvr>
                                        <p:cTn id="111" dur="1" fill="hold">
                                          <p:stCondLst>
                                            <p:cond delay="0"/>
                                          </p:stCondLst>
                                        </p:cTn>
                                        <p:tgtEl>
                                          <p:spTgt spid="85"/>
                                        </p:tgtEl>
                                        <p:attrNameLst>
                                          <p:attrName>style.visibility</p:attrName>
                                        </p:attrNameLst>
                                      </p:cBhvr>
                                      <p:to>
                                        <p:strVal val="visible"/>
                                      </p:to>
                                    </p:set>
                                    <p:animEffect transition="in" filter="fade">
                                      <p:cBhvr>
                                        <p:cTn id="112" dur="1000"/>
                                        <p:tgtEl>
                                          <p:spTgt spid="85"/>
                                        </p:tgtEl>
                                      </p:cBhvr>
                                    </p:animEffect>
                                    <p:anim calcmode="lin" valueType="num">
                                      <p:cBhvr>
                                        <p:cTn id="113" dur="1000" fill="hold"/>
                                        <p:tgtEl>
                                          <p:spTgt spid="85"/>
                                        </p:tgtEl>
                                        <p:attrNameLst>
                                          <p:attrName>ppt_x</p:attrName>
                                        </p:attrNameLst>
                                      </p:cBhvr>
                                      <p:tavLst>
                                        <p:tav tm="0">
                                          <p:val>
                                            <p:strVal val="#ppt_x"/>
                                          </p:val>
                                        </p:tav>
                                        <p:tav tm="100000">
                                          <p:val>
                                            <p:strVal val="#ppt_x"/>
                                          </p:val>
                                        </p:tav>
                                      </p:tavLst>
                                    </p:anim>
                                    <p:anim calcmode="lin" valueType="num">
                                      <p:cBhvr>
                                        <p:cTn id="114" dur="1000" fill="hold"/>
                                        <p:tgtEl>
                                          <p:spTgt spid="8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7250"/>
                                  </p:stCondLst>
                                  <p:childTnLst>
                                    <p:set>
                                      <p:cBhvr>
                                        <p:cTn id="116" dur="1" fill="hold">
                                          <p:stCondLst>
                                            <p:cond delay="0"/>
                                          </p:stCondLst>
                                        </p:cTn>
                                        <p:tgtEl>
                                          <p:spTgt spid="172"/>
                                        </p:tgtEl>
                                        <p:attrNameLst>
                                          <p:attrName>style.visibility</p:attrName>
                                        </p:attrNameLst>
                                      </p:cBhvr>
                                      <p:to>
                                        <p:strVal val="visible"/>
                                      </p:to>
                                    </p:set>
                                    <p:animEffect transition="in" filter="fade">
                                      <p:cBhvr>
                                        <p:cTn id="117" dur="1000"/>
                                        <p:tgtEl>
                                          <p:spTgt spid="172"/>
                                        </p:tgtEl>
                                      </p:cBhvr>
                                    </p:animEffect>
                                    <p:anim calcmode="lin" valueType="num">
                                      <p:cBhvr>
                                        <p:cTn id="118" dur="1000" fill="hold"/>
                                        <p:tgtEl>
                                          <p:spTgt spid="172"/>
                                        </p:tgtEl>
                                        <p:attrNameLst>
                                          <p:attrName>ppt_x</p:attrName>
                                        </p:attrNameLst>
                                      </p:cBhvr>
                                      <p:tavLst>
                                        <p:tav tm="0">
                                          <p:val>
                                            <p:strVal val="#ppt_x"/>
                                          </p:val>
                                        </p:tav>
                                        <p:tav tm="100000">
                                          <p:val>
                                            <p:strVal val="#ppt_x"/>
                                          </p:val>
                                        </p:tav>
                                      </p:tavLst>
                                    </p:anim>
                                    <p:anim calcmode="lin" valueType="num">
                                      <p:cBhvr>
                                        <p:cTn id="119" dur="1000" fill="hold"/>
                                        <p:tgtEl>
                                          <p:spTgt spid="172"/>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9500"/>
                                  </p:stCondLst>
                                  <p:childTnLst>
                                    <p:set>
                                      <p:cBhvr>
                                        <p:cTn id="121" dur="1" fill="hold">
                                          <p:stCondLst>
                                            <p:cond delay="0"/>
                                          </p:stCondLst>
                                        </p:cTn>
                                        <p:tgtEl>
                                          <p:spTgt spid="125"/>
                                        </p:tgtEl>
                                        <p:attrNameLst>
                                          <p:attrName>style.visibility</p:attrName>
                                        </p:attrNameLst>
                                      </p:cBhvr>
                                      <p:to>
                                        <p:strVal val="visible"/>
                                      </p:to>
                                    </p:set>
                                    <p:animEffect transition="in" filter="fade">
                                      <p:cBhvr>
                                        <p:cTn id="122" dur="1000"/>
                                        <p:tgtEl>
                                          <p:spTgt spid="125"/>
                                        </p:tgtEl>
                                      </p:cBhvr>
                                    </p:animEffect>
                                    <p:anim calcmode="lin" valueType="num">
                                      <p:cBhvr>
                                        <p:cTn id="123" dur="1000" fill="hold"/>
                                        <p:tgtEl>
                                          <p:spTgt spid="125"/>
                                        </p:tgtEl>
                                        <p:attrNameLst>
                                          <p:attrName>ppt_x</p:attrName>
                                        </p:attrNameLst>
                                      </p:cBhvr>
                                      <p:tavLst>
                                        <p:tav tm="0">
                                          <p:val>
                                            <p:strVal val="#ppt_x"/>
                                          </p:val>
                                        </p:tav>
                                        <p:tav tm="100000">
                                          <p:val>
                                            <p:strVal val="#ppt_x"/>
                                          </p:val>
                                        </p:tav>
                                      </p:tavLst>
                                    </p:anim>
                                    <p:anim calcmode="lin" valueType="num">
                                      <p:cBhvr>
                                        <p:cTn id="124" dur="1000" fill="hold"/>
                                        <p:tgtEl>
                                          <p:spTgt spid="12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10250"/>
                                  </p:stCondLst>
                                  <p:childTnLst>
                                    <p:set>
                                      <p:cBhvr>
                                        <p:cTn id="126" dur="1" fill="hold">
                                          <p:stCondLst>
                                            <p:cond delay="0"/>
                                          </p:stCondLst>
                                        </p:cTn>
                                        <p:tgtEl>
                                          <p:spTgt spid="105"/>
                                        </p:tgtEl>
                                        <p:attrNameLst>
                                          <p:attrName>style.visibility</p:attrName>
                                        </p:attrNameLst>
                                      </p:cBhvr>
                                      <p:to>
                                        <p:strVal val="visible"/>
                                      </p:to>
                                    </p:set>
                                    <p:animEffect transition="in" filter="fade">
                                      <p:cBhvr>
                                        <p:cTn id="127" dur="1000"/>
                                        <p:tgtEl>
                                          <p:spTgt spid="105"/>
                                        </p:tgtEl>
                                      </p:cBhvr>
                                    </p:animEffect>
                                    <p:anim calcmode="lin" valueType="num">
                                      <p:cBhvr>
                                        <p:cTn id="128" dur="1000" fill="hold"/>
                                        <p:tgtEl>
                                          <p:spTgt spid="105"/>
                                        </p:tgtEl>
                                        <p:attrNameLst>
                                          <p:attrName>ppt_x</p:attrName>
                                        </p:attrNameLst>
                                      </p:cBhvr>
                                      <p:tavLst>
                                        <p:tav tm="0">
                                          <p:val>
                                            <p:strVal val="#ppt_x"/>
                                          </p:val>
                                        </p:tav>
                                        <p:tav tm="100000">
                                          <p:val>
                                            <p:strVal val="#ppt_x"/>
                                          </p:val>
                                        </p:tav>
                                      </p:tavLst>
                                    </p:anim>
                                    <p:anim calcmode="lin" valueType="num">
                                      <p:cBhvr>
                                        <p:cTn id="129" dur="1000" fill="hold"/>
                                        <p:tgtEl>
                                          <p:spTgt spid="105"/>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10250"/>
                                  </p:stCondLst>
                                  <p:childTnLst>
                                    <p:set>
                                      <p:cBhvr>
                                        <p:cTn id="131" dur="1" fill="hold">
                                          <p:stCondLst>
                                            <p:cond delay="0"/>
                                          </p:stCondLst>
                                        </p:cTn>
                                        <p:tgtEl>
                                          <p:spTgt spid="152"/>
                                        </p:tgtEl>
                                        <p:attrNameLst>
                                          <p:attrName>style.visibility</p:attrName>
                                        </p:attrNameLst>
                                      </p:cBhvr>
                                      <p:to>
                                        <p:strVal val="visible"/>
                                      </p:to>
                                    </p:set>
                                    <p:animEffect transition="in" filter="fade">
                                      <p:cBhvr>
                                        <p:cTn id="132" dur="1000"/>
                                        <p:tgtEl>
                                          <p:spTgt spid="152"/>
                                        </p:tgtEl>
                                      </p:cBhvr>
                                    </p:animEffect>
                                    <p:anim calcmode="lin" valueType="num">
                                      <p:cBhvr>
                                        <p:cTn id="133" dur="1000" fill="hold"/>
                                        <p:tgtEl>
                                          <p:spTgt spid="152"/>
                                        </p:tgtEl>
                                        <p:attrNameLst>
                                          <p:attrName>ppt_x</p:attrName>
                                        </p:attrNameLst>
                                      </p:cBhvr>
                                      <p:tavLst>
                                        <p:tav tm="0">
                                          <p:val>
                                            <p:strVal val="#ppt_x"/>
                                          </p:val>
                                        </p:tav>
                                        <p:tav tm="100000">
                                          <p:val>
                                            <p:strVal val="#ppt_x"/>
                                          </p:val>
                                        </p:tav>
                                      </p:tavLst>
                                    </p:anim>
                                    <p:anim calcmode="lin" valueType="num">
                                      <p:cBhvr>
                                        <p:cTn id="134" dur="1000" fill="hold"/>
                                        <p:tgtEl>
                                          <p:spTgt spid="152"/>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10250"/>
                                  </p:stCondLst>
                                  <p:childTnLst>
                                    <p:set>
                                      <p:cBhvr>
                                        <p:cTn id="136" dur="1" fill="hold">
                                          <p:stCondLst>
                                            <p:cond delay="0"/>
                                          </p:stCondLst>
                                        </p:cTn>
                                        <p:tgtEl>
                                          <p:spTgt spid="173"/>
                                        </p:tgtEl>
                                        <p:attrNameLst>
                                          <p:attrName>style.visibility</p:attrName>
                                        </p:attrNameLst>
                                      </p:cBhvr>
                                      <p:to>
                                        <p:strVal val="visible"/>
                                      </p:to>
                                    </p:set>
                                    <p:animEffect transition="in" filter="fade">
                                      <p:cBhvr>
                                        <p:cTn id="137" dur="1000"/>
                                        <p:tgtEl>
                                          <p:spTgt spid="173"/>
                                        </p:tgtEl>
                                      </p:cBhvr>
                                    </p:animEffect>
                                    <p:anim calcmode="lin" valueType="num">
                                      <p:cBhvr>
                                        <p:cTn id="138" dur="1000" fill="hold"/>
                                        <p:tgtEl>
                                          <p:spTgt spid="173"/>
                                        </p:tgtEl>
                                        <p:attrNameLst>
                                          <p:attrName>ppt_x</p:attrName>
                                        </p:attrNameLst>
                                      </p:cBhvr>
                                      <p:tavLst>
                                        <p:tav tm="0">
                                          <p:val>
                                            <p:strVal val="#ppt_x"/>
                                          </p:val>
                                        </p:tav>
                                        <p:tav tm="100000">
                                          <p:val>
                                            <p:strVal val="#ppt_x"/>
                                          </p:val>
                                        </p:tav>
                                      </p:tavLst>
                                    </p:anim>
                                    <p:anim calcmode="lin" valueType="num">
                                      <p:cBhvr>
                                        <p:cTn id="139" dur="1000" fill="hold"/>
                                        <p:tgtEl>
                                          <p:spTgt spid="17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5750"/>
                                  </p:stCondLst>
                                  <p:childTnLst>
                                    <p:set>
                                      <p:cBhvr>
                                        <p:cTn id="141" dur="1" fill="hold">
                                          <p:stCondLst>
                                            <p:cond delay="0"/>
                                          </p:stCondLst>
                                        </p:cTn>
                                        <p:tgtEl>
                                          <p:spTgt spid="86"/>
                                        </p:tgtEl>
                                        <p:attrNameLst>
                                          <p:attrName>style.visibility</p:attrName>
                                        </p:attrNameLst>
                                      </p:cBhvr>
                                      <p:to>
                                        <p:strVal val="visible"/>
                                      </p:to>
                                    </p:set>
                                    <p:animEffect transition="in" filter="fade">
                                      <p:cBhvr>
                                        <p:cTn id="142" dur="1000"/>
                                        <p:tgtEl>
                                          <p:spTgt spid="86"/>
                                        </p:tgtEl>
                                      </p:cBhvr>
                                    </p:animEffect>
                                    <p:anim calcmode="lin" valueType="num">
                                      <p:cBhvr>
                                        <p:cTn id="143" dur="1000" fill="hold"/>
                                        <p:tgtEl>
                                          <p:spTgt spid="86"/>
                                        </p:tgtEl>
                                        <p:attrNameLst>
                                          <p:attrName>ppt_x</p:attrName>
                                        </p:attrNameLst>
                                      </p:cBhvr>
                                      <p:tavLst>
                                        <p:tav tm="0">
                                          <p:val>
                                            <p:strVal val="#ppt_x"/>
                                          </p:val>
                                        </p:tav>
                                        <p:tav tm="100000">
                                          <p:val>
                                            <p:strVal val="#ppt_x"/>
                                          </p:val>
                                        </p:tav>
                                      </p:tavLst>
                                    </p:anim>
                                    <p:anim calcmode="lin" valueType="num">
                                      <p:cBhvr>
                                        <p:cTn id="144" dur="1000" fill="hold"/>
                                        <p:tgtEl>
                                          <p:spTgt spid="86"/>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5000"/>
                                  </p:stCondLst>
                                  <p:childTnLst>
                                    <p:set>
                                      <p:cBhvr>
                                        <p:cTn id="146" dur="1" fill="hold">
                                          <p:stCondLst>
                                            <p:cond delay="0"/>
                                          </p:stCondLst>
                                        </p:cTn>
                                        <p:tgtEl>
                                          <p:spTgt spid="87"/>
                                        </p:tgtEl>
                                        <p:attrNameLst>
                                          <p:attrName>style.visibility</p:attrName>
                                        </p:attrNameLst>
                                      </p:cBhvr>
                                      <p:to>
                                        <p:strVal val="visible"/>
                                      </p:to>
                                    </p:set>
                                    <p:animEffect transition="in" filter="fade">
                                      <p:cBhvr>
                                        <p:cTn id="147" dur="1000"/>
                                        <p:tgtEl>
                                          <p:spTgt spid="87"/>
                                        </p:tgtEl>
                                      </p:cBhvr>
                                    </p:animEffect>
                                    <p:anim calcmode="lin" valueType="num">
                                      <p:cBhvr>
                                        <p:cTn id="148" dur="1000" fill="hold"/>
                                        <p:tgtEl>
                                          <p:spTgt spid="87"/>
                                        </p:tgtEl>
                                        <p:attrNameLst>
                                          <p:attrName>ppt_x</p:attrName>
                                        </p:attrNameLst>
                                      </p:cBhvr>
                                      <p:tavLst>
                                        <p:tav tm="0">
                                          <p:val>
                                            <p:strVal val="#ppt_x"/>
                                          </p:val>
                                        </p:tav>
                                        <p:tav tm="100000">
                                          <p:val>
                                            <p:strVal val="#ppt_x"/>
                                          </p:val>
                                        </p:tav>
                                      </p:tavLst>
                                    </p:anim>
                                    <p:anim calcmode="lin" valueType="num">
                                      <p:cBhvr>
                                        <p:cTn id="149" dur="1000" fill="hold"/>
                                        <p:tgtEl>
                                          <p:spTgt spid="8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8750"/>
                                  </p:stCondLst>
                                  <p:childTnLst>
                                    <p:set>
                                      <p:cBhvr>
                                        <p:cTn id="151" dur="1" fill="hold">
                                          <p:stCondLst>
                                            <p:cond delay="0"/>
                                          </p:stCondLst>
                                        </p:cTn>
                                        <p:tgtEl>
                                          <p:spTgt spid="146"/>
                                        </p:tgtEl>
                                        <p:attrNameLst>
                                          <p:attrName>style.visibility</p:attrName>
                                        </p:attrNameLst>
                                      </p:cBhvr>
                                      <p:to>
                                        <p:strVal val="visible"/>
                                      </p:to>
                                    </p:set>
                                    <p:animEffect transition="in" filter="fade">
                                      <p:cBhvr>
                                        <p:cTn id="152" dur="1000"/>
                                        <p:tgtEl>
                                          <p:spTgt spid="146"/>
                                        </p:tgtEl>
                                      </p:cBhvr>
                                    </p:animEffect>
                                    <p:anim calcmode="lin" valueType="num">
                                      <p:cBhvr>
                                        <p:cTn id="153" dur="1000" fill="hold"/>
                                        <p:tgtEl>
                                          <p:spTgt spid="146"/>
                                        </p:tgtEl>
                                        <p:attrNameLst>
                                          <p:attrName>ppt_x</p:attrName>
                                        </p:attrNameLst>
                                      </p:cBhvr>
                                      <p:tavLst>
                                        <p:tav tm="0">
                                          <p:val>
                                            <p:strVal val="#ppt_x"/>
                                          </p:val>
                                        </p:tav>
                                        <p:tav tm="100000">
                                          <p:val>
                                            <p:strVal val="#ppt_x"/>
                                          </p:val>
                                        </p:tav>
                                      </p:tavLst>
                                    </p:anim>
                                    <p:anim calcmode="lin" valueType="num">
                                      <p:cBhvr>
                                        <p:cTn id="154" dur="1000" fill="hold"/>
                                        <p:tgtEl>
                                          <p:spTgt spid="146"/>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6500"/>
                                  </p:stCondLst>
                                  <p:childTnLst>
                                    <p:set>
                                      <p:cBhvr>
                                        <p:cTn id="156" dur="1" fill="hold">
                                          <p:stCondLst>
                                            <p:cond delay="0"/>
                                          </p:stCondLst>
                                        </p:cTn>
                                        <p:tgtEl>
                                          <p:spTgt spid="111"/>
                                        </p:tgtEl>
                                        <p:attrNameLst>
                                          <p:attrName>style.visibility</p:attrName>
                                        </p:attrNameLst>
                                      </p:cBhvr>
                                      <p:to>
                                        <p:strVal val="visible"/>
                                      </p:to>
                                    </p:set>
                                    <p:animEffect transition="in" filter="fade">
                                      <p:cBhvr>
                                        <p:cTn id="157" dur="1000"/>
                                        <p:tgtEl>
                                          <p:spTgt spid="111"/>
                                        </p:tgtEl>
                                      </p:cBhvr>
                                    </p:animEffect>
                                    <p:anim calcmode="lin" valueType="num">
                                      <p:cBhvr>
                                        <p:cTn id="158" dur="1000" fill="hold"/>
                                        <p:tgtEl>
                                          <p:spTgt spid="111"/>
                                        </p:tgtEl>
                                        <p:attrNameLst>
                                          <p:attrName>ppt_x</p:attrName>
                                        </p:attrNameLst>
                                      </p:cBhvr>
                                      <p:tavLst>
                                        <p:tav tm="0">
                                          <p:val>
                                            <p:strVal val="#ppt_x"/>
                                          </p:val>
                                        </p:tav>
                                        <p:tav tm="100000">
                                          <p:val>
                                            <p:strVal val="#ppt_x"/>
                                          </p:val>
                                        </p:tav>
                                      </p:tavLst>
                                    </p:anim>
                                    <p:anim calcmode="lin" valueType="num">
                                      <p:cBhvr>
                                        <p:cTn id="159" dur="1000" fill="hold"/>
                                        <p:tgtEl>
                                          <p:spTgt spid="11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8750"/>
                                  </p:stCondLst>
                                  <p:childTnLst>
                                    <p:set>
                                      <p:cBhvr>
                                        <p:cTn id="161" dur="1" fill="hold">
                                          <p:stCondLst>
                                            <p:cond delay="0"/>
                                          </p:stCondLst>
                                        </p:cTn>
                                        <p:tgtEl>
                                          <p:spTgt spid="122"/>
                                        </p:tgtEl>
                                        <p:attrNameLst>
                                          <p:attrName>style.visibility</p:attrName>
                                        </p:attrNameLst>
                                      </p:cBhvr>
                                      <p:to>
                                        <p:strVal val="visible"/>
                                      </p:to>
                                    </p:set>
                                    <p:animEffect transition="in" filter="fade">
                                      <p:cBhvr>
                                        <p:cTn id="162" dur="1000"/>
                                        <p:tgtEl>
                                          <p:spTgt spid="122"/>
                                        </p:tgtEl>
                                      </p:cBhvr>
                                    </p:animEffect>
                                    <p:anim calcmode="lin" valueType="num">
                                      <p:cBhvr>
                                        <p:cTn id="163" dur="1000" fill="hold"/>
                                        <p:tgtEl>
                                          <p:spTgt spid="122"/>
                                        </p:tgtEl>
                                        <p:attrNameLst>
                                          <p:attrName>ppt_x</p:attrName>
                                        </p:attrNameLst>
                                      </p:cBhvr>
                                      <p:tavLst>
                                        <p:tav tm="0">
                                          <p:val>
                                            <p:strVal val="#ppt_x"/>
                                          </p:val>
                                        </p:tav>
                                        <p:tav tm="100000">
                                          <p:val>
                                            <p:strVal val="#ppt_x"/>
                                          </p:val>
                                        </p:tav>
                                      </p:tavLst>
                                    </p:anim>
                                    <p:anim calcmode="lin" valueType="num">
                                      <p:cBhvr>
                                        <p:cTn id="164"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46" grpId="0" animBg="1"/>
      <p:bldP spid="47" grpId="0" animBg="1"/>
      <p:bldP spid="48" grpId="0" animBg="1"/>
      <p:bldP spid="49" grpId="0" animBg="1"/>
      <p:bldP spid="50" grpId="0" animBg="1"/>
      <p:bldP spid="85" grpId="0" animBg="1"/>
      <p:bldP spid="105" grpId="0" animBg="1"/>
      <p:bldP spid="166" grpId="0"/>
      <p:bldP spid="167" grpId="0"/>
      <p:bldP spid="168" grpId="0"/>
      <p:bldP spid="171" grpId="0"/>
      <p:bldP spid="172" grpId="0"/>
      <p:bldP spid="173" grpId="0"/>
      <p:bldP spid="86" grpId="0" animBg="1"/>
      <p:bldP spid="1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11;p40"/>
          <p:cNvGrpSpPr/>
          <p:nvPr/>
        </p:nvGrpSpPr>
        <p:grpSpPr>
          <a:xfrm>
            <a:off x="-1198964" y="-975299"/>
            <a:ext cx="1882500" cy="2095500"/>
            <a:chOff x="-218875" y="-50400"/>
            <a:chExt cx="1882500" cy="2095500"/>
          </a:xfrm>
        </p:grpSpPr>
        <p:sp>
          <p:nvSpPr>
            <p:cNvPr id="4" name="Google Shape;1012;p40"/>
            <p:cNvSpPr/>
            <p:nvPr/>
          </p:nvSpPr>
          <p:spPr>
            <a:xfrm>
              <a:off x="-218875" y="8908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 name="Google Shape;1013;p40"/>
            <p:cNvGrpSpPr/>
            <p:nvPr/>
          </p:nvGrpSpPr>
          <p:grpSpPr>
            <a:xfrm>
              <a:off x="229313" y="-50400"/>
              <a:ext cx="986125" cy="2095500"/>
              <a:chOff x="7631225" y="2241175"/>
              <a:chExt cx="986125" cy="2095500"/>
            </a:xfrm>
          </p:grpSpPr>
          <p:cxnSp>
            <p:nvCxnSpPr>
              <p:cNvPr id="6" name="Google Shape;1014;p4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15;p4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16;p4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17;p4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18;p4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19;p4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20;p4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21;p4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22;p4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23;p4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24;p4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25;p4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26;p4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027;p4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8050710" y="-1179108"/>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392202" y="106804"/>
            <a:ext cx="6118983" cy="369332"/>
          </a:xfrm>
          <a:prstGeom prst="rect">
            <a:avLst/>
          </a:prstGeom>
        </p:spPr>
        <p:txBody>
          <a:bodyPr wrap="none">
            <a:spAutoFit/>
          </a:bodyPr>
          <a:lstStyle/>
          <a:p>
            <a:pPr lvl="0" algn="ctr"/>
            <a:r>
              <a:rPr lang="fr-FR" sz="1800" b="1" dirty="0">
                <a:solidFill>
                  <a:schemeClr val="lt1"/>
                </a:solidFill>
                <a:latin typeface="Montserrat"/>
                <a:ea typeface="Montserrat"/>
                <a:cs typeface="Montserrat"/>
                <a:sym typeface="Montserrat"/>
              </a:rPr>
              <a:t>Comparaison entre SARL et Personne Physique</a:t>
            </a:r>
          </a:p>
        </p:txBody>
      </p:sp>
      <p:graphicFrame>
        <p:nvGraphicFramePr>
          <p:cNvPr id="48" name="Table 47"/>
          <p:cNvGraphicFramePr>
            <a:graphicFrameLocks noGrp="1"/>
          </p:cNvGraphicFramePr>
          <p:nvPr>
            <p:extLst>
              <p:ext uri="{D42A27DB-BD31-4B8C-83A1-F6EECF244321}">
                <p14:modId xmlns:p14="http://schemas.microsoft.com/office/powerpoint/2010/main" val="3807149522"/>
              </p:ext>
            </p:extLst>
          </p:nvPr>
        </p:nvGraphicFramePr>
        <p:xfrm>
          <a:off x="349485" y="775927"/>
          <a:ext cx="8204416" cy="3471036"/>
        </p:xfrm>
        <a:graphic>
          <a:graphicData uri="http://schemas.openxmlformats.org/drawingml/2006/table">
            <a:tbl>
              <a:tblPr firstRow="1" bandRow="1">
                <a:tableStyleId>{7E40FC0C-5E3C-4957-AD93-C32AF4600188}</a:tableStyleId>
              </a:tblPr>
              <a:tblGrid>
                <a:gridCol w="1787662">
                  <a:extLst>
                    <a:ext uri="{9D8B030D-6E8A-4147-A177-3AD203B41FA5}">
                      <a16:colId xmlns:a16="http://schemas.microsoft.com/office/drawing/2014/main" val="3222271031"/>
                    </a:ext>
                  </a:extLst>
                </a:gridCol>
                <a:gridCol w="3175047">
                  <a:extLst>
                    <a:ext uri="{9D8B030D-6E8A-4147-A177-3AD203B41FA5}">
                      <a16:colId xmlns:a16="http://schemas.microsoft.com/office/drawing/2014/main" val="850894031"/>
                    </a:ext>
                  </a:extLst>
                </a:gridCol>
                <a:gridCol w="3241707">
                  <a:extLst>
                    <a:ext uri="{9D8B030D-6E8A-4147-A177-3AD203B41FA5}">
                      <a16:colId xmlns:a16="http://schemas.microsoft.com/office/drawing/2014/main" val="1234795386"/>
                    </a:ext>
                  </a:extLst>
                </a:gridCol>
              </a:tblGrid>
              <a:tr h="358483">
                <a:tc>
                  <a:txBody>
                    <a:bodyPr/>
                    <a:lstStyle/>
                    <a:p>
                      <a:pPr algn="ctr"/>
                      <a:r>
                        <a:rPr lang="fr-FR" b="1" dirty="0" smtClean="0">
                          <a:solidFill>
                            <a:schemeClr val="bg1">
                              <a:lumMod val="75000"/>
                            </a:schemeClr>
                          </a:solidFill>
                          <a:latin typeface="Maven Pro" panose="020B0604020202020204" charset="0"/>
                        </a:rPr>
                        <a:t>Étape</a:t>
                      </a:r>
                      <a:endParaRPr lang="fr-FR" b="1" dirty="0">
                        <a:solidFill>
                          <a:schemeClr val="bg1">
                            <a:lumMod val="75000"/>
                          </a:schemeClr>
                        </a:solidFill>
                        <a:latin typeface="Maven Pro" panose="020B0604020202020204" charset="0"/>
                      </a:endParaRPr>
                    </a:p>
                  </a:txBody>
                  <a:tcPr anchor="ctr">
                    <a:solidFill>
                      <a:schemeClr val="tx2">
                        <a:lumMod val="60000"/>
                        <a:lumOff val="40000"/>
                      </a:schemeClr>
                    </a:solidFill>
                  </a:tcPr>
                </a:tc>
                <a:tc>
                  <a:txBody>
                    <a:bodyPr/>
                    <a:lstStyle/>
                    <a:p>
                      <a:pPr algn="ctr"/>
                      <a:r>
                        <a:rPr lang="fr-FR" b="1" dirty="0" smtClean="0">
                          <a:solidFill>
                            <a:schemeClr val="bg1">
                              <a:lumMod val="75000"/>
                            </a:schemeClr>
                          </a:solidFill>
                          <a:latin typeface="Maven Pro" panose="020B0604020202020204" charset="0"/>
                        </a:rPr>
                        <a:t>Société à Responsabilité Limitée</a:t>
                      </a:r>
                      <a:endParaRPr lang="fr-FR" b="1" dirty="0">
                        <a:solidFill>
                          <a:schemeClr val="bg1">
                            <a:lumMod val="75000"/>
                          </a:schemeClr>
                        </a:solidFill>
                        <a:latin typeface="Maven Pro" panose="020B0604020202020204" charset="0"/>
                      </a:endParaRPr>
                    </a:p>
                  </a:txBody>
                  <a:tcPr anchor="ctr">
                    <a:solidFill>
                      <a:schemeClr val="tx2">
                        <a:lumMod val="60000"/>
                        <a:lumOff val="40000"/>
                      </a:schemeClr>
                    </a:solidFill>
                  </a:tcPr>
                </a:tc>
                <a:tc>
                  <a:txBody>
                    <a:bodyPr/>
                    <a:lstStyle/>
                    <a:p>
                      <a:pPr algn="ctr"/>
                      <a:r>
                        <a:rPr lang="fr-FR" b="1" dirty="0" smtClean="0">
                          <a:solidFill>
                            <a:schemeClr val="bg1">
                              <a:lumMod val="75000"/>
                            </a:schemeClr>
                          </a:solidFill>
                          <a:latin typeface="Maven Pro" panose="020B0604020202020204" charset="0"/>
                        </a:rPr>
                        <a:t>Personne Physique</a:t>
                      </a:r>
                      <a:endParaRPr lang="fr-FR" b="1" dirty="0">
                        <a:solidFill>
                          <a:schemeClr val="bg1">
                            <a:lumMod val="75000"/>
                          </a:schemeClr>
                        </a:solidFill>
                        <a:latin typeface="Maven Pro" panose="020B0604020202020204" charset="0"/>
                      </a:endParaRPr>
                    </a:p>
                  </a:txBody>
                  <a:tcPr anchor="ctr">
                    <a:solidFill>
                      <a:schemeClr val="tx2">
                        <a:lumMod val="60000"/>
                        <a:lumOff val="40000"/>
                      </a:schemeClr>
                    </a:solidFill>
                  </a:tcPr>
                </a:tc>
                <a:extLst>
                  <a:ext uri="{0D108BD9-81ED-4DB2-BD59-A6C34878D82A}">
                    <a16:rowId xmlns:a16="http://schemas.microsoft.com/office/drawing/2014/main" val="807623180"/>
                  </a:ext>
                </a:extLst>
              </a:tr>
              <a:tr h="493715">
                <a:tc>
                  <a:txBody>
                    <a:bodyPr/>
                    <a:lstStyle/>
                    <a:p>
                      <a:pPr algn="ctr"/>
                      <a:r>
                        <a:rPr lang="fr-FR" b="0" dirty="0">
                          <a:solidFill>
                            <a:schemeClr val="bg1">
                              <a:lumMod val="75000"/>
                            </a:schemeClr>
                          </a:solidFill>
                          <a:latin typeface="Maven Pro" panose="020B0604020202020204" charset="0"/>
                        </a:rPr>
                        <a:t>Nom commercial</a:t>
                      </a:r>
                    </a:p>
                  </a:txBody>
                  <a:tcPr anchor="ctr"/>
                </a:tc>
                <a:tc>
                  <a:txBody>
                    <a:bodyPr/>
                    <a:lstStyle/>
                    <a:p>
                      <a:pPr algn="ctr"/>
                      <a:r>
                        <a:rPr lang="fr-FR" b="0" dirty="0">
                          <a:solidFill>
                            <a:schemeClr val="bg1">
                              <a:lumMod val="75000"/>
                            </a:schemeClr>
                          </a:solidFill>
                          <a:latin typeface="Maven Pro" panose="020B0604020202020204" charset="0"/>
                        </a:rPr>
                        <a:t>Certificat négatif de l'OMPIC obligatoire.</a:t>
                      </a:r>
                    </a:p>
                  </a:txBody>
                  <a:tcPr anchor="ctr"/>
                </a:tc>
                <a:tc>
                  <a:txBody>
                    <a:bodyPr/>
                    <a:lstStyle/>
                    <a:p>
                      <a:pPr algn="ctr"/>
                      <a:r>
                        <a:rPr lang="fr-FR" b="0" dirty="0" smtClean="0">
                          <a:solidFill>
                            <a:schemeClr val="bg1">
                              <a:lumMod val="75000"/>
                            </a:schemeClr>
                          </a:solidFill>
                          <a:latin typeface="Maven Pro" panose="020B0604020202020204" charset="0"/>
                        </a:rPr>
                        <a:t>Facultative, mais recommandée.</a:t>
                      </a:r>
                      <a:endParaRPr lang="fr-FR" b="0" dirty="0">
                        <a:solidFill>
                          <a:schemeClr val="bg1">
                            <a:lumMod val="75000"/>
                          </a:schemeClr>
                        </a:solidFill>
                        <a:latin typeface="Maven Pro" panose="020B0604020202020204" charset="0"/>
                      </a:endParaRPr>
                    </a:p>
                  </a:txBody>
                  <a:tcPr anchor="ctr"/>
                </a:tc>
                <a:extLst>
                  <a:ext uri="{0D108BD9-81ED-4DB2-BD59-A6C34878D82A}">
                    <a16:rowId xmlns:a16="http://schemas.microsoft.com/office/drawing/2014/main" val="3362506287"/>
                  </a:ext>
                </a:extLst>
              </a:tr>
              <a:tr h="493715">
                <a:tc>
                  <a:txBody>
                    <a:bodyPr/>
                    <a:lstStyle/>
                    <a:p>
                      <a:pPr algn="ctr"/>
                      <a:r>
                        <a:rPr lang="fr-FR" b="0" dirty="0">
                          <a:solidFill>
                            <a:schemeClr val="bg1">
                              <a:lumMod val="75000"/>
                            </a:schemeClr>
                          </a:solidFill>
                          <a:latin typeface="Maven Pro" panose="020B0604020202020204" charset="0"/>
                        </a:rPr>
                        <a:t>Statuts</a:t>
                      </a:r>
                    </a:p>
                  </a:txBody>
                  <a:tcPr anchor="ctr"/>
                </a:tc>
                <a:tc>
                  <a:txBody>
                    <a:bodyPr/>
                    <a:lstStyle/>
                    <a:p>
                      <a:pPr algn="ctr"/>
                      <a:r>
                        <a:rPr lang="fr-FR" b="0" dirty="0">
                          <a:solidFill>
                            <a:schemeClr val="bg1">
                              <a:lumMod val="75000"/>
                            </a:schemeClr>
                          </a:solidFill>
                          <a:latin typeface="Maven Pro" panose="020B0604020202020204" charset="0"/>
                        </a:rPr>
                        <a:t>Rédaction des statuts de la société obligatoire.</a:t>
                      </a:r>
                    </a:p>
                  </a:txBody>
                  <a:tcPr anchor="ctr"/>
                </a:tc>
                <a:tc>
                  <a:txBody>
                    <a:bodyPr/>
                    <a:lstStyle/>
                    <a:p>
                      <a:pPr algn="ctr"/>
                      <a:r>
                        <a:rPr lang="fr-FR" b="0" dirty="0">
                          <a:solidFill>
                            <a:schemeClr val="bg1">
                              <a:lumMod val="75000"/>
                            </a:schemeClr>
                          </a:solidFill>
                          <a:latin typeface="Maven Pro" panose="020B0604020202020204" charset="0"/>
                        </a:rPr>
                        <a:t>Pas de statuts.</a:t>
                      </a:r>
                    </a:p>
                  </a:txBody>
                  <a:tcPr anchor="ctr"/>
                </a:tc>
                <a:extLst>
                  <a:ext uri="{0D108BD9-81ED-4DB2-BD59-A6C34878D82A}">
                    <a16:rowId xmlns:a16="http://schemas.microsoft.com/office/drawing/2014/main" val="3752683580"/>
                  </a:ext>
                </a:extLst>
              </a:tr>
              <a:tr h="393813">
                <a:tc>
                  <a:txBody>
                    <a:bodyPr/>
                    <a:lstStyle/>
                    <a:p>
                      <a:pPr algn="ctr"/>
                      <a:r>
                        <a:rPr lang="en-US" b="0" dirty="0" smtClean="0">
                          <a:solidFill>
                            <a:schemeClr val="bg1">
                              <a:lumMod val="75000"/>
                            </a:schemeClr>
                          </a:solidFill>
                          <a:latin typeface="Maven Pro" panose="020B0604020202020204" charset="0"/>
                        </a:rPr>
                        <a:t>Domiciliation</a:t>
                      </a:r>
                      <a:endParaRPr lang="fr-FR" b="0" dirty="0">
                        <a:solidFill>
                          <a:schemeClr val="bg1">
                            <a:lumMod val="75000"/>
                          </a:schemeClr>
                        </a:solidFill>
                        <a:latin typeface="Maven Pro" panose="020B0604020202020204" charset="0"/>
                      </a:endParaRPr>
                    </a:p>
                  </a:txBody>
                  <a:tcPr anchor="ctr"/>
                </a:tc>
                <a:tc>
                  <a:txBody>
                    <a:bodyPr/>
                    <a:lstStyle/>
                    <a:p>
                      <a:pPr algn="ctr"/>
                      <a:r>
                        <a:rPr lang="fr-FR" b="0" dirty="0" smtClean="0">
                          <a:solidFill>
                            <a:schemeClr val="bg1">
                              <a:lumMod val="75000"/>
                            </a:schemeClr>
                          </a:solidFill>
                          <a:latin typeface="Maven Pro" panose="020B0604020202020204" charset="0"/>
                        </a:rPr>
                        <a:t>Obligatoire</a:t>
                      </a:r>
                      <a:endParaRPr lang="fr-FR" b="0" dirty="0">
                        <a:solidFill>
                          <a:schemeClr val="bg1">
                            <a:lumMod val="75000"/>
                          </a:schemeClr>
                        </a:solidFill>
                        <a:latin typeface="Maven Pro" panose="020B0604020202020204" charset="0"/>
                      </a:endParaRPr>
                    </a:p>
                  </a:txBody>
                  <a:tcPr anchor="ctr"/>
                </a:tc>
                <a:tc>
                  <a:txBody>
                    <a:bodyPr/>
                    <a:lstStyle/>
                    <a:p>
                      <a:pPr algn="ctr"/>
                      <a:r>
                        <a:rPr lang="en-US" b="0" dirty="0" smtClean="0">
                          <a:solidFill>
                            <a:schemeClr val="bg1">
                              <a:lumMod val="75000"/>
                            </a:schemeClr>
                          </a:solidFill>
                          <a:latin typeface="Maven Pro" panose="020B0604020202020204" charset="0"/>
                        </a:rPr>
                        <a:t>F</a:t>
                      </a:r>
                      <a:r>
                        <a:rPr lang="fr-FR" b="0" dirty="0" smtClean="0">
                          <a:solidFill>
                            <a:schemeClr val="bg1">
                              <a:lumMod val="75000"/>
                            </a:schemeClr>
                          </a:solidFill>
                          <a:latin typeface="Maven Pro" panose="020B0604020202020204" charset="0"/>
                        </a:rPr>
                        <a:t>acultatif</a:t>
                      </a:r>
                      <a:endParaRPr lang="fr-FR" b="0" dirty="0">
                        <a:solidFill>
                          <a:schemeClr val="bg1">
                            <a:lumMod val="75000"/>
                          </a:schemeClr>
                        </a:solidFill>
                        <a:latin typeface="Maven Pro" panose="020B0604020202020204" charset="0"/>
                      </a:endParaRPr>
                    </a:p>
                  </a:txBody>
                  <a:tcPr anchor="ctr"/>
                </a:tc>
                <a:extLst>
                  <a:ext uri="{0D108BD9-81ED-4DB2-BD59-A6C34878D82A}">
                    <a16:rowId xmlns:a16="http://schemas.microsoft.com/office/drawing/2014/main" val="3438344351"/>
                  </a:ext>
                </a:extLst>
              </a:tr>
              <a:tr h="493715">
                <a:tc>
                  <a:txBody>
                    <a:bodyPr/>
                    <a:lstStyle/>
                    <a:p>
                      <a:pPr algn="ctr"/>
                      <a:r>
                        <a:rPr lang="fr-FR" b="0">
                          <a:solidFill>
                            <a:schemeClr val="bg1">
                              <a:lumMod val="75000"/>
                            </a:schemeClr>
                          </a:solidFill>
                          <a:latin typeface="Maven Pro" panose="020B0604020202020204" charset="0"/>
                        </a:rPr>
                        <a:t>Registre de Commerce (RC)</a:t>
                      </a:r>
                    </a:p>
                  </a:txBody>
                  <a:tcPr anchor="ctr"/>
                </a:tc>
                <a:tc>
                  <a:txBody>
                    <a:bodyPr/>
                    <a:lstStyle/>
                    <a:p>
                      <a:pPr algn="ctr"/>
                      <a:r>
                        <a:rPr lang="fr-FR" b="0" dirty="0" smtClean="0">
                          <a:solidFill>
                            <a:schemeClr val="bg1">
                              <a:lumMod val="75000"/>
                            </a:schemeClr>
                          </a:solidFill>
                          <a:latin typeface="Maven Pro" panose="020B0604020202020204" charset="0"/>
                        </a:rPr>
                        <a:t>L'inscription au RC est obligatoire.</a:t>
                      </a:r>
                      <a:endParaRPr lang="fr-FR" b="0" dirty="0">
                        <a:solidFill>
                          <a:schemeClr val="bg1">
                            <a:lumMod val="75000"/>
                          </a:schemeClr>
                        </a:solidFill>
                        <a:latin typeface="Maven Pro" panose="020B0604020202020204" charset="0"/>
                      </a:endParaRPr>
                    </a:p>
                  </a:txBody>
                  <a:tcPr anchor="ctr"/>
                </a:tc>
                <a:tc>
                  <a:txBody>
                    <a:bodyPr/>
                    <a:lstStyle/>
                    <a:p>
                      <a:pPr algn="ctr"/>
                      <a:r>
                        <a:rPr lang="fr-FR" b="0" dirty="0" smtClean="0">
                          <a:solidFill>
                            <a:schemeClr val="bg1">
                              <a:lumMod val="75000"/>
                            </a:schemeClr>
                          </a:solidFill>
                          <a:latin typeface="Maven Pro" panose="020B0604020202020204" charset="0"/>
                        </a:rPr>
                        <a:t>Obligatoire pour certaines activités professionnelles</a:t>
                      </a:r>
                      <a:endParaRPr lang="fr-FR" b="0" dirty="0">
                        <a:solidFill>
                          <a:schemeClr val="bg1">
                            <a:lumMod val="75000"/>
                          </a:schemeClr>
                        </a:solidFill>
                        <a:latin typeface="Maven Pro" panose="020B0604020202020204" charset="0"/>
                      </a:endParaRPr>
                    </a:p>
                  </a:txBody>
                  <a:tcPr anchor="ctr"/>
                </a:tc>
                <a:extLst>
                  <a:ext uri="{0D108BD9-81ED-4DB2-BD59-A6C34878D82A}">
                    <a16:rowId xmlns:a16="http://schemas.microsoft.com/office/drawing/2014/main" val="2432968036"/>
                  </a:ext>
                </a:extLst>
              </a:tr>
              <a:tr h="493715">
                <a:tc>
                  <a:txBody>
                    <a:bodyPr/>
                    <a:lstStyle/>
                    <a:p>
                      <a:pPr algn="ctr"/>
                      <a:r>
                        <a:rPr lang="fr-FR" b="0" dirty="0">
                          <a:solidFill>
                            <a:schemeClr val="bg1">
                              <a:lumMod val="75000"/>
                            </a:schemeClr>
                          </a:solidFill>
                          <a:latin typeface="Maven Pro" panose="020B0604020202020204" charset="0"/>
                        </a:rPr>
                        <a:t>CNSS</a:t>
                      </a:r>
                    </a:p>
                  </a:txBody>
                  <a:tcPr anchor="ctr"/>
                </a:tc>
                <a:tc>
                  <a:txBody>
                    <a:bodyPr/>
                    <a:lstStyle/>
                    <a:p>
                      <a:pPr algn="ctr"/>
                      <a:r>
                        <a:rPr lang="fr-FR" b="0">
                          <a:solidFill>
                            <a:schemeClr val="bg1">
                              <a:lumMod val="75000"/>
                            </a:schemeClr>
                          </a:solidFill>
                          <a:latin typeface="Maven Pro" panose="020B0604020202020204" charset="0"/>
                        </a:rPr>
                        <a:t>Obligatoire si l'entreprise emploie des salariés.</a:t>
                      </a:r>
                    </a:p>
                  </a:txBody>
                  <a:tcPr anchor="ctr"/>
                </a:tc>
                <a:tc>
                  <a:txBody>
                    <a:bodyPr/>
                    <a:lstStyle/>
                    <a:p>
                      <a:pPr algn="ctr"/>
                      <a:r>
                        <a:rPr lang="fr-FR" b="0" dirty="0">
                          <a:solidFill>
                            <a:schemeClr val="bg1">
                              <a:lumMod val="75000"/>
                            </a:schemeClr>
                          </a:solidFill>
                          <a:latin typeface="Maven Pro" panose="020B0604020202020204" charset="0"/>
                        </a:rPr>
                        <a:t>Facultative, mais recommandée.</a:t>
                      </a:r>
                    </a:p>
                  </a:txBody>
                  <a:tcPr anchor="ctr"/>
                </a:tc>
                <a:extLst>
                  <a:ext uri="{0D108BD9-81ED-4DB2-BD59-A6C34878D82A}">
                    <a16:rowId xmlns:a16="http://schemas.microsoft.com/office/drawing/2014/main" val="4143438384"/>
                  </a:ext>
                </a:extLst>
              </a:tr>
              <a:tr h="646100">
                <a:tc>
                  <a:txBody>
                    <a:bodyPr/>
                    <a:lstStyle/>
                    <a:p>
                      <a:pPr algn="ctr"/>
                      <a:r>
                        <a:rPr lang="fr-FR" b="0" dirty="0">
                          <a:solidFill>
                            <a:schemeClr val="bg1">
                              <a:lumMod val="75000"/>
                            </a:schemeClr>
                          </a:solidFill>
                          <a:latin typeface="Maven Pro" panose="020B0604020202020204" charset="0"/>
                        </a:rPr>
                        <a:t>Publicité légale</a:t>
                      </a:r>
                    </a:p>
                  </a:txBody>
                  <a:tcPr anchor="ctr"/>
                </a:tc>
                <a:tc>
                  <a:txBody>
                    <a:bodyPr/>
                    <a:lstStyle/>
                    <a:p>
                      <a:pPr algn="ctr"/>
                      <a:r>
                        <a:rPr lang="fr-FR" b="0" dirty="0">
                          <a:solidFill>
                            <a:schemeClr val="bg1">
                              <a:lumMod val="75000"/>
                            </a:schemeClr>
                          </a:solidFill>
                          <a:latin typeface="Maven Pro" panose="020B0604020202020204" charset="0"/>
                        </a:rPr>
                        <a:t>Publication au Bulletin </a:t>
                      </a:r>
                      <a:r>
                        <a:rPr lang="fr-FR" b="0" dirty="0" smtClean="0">
                          <a:solidFill>
                            <a:schemeClr val="bg1">
                              <a:lumMod val="75000"/>
                            </a:schemeClr>
                          </a:solidFill>
                          <a:latin typeface="Maven Pro" panose="020B0604020202020204" charset="0"/>
                        </a:rPr>
                        <a:t>Officiel obligatoire</a:t>
                      </a:r>
                      <a:endParaRPr lang="fr-FR" b="0" dirty="0">
                        <a:solidFill>
                          <a:schemeClr val="bg1">
                            <a:lumMod val="75000"/>
                          </a:schemeClr>
                        </a:solidFill>
                        <a:latin typeface="Maven Pro" panose="020B0604020202020204" charset="0"/>
                      </a:endParaRPr>
                    </a:p>
                  </a:txBody>
                  <a:tcPr anchor="ctr"/>
                </a:tc>
                <a:tc>
                  <a:txBody>
                    <a:bodyPr/>
                    <a:lstStyle/>
                    <a:p>
                      <a:pPr algn="ctr"/>
                      <a:r>
                        <a:rPr lang="en-US" b="0" dirty="0" smtClean="0">
                          <a:solidFill>
                            <a:schemeClr val="bg1">
                              <a:lumMod val="75000"/>
                            </a:schemeClr>
                          </a:solidFill>
                          <a:latin typeface="Maven Pro" panose="020B0604020202020204" charset="0"/>
                        </a:rPr>
                        <a:t>F</a:t>
                      </a:r>
                      <a:r>
                        <a:rPr lang="fr-FR" b="0" dirty="0" smtClean="0">
                          <a:solidFill>
                            <a:schemeClr val="bg1">
                              <a:lumMod val="75000"/>
                            </a:schemeClr>
                          </a:solidFill>
                          <a:latin typeface="Maven Pro" panose="020B0604020202020204" charset="0"/>
                        </a:rPr>
                        <a:t>acultatif</a:t>
                      </a:r>
                      <a:endParaRPr lang="fr-FR" b="0" dirty="0">
                        <a:solidFill>
                          <a:schemeClr val="bg1">
                            <a:lumMod val="75000"/>
                          </a:schemeClr>
                        </a:solidFill>
                        <a:latin typeface="Maven Pro" panose="020B0604020202020204" charset="0"/>
                      </a:endParaRPr>
                    </a:p>
                  </a:txBody>
                  <a:tcPr anchor="ctr"/>
                </a:tc>
                <a:extLst>
                  <a:ext uri="{0D108BD9-81ED-4DB2-BD59-A6C34878D82A}">
                    <a16:rowId xmlns:a16="http://schemas.microsoft.com/office/drawing/2014/main" val="3331312766"/>
                  </a:ext>
                </a:extLst>
              </a:tr>
            </a:tbl>
          </a:graphicData>
        </a:graphic>
      </p:graphicFrame>
    </p:spTree>
    <p:extLst>
      <p:ext uri="{BB962C8B-B14F-4D97-AF65-F5344CB8AC3E}">
        <p14:creationId xmlns:p14="http://schemas.microsoft.com/office/powerpoint/2010/main" val="340255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25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75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1000"/>
                                        <p:tgtEl>
                                          <p:spTgt spid="48"/>
                                        </p:tgtEl>
                                      </p:cBhvr>
                                    </p:animEffect>
                                    <p:anim calcmode="lin" valueType="num">
                                      <p:cBhvr>
                                        <p:cTn id="28" dur="1000" fill="hold"/>
                                        <p:tgtEl>
                                          <p:spTgt spid="48"/>
                                        </p:tgtEl>
                                        <p:attrNameLst>
                                          <p:attrName>ppt_x</p:attrName>
                                        </p:attrNameLst>
                                      </p:cBhvr>
                                      <p:tavLst>
                                        <p:tav tm="0">
                                          <p:val>
                                            <p:strVal val="#ppt_x"/>
                                          </p:val>
                                        </p:tav>
                                        <p:tav tm="100000">
                                          <p:val>
                                            <p:strVal val="#ppt_x"/>
                                          </p:val>
                                        </p:tav>
                                      </p:tavLst>
                                    </p:anim>
                                    <p:anim calcmode="lin" valueType="num">
                                      <p:cBhvr>
                                        <p:cTn id="2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p:bldLst>
  </p:timing>
</p:sld>
</file>

<file path=ppt/theme/theme1.xml><?xml version="1.0" encoding="utf-8"?>
<a:theme xmlns:a="http://schemas.openxmlformats.org/drawingml/2006/main" name="Business Annual Report by Slidesgo">
  <a:themeElements>
    <a:clrScheme name="Simple Light">
      <a:dk1>
        <a:srgbClr val="00094A"/>
      </a:dk1>
      <a:lt1>
        <a:srgbClr val="00649F"/>
      </a:lt1>
      <a:dk2>
        <a:srgbClr val="FEFEFE"/>
      </a:dk2>
      <a:lt2>
        <a:srgbClr val="63DBF5"/>
      </a:lt2>
      <a:accent1>
        <a:srgbClr val="006DF5"/>
      </a:accent1>
      <a:accent2>
        <a:srgbClr val="516CEE"/>
      </a:accent2>
      <a:accent3>
        <a:srgbClr val="FFFFFF"/>
      </a:accent3>
      <a:accent4>
        <a:srgbClr val="FFFFFF"/>
      </a:accent4>
      <a:accent5>
        <a:srgbClr val="FFFFFF"/>
      </a:accent5>
      <a:accent6>
        <a:srgbClr val="FFFFFF"/>
      </a:accent6>
      <a:hlink>
        <a:srgbClr val="0009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1432</TotalTime>
  <Words>843</Words>
  <Application>Microsoft Office PowerPoint</Application>
  <PresentationFormat>On-screen Show (16:9)</PresentationFormat>
  <Paragraphs>128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Arial</vt:lpstr>
      <vt:lpstr>Montserrat</vt:lpstr>
      <vt:lpstr>Maven Pro</vt:lpstr>
      <vt:lpstr>Business Annual Report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 rappor</dc:title>
  <cp:lastModifiedBy>Lizame Issam</cp:lastModifiedBy>
  <cp:revision>101</cp:revision>
  <dcterms:modified xsi:type="dcterms:W3CDTF">2024-12-22T13:27:19Z</dcterms:modified>
</cp:coreProperties>
</file>