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25719482dfd2f436c620d44b312413fe" ContentType="image/25719482dfd2f436c620d44b312413fe"/>
  <Default Extension="4a5ef55614fe81bdccdda5c3ac929562" ContentType="image/4a5ef55614fe81bdccdda5c3ac929562"/>
  <Default Extension="54fb172ae05e684a40f2889c06b64b1a" ContentType="image/54fb172ae05e684a40f2889c06b64b1a"/>
  <Default Extension="f1c56dafcaa7ac33fd9a795f14a1cb6f" ContentType="image/f1c56dafcaa7ac33fd9a795f14a1cb6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image" Target="../media/image-12-8.png"/><Relationship Id="rId9" Type="http://schemas.openxmlformats.org/officeDocument/2006/relationships/image" Target="../media/image-12-9.png"/><Relationship Id="rId10" Type="http://schemas.openxmlformats.org/officeDocument/2006/relationships/image" Target="../media/image-12-10.f1c56dafcaa7ac33fd9a795f14a1cb6f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image" Target="../media/image-13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image" Target="../media/image-14-8.png"/><Relationship Id="rId9" Type="http://schemas.openxmlformats.org/officeDocument/2006/relationships/image" Target="../media/image-14-9.png"/><Relationship Id="rId10" Type="http://schemas.openxmlformats.org/officeDocument/2006/relationships/image" Target="../media/image-14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image" Target="../media/image-16-9.png"/><Relationship Id="rId10" Type="http://schemas.openxmlformats.org/officeDocument/2006/relationships/image" Target="../media/image-1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image" Target="../media/image-18-8.png"/><Relationship Id="rId9" Type="http://schemas.openxmlformats.org/officeDocument/2006/relationships/image" Target="../media/image-18-9.png"/><Relationship Id="rId10" Type="http://schemas.openxmlformats.org/officeDocument/2006/relationships/image" Target="../media/image-18-10.png"/><Relationship Id="rId11" Type="http://schemas.openxmlformats.org/officeDocument/2006/relationships/image" Target="../media/image-18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image" Target="../media/image-21-6.png"/><Relationship Id="rId7" Type="http://schemas.openxmlformats.org/officeDocument/2006/relationships/image" Target="../media/image-2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25719482dfd2f436c620d44b312413fe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pn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png"/><Relationship Id="rId21" Type="http://schemas.openxmlformats.org/officeDocument/2006/relationships/image" Target="../media/image-6-21.4a5ef55614fe81bdccdda5c3ac929562"/><Relationship Id="rId22" Type="http://schemas.openxmlformats.org/officeDocument/2006/relationships/image" Target="../media/image-6-22.54fb172ae05e684a40f2889c06b64b1a"/><Relationship Id="rId23" Type="http://schemas.openxmlformats.org/officeDocument/2006/relationships/slideLayout" Target="../slideLayouts/slideLayout1.xml"/><Relationship Id="rId2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466344"/>
            <a:ext cx="6868058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</a:t>
            </a:r>
            <a:endParaRPr lang="en-US" sz="3600" dirty="0"/>
          </a:p>
        </p:txBody>
      </p:sp>
      <p:sp>
        <p:nvSpPr>
          <p:cNvPr id="6" name="Shape 4"/>
          <p:cNvSpPr/>
          <p:nvPr/>
        </p:nvSpPr>
        <p:spPr>
          <a:xfrm>
            <a:off x="1371600" y="1234440"/>
            <a:ext cx="952805" cy="384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1371600" y="1424635"/>
            <a:ext cx="2686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4A4A4A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時系列予測分析レポート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1371600" y="2301545"/>
            <a:ext cx="38405" cy="857707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9" name="Text 7"/>
          <p:cNvSpPr txBox="1"/>
          <p:nvPr/>
        </p:nvSpPr>
        <p:spPr>
          <a:xfrm>
            <a:off x="1552651" y="2301545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期間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2505456" y="2301545"/>
            <a:ext cx="1905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2025-09-16 〜 2025-09-20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1552651" y="2586838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著者</a:t>
            </a:r>
            <a:endParaRPr lang="en-US" sz="1200" dirty="0"/>
          </a:p>
        </p:txBody>
      </p:sp>
      <p:sp>
        <p:nvSpPr>
          <p:cNvPr id="12" name="Text 10"/>
          <p:cNvSpPr txBox="1"/>
          <p:nvPr/>
        </p:nvSpPr>
        <p:spPr>
          <a:xfrm>
            <a:off x="2505456" y="2586838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中塚一瑳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1552651" y="2873045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データ源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2505456" y="2873045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ETT（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3411626" y="2873045"/>
            <a:ext cx="12957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, 期間, 粒度=1h）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2929738" y="2873045"/>
            <a:ext cx="600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Github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10816438" y="6286500"/>
            <a:ext cx="10241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2025年9月21日</a:t>
            </a:r>
            <a:endParaRPr lang="en-US" sz="1000" dirty="0"/>
          </a:p>
        </p:txBody>
      </p:sp>
      <p:sp>
        <p:nvSpPr>
          <p:cNvPr id="18" name="Shape 16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5820156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4967935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E1詳細（XGB→LSTM転用）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71600" y="1543507"/>
            <a:ext cx="190195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561795" y="1495044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高相関削減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371600" y="1857146"/>
            <a:ext cx="4876495" cy="10671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371600" y="1857146"/>
            <a:ext cx="38405" cy="10671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552651" y="1952244"/>
            <a:ext cx="3477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多重共線性問題回避のための特徴量クリーニング</a:t>
            </a:r>
            <a:endParaRPr lang="en-US" sz="12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1552651" y="2180844"/>
            <a:ext cx="95098" cy="152705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1647749" y="2180844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閾値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1953158" y="2180844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THR=0.98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2676449" y="2180844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を超える相関ペアを検出</a:t>
            </a:r>
            <a:endParaRPr lang="en-US" sz="12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552651" y="2505456"/>
            <a:ext cx="95098" cy="152705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1647749" y="2505456"/>
            <a:ext cx="2857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ターゲット変数との相関が低い方を削除</a:t>
            </a:r>
            <a:endParaRPr lang="en-US" sz="120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371600" y="3161995"/>
            <a:ext cx="190195" cy="190195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1561795" y="3114446"/>
            <a:ext cx="179131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LSTM転用プロセス</a:t>
            </a:r>
            <a:endParaRPr lang="en-US" sz="150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1371600" y="3476549"/>
            <a:ext cx="95098" cy="152705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1466698" y="3476549"/>
            <a:ext cx="2867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XGBoostで特徴量重要度（Gain）を算出</a:t>
            </a:r>
            <a:endParaRPr lang="en-US" sz="1200" dirty="0"/>
          </a:p>
        </p:txBody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80" b="-180"/>
          <a:stretch/>
        </p:blipFill>
        <p:spPr>
          <a:xfrm>
            <a:off x="1371600" y="3800246"/>
            <a:ext cx="95098" cy="152705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1466698" y="3800246"/>
            <a:ext cx="2553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上位K特徴量を選別（K=20を検証）</a:t>
            </a:r>
            <a:endParaRPr lang="en-US" sz="1200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1371600" y="4123944"/>
            <a:ext cx="95098" cy="152705"/>
          </a:xfrm>
          <a:prstGeom prst="rect">
            <a:avLst/>
          </a:prstGeom>
        </p:spPr>
      </p:pic>
      <p:sp>
        <p:nvSpPr>
          <p:cNvPr id="25" name="Text 16"/>
          <p:cNvSpPr txBox="1"/>
          <p:nvPr/>
        </p:nvSpPr>
        <p:spPr>
          <a:xfrm>
            <a:off x="1466698" y="4123944"/>
            <a:ext cx="3086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選別された特徴量のみをLSTMモデルに投入</a:t>
            </a:r>
            <a:endParaRPr lang="en-US" sz="1200" dirty="0"/>
          </a:p>
        </p:txBody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1371600" y="4448556"/>
            <a:ext cx="95098" cy="152705"/>
          </a:xfrm>
          <a:prstGeom prst="rect">
            <a:avLst/>
          </a:prstGeom>
        </p:spPr>
      </p:pic>
      <p:sp>
        <p:nvSpPr>
          <p:cNvPr id="27" name="Text 17"/>
          <p:cNvSpPr txBox="1"/>
          <p:nvPr/>
        </p:nvSpPr>
        <p:spPr>
          <a:xfrm>
            <a:off x="1466698" y="4448556"/>
            <a:ext cx="4153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ハイパーパラメータ：epochs=100, batch=32, patience=10</a:t>
            </a:r>
            <a:endParaRPr lang="en-US" sz="1200" dirty="0"/>
          </a:p>
        </p:txBody>
      </p:sp>
      <p:sp>
        <p:nvSpPr>
          <p:cNvPr id="28" name="Shape 18"/>
          <p:cNvSpPr/>
          <p:nvPr/>
        </p:nvSpPr>
        <p:spPr>
          <a:xfrm>
            <a:off x="1371600" y="4867351"/>
            <a:ext cx="1037844" cy="571500"/>
          </a:xfrm>
          <a:prstGeom prst="roundRect">
            <a:avLst>
              <a:gd name="adj" fmla="val 21333"/>
            </a:avLst>
          </a:prstGeom>
          <a:solidFill>
            <a:srgbClr val="E9F0FF"/>
          </a:solidFill>
          <a:ln w="25400">
            <a:solidFill>
              <a:srgbClr val="0052CC"/>
            </a:solidFill>
            <a:prstDash val="solid"/>
          </a:ln>
        </p:spPr>
      </p:sp>
      <p:sp>
        <p:nvSpPr>
          <p:cNvPr id="29" name="Text 19"/>
          <p:cNvSpPr txBox="1"/>
          <p:nvPr/>
        </p:nvSpPr>
        <p:spPr>
          <a:xfrm>
            <a:off x="1438351" y="4953305"/>
            <a:ext cx="662026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特徴量抽出</a:t>
            </a:r>
            <a:endParaRPr lang="en-US" sz="1000" dirty="0"/>
          </a:p>
        </p:txBody>
      </p:sp>
      <p:sp>
        <p:nvSpPr>
          <p:cNvPr id="30" name="Text 20"/>
          <p:cNvSpPr txBox="1"/>
          <p:nvPr/>
        </p:nvSpPr>
        <p:spPr>
          <a:xfrm>
            <a:off x="1997964" y="4953305"/>
            <a:ext cx="443484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前処理</a:t>
            </a:r>
            <a:endParaRPr lang="en-US" sz="1000" dirty="0"/>
          </a:p>
        </p:txBody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rcRect l="-1648" r="-1648" t="0" b="0"/>
          <a:stretch/>
        </p:blipFill>
        <p:spPr>
          <a:xfrm>
            <a:off x="2441448" y="5057546"/>
            <a:ext cx="171907" cy="190195"/>
          </a:xfrm>
          <a:prstGeom prst="rect">
            <a:avLst/>
          </a:prstGeom>
        </p:spPr>
      </p:pic>
      <p:sp>
        <p:nvSpPr>
          <p:cNvPr id="32" name="Shape 21"/>
          <p:cNvSpPr/>
          <p:nvPr/>
        </p:nvSpPr>
        <p:spPr>
          <a:xfrm>
            <a:off x="2654503" y="4867351"/>
            <a:ext cx="1037844" cy="571500"/>
          </a:xfrm>
          <a:prstGeom prst="roundRect">
            <a:avLst>
              <a:gd name="adj" fmla="val 21333"/>
            </a:avLst>
          </a:prstGeom>
          <a:solidFill>
            <a:srgbClr val="E9F0FF"/>
          </a:solidFill>
          <a:ln w="25400">
            <a:solidFill>
              <a:srgbClr val="0052CC"/>
            </a:solidFill>
            <a:prstDash val="solid"/>
          </a:ln>
        </p:spPr>
      </p:sp>
      <p:sp>
        <p:nvSpPr>
          <p:cNvPr id="33" name="Text 22"/>
          <p:cNvSpPr txBox="1"/>
          <p:nvPr/>
        </p:nvSpPr>
        <p:spPr>
          <a:xfrm>
            <a:off x="2720340" y="5052974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XGBoost</a:t>
            </a:r>
            <a:endParaRPr lang="en-US" sz="1000" dirty="0"/>
          </a:p>
        </p:txBody>
      </p:sp>
      <p:sp>
        <p:nvSpPr>
          <p:cNvPr id="34" name="Text 23"/>
          <p:cNvSpPr txBox="1"/>
          <p:nvPr/>
        </p:nvSpPr>
        <p:spPr>
          <a:xfrm>
            <a:off x="3262579" y="4852721"/>
            <a:ext cx="462686" cy="6007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重要度算出</a:t>
            </a:r>
            <a:endParaRPr lang="en-US" sz="1000" dirty="0"/>
          </a:p>
        </p:txBody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rcRect l="-1648" r="-1648" t="0" b="0"/>
          <a:stretch/>
        </p:blipFill>
        <p:spPr>
          <a:xfrm>
            <a:off x="3724351" y="5057546"/>
            <a:ext cx="171907" cy="190195"/>
          </a:xfrm>
          <a:prstGeom prst="rect">
            <a:avLst/>
          </a:prstGeom>
        </p:spPr>
      </p:pic>
      <p:sp>
        <p:nvSpPr>
          <p:cNvPr id="36" name="Shape 24"/>
          <p:cNvSpPr/>
          <p:nvPr/>
        </p:nvSpPr>
        <p:spPr>
          <a:xfrm>
            <a:off x="3936492" y="4867351"/>
            <a:ext cx="1037844" cy="571500"/>
          </a:xfrm>
          <a:prstGeom prst="roundRect">
            <a:avLst>
              <a:gd name="adj" fmla="val 21333"/>
            </a:avLst>
          </a:prstGeom>
          <a:solidFill>
            <a:srgbClr val="E9F0FF"/>
          </a:solidFill>
          <a:ln w="25400">
            <a:solidFill>
              <a:srgbClr val="0052CC"/>
            </a:solidFill>
            <a:prstDash val="solid"/>
          </a:ln>
        </p:spPr>
      </p:sp>
      <p:sp>
        <p:nvSpPr>
          <p:cNvPr id="37" name="Text 25"/>
          <p:cNvSpPr txBox="1"/>
          <p:nvPr/>
        </p:nvSpPr>
        <p:spPr>
          <a:xfrm>
            <a:off x="4003243" y="4953305"/>
            <a:ext cx="747979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上位特徴量</a:t>
            </a:r>
            <a:endParaRPr lang="en-US" sz="1000" dirty="0"/>
          </a:p>
        </p:txBody>
      </p:sp>
      <p:sp>
        <p:nvSpPr>
          <p:cNvPr id="38" name="Text 26"/>
          <p:cNvSpPr txBox="1"/>
          <p:nvPr/>
        </p:nvSpPr>
        <p:spPr>
          <a:xfrm>
            <a:off x="4643323" y="4953305"/>
            <a:ext cx="357530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選定</a:t>
            </a:r>
            <a:endParaRPr lang="en-US" sz="1000" dirty="0"/>
          </a:p>
        </p:txBody>
      </p:sp>
      <p:pic>
        <p:nvPicPr>
          <p:cNvPr id="39" name="Image 10" descr="preencoded.png">    </p:cNvPr>
          <p:cNvPicPr>
            <a:picLocks noChangeAspect="1"/>
          </p:cNvPicPr>
          <p:nvPr/>
        </p:nvPicPr>
        <p:blipFill>
          <a:blip r:embed="rId11"/>
          <a:srcRect l="-1648" r="-1648" t="0" b="0"/>
          <a:stretch/>
        </p:blipFill>
        <p:spPr>
          <a:xfrm>
            <a:off x="5006340" y="5057546"/>
            <a:ext cx="171907" cy="190195"/>
          </a:xfrm>
          <a:prstGeom prst="rect">
            <a:avLst/>
          </a:prstGeom>
        </p:spPr>
      </p:pic>
      <p:sp>
        <p:nvSpPr>
          <p:cNvPr id="40" name="Shape 27"/>
          <p:cNvSpPr/>
          <p:nvPr/>
        </p:nvSpPr>
        <p:spPr>
          <a:xfrm>
            <a:off x="5219395" y="4867351"/>
            <a:ext cx="1037844" cy="571500"/>
          </a:xfrm>
          <a:prstGeom prst="roundRect">
            <a:avLst>
              <a:gd name="adj" fmla="val 21333"/>
            </a:avLst>
          </a:prstGeom>
          <a:solidFill>
            <a:srgbClr val="E9F0FF"/>
          </a:solidFill>
          <a:ln w="25400">
            <a:solidFill>
              <a:srgbClr val="0052CC"/>
            </a:solidFill>
            <a:prstDash val="solid"/>
          </a:ln>
        </p:spPr>
      </p:sp>
      <p:sp>
        <p:nvSpPr>
          <p:cNvPr id="41" name="Text 28"/>
          <p:cNvSpPr txBox="1"/>
          <p:nvPr/>
        </p:nvSpPr>
        <p:spPr>
          <a:xfrm>
            <a:off x="5285232" y="5052974"/>
            <a:ext cx="4526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000" dirty="0"/>
          </a:p>
        </p:txBody>
      </p:sp>
      <p:sp>
        <p:nvSpPr>
          <p:cNvPr id="42" name="Text 29"/>
          <p:cNvSpPr txBox="1"/>
          <p:nvPr/>
        </p:nvSpPr>
        <p:spPr>
          <a:xfrm>
            <a:off x="5629961" y="4953305"/>
            <a:ext cx="652882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モデル構築</a:t>
            </a:r>
            <a:endParaRPr lang="en-US" sz="1000" dirty="0"/>
          </a:p>
        </p:txBody>
      </p:sp>
      <p:sp>
        <p:nvSpPr>
          <p:cNvPr id="43" name="Shape 30"/>
          <p:cNvSpPr/>
          <p:nvPr/>
        </p:nvSpPr>
        <p:spPr>
          <a:xfrm>
            <a:off x="6858000" y="1495044"/>
            <a:ext cx="4876495" cy="3047695"/>
          </a:xfrm>
          <a:prstGeom prst="roundRect">
            <a:avLst>
              <a:gd name="adj" fmla="val 750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44" name="Text 31"/>
          <p:cNvSpPr txBox="1"/>
          <p:nvPr/>
        </p:nvSpPr>
        <p:spPr>
          <a:xfrm>
            <a:off x="8118043" y="1647749"/>
            <a:ext cx="2477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XGB特徴量重要度（Gain）- Top 5</a:t>
            </a:r>
            <a:endParaRPr lang="en-US" sz="1200" dirty="0"/>
          </a:p>
        </p:txBody>
      </p:sp>
      <p:sp>
        <p:nvSpPr>
          <p:cNvPr id="45" name="Text 32"/>
          <p:cNvSpPr txBox="1"/>
          <p:nvPr/>
        </p:nvSpPr>
        <p:spPr>
          <a:xfrm>
            <a:off x="7966253" y="2081174"/>
            <a:ext cx="2816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</a:t>
            </a:r>
            <a:endParaRPr lang="en-US" sz="1000" dirty="0"/>
          </a:p>
        </p:txBody>
      </p:sp>
      <p:sp>
        <p:nvSpPr>
          <p:cNvPr id="46" name="Shape 33"/>
          <p:cNvSpPr/>
          <p:nvPr/>
        </p:nvSpPr>
        <p:spPr>
          <a:xfrm>
            <a:off x="8238744" y="2029054"/>
            <a:ext cx="3258007" cy="228600"/>
          </a:xfrm>
          <a:prstGeom prst="roundRect">
            <a:avLst>
              <a:gd name="adj" fmla="val 66667"/>
            </a:avLst>
          </a:prstGeom>
          <a:solidFill>
            <a:srgbClr val="0052CC"/>
          </a:solidFill>
          <a:ln/>
        </p:spPr>
      </p:sp>
      <p:sp>
        <p:nvSpPr>
          <p:cNvPr id="47" name="Text 34"/>
          <p:cNvSpPr txBox="1"/>
          <p:nvPr/>
        </p:nvSpPr>
        <p:spPr>
          <a:xfrm>
            <a:off x="11087100" y="2042770"/>
            <a:ext cx="424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4120</a:t>
            </a:r>
            <a:endParaRPr lang="en-US" sz="1000" dirty="0"/>
          </a:p>
        </p:txBody>
      </p:sp>
      <p:sp>
        <p:nvSpPr>
          <p:cNvPr id="48" name="Text 35"/>
          <p:cNvSpPr txBox="1"/>
          <p:nvPr/>
        </p:nvSpPr>
        <p:spPr>
          <a:xfrm>
            <a:off x="7536485" y="2462479"/>
            <a:ext cx="710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OT_ma24</a:t>
            </a:r>
            <a:endParaRPr lang="en-US" sz="1000" dirty="0"/>
          </a:p>
        </p:txBody>
      </p:sp>
      <p:sp>
        <p:nvSpPr>
          <p:cNvPr id="49" name="Shape 36"/>
          <p:cNvSpPr/>
          <p:nvPr/>
        </p:nvSpPr>
        <p:spPr>
          <a:xfrm>
            <a:off x="8238744" y="2409444"/>
            <a:ext cx="886054" cy="228600"/>
          </a:xfrm>
          <a:prstGeom prst="roundRect">
            <a:avLst>
              <a:gd name="adj" fmla="val 66667"/>
            </a:avLst>
          </a:prstGeom>
          <a:solidFill>
            <a:srgbClr val="0052CC"/>
          </a:solidFill>
          <a:ln/>
        </p:spPr>
      </p:sp>
      <p:sp>
        <p:nvSpPr>
          <p:cNvPr id="50" name="Text 37"/>
          <p:cNvSpPr txBox="1"/>
          <p:nvPr/>
        </p:nvSpPr>
        <p:spPr>
          <a:xfrm>
            <a:off x="8708746" y="2424074"/>
            <a:ext cx="424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1103</a:t>
            </a:r>
            <a:endParaRPr lang="en-US" sz="1000" dirty="0"/>
          </a:p>
        </p:txBody>
      </p:sp>
      <p:sp>
        <p:nvSpPr>
          <p:cNvPr id="51" name="Text 38"/>
          <p:cNvSpPr txBox="1"/>
          <p:nvPr/>
        </p:nvSpPr>
        <p:spPr>
          <a:xfrm>
            <a:off x="7612380" y="284287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OT_ma3</a:t>
            </a:r>
            <a:endParaRPr lang="en-US" sz="1000" dirty="0"/>
          </a:p>
        </p:txBody>
      </p:sp>
      <p:sp>
        <p:nvSpPr>
          <p:cNvPr id="52" name="Shape 39"/>
          <p:cNvSpPr/>
          <p:nvPr/>
        </p:nvSpPr>
        <p:spPr>
          <a:xfrm>
            <a:off x="8238744" y="2790749"/>
            <a:ext cx="523951" cy="228600"/>
          </a:xfrm>
          <a:prstGeom prst="roundRect">
            <a:avLst>
              <a:gd name="adj" fmla="val 66667"/>
            </a:avLst>
          </a:prstGeom>
          <a:solidFill>
            <a:srgbClr val="0052CC"/>
          </a:solidFill>
          <a:ln/>
        </p:spPr>
      </p:sp>
      <p:sp>
        <p:nvSpPr>
          <p:cNvPr id="53" name="Text 40"/>
          <p:cNvSpPr txBox="1"/>
          <p:nvPr/>
        </p:nvSpPr>
        <p:spPr>
          <a:xfrm>
            <a:off x="8428939" y="2805379"/>
            <a:ext cx="338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675</a:t>
            </a:r>
            <a:endParaRPr lang="en-US" sz="1000" dirty="0"/>
          </a:p>
        </p:txBody>
      </p:sp>
      <p:sp>
        <p:nvSpPr>
          <p:cNvPr id="54" name="Text 41"/>
          <p:cNvSpPr txBox="1"/>
          <p:nvPr/>
        </p:nvSpPr>
        <p:spPr>
          <a:xfrm>
            <a:off x="7621524" y="3224174"/>
            <a:ext cx="624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OT_lag1</a:t>
            </a:r>
            <a:endParaRPr lang="en-US" sz="1000" dirty="0"/>
          </a:p>
        </p:txBody>
      </p:sp>
      <p:sp>
        <p:nvSpPr>
          <p:cNvPr id="55" name="Shape 42"/>
          <p:cNvSpPr/>
          <p:nvPr/>
        </p:nvSpPr>
        <p:spPr>
          <a:xfrm>
            <a:off x="8238744" y="3172054"/>
            <a:ext cx="362102" cy="228600"/>
          </a:xfrm>
          <a:prstGeom prst="roundRect">
            <a:avLst>
              <a:gd name="adj" fmla="val 66667"/>
            </a:avLst>
          </a:prstGeom>
          <a:solidFill>
            <a:srgbClr val="0052CC"/>
          </a:solidFill>
          <a:ln/>
        </p:spPr>
      </p:sp>
      <p:sp>
        <p:nvSpPr>
          <p:cNvPr id="56" name="Text 43"/>
          <p:cNvSpPr txBox="1"/>
          <p:nvPr/>
        </p:nvSpPr>
        <p:spPr>
          <a:xfrm>
            <a:off x="8266176" y="3185770"/>
            <a:ext cx="338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447</a:t>
            </a:r>
            <a:endParaRPr lang="en-US" sz="1000" dirty="0"/>
          </a:p>
        </p:txBody>
      </p:sp>
      <p:sp>
        <p:nvSpPr>
          <p:cNvPr id="57" name="Text 44"/>
          <p:cNvSpPr txBox="1"/>
          <p:nvPr/>
        </p:nvSpPr>
        <p:spPr>
          <a:xfrm>
            <a:off x="7536485" y="3605479"/>
            <a:ext cx="710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OT_ma12</a:t>
            </a:r>
            <a:endParaRPr lang="en-US" sz="1000" dirty="0"/>
          </a:p>
        </p:txBody>
      </p:sp>
      <p:sp>
        <p:nvSpPr>
          <p:cNvPr id="58" name="Shape 45"/>
          <p:cNvSpPr/>
          <p:nvPr/>
        </p:nvSpPr>
        <p:spPr>
          <a:xfrm>
            <a:off x="8238744" y="3552444"/>
            <a:ext cx="295351" cy="228600"/>
          </a:xfrm>
          <a:prstGeom prst="roundRect">
            <a:avLst>
              <a:gd name="adj" fmla="val 66667"/>
            </a:avLst>
          </a:prstGeom>
          <a:solidFill>
            <a:srgbClr val="0052CC"/>
          </a:solidFill>
          <a:ln/>
        </p:spPr>
      </p:sp>
      <p:sp>
        <p:nvSpPr>
          <p:cNvPr id="59" name="Text 46"/>
          <p:cNvSpPr txBox="1"/>
          <p:nvPr/>
        </p:nvSpPr>
        <p:spPr>
          <a:xfrm>
            <a:off x="8249717" y="3550615"/>
            <a:ext cx="338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379</a:t>
            </a:r>
            <a:endParaRPr lang="en-US" sz="1000" dirty="0"/>
          </a:p>
        </p:txBody>
      </p:sp>
      <p:pic>
        <p:nvPicPr>
          <p:cNvPr id="60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7095744" y="4038905"/>
            <a:ext cx="133502" cy="133502"/>
          </a:xfrm>
          <a:prstGeom prst="rect">
            <a:avLst/>
          </a:prstGeom>
        </p:spPr>
      </p:pic>
      <p:sp>
        <p:nvSpPr>
          <p:cNvPr id="61" name="Text 47"/>
          <p:cNvSpPr txBox="1"/>
          <p:nvPr/>
        </p:nvSpPr>
        <p:spPr>
          <a:xfrm>
            <a:off x="7306056" y="4009644"/>
            <a:ext cx="30147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OT自体と移動平均特徴量（ma）が上位を占める</a:t>
            </a:r>
            <a:endParaRPr lang="en-US" sz="1000" dirty="0"/>
          </a:p>
        </p:txBody>
      </p:sp>
      <p:pic>
        <p:nvPicPr>
          <p:cNvPr id="62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7095744" y="4229100"/>
            <a:ext cx="133502" cy="133502"/>
          </a:xfrm>
          <a:prstGeom prst="rect">
            <a:avLst/>
          </a:prstGeom>
        </p:spPr>
      </p:pic>
      <p:sp>
        <p:nvSpPr>
          <p:cNvPr id="63" name="Text 48"/>
          <p:cNvSpPr txBox="1"/>
          <p:nvPr/>
        </p:nvSpPr>
        <p:spPr>
          <a:xfrm>
            <a:off x="7306056" y="4200754"/>
            <a:ext cx="2805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OTの重要度が他特徴量と比較して極めて高い</a:t>
            </a:r>
            <a:endParaRPr lang="en-US" sz="1000" dirty="0"/>
          </a:p>
        </p:txBody>
      </p:sp>
      <p:sp>
        <p:nvSpPr>
          <p:cNvPr id="64" name="Text 49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65" name="Shape 50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33404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95705" y="466344"/>
            <a:ext cx="6139282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E2詳細（ベースライン・周期中心）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295705" y="1114654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295705" y="1390802"/>
            <a:ext cx="142646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438351" y="1343254"/>
            <a:ext cx="14767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アプローチ概要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295705" y="1686154"/>
            <a:ext cx="4953305" cy="76169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295705" y="1686154"/>
            <a:ext cx="38405" cy="7616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466698" y="1762049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ターゲット変数を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2686507" y="1762049"/>
            <a:ext cx="609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ΔOT_6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3179369" y="1762049"/>
            <a:ext cx="2334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（6時間先の油温変化量）に設定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1466698" y="208574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定義：</a:t>
            </a:r>
            <a:endParaRPr lang="en-US" sz="1200" dirty="0"/>
          </a:p>
        </p:txBody>
      </p:sp>
      <p:sp>
        <p:nvSpPr>
          <p:cNvPr id="15" name="Shape 12"/>
          <p:cNvSpPr/>
          <p:nvPr/>
        </p:nvSpPr>
        <p:spPr>
          <a:xfrm>
            <a:off x="2018995" y="2029054"/>
            <a:ext cx="2486254" cy="342900"/>
          </a:xfrm>
          <a:prstGeom prst="roundRect">
            <a:avLst>
              <a:gd name="adj" fmla="val 44444"/>
            </a:avLst>
          </a:prstGeom>
          <a:solidFill>
            <a:srgbClr val="E9F0FF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2115007" y="2104949"/>
            <a:ext cx="24103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ΔOT_6 = OT.shift(-6) - OT</a:t>
            </a:r>
            <a:endParaRPr lang="en-US" sz="120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95705" y="2628900"/>
            <a:ext cx="190195" cy="190195"/>
          </a:xfrm>
          <a:prstGeom prst="rect">
            <a:avLst/>
          </a:prstGeom>
        </p:spPr>
      </p:pic>
      <p:sp>
        <p:nvSpPr>
          <p:cNvPr id="18" name="Text 14"/>
          <p:cNvSpPr txBox="1"/>
          <p:nvPr/>
        </p:nvSpPr>
        <p:spPr>
          <a:xfrm>
            <a:off x="1485900" y="2581351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重要な発見</a:t>
            </a:r>
            <a:endParaRPr lang="en-US" sz="15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295705" y="2924251"/>
            <a:ext cx="95098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1390802" y="2924251"/>
            <a:ext cx="1353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ΔOT_6導入により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2621585" y="2924251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OT自体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1390802" y="2924251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の圧倒的な重要度が除外され、潜在的な周期性特徴量が浮き彫りに</a:t>
            </a:r>
            <a:endParaRPr lang="en-US" sz="120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295705" y="3457346"/>
            <a:ext cx="95098" cy="152705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1390802" y="3457346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最重要特徴量が</a:t>
            </a:r>
            <a:endParaRPr lang="en-US" sz="1200" dirty="0"/>
          </a:p>
        </p:txBody>
      </p:sp>
      <p:sp>
        <p:nvSpPr>
          <p:cNvPr id="25" name="Text 19"/>
          <p:cNvSpPr txBox="1"/>
          <p:nvPr/>
        </p:nvSpPr>
        <p:spPr>
          <a:xfrm>
            <a:off x="2457907" y="3457346"/>
            <a:ext cx="10579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24時間周期性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1390802" y="3457346"/>
            <a:ext cx="49341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（F_OT_cos_P24_k1）となり、日射パターンの影響を明確に検出</a:t>
            </a:r>
            <a:endParaRPr lang="en-US" sz="1200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1295705" y="3991356"/>
            <a:ext cx="95098" cy="152705"/>
          </a:xfrm>
          <a:prstGeom prst="rect">
            <a:avLst/>
          </a:prstGeom>
        </p:spPr>
      </p:pic>
      <p:sp>
        <p:nvSpPr>
          <p:cNvPr id="28" name="Text 21"/>
          <p:cNvSpPr txBox="1"/>
          <p:nvPr/>
        </p:nvSpPr>
        <p:spPr>
          <a:xfrm>
            <a:off x="1390802" y="3991356"/>
            <a:ext cx="1086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時間（hour）</a:t>
            </a:r>
            <a:endParaRPr lang="en-US" sz="1200" dirty="0"/>
          </a:p>
        </p:txBody>
      </p:sp>
      <p:sp>
        <p:nvSpPr>
          <p:cNvPr id="29" name="Text 22"/>
          <p:cNvSpPr txBox="1"/>
          <p:nvPr/>
        </p:nvSpPr>
        <p:spPr>
          <a:xfrm>
            <a:off x="1390802" y="3991356"/>
            <a:ext cx="49725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が第2位の重要度となり、三角関数と組み合わさり非線形な周期を表現</a:t>
            </a:r>
            <a:endParaRPr lang="en-US" sz="120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295705" y="4629607"/>
            <a:ext cx="190195" cy="190195"/>
          </a:xfrm>
          <a:prstGeom prst="rect">
            <a:avLst/>
          </a:prstGeom>
        </p:spPr>
      </p:pic>
      <p:sp>
        <p:nvSpPr>
          <p:cNvPr id="31" name="Text 23"/>
          <p:cNvSpPr txBox="1"/>
          <p:nvPr/>
        </p:nvSpPr>
        <p:spPr>
          <a:xfrm>
            <a:off x="1485900" y="4581144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インサイト</a:t>
            </a:r>
            <a:endParaRPr lang="en-US" sz="1500" dirty="0"/>
          </a:p>
        </p:txBody>
      </p:sp>
      <p:sp>
        <p:nvSpPr>
          <p:cNvPr id="32" name="Shape 24"/>
          <p:cNvSpPr/>
          <p:nvPr/>
        </p:nvSpPr>
        <p:spPr>
          <a:xfrm>
            <a:off x="1295705" y="4943246"/>
            <a:ext cx="3457346" cy="286207"/>
          </a:xfrm>
          <a:prstGeom prst="rect">
            <a:avLst/>
          </a:prstGeom>
          <a:solidFill>
            <a:srgbClr val="FFEDD8"/>
          </a:solidFill>
          <a:ln/>
        </p:spPr>
      </p:sp>
      <p:sp>
        <p:nvSpPr>
          <p:cNvPr id="33" name="Shape 25"/>
          <p:cNvSpPr/>
          <p:nvPr/>
        </p:nvSpPr>
        <p:spPr>
          <a:xfrm>
            <a:off x="1295705" y="4943246"/>
            <a:ext cx="28346" cy="286207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34" name="Text 26"/>
          <p:cNvSpPr txBox="1"/>
          <p:nvPr/>
        </p:nvSpPr>
        <p:spPr>
          <a:xfrm>
            <a:off x="1399946" y="4972507"/>
            <a:ext cx="3391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周期性の発見：OT変化は24時間周期に強く依存</a:t>
            </a:r>
            <a:endParaRPr lang="en-US" sz="1200" dirty="0"/>
          </a:p>
        </p:txBody>
      </p:sp>
      <p:sp>
        <p:nvSpPr>
          <p:cNvPr id="35" name="Shape 27"/>
          <p:cNvSpPr/>
          <p:nvPr/>
        </p:nvSpPr>
        <p:spPr>
          <a:xfrm>
            <a:off x="1295705" y="5266944"/>
            <a:ext cx="3534156" cy="286207"/>
          </a:xfrm>
          <a:prstGeom prst="rect">
            <a:avLst/>
          </a:prstGeom>
          <a:solidFill>
            <a:srgbClr val="FFEDD8"/>
          </a:solidFill>
          <a:ln/>
        </p:spPr>
      </p:sp>
      <p:sp>
        <p:nvSpPr>
          <p:cNvPr id="36" name="Shape 28"/>
          <p:cNvSpPr/>
          <p:nvPr/>
        </p:nvSpPr>
        <p:spPr>
          <a:xfrm>
            <a:off x="1295705" y="5266944"/>
            <a:ext cx="28346" cy="286207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37" name="Text 29"/>
          <p:cNvSpPr txBox="1"/>
          <p:nvPr/>
        </p:nvSpPr>
        <p:spPr>
          <a:xfrm>
            <a:off x="1399946" y="5296205"/>
            <a:ext cx="3467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日射影響：太陽光サイクルと時間帯効果の重要性</a:t>
            </a:r>
            <a:endParaRPr lang="en-US" sz="1200" dirty="0"/>
          </a:p>
        </p:txBody>
      </p:sp>
      <p:sp>
        <p:nvSpPr>
          <p:cNvPr id="38" name="Shape 30"/>
          <p:cNvSpPr/>
          <p:nvPr/>
        </p:nvSpPr>
        <p:spPr>
          <a:xfrm>
            <a:off x="1295705" y="5591556"/>
            <a:ext cx="2952598" cy="286207"/>
          </a:xfrm>
          <a:prstGeom prst="rect">
            <a:avLst/>
          </a:prstGeom>
          <a:solidFill>
            <a:srgbClr val="FFEDD8"/>
          </a:solidFill>
          <a:ln/>
        </p:spPr>
      </p:sp>
      <p:sp>
        <p:nvSpPr>
          <p:cNvPr id="39" name="Shape 31"/>
          <p:cNvSpPr/>
          <p:nvPr/>
        </p:nvSpPr>
        <p:spPr>
          <a:xfrm>
            <a:off x="1295705" y="5591556"/>
            <a:ext cx="28346" cy="286207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0" name="Text 32"/>
          <p:cNvSpPr txBox="1"/>
          <p:nvPr/>
        </p:nvSpPr>
        <p:spPr>
          <a:xfrm>
            <a:off x="1399946" y="5619902"/>
            <a:ext cx="2886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E4実験の基盤：周期性補正の有効性示唆</a:t>
            </a:r>
            <a:endParaRPr lang="en-US" sz="1200" dirty="0"/>
          </a:p>
        </p:txBody>
      </p:sp>
      <p:sp>
        <p:nvSpPr>
          <p:cNvPr id="41" name="Shape 33"/>
          <p:cNvSpPr/>
          <p:nvPr/>
        </p:nvSpPr>
        <p:spPr>
          <a:xfrm>
            <a:off x="6553505" y="1343254"/>
            <a:ext cx="5257800" cy="3143707"/>
          </a:xfrm>
          <a:prstGeom prst="roundRect">
            <a:avLst>
              <a:gd name="adj" fmla="val 705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pic>
        <p:nvPicPr>
          <p:cNvPr id="42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6" b="-6"/>
          <a:stretch/>
        </p:blipFill>
        <p:spPr>
          <a:xfrm>
            <a:off x="6562649" y="1352398"/>
            <a:ext cx="5238598" cy="3124505"/>
          </a:xfrm>
          <a:prstGeom prst="rect">
            <a:avLst/>
          </a:prstGeom>
        </p:spPr>
      </p:pic>
      <p:sp>
        <p:nvSpPr>
          <p:cNvPr id="43" name="Text 34"/>
          <p:cNvSpPr txBox="1"/>
          <p:nvPr/>
        </p:nvSpPr>
        <p:spPr>
          <a:xfrm>
            <a:off x="7389266" y="4591202"/>
            <a:ext cx="3676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※E1と異なり、OT自体の重要度は除外され、潜在的パターンが明確化</a:t>
            </a:r>
            <a:endParaRPr lang="en-US" sz="900" dirty="0"/>
          </a:p>
        </p:txBody>
      </p:sp>
      <p:sp>
        <p:nvSpPr>
          <p:cNvPr id="44" name="Text 35"/>
          <p:cNvSpPr txBox="1"/>
          <p:nvPr/>
        </p:nvSpPr>
        <p:spPr>
          <a:xfrm>
            <a:off x="8926373" y="6362395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45" name="Shape 36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18895" y="390449"/>
            <a:ext cx="3567989" cy="4672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E3詳細（外れ値処理）</a:t>
            </a:r>
            <a:endParaRPr lang="en-US" sz="2500" dirty="0"/>
          </a:p>
        </p:txBody>
      </p:sp>
      <p:sp>
        <p:nvSpPr>
          <p:cNvPr id="6" name="Shape 4"/>
          <p:cNvSpPr/>
          <p:nvPr/>
        </p:nvSpPr>
        <p:spPr>
          <a:xfrm>
            <a:off x="1218895" y="981151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218895" y="1233526"/>
            <a:ext cx="171907" cy="171907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390802" y="1190549"/>
            <a:ext cx="13295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外れ値検出指標</a:t>
            </a:r>
            <a:endParaRPr lang="en-US" sz="1300" dirty="0"/>
          </a:p>
        </p:txBody>
      </p:sp>
      <p:sp>
        <p:nvSpPr>
          <p:cNvPr id="9" name="Shape 6"/>
          <p:cNvSpPr/>
          <p:nvPr/>
        </p:nvSpPr>
        <p:spPr>
          <a:xfrm>
            <a:off x="1218895" y="1505102"/>
            <a:ext cx="5105095" cy="733349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218895" y="1505102"/>
            <a:ext cx="38405" cy="733349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371600" y="1580998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1時間ごとの油温変化量の絶対値を使用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371600" y="1890979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指標：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1904695" y="1848002"/>
            <a:ext cx="1638605" cy="314554"/>
          </a:xfrm>
          <a:prstGeom prst="roundRect">
            <a:avLst>
              <a:gd name="adj" fmla="val 52854"/>
            </a:avLst>
          </a:prstGeom>
          <a:solidFill>
            <a:srgbClr val="E9F0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2000707" y="1923898"/>
            <a:ext cx="15480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dOT1 = |OT.diff()|</a:t>
            </a:r>
            <a:endParaRPr lang="en-US" sz="100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18895" y="2395728"/>
            <a:ext cx="171907" cy="171907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1390802" y="2352751"/>
            <a:ext cx="18434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未来変動の最大値計算</a:t>
            </a:r>
            <a:endParaRPr lang="en-US" sz="13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218895" y="2667305"/>
            <a:ext cx="95098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1314907" y="2667305"/>
            <a:ext cx="2334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未来6時間分の最大変化量を算出</a:t>
            </a:r>
            <a:endParaRPr lang="en-US" sz="1200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218895" y="2952598"/>
            <a:ext cx="95098" cy="152705"/>
          </a:xfrm>
          <a:prstGeom prst="rect">
            <a:avLst/>
          </a:prstGeom>
        </p:spPr>
      </p:pic>
      <p:sp>
        <p:nvSpPr>
          <p:cNvPr id="20" name="Shape 14"/>
          <p:cNvSpPr/>
          <p:nvPr/>
        </p:nvSpPr>
        <p:spPr>
          <a:xfrm>
            <a:off x="1390802" y="2952598"/>
            <a:ext cx="2762402" cy="314554"/>
          </a:xfrm>
          <a:prstGeom prst="roundRect">
            <a:avLst>
              <a:gd name="adj" fmla="val 52854"/>
            </a:avLst>
          </a:prstGeom>
          <a:solidFill>
            <a:srgbClr val="E9F0FF"/>
          </a:solidFill>
          <a:ln/>
        </p:spPr>
      </p:sp>
      <p:sp>
        <p:nvSpPr>
          <p:cNvPr id="21" name="Text 15"/>
          <p:cNvSpPr txBox="1"/>
          <p:nvPr/>
        </p:nvSpPr>
        <p:spPr>
          <a:xfrm>
            <a:off x="1485900" y="3029407"/>
            <a:ext cx="26718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fwd_max6 = max(|ΔOT|) in next 6h</a:t>
            </a:r>
            <a:endParaRPr lang="en-US" sz="10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1218895" y="3305556"/>
            <a:ext cx="95098" cy="152705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1314907" y="3305556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急激な変化（潜在的な異常値）を特定</a:t>
            </a:r>
            <a:endParaRPr lang="en-US" sz="1200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218895" y="3690518"/>
            <a:ext cx="171907" cy="171907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1390802" y="3648456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閾値による除外処理</a:t>
            </a:r>
            <a:endParaRPr lang="en-US" sz="1300" dirty="0"/>
          </a:p>
        </p:txBody>
      </p:sp>
      <p:sp>
        <p:nvSpPr>
          <p:cNvPr id="26" name="Shape 18"/>
          <p:cNvSpPr/>
          <p:nvPr/>
        </p:nvSpPr>
        <p:spPr>
          <a:xfrm>
            <a:off x="1218895" y="3962095"/>
            <a:ext cx="5105095" cy="609905"/>
          </a:xfrm>
          <a:prstGeom prst="rect">
            <a:avLst/>
          </a:prstGeom>
          <a:solidFill>
            <a:srgbClr val="FFF4E5"/>
          </a:solidFill>
          <a:ln/>
        </p:spPr>
      </p:sp>
      <p:sp>
        <p:nvSpPr>
          <p:cNvPr id="27" name="Shape 19"/>
          <p:cNvSpPr/>
          <p:nvPr/>
        </p:nvSpPr>
        <p:spPr>
          <a:xfrm>
            <a:off x="1218895" y="3962095"/>
            <a:ext cx="38405" cy="609905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28" name="Text 20"/>
          <p:cNvSpPr txBox="1"/>
          <p:nvPr/>
        </p:nvSpPr>
        <p:spPr>
          <a:xfrm>
            <a:off x="1371600" y="4038905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閾値</a:t>
            </a:r>
            <a:endParaRPr lang="en-US" sz="1200" dirty="0"/>
          </a:p>
        </p:txBody>
      </p:sp>
      <p:sp>
        <p:nvSpPr>
          <p:cNvPr id="29" name="Text 21"/>
          <p:cNvSpPr txBox="1"/>
          <p:nvPr/>
        </p:nvSpPr>
        <p:spPr>
          <a:xfrm>
            <a:off x="1676095" y="4038905"/>
            <a:ext cx="981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E651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|ΔOT| ≥ 2.8</a:t>
            </a:r>
            <a:endParaRPr lang="en-US" sz="1200" dirty="0"/>
          </a:p>
        </p:txBody>
      </p:sp>
      <p:sp>
        <p:nvSpPr>
          <p:cNvPr id="30" name="Text 22"/>
          <p:cNvSpPr txBox="1"/>
          <p:nvPr/>
        </p:nvSpPr>
        <p:spPr>
          <a:xfrm>
            <a:off x="2534717" y="4038905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を超えるデータを除外</a:t>
            </a:r>
            <a:endParaRPr lang="en-US" sz="1200" dirty="0"/>
          </a:p>
        </p:txBody>
      </p:sp>
      <p:sp>
        <p:nvSpPr>
          <p:cNvPr id="31" name="Text 23"/>
          <p:cNvSpPr txBox="1"/>
          <p:nvPr/>
        </p:nvSpPr>
        <p:spPr>
          <a:xfrm>
            <a:off x="1371600" y="4304995"/>
            <a:ext cx="2701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除外データ数: 296件 / 全17,419件 = 1.699%</a:t>
            </a:r>
            <a:endParaRPr lang="en-US" sz="1000" dirty="0"/>
          </a:p>
        </p:txBody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rcRect l="-760" r="-760" t="0" b="0"/>
          <a:stretch/>
        </p:blipFill>
        <p:spPr>
          <a:xfrm>
            <a:off x="1218895" y="4729277"/>
            <a:ext cx="152705" cy="171907"/>
          </a:xfrm>
          <a:prstGeom prst="rect">
            <a:avLst/>
          </a:prstGeom>
        </p:spPr>
      </p:pic>
      <p:sp>
        <p:nvSpPr>
          <p:cNvPr id="33" name="Text 24"/>
          <p:cNvSpPr txBox="1"/>
          <p:nvPr/>
        </p:nvSpPr>
        <p:spPr>
          <a:xfrm>
            <a:off x="1371600" y="4686300"/>
            <a:ext cx="853135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E3の効果</a:t>
            </a:r>
            <a:endParaRPr lang="en-US" sz="1300" dirty="0"/>
          </a:p>
        </p:txBody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1218895" y="5000854"/>
            <a:ext cx="95098" cy="152705"/>
          </a:xfrm>
          <a:prstGeom prst="rect">
            <a:avLst/>
          </a:prstGeom>
        </p:spPr>
      </p:pic>
      <p:sp>
        <p:nvSpPr>
          <p:cNvPr id="35" name="Text 25"/>
          <p:cNvSpPr txBox="1"/>
          <p:nvPr/>
        </p:nvSpPr>
        <p:spPr>
          <a:xfrm>
            <a:off x="1314907" y="5000854"/>
            <a:ext cx="3467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急激な油温変化（異常値）による予測誤差を軽減</a:t>
            </a:r>
            <a:endParaRPr lang="en-US" sz="1200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80" b="-180"/>
          <a:stretch/>
        </p:blipFill>
        <p:spPr>
          <a:xfrm>
            <a:off x="1218895" y="5286146"/>
            <a:ext cx="95098" cy="152705"/>
          </a:xfrm>
          <a:prstGeom prst="rect">
            <a:avLst/>
          </a:prstGeom>
        </p:spPr>
      </p:pic>
      <p:sp>
        <p:nvSpPr>
          <p:cNvPr id="37" name="Text 26"/>
          <p:cNvSpPr txBox="1"/>
          <p:nvPr/>
        </p:nvSpPr>
        <p:spPr>
          <a:xfrm>
            <a:off x="1314907" y="5286146"/>
            <a:ext cx="2553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安定したパターンでの学習が可能に</a:t>
            </a:r>
            <a:endParaRPr lang="en-US" sz="1200" dirty="0"/>
          </a:p>
        </p:txBody>
      </p:sp>
      <p:sp>
        <p:nvSpPr>
          <p:cNvPr id="38" name="Shape 27"/>
          <p:cNvSpPr/>
          <p:nvPr/>
        </p:nvSpPr>
        <p:spPr>
          <a:xfrm>
            <a:off x="6705295" y="1190549"/>
            <a:ext cx="5181905" cy="3047695"/>
          </a:xfrm>
          <a:prstGeom prst="roundRect">
            <a:avLst>
              <a:gd name="adj" fmla="val 750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pic>
        <p:nvPicPr>
          <p:cNvPr id="39" name="Image 9" descr="https://page.gensparksite.com/v1/base64_upload/f1c56dafcaa7ac33fd9a795f14a1cb6f">    </p:cNvPr>
          <p:cNvPicPr>
            <a:picLocks noChangeAspect="1"/>
          </p:cNvPicPr>
          <p:nvPr/>
        </p:nvPicPr>
        <p:blipFill>
          <a:blip r:embed="rId10"/>
          <a:srcRect l="0" r="0" t="20775" b="20775"/>
          <a:stretch/>
        </p:blipFill>
        <p:spPr>
          <a:xfrm>
            <a:off x="6715354" y="1200607"/>
            <a:ext cx="5162702" cy="3029407"/>
          </a:xfrm>
          <a:prstGeom prst="rect">
            <a:avLst/>
          </a:prstGeom>
        </p:spPr>
      </p:pic>
      <p:sp>
        <p:nvSpPr>
          <p:cNvPr id="40" name="Text 28"/>
          <p:cNvSpPr txBox="1"/>
          <p:nvPr/>
        </p:nvSpPr>
        <p:spPr>
          <a:xfrm>
            <a:off x="7037222" y="4315054"/>
            <a:ext cx="1224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Sorted |ΔOT| (1h)</a:t>
            </a:r>
            <a:endParaRPr lang="en-US" sz="1000" dirty="0"/>
          </a:p>
        </p:txBody>
      </p:sp>
      <p:sp>
        <p:nvSpPr>
          <p:cNvPr id="41" name="Text 29"/>
          <p:cNvSpPr txBox="1"/>
          <p:nvPr/>
        </p:nvSpPr>
        <p:spPr>
          <a:xfrm>
            <a:off x="8160106" y="4315054"/>
            <a:ext cx="35012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- 閾値2.8を超える値は全データの1.699%（296/17,419）</a:t>
            </a:r>
            <a:endParaRPr lang="en-US" sz="1000" dirty="0"/>
          </a:p>
        </p:txBody>
      </p:sp>
      <p:sp>
        <p:nvSpPr>
          <p:cNvPr id="42" name="Text 30"/>
          <p:cNvSpPr txBox="1"/>
          <p:nvPr/>
        </p:nvSpPr>
        <p:spPr>
          <a:xfrm>
            <a:off x="7925105" y="4496105"/>
            <a:ext cx="28392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人為的操作や突発的な機器異常に由来する急変を検出</a:t>
            </a:r>
            <a:endParaRPr lang="en-US" sz="900" dirty="0"/>
          </a:p>
        </p:txBody>
      </p:sp>
      <p:sp>
        <p:nvSpPr>
          <p:cNvPr id="43" name="Text 31"/>
          <p:cNvSpPr txBox="1"/>
          <p:nvPr/>
        </p:nvSpPr>
        <p:spPr>
          <a:xfrm>
            <a:off x="9079078" y="6439205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44" name="Shape 32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95705" y="466344"/>
            <a:ext cx="3624682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E4詳細（脱季節化）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295705" y="1143000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295705" y="1419149"/>
            <a:ext cx="190195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485900" y="1371600"/>
            <a:ext cx="251460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m(hour)推定（trainのみ）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295705" y="1714500"/>
            <a:ext cx="10515600" cy="981151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295705" y="1714500"/>
            <a:ext cx="38405" cy="981151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447495" y="1790395"/>
            <a:ext cx="3620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時間帯ごとの平均変化量を訓練データのみから推定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447495" y="2107692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定義：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2000707" y="2057400"/>
            <a:ext cx="2000707" cy="333756"/>
          </a:xfrm>
          <a:prstGeom prst="roundRect">
            <a:avLst>
              <a:gd name="adj" fmla="val 46967"/>
            </a:avLst>
          </a:prstGeom>
          <a:solidFill>
            <a:srgbClr val="E9F0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2095805" y="2133295"/>
            <a:ext cx="1917497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m(hour) = E[ΔOT|hour]</a:t>
            </a:r>
            <a:endParaRPr lang="en-US" sz="1100" dirty="0"/>
          </a:p>
        </p:txBody>
      </p:sp>
      <p:sp>
        <p:nvSpPr>
          <p:cNvPr id="15" name="Text 12"/>
          <p:cNvSpPr txBox="1"/>
          <p:nvPr/>
        </p:nvSpPr>
        <p:spPr>
          <a:xfrm>
            <a:off x="1447495" y="2424074"/>
            <a:ext cx="42720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※ 訓練データのみから算出し、検証・テストデータには同じ値を適用</a:t>
            </a:r>
            <a:endParaRPr lang="en-US" sz="10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95705" y="2881274"/>
            <a:ext cx="190195" cy="190195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1485900" y="2833726"/>
            <a:ext cx="2371954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TARGET_CENTERED定義</a:t>
            </a:r>
            <a:endParaRPr lang="en-US" sz="15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295705" y="3176626"/>
            <a:ext cx="95098" cy="152705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1390802" y="3176626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脱季節化された目標変数：</a:t>
            </a:r>
            <a:endParaRPr lang="en-US" sz="1200" dirty="0"/>
          </a:p>
        </p:txBody>
      </p:sp>
      <p:sp>
        <p:nvSpPr>
          <p:cNvPr id="20" name="Shape 15"/>
          <p:cNvSpPr/>
          <p:nvPr/>
        </p:nvSpPr>
        <p:spPr>
          <a:xfrm>
            <a:off x="1485900" y="3443630"/>
            <a:ext cx="3724351" cy="333756"/>
          </a:xfrm>
          <a:prstGeom prst="roundRect">
            <a:avLst>
              <a:gd name="adj" fmla="val 46967"/>
            </a:avLst>
          </a:prstGeom>
          <a:solidFill>
            <a:srgbClr val="E9F0FF"/>
          </a:solidFill>
          <a:ln/>
        </p:spPr>
      </p:sp>
      <p:sp>
        <p:nvSpPr>
          <p:cNvPr id="21" name="Text 16"/>
          <p:cNvSpPr txBox="1"/>
          <p:nvPr/>
        </p:nvSpPr>
        <p:spPr>
          <a:xfrm>
            <a:off x="1580998" y="3519526"/>
            <a:ext cx="3641141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TARGET_CENTERED = TARGET_FUTURE − m(hour)</a:t>
            </a:r>
            <a:endParaRPr lang="en-US" sz="110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295705" y="3847795"/>
            <a:ext cx="95098" cy="152705"/>
          </a:xfrm>
          <a:prstGeom prst="rect">
            <a:avLst/>
          </a:prstGeom>
        </p:spPr>
      </p:pic>
      <p:sp>
        <p:nvSpPr>
          <p:cNvPr id="23" name="Text 17"/>
          <p:cNvSpPr txBox="1"/>
          <p:nvPr/>
        </p:nvSpPr>
        <p:spPr>
          <a:xfrm>
            <a:off x="1390802" y="3847795"/>
            <a:ext cx="3771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時間帯による自然変動を差し引いた「純粋な変化量」</a:t>
            </a:r>
            <a:endParaRPr lang="en-US" sz="120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1295705" y="4153205"/>
            <a:ext cx="95098" cy="152705"/>
          </a:xfrm>
          <a:prstGeom prst="rect">
            <a:avLst/>
          </a:prstGeom>
        </p:spPr>
      </p:pic>
      <p:sp>
        <p:nvSpPr>
          <p:cNvPr id="25" name="Text 18"/>
          <p:cNvSpPr txBox="1"/>
          <p:nvPr/>
        </p:nvSpPr>
        <p:spPr>
          <a:xfrm>
            <a:off x="1390802" y="4153205"/>
            <a:ext cx="3857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ベースライン（y=0）との比較でより意味のある指標に</a:t>
            </a:r>
            <a:endParaRPr lang="en-US" sz="1200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295705" y="4572000"/>
            <a:ext cx="190195" cy="190195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1485900" y="4524451"/>
            <a:ext cx="2048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周期成分の残差化効果</a:t>
            </a:r>
            <a:endParaRPr lang="en-US" sz="1500" dirty="0"/>
          </a:p>
        </p:txBody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1295705" y="4867351"/>
            <a:ext cx="95098" cy="152705"/>
          </a:xfrm>
          <a:prstGeom prst="rect">
            <a:avLst/>
          </a:prstGeom>
        </p:spPr>
      </p:pic>
      <p:sp>
        <p:nvSpPr>
          <p:cNvPr id="29" name="Text 20"/>
          <p:cNvSpPr txBox="1"/>
          <p:nvPr/>
        </p:nvSpPr>
        <p:spPr>
          <a:xfrm>
            <a:off x="1390802" y="4867351"/>
            <a:ext cx="2563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24時間周期の規則的パターンを除去</a:t>
            </a:r>
            <a:endParaRPr lang="en-US" sz="1200" dirty="0"/>
          </a:p>
        </p:txBody>
      </p:sp>
      <p:pic>
        <p:nvPicPr>
          <p:cNvPr id="30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1295705" y="5171846"/>
            <a:ext cx="95098" cy="152705"/>
          </a:xfrm>
          <a:prstGeom prst="rect">
            <a:avLst/>
          </a:prstGeom>
        </p:spPr>
      </p:pic>
      <p:sp>
        <p:nvSpPr>
          <p:cNvPr id="31" name="Text 21"/>
          <p:cNvSpPr txBox="1"/>
          <p:nvPr/>
        </p:nvSpPr>
        <p:spPr>
          <a:xfrm>
            <a:off x="1390802" y="5171846"/>
            <a:ext cx="3020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モデルが非周期的な変動要因に集中可能に</a:t>
            </a:r>
            <a:endParaRPr lang="en-US" sz="1200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80" b="-180"/>
          <a:stretch/>
        </p:blipFill>
        <p:spPr>
          <a:xfrm>
            <a:off x="1295705" y="5477256"/>
            <a:ext cx="95098" cy="152705"/>
          </a:xfrm>
          <a:prstGeom prst="rect">
            <a:avLst/>
          </a:prstGeom>
        </p:spPr>
      </p:pic>
      <p:sp>
        <p:nvSpPr>
          <p:cNvPr id="33" name="Text 22"/>
          <p:cNvSpPr txBox="1"/>
          <p:nvPr/>
        </p:nvSpPr>
        <p:spPr>
          <a:xfrm>
            <a:off x="1390802" y="5477256"/>
            <a:ext cx="2886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実質的な予測精度の向上（RMSE0低下）</a:t>
            </a:r>
            <a:endParaRPr lang="en-US" sz="1200" dirty="0"/>
          </a:p>
        </p:txBody>
      </p:sp>
      <p:pic>
        <p:nvPicPr>
          <p:cNvPr id="34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180" b="-180"/>
          <a:stretch/>
        </p:blipFill>
        <p:spPr>
          <a:xfrm>
            <a:off x="1295705" y="5781751"/>
            <a:ext cx="95098" cy="152705"/>
          </a:xfrm>
          <a:prstGeom prst="rect">
            <a:avLst/>
          </a:prstGeom>
        </p:spPr>
      </p:pic>
      <p:sp>
        <p:nvSpPr>
          <p:cNvPr id="35" name="Text 23"/>
          <p:cNvSpPr txBox="1"/>
          <p:nvPr/>
        </p:nvSpPr>
        <p:spPr>
          <a:xfrm>
            <a:off x="1390802" y="5781751"/>
            <a:ext cx="3629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予測値 = モデル出力 + m(hour) で元スケールに戻す</a:t>
            </a:r>
            <a:endParaRPr lang="en-US" sz="1200" dirty="0"/>
          </a:p>
        </p:txBody>
      </p:sp>
      <p:sp>
        <p:nvSpPr>
          <p:cNvPr id="36" name="Text 24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37" name="Shape 25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0579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4558284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結果ハイライト（RMSE）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71600" y="1543507"/>
            <a:ext cx="190195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561795" y="1495044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評価指標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371600" y="1857146"/>
            <a:ext cx="4876495" cy="1390802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371600" y="1857146"/>
            <a:ext cx="38405" cy="1390802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552651" y="1952244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予測精度の評価指標：</a:t>
            </a:r>
            <a:endParaRPr lang="en-US" sz="12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1552651" y="2180844"/>
            <a:ext cx="95098" cy="152705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1647749" y="2180844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2070202" y="2180844"/>
            <a:ext cx="2867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：二乗平均平方根誤差（予測の正確性）</a:t>
            </a:r>
            <a:endParaRPr lang="en-US" sz="1200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552651" y="2505456"/>
            <a:ext cx="95098" cy="152705"/>
          </a:xfrm>
          <a:prstGeom prst="rect">
            <a:avLst/>
          </a:prstGeom>
        </p:spPr>
      </p:pic>
      <p:sp>
        <p:nvSpPr>
          <p:cNvPr id="16" name="Text 11"/>
          <p:cNvSpPr txBox="1"/>
          <p:nvPr/>
        </p:nvSpPr>
        <p:spPr>
          <a:xfrm>
            <a:off x="1647749" y="2505456"/>
            <a:ext cx="4389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MAE</a:t>
            </a:r>
            <a:endParaRPr lang="en-US" sz="1200" dirty="0"/>
          </a:p>
        </p:txBody>
      </p:sp>
      <p:sp>
        <p:nvSpPr>
          <p:cNvPr id="17" name="Text 12"/>
          <p:cNvSpPr txBox="1"/>
          <p:nvPr/>
        </p:nvSpPr>
        <p:spPr>
          <a:xfrm>
            <a:off x="1969618" y="2505456"/>
            <a:ext cx="2867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：平均絶対誤差（予測の偏りの少なさ）</a:t>
            </a:r>
            <a:endParaRPr lang="en-US" sz="120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552651" y="2829154"/>
            <a:ext cx="95098" cy="152705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1647749" y="2829154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RMSE0</a:t>
            </a:r>
            <a:endParaRPr lang="en-US" sz="1200" dirty="0"/>
          </a:p>
        </p:txBody>
      </p:sp>
      <p:sp>
        <p:nvSpPr>
          <p:cNvPr id="20" name="Text 14"/>
          <p:cNvSpPr txBox="1"/>
          <p:nvPr/>
        </p:nvSpPr>
        <p:spPr>
          <a:xfrm>
            <a:off x="2160727" y="2829154"/>
            <a:ext cx="2039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：y=0ベースラインとの比較</a:t>
            </a:r>
            <a:endParaRPr lang="en-US" sz="120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-1648" r="-1648" t="0" b="0"/>
          <a:stretch/>
        </p:blipFill>
        <p:spPr>
          <a:xfrm>
            <a:off x="1371600" y="3486607"/>
            <a:ext cx="171907" cy="190195"/>
          </a:xfrm>
          <a:prstGeom prst="rect">
            <a:avLst/>
          </a:prstGeom>
        </p:spPr>
      </p:pic>
      <p:sp>
        <p:nvSpPr>
          <p:cNvPr id="22" name="Text 15"/>
          <p:cNvSpPr txBox="1"/>
          <p:nvPr/>
        </p:nvSpPr>
        <p:spPr>
          <a:xfrm>
            <a:off x="1543507" y="3438144"/>
            <a:ext cx="14767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データ分割方法</a:t>
            </a:r>
            <a:endParaRPr lang="en-US" sz="1500" dirty="0"/>
          </a:p>
        </p:txBody>
      </p:sp>
      <p:sp>
        <p:nvSpPr>
          <p:cNvPr id="23" name="Shape 16"/>
          <p:cNvSpPr/>
          <p:nvPr/>
        </p:nvSpPr>
        <p:spPr>
          <a:xfrm>
            <a:off x="1371600" y="3800246"/>
            <a:ext cx="4876495" cy="1390802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24" name="Shape 17"/>
          <p:cNvSpPr/>
          <p:nvPr/>
        </p:nvSpPr>
        <p:spPr>
          <a:xfrm>
            <a:off x="1371600" y="3800246"/>
            <a:ext cx="38405" cy="1390802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25" name="Text 18"/>
          <p:cNvSpPr txBox="1"/>
          <p:nvPr/>
        </p:nvSpPr>
        <p:spPr>
          <a:xfrm>
            <a:off x="1552651" y="3895344"/>
            <a:ext cx="2257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時系列の特性を考慮した分割：</a:t>
            </a:r>
            <a:endParaRPr lang="en-US" sz="1200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80" b="-180"/>
          <a:stretch/>
        </p:blipFill>
        <p:spPr>
          <a:xfrm>
            <a:off x="1552651" y="4123944"/>
            <a:ext cx="95098" cy="152705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1647749" y="4123944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時間順</a:t>
            </a:r>
            <a:endParaRPr lang="en-US" sz="1200" dirty="0"/>
          </a:p>
        </p:txBody>
      </p:sp>
      <p:sp>
        <p:nvSpPr>
          <p:cNvPr id="28" name="Text 20"/>
          <p:cNvSpPr txBox="1"/>
          <p:nvPr/>
        </p:nvSpPr>
        <p:spPr>
          <a:xfrm>
            <a:off x="2104949" y="4123944"/>
            <a:ext cx="2753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：train→val→test（シャッフルなし）</a:t>
            </a:r>
            <a:endParaRPr lang="en-US" sz="1200" dirty="0"/>
          </a:p>
        </p:txBody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1552651" y="4448556"/>
            <a:ext cx="95098" cy="152705"/>
          </a:xfrm>
          <a:prstGeom prst="rect">
            <a:avLst/>
          </a:prstGeom>
        </p:spPr>
      </p:pic>
      <p:sp>
        <p:nvSpPr>
          <p:cNvPr id="30" name="Text 21"/>
          <p:cNvSpPr txBox="1"/>
          <p:nvPr/>
        </p:nvSpPr>
        <p:spPr>
          <a:xfrm>
            <a:off x="1647749" y="4448556"/>
            <a:ext cx="1181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バリデーション</a:t>
            </a:r>
            <a:endParaRPr lang="en-US" sz="1200" dirty="0"/>
          </a:p>
        </p:txBody>
      </p:sp>
      <p:sp>
        <p:nvSpPr>
          <p:cNvPr id="31" name="Text 22"/>
          <p:cNvSpPr txBox="1"/>
          <p:nvPr/>
        </p:nvSpPr>
        <p:spPr>
          <a:xfrm>
            <a:off x="2711196" y="4448556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：モデル選択・早期停止用</a:t>
            </a:r>
            <a:endParaRPr lang="en-US" sz="1200" dirty="0"/>
          </a:p>
        </p:txBody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1552651" y="4772254"/>
            <a:ext cx="95098" cy="152705"/>
          </a:xfrm>
          <a:prstGeom prst="rect">
            <a:avLst/>
          </a:prstGeom>
        </p:spPr>
      </p:pic>
      <p:sp>
        <p:nvSpPr>
          <p:cNvPr id="33" name="Text 23"/>
          <p:cNvSpPr txBox="1"/>
          <p:nvPr/>
        </p:nvSpPr>
        <p:spPr>
          <a:xfrm>
            <a:off x="1647749" y="4772254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テスト</a:t>
            </a:r>
            <a:endParaRPr lang="en-US" sz="1200" dirty="0"/>
          </a:p>
        </p:txBody>
      </p:sp>
      <p:sp>
        <p:nvSpPr>
          <p:cNvPr id="34" name="Text 24"/>
          <p:cNvSpPr txBox="1"/>
          <p:nvPr/>
        </p:nvSpPr>
        <p:spPr>
          <a:xfrm>
            <a:off x="2104949" y="4772254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：最終評価は一回のみ実施</a:t>
            </a:r>
            <a:endParaRPr lang="en-US" sz="1200" dirty="0"/>
          </a:p>
        </p:txBody>
      </p:sp>
      <p:sp>
        <p:nvSpPr>
          <p:cNvPr id="35" name="Shape 25"/>
          <p:cNvSpPr/>
          <p:nvPr/>
        </p:nvSpPr>
        <p:spPr>
          <a:xfrm>
            <a:off x="1371600" y="5381244"/>
            <a:ext cx="4876495" cy="9144"/>
          </a:xfrm>
          <a:prstGeom prst="rect">
            <a:avLst/>
          </a:prstGeom>
          <a:solidFill>
            <a:srgbClr val="CCCCCC"/>
          </a:solidFill>
          <a:ln/>
        </p:spPr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371600" y="5522062"/>
            <a:ext cx="133502" cy="133502"/>
          </a:xfrm>
          <a:prstGeom prst="rect">
            <a:avLst/>
          </a:prstGeom>
        </p:spPr>
      </p:pic>
      <p:sp>
        <p:nvSpPr>
          <p:cNvPr id="37" name="Text 26"/>
          <p:cNvSpPr txBox="1"/>
          <p:nvPr/>
        </p:nvSpPr>
        <p:spPr>
          <a:xfrm>
            <a:off x="1543507" y="5486400"/>
            <a:ext cx="3834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注：全ての実験で同一の分割条件を適用し、公平な比較を実現</a:t>
            </a:r>
            <a:endParaRPr lang="en-US" sz="1000" dirty="0"/>
          </a:p>
        </p:txBody>
      </p:sp>
      <p:pic>
        <p:nvPicPr>
          <p:cNvPr id="38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858000" y="1543507"/>
            <a:ext cx="190195" cy="190195"/>
          </a:xfrm>
          <a:prstGeom prst="rect">
            <a:avLst/>
          </a:prstGeom>
        </p:spPr>
      </p:pic>
      <p:sp>
        <p:nvSpPr>
          <p:cNvPr id="39" name="Text 27"/>
          <p:cNvSpPr txBox="1"/>
          <p:nvPr/>
        </p:nvSpPr>
        <p:spPr>
          <a:xfrm>
            <a:off x="7048195" y="1495044"/>
            <a:ext cx="12865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実験結果一覧</a:t>
            </a:r>
            <a:endParaRPr lang="en-US" sz="1500" dirty="0"/>
          </a:p>
        </p:txBody>
      </p:sp>
      <p:sp>
        <p:nvSpPr>
          <p:cNvPr id="40" name="Shape 28"/>
          <p:cNvSpPr/>
          <p:nvPr/>
        </p:nvSpPr>
        <p:spPr>
          <a:xfrm>
            <a:off x="6862572" y="1861718"/>
            <a:ext cx="485546" cy="590702"/>
          </a:xfrm>
          <a:prstGeom prst="rect">
            <a:avLst/>
          </a:prstGeom>
          <a:solidFill>
            <a:srgbClr val="0052CC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41" name="Text 29"/>
          <p:cNvSpPr txBox="1"/>
          <p:nvPr/>
        </p:nvSpPr>
        <p:spPr>
          <a:xfrm>
            <a:off x="7029907" y="1943100"/>
            <a:ext cx="25969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</a:t>
            </a:r>
            <a:endParaRPr lang="en-US" sz="1100" dirty="0"/>
          </a:p>
        </p:txBody>
      </p:sp>
      <p:sp>
        <p:nvSpPr>
          <p:cNvPr id="42" name="Shape 30"/>
          <p:cNvSpPr/>
          <p:nvPr/>
        </p:nvSpPr>
        <p:spPr>
          <a:xfrm>
            <a:off x="7340803" y="1861718"/>
            <a:ext cx="1752905" cy="590702"/>
          </a:xfrm>
          <a:prstGeom prst="rect">
            <a:avLst/>
          </a:prstGeom>
          <a:solidFill>
            <a:srgbClr val="0052CC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43" name="Text 31"/>
          <p:cNvSpPr txBox="1"/>
          <p:nvPr/>
        </p:nvSpPr>
        <p:spPr>
          <a:xfrm>
            <a:off x="8071409" y="2050085"/>
            <a:ext cx="4032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施策</a:t>
            </a:r>
            <a:endParaRPr lang="en-US" sz="1100" dirty="0"/>
          </a:p>
        </p:txBody>
      </p:sp>
      <p:sp>
        <p:nvSpPr>
          <p:cNvPr id="44" name="Shape 32"/>
          <p:cNvSpPr/>
          <p:nvPr/>
        </p:nvSpPr>
        <p:spPr>
          <a:xfrm>
            <a:off x="9088222" y="1861718"/>
            <a:ext cx="543154" cy="590702"/>
          </a:xfrm>
          <a:prstGeom prst="rect">
            <a:avLst/>
          </a:prstGeom>
          <a:solidFill>
            <a:srgbClr val="0052CC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45" name="Text 33"/>
          <p:cNvSpPr txBox="1"/>
          <p:nvPr/>
        </p:nvSpPr>
        <p:spPr>
          <a:xfrm>
            <a:off x="9217152" y="2050085"/>
            <a:ext cx="3931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</a:t>
            </a:r>
            <a:endParaRPr lang="en-US" sz="1100" dirty="0"/>
          </a:p>
        </p:txBody>
      </p:sp>
      <p:sp>
        <p:nvSpPr>
          <p:cNvPr id="46" name="Shape 34"/>
          <p:cNvSpPr/>
          <p:nvPr/>
        </p:nvSpPr>
        <p:spPr>
          <a:xfrm>
            <a:off x="9625889" y="1861718"/>
            <a:ext cx="609905" cy="590702"/>
          </a:xfrm>
          <a:prstGeom prst="rect">
            <a:avLst/>
          </a:prstGeom>
          <a:solidFill>
            <a:srgbClr val="0052CC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47" name="Text 35"/>
          <p:cNvSpPr txBox="1"/>
          <p:nvPr/>
        </p:nvSpPr>
        <p:spPr>
          <a:xfrm>
            <a:off x="9745675" y="2050085"/>
            <a:ext cx="47914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100" dirty="0"/>
          </a:p>
        </p:txBody>
      </p:sp>
      <p:sp>
        <p:nvSpPr>
          <p:cNvPr id="48" name="Shape 36"/>
          <p:cNvSpPr/>
          <p:nvPr/>
        </p:nvSpPr>
        <p:spPr>
          <a:xfrm>
            <a:off x="10233050" y="1861718"/>
            <a:ext cx="1505102" cy="590702"/>
          </a:xfrm>
          <a:prstGeom prst="rect">
            <a:avLst/>
          </a:prstGeom>
          <a:solidFill>
            <a:srgbClr val="0052CC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49" name="Text 37"/>
          <p:cNvSpPr txBox="1"/>
          <p:nvPr/>
        </p:nvSpPr>
        <p:spPr>
          <a:xfrm>
            <a:off x="10433304" y="1943100"/>
            <a:ext cx="1212494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y=0ベースライン(RMSE0)</a:t>
            </a:r>
            <a:endParaRPr lang="en-US" sz="1100" dirty="0"/>
          </a:p>
        </p:txBody>
      </p:sp>
      <p:sp>
        <p:nvSpPr>
          <p:cNvPr id="50" name="Shape 38"/>
          <p:cNvSpPr/>
          <p:nvPr/>
        </p:nvSpPr>
        <p:spPr>
          <a:xfrm>
            <a:off x="6862572" y="2452421"/>
            <a:ext cx="485546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51" name="Text 39"/>
          <p:cNvSpPr txBox="1"/>
          <p:nvPr/>
        </p:nvSpPr>
        <p:spPr>
          <a:xfrm>
            <a:off x="7019849" y="2533802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E1</a:t>
            </a:r>
            <a:endParaRPr lang="en-US" sz="1100" dirty="0"/>
          </a:p>
        </p:txBody>
      </p:sp>
      <p:sp>
        <p:nvSpPr>
          <p:cNvPr id="52" name="Shape 40"/>
          <p:cNvSpPr/>
          <p:nvPr/>
        </p:nvSpPr>
        <p:spPr>
          <a:xfrm>
            <a:off x="7340803" y="2452421"/>
            <a:ext cx="1752905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53" name="Text 41"/>
          <p:cNvSpPr txBox="1"/>
          <p:nvPr/>
        </p:nvSpPr>
        <p:spPr>
          <a:xfrm>
            <a:off x="7871155" y="2562149"/>
            <a:ext cx="7818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周期特徴追加</a:t>
            </a:r>
            <a:endParaRPr lang="en-US" sz="900" dirty="0"/>
          </a:p>
        </p:txBody>
      </p:sp>
      <p:sp>
        <p:nvSpPr>
          <p:cNvPr id="54" name="Shape 42"/>
          <p:cNvSpPr/>
          <p:nvPr/>
        </p:nvSpPr>
        <p:spPr>
          <a:xfrm>
            <a:off x="9088222" y="2452421"/>
            <a:ext cx="543154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55" name="Text 43"/>
          <p:cNvSpPr txBox="1"/>
          <p:nvPr/>
        </p:nvSpPr>
        <p:spPr>
          <a:xfrm>
            <a:off x="9218981" y="2533802"/>
            <a:ext cx="3931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1.40</a:t>
            </a:r>
            <a:endParaRPr lang="en-US" sz="1100" dirty="0"/>
          </a:p>
        </p:txBody>
      </p:sp>
      <p:sp>
        <p:nvSpPr>
          <p:cNvPr id="56" name="Shape 44"/>
          <p:cNvSpPr/>
          <p:nvPr/>
        </p:nvSpPr>
        <p:spPr>
          <a:xfrm>
            <a:off x="9625889" y="2452421"/>
            <a:ext cx="609905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57" name="Text 45"/>
          <p:cNvSpPr txBox="1"/>
          <p:nvPr/>
        </p:nvSpPr>
        <p:spPr>
          <a:xfrm>
            <a:off x="9791395" y="2533802"/>
            <a:ext cx="3931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1.37</a:t>
            </a:r>
            <a:endParaRPr lang="en-US" sz="1100" dirty="0"/>
          </a:p>
        </p:txBody>
      </p:sp>
      <p:sp>
        <p:nvSpPr>
          <p:cNvPr id="58" name="Shape 46"/>
          <p:cNvSpPr/>
          <p:nvPr/>
        </p:nvSpPr>
        <p:spPr>
          <a:xfrm>
            <a:off x="10233050" y="2452421"/>
            <a:ext cx="1505102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59" name="Text 47"/>
          <p:cNvSpPr txBox="1"/>
          <p:nvPr/>
        </p:nvSpPr>
        <p:spPr>
          <a:xfrm>
            <a:off x="10917936" y="2533802"/>
            <a:ext cx="24140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i="1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—</a:t>
            </a:r>
            <a:endParaRPr lang="en-US" sz="1100" dirty="0"/>
          </a:p>
        </p:txBody>
      </p:sp>
      <p:sp>
        <p:nvSpPr>
          <p:cNvPr id="60" name="Shape 48"/>
          <p:cNvSpPr/>
          <p:nvPr/>
        </p:nvSpPr>
        <p:spPr>
          <a:xfrm>
            <a:off x="6862572" y="2829154"/>
            <a:ext cx="4867351" cy="590702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61" name="Shape 49"/>
          <p:cNvSpPr/>
          <p:nvPr/>
        </p:nvSpPr>
        <p:spPr>
          <a:xfrm>
            <a:off x="6862572" y="2829154"/>
            <a:ext cx="485546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62" name="Text 50"/>
          <p:cNvSpPr txBox="1"/>
          <p:nvPr/>
        </p:nvSpPr>
        <p:spPr>
          <a:xfrm>
            <a:off x="7019849" y="3016606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E2</a:t>
            </a:r>
            <a:endParaRPr lang="en-US" sz="1100" dirty="0"/>
          </a:p>
        </p:txBody>
      </p:sp>
      <p:sp>
        <p:nvSpPr>
          <p:cNvPr id="63" name="Shape 51"/>
          <p:cNvSpPr/>
          <p:nvPr/>
        </p:nvSpPr>
        <p:spPr>
          <a:xfrm>
            <a:off x="7340803" y="2829154"/>
            <a:ext cx="1752905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64" name="Text 52"/>
          <p:cNvSpPr txBox="1"/>
          <p:nvPr/>
        </p:nvSpPr>
        <p:spPr>
          <a:xfrm>
            <a:off x="7640726" y="2938882"/>
            <a:ext cx="123901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XGBのGainで特徴選別→LSTM転用</a:t>
            </a:r>
            <a:endParaRPr lang="en-US" sz="900" dirty="0"/>
          </a:p>
        </p:txBody>
      </p:sp>
      <p:sp>
        <p:nvSpPr>
          <p:cNvPr id="65" name="Shape 53"/>
          <p:cNvSpPr/>
          <p:nvPr/>
        </p:nvSpPr>
        <p:spPr>
          <a:xfrm>
            <a:off x="9088222" y="2829154"/>
            <a:ext cx="543154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66" name="Text 54"/>
          <p:cNvSpPr txBox="1"/>
          <p:nvPr/>
        </p:nvSpPr>
        <p:spPr>
          <a:xfrm>
            <a:off x="9218981" y="3016606"/>
            <a:ext cx="3931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1.60</a:t>
            </a:r>
            <a:endParaRPr lang="en-US" sz="1100" dirty="0"/>
          </a:p>
        </p:txBody>
      </p:sp>
      <p:sp>
        <p:nvSpPr>
          <p:cNvPr id="67" name="Shape 55"/>
          <p:cNvSpPr/>
          <p:nvPr/>
        </p:nvSpPr>
        <p:spPr>
          <a:xfrm>
            <a:off x="9625889" y="2829154"/>
            <a:ext cx="609905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68" name="Text 56"/>
          <p:cNvSpPr txBox="1"/>
          <p:nvPr/>
        </p:nvSpPr>
        <p:spPr>
          <a:xfrm>
            <a:off x="9791395" y="3016606"/>
            <a:ext cx="3931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1.51</a:t>
            </a:r>
            <a:endParaRPr lang="en-US" sz="1100" dirty="0"/>
          </a:p>
        </p:txBody>
      </p:sp>
      <p:sp>
        <p:nvSpPr>
          <p:cNvPr id="69" name="Shape 57"/>
          <p:cNvSpPr/>
          <p:nvPr/>
        </p:nvSpPr>
        <p:spPr>
          <a:xfrm>
            <a:off x="10233050" y="2829154"/>
            <a:ext cx="1505102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70" name="Text 58"/>
          <p:cNvSpPr txBox="1"/>
          <p:nvPr/>
        </p:nvSpPr>
        <p:spPr>
          <a:xfrm>
            <a:off x="10882274" y="3016606"/>
            <a:ext cx="3072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i="1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1.6</a:t>
            </a:r>
            <a:endParaRPr lang="en-US" sz="1100" dirty="0"/>
          </a:p>
        </p:txBody>
      </p:sp>
      <p:sp>
        <p:nvSpPr>
          <p:cNvPr id="71" name="Shape 59"/>
          <p:cNvSpPr/>
          <p:nvPr/>
        </p:nvSpPr>
        <p:spPr>
          <a:xfrm>
            <a:off x="6862572" y="3419856"/>
            <a:ext cx="485546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72" name="Text 60"/>
          <p:cNvSpPr txBox="1"/>
          <p:nvPr/>
        </p:nvSpPr>
        <p:spPr>
          <a:xfrm>
            <a:off x="7019849" y="3607308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</a:t>
            </a:r>
            <a:endParaRPr lang="en-US" sz="1100" dirty="0"/>
          </a:p>
        </p:txBody>
      </p:sp>
      <p:sp>
        <p:nvSpPr>
          <p:cNvPr id="73" name="Shape 61"/>
          <p:cNvSpPr/>
          <p:nvPr/>
        </p:nvSpPr>
        <p:spPr>
          <a:xfrm>
            <a:off x="7340803" y="3419856"/>
            <a:ext cx="1752905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74" name="Text 62"/>
          <p:cNvSpPr txBox="1"/>
          <p:nvPr/>
        </p:nvSpPr>
        <p:spPr>
          <a:xfrm>
            <a:off x="7480706" y="3528670"/>
            <a:ext cx="156271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目標=ΔOT（現OTの支配を低減）</a:t>
            </a:r>
            <a:endParaRPr lang="en-US" sz="900" dirty="0"/>
          </a:p>
        </p:txBody>
      </p:sp>
      <p:sp>
        <p:nvSpPr>
          <p:cNvPr id="75" name="Shape 63"/>
          <p:cNvSpPr/>
          <p:nvPr/>
        </p:nvSpPr>
        <p:spPr>
          <a:xfrm>
            <a:off x="9088222" y="3419856"/>
            <a:ext cx="543154" cy="590702"/>
          </a:xfrm>
          <a:prstGeom prst="rect">
            <a:avLst/>
          </a:prstGeom>
          <a:solidFill>
            <a:srgbClr val="E9F0FF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76" name="Text 64"/>
          <p:cNvSpPr txBox="1"/>
          <p:nvPr/>
        </p:nvSpPr>
        <p:spPr>
          <a:xfrm>
            <a:off x="9208008" y="3607308"/>
            <a:ext cx="41239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1.21</a:t>
            </a:r>
            <a:endParaRPr lang="en-US" sz="1100" dirty="0"/>
          </a:p>
        </p:txBody>
      </p:sp>
      <p:sp>
        <p:nvSpPr>
          <p:cNvPr id="77" name="Shape 65"/>
          <p:cNvSpPr/>
          <p:nvPr/>
        </p:nvSpPr>
        <p:spPr>
          <a:xfrm>
            <a:off x="9625889" y="3419856"/>
            <a:ext cx="609905" cy="590702"/>
          </a:xfrm>
          <a:prstGeom prst="rect">
            <a:avLst/>
          </a:prstGeom>
          <a:solidFill>
            <a:srgbClr val="E9F0FF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78" name="Text 66"/>
          <p:cNvSpPr txBox="1"/>
          <p:nvPr/>
        </p:nvSpPr>
        <p:spPr>
          <a:xfrm>
            <a:off x="9780422" y="3607308"/>
            <a:ext cx="41239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1.20</a:t>
            </a:r>
            <a:endParaRPr lang="en-US" sz="1100" dirty="0"/>
          </a:p>
        </p:txBody>
      </p:sp>
      <p:sp>
        <p:nvSpPr>
          <p:cNvPr id="79" name="Shape 67"/>
          <p:cNvSpPr/>
          <p:nvPr/>
        </p:nvSpPr>
        <p:spPr>
          <a:xfrm>
            <a:off x="10233050" y="3419856"/>
            <a:ext cx="1505102" cy="590702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80" name="Text 68"/>
          <p:cNvSpPr txBox="1"/>
          <p:nvPr/>
        </p:nvSpPr>
        <p:spPr>
          <a:xfrm>
            <a:off x="10882274" y="3607308"/>
            <a:ext cx="3072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i="1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1.5</a:t>
            </a:r>
            <a:endParaRPr lang="en-US" sz="1100" dirty="0"/>
          </a:p>
        </p:txBody>
      </p:sp>
      <p:sp>
        <p:nvSpPr>
          <p:cNvPr id="81" name="Shape 69"/>
          <p:cNvSpPr/>
          <p:nvPr/>
        </p:nvSpPr>
        <p:spPr>
          <a:xfrm>
            <a:off x="6862572" y="4009644"/>
            <a:ext cx="4867351" cy="3813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82" name="Shape 70"/>
          <p:cNvSpPr/>
          <p:nvPr/>
        </p:nvSpPr>
        <p:spPr>
          <a:xfrm>
            <a:off x="6862572" y="4009644"/>
            <a:ext cx="485546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83" name="Text 71"/>
          <p:cNvSpPr txBox="1"/>
          <p:nvPr/>
        </p:nvSpPr>
        <p:spPr>
          <a:xfrm>
            <a:off x="7019849" y="4091026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</a:t>
            </a:r>
            <a:endParaRPr lang="en-US" sz="1100" dirty="0"/>
          </a:p>
        </p:txBody>
      </p:sp>
      <p:sp>
        <p:nvSpPr>
          <p:cNvPr id="84" name="Shape 72"/>
          <p:cNvSpPr/>
          <p:nvPr/>
        </p:nvSpPr>
        <p:spPr>
          <a:xfrm>
            <a:off x="7340803" y="4009644"/>
            <a:ext cx="1752905" cy="381305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85" name="Text 73"/>
          <p:cNvSpPr txBox="1"/>
          <p:nvPr/>
        </p:nvSpPr>
        <p:spPr>
          <a:xfrm>
            <a:off x="7459675" y="4119372"/>
            <a:ext cx="1629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脱季節化（y=ΔOT−m(hour)）</a:t>
            </a:r>
            <a:endParaRPr lang="en-US" sz="900" dirty="0"/>
          </a:p>
        </p:txBody>
      </p:sp>
      <p:sp>
        <p:nvSpPr>
          <p:cNvPr id="86" name="Shape 74"/>
          <p:cNvSpPr/>
          <p:nvPr/>
        </p:nvSpPr>
        <p:spPr>
          <a:xfrm>
            <a:off x="9088222" y="4009644"/>
            <a:ext cx="543154" cy="381305"/>
          </a:xfrm>
          <a:prstGeom prst="rect">
            <a:avLst/>
          </a:prstGeom>
          <a:solidFill>
            <a:srgbClr val="E9F0FF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87" name="Text 75"/>
          <p:cNvSpPr txBox="1"/>
          <p:nvPr/>
        </p:nvSpPr>
        <p:spPr>
          <a:xfrm>
            <a:off x="9208008" y="4091026"/>
            <a:ext cx="41239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1.21</a:t>
            </a:r>
            <a:endParaRPr lang="en-US" sz="1100" dirty="0"/>
          </a:p>
        </p:txBody>
      </p:sp>
      <p:sp>
        <p:nvSpPr>
          <p:cNvPr id="88" name="Shape 76"/>
          <p:cNvSpPr/>
          <p:nvPr/>
        </p:nvSpPr>
        <p:spPr>
          <a:xfrm>
            <a:off x="9625889" y="4009644"/>
            <a:ext cx="609905" cy="381305"/>
          </a:xfrm>
          <a:prstGeom prst="rect">
            <a:avLst/>
          </a:prstGeom>
          <a:solidFill>
            <a:srgbClr val="E9F0FF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89" name="Text 77"/>
          <p:cNvSpPr txBox="1"/>
          <p:nvPr/>
        </p:nvSpPr>
        <p:spPr>
          <a:xfrm>
            <a:off x="9780422" y="4091026"/>
            <a:ext cx="41239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1.21</a:t>
            </a:r>
            <a:endParaRPr lang="en-US" sz="1100" dirty="0"/>
          </a:p>
        </p:txBody>
      </p:sp>
      <p:sp>
        <p:nvSpPr>
          <p:cNvPr id="90" name="Shape 78"/>
          <p:cNvSpPr/>
          <p:nvPr/>
        </p:nvSpPr>
        <p:spPr>
          <a:xfrm>
            <a:off x="10233050" y="4009644"/>
            <a:ext cx="1505102" cy="381305"/>
          </a:xfrm>
          <a:prstGeom prst="rect">
            <a:avLst/>
          </a:prstGeom>
          <a:solidFill>
            <a:srgbClr val="E9F0FF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91" name="Text 79"/>
          <p:cNvSpPr txBox="1"/>
          <p:nvPr/>
        </p:nvSpPr>
        <p:spPr>
          <a:xfrm>
            <a:off x="10874045" y="4091026"/>
            <a:ext cx="32644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i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1.3</a:t>
            </a:r>
            <a:endParaRPr lang="en-US" sz="1100" dirty="0"/>
          </a:p>
        </p:txBody>
      </p:sp>
      <p:sp>
        <p:nvSpPr>
          <p:cNvPr id="92" name="Shape 80"/>
          <p:cNvSpPr/>
          <p:nvPr/>
        </p:nvSpPr>
        <p:spPr>
          <a:xfrm>
            <a:off x="6858000" y="4572000"/>
            <a:ext cx="571500" cy="190195"/>
          </a:xfrm>
          <a:prstGeom prst="rect">
            <a:avLst/>
          </a:prstGeom>
          <a:solidFill>
            <a:srgbClr val="FFEFC6"/>
          </a:solidFill>
          <a:ln/>
        </p:spPr>
      </p:sp>
      <p:sp>
        <p:nvSpPr>
          <p:cNvPr id="93" name="Text 81"/>
          <p:cNvSpPr txBox="1"/>
          <p:nvPr/>
        </p:nvSpPr>
        <p:spPr>
          <a:xfrm>
            <a:off x="6998818" y="4552798"/>
            <a:ext cx="409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B45309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</a:t>
            </a:r>
            <a:endParaRPr lang="en-US" sz="1200" dirty="0"/>
          </a:p>
        </p:txBody>
      </p:sp>
      <p:sp>
        <p:nvSpPr>
          <p:cNvPr id="94" name="Shape 82"/>
          <p:cNvSpPr/>
          <p:nvPr/>
        </p:nvSpPr>
        <p:spPr>
          <a:xfrm>
            <a:off x="7619695" y="4572000"/>
            <a:ext cx="571500" cy="190195"/>
          </a:xfrm>
          <a:prstGeom prst="rect">
            <a:avLst/>
          </a:prstGeom>
          <a:solidFill>
            <a:srgbClr val="D8F8E7"/>
          </a:solidFill>
          <a:ln/>
        </p:spPr>
      </p:sp>
      <p:sp>
        <p:nvSpPr>
          <p:cNvPr id="95" name="Text 83"/>
          <p:cNvSpPr txBox="1"/>
          <p:nvPr/>
        </p:nvSpPr>
        <p:spPr>
          <a:xfrm>
            <a:off x="7715707" y="4552798"/>
            <a:ext cx="495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200" dirty="0"/>
          </a:p>
        </p:txBody>
      </p:sp>
      <p:sp>
        <p:nvSpPr>
          <p:cNvPr id="96" name="Text 84"/>
          <p:cNvSpPr txBox="1"/>
          <p:nvPr/>
        </p:nvSpPr>
        <p:spPr>
          <a:xfrm>
            <a:off x="8438998" y="4552798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最良結果</a:t>
            </a:r>
            <a:endParaRPr lang="en-US" sz="1200" dirty="0"/>
          </a:p>
        </p:txBody>
      </p:sp>
      <p:sp>
        <p:nvSpPr>
          <p:cNvPr id="97" name="Text 85"/>
          <p:cNvSpPr txBox="1"/>
          <p:nvPr/>
        </p:nvSpPr>
        <p:spPr>
          <a:xfrm>
            <a:off x="6858000" y="4839005"/>
            <a:ext cx="2405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i="1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※ 数値はテスト評価の結果のみを表示</a:t>
            </a:r>
            <a:endParaRPr lang="en-US" sz="1000" dirty="0"/>
          </a:p>
        </p:txBody>
      </p:sp>
      <p:sp>
        <p:nvSpPr>
          <p:cNvPr id="98" name="Text 86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99" name="Shape 87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4828946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95705" y="466344"/>
            <a:ext cx="4025189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ベースライン: y=0比較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295705" y="1114654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1366000" r="-1366000" t="0" b="0"/>
          <a:stretch/>
        </p:blipFill>
        <p:spPr>
          <a:xfrm>
            <a:off x="1295705" y="1495044"/>
            <a:ext cx="323698" cy="9144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619402" y="1343254"/>
            <a:ext cx="1291133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RMSE0指標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295705" y="1752905"/>
            <a:ext cx="5143500" cy="9528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295705" y="1752905"/>
            <a:ext cx="38405" cy="9528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485900" y="1857146"/>
            <a:ext cx="2953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ベースラインモデル（y=0）における指標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485900" y="2147011"/>
            <a:ext cx="428854" cy="4480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意味：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977847" y="2147011"/>
            <a:ext cx="4429354" cy="4480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小さいほどターゲットの設定が適切で、OTの特性を説明出来ていると言える</a:t>
            </a:r>
            <a:endParaRPr lang="en-US" sz="120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-1410001" r="-1410001" t="0" b="0"/>
          <a:stretch/>
        </p:blipFill>
        <p:spPr>
          <a:xfrm>
            <a:off x="6667805" y="1495044"/>
            <a:ext cx="267005" cy="9144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6933895" y="1343254"/>
            <a:ext cx="1215238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実験間比較</a:t>
            </a:r>
            <a:endParaRPr lang="en-US" sz="16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-1507" r="-1507" t="0" b="0"/>
          <a:stretch/>
        </p:blipFill>
        <p:spPr>
          <a:xfrm>
            <a:off x="6743700" y="1752905"/>
            <a:ext cx="85954" cy="133502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6829654" y="1752905"/>
            <a:ext cx="323698" cy="295351"/>
          </a:xfrm>
          <a:prstGeom prst="roundRect">
            <a:avLst>
              <a:gd name="adj" fmla="val 39948"/>
            </a:avLst>
          </a:prstGeom>
          <a:solidFill>
            <a:srgbClr val="BFDBFE"/>
          </a:solidFill>
          <a:ln/>
        </p:spPr>
      </p:sp>
      <p:sp>
        <p:nvSpPr>
          <p:cNvPr id="18" name="Text 13"/>
          <p:cNvSpPr txBox="1"/>
          <p:nvPr/>
        </p:nvSpPr>
        <p:spPr>
          <a:xfrm>
            <a:off x="6905549" y="1790395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E2</a:t>
            </a:r>
            <a:endParaRPr lang="en-US" sz="1100" dirty="0"/>
          </a:p>
        </p:txBody>
      </p:sp>
      <p:sp>
        <p:nvSpPr>
          <p:cNvPr id="19" name="Text 14"/>
          <p:cNvSpPr txBox="1"/>
          <p:nvPr/>
        </p:nvSpPr>
        <p:spPr>
          <a:xfrm>
            <a:off x="7246620" y="1772107"/>
            <a:ext cx="972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RMSE0 = 1.6</a:t>
            </a:r>
            <a:endParaRPr lang="en-US" sz="12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-1507" r="-1507" t="0" b="0"/>
          <a:stretch/>
        </p:blipFill>
        <p:spPr>
          <a:xfrm>
            <a:off x="6743700" y="2157070"/>
            <a:ext cx="85954" cy="133502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7246620" y="2176272"/>
            <a:ext cx="972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RMSE0 = 1.5</a:t>
            </a:r>
            <a:endParaRPr lang="en-US" sz="1200" dirty="0"/>
          </a:p>
        </p:txBody>
      </p:sp>
      <p:sp>
        <p:nvSpPr>
          <p:cNvPr id="22" name="Shape 16"/>
          <p:cNvSpPr/>
          <p:nvPr/>
        </p:nvSpPr>
        <p:spPr>
          <a:xfrm>
            <a:off x="6829654" y="2157070"/>
            <a:ext cx="323698" cy="295351"/>
          </a:xfrm>
          <a:prstGeom prst="roundRect">
            <a:avLst>
              <a:gd name="adj" fmla="val 39948"/>
            </a:avLst>
          </a:prstGeom>
          <a:solidFill>
            <a:srgbClr val="FDE68A"/>
          </a:solidFill>
          <a:ln/>
        </p:spPr>
      </p:sp>
      <p:sp>
        <p:nvSpPr>
          <p:cNvPr id="23" name="Text 17"/>
          <p:cNvSpPr txBox="1"/>
          <p:nvPr/>
        </p:nvSpPr>
        <p:spPr>
          <a:xfrm>
            <a:off x="6905549" y="2195474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</a:t>
            </a:r>
            <a:endParaRPr lang="en-US" sz="110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rcRect l="-1507" r="-1507" t="0" b="0"/>
          <a:stretch/>
        </p:blipFill>
        <p:spPr>
          <a:xfrm>
            <a:off x="6743700" y="2562149"/>
            <a:ext cx="85954" cy="133502"/>
          </a:xfrm>
          <a:prstGeom prst="rect">
            <a:avLst/>
          </a:prstGeom>
        </p:spPr>
      </p:pic>
      <p:sp>
        <p:nvSpPr>
          <p:cNvPr id="25" name="Text 18"/>
          <p:cNvSpPr txBox="1"/>
          <p:nvPr/>
        </p:nvSpPr>
        <p:spPr>
          <a:xfrm>
            <a:off x="7246620" y="2581351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RMSE0 =</a:t>
            </a:r>
            <a:endParaRPr lang="en-US" sz="1200" dirty="0"/>
          </a:p>
        </p:txBody>
      </p:sp>
      <p:sp>
        <p:nvSpPr>
          <p:cNvPr id="26" name="Shape 19"/>
          <p:cNvSpPr/>
          <p:nvPr/>
        </p:nvSpPr>
        <p:spPr>
          <a:xfrm>
            <a:off x="6829654" y="2562149"/>
            <a:ext cx="323698" cy="295351"/>
          </a:xfrm>
          <a:prstGeom prst="roundRect">
            <a:avLst>
              <a:gd name="adj" fmla="val 39948"/>
            </a:avLst>
          </a:prstGeom>
          <a:solidFill>
            <a:srgbClr val="A7F3D0"/>
          </a:solidFill>
          <a:ln/>
        </p:spPr>
      </p:sp>
      <p:sp>
        <p:nvSpPr>
          <p:cNvPr id="27" name="Text 20"/>
          <p:cNvSpPr txBox="1"/>
          <p:nvPr/>
        </p:nvSpPr>
        <p:spPr>
          <a:xfrm>
            <a:off x="6905549" y="2600554"/>
            <a:ext cx="2788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</a:t>
            </a:r>
            <a:endParaRPr lang="en-US" sz="1100" dirty="0"/>
          </a:p>
        </p:txBody>
      </p:sp>
      <p:sp>
        <p:nvSpPr>
          <p:cNvPr id="28" name="Text 21"/>
          <p:cNvSpPr txBox="1"/>
          <p:nvPr/>
        </p:nvSpPr>
        <p:spPr>
          <a:xfrm>
            <a:off x="7851038" y="2562149"/>
            <a:ext cx="395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1.3</a:t>
            </a:r>
            <a:endParaRPr lang="en-US" sz="1300" dirty="0"/>
          </a:p>
        </p:txBody>
      </p:sp>
      <p:sp>
        <p:nvSpPr>
          <p:cNvPr id="29" name="Shape 22"/>
          <p:cNvSpPr/>
          <p:nvPr/>
        </p:nvSpPr>
        <p:spPr>
          <a:xfrm>
            <a:off x="1295705" y="3310128"/>
            <a:ext cx="5143500" cy="1218895"/>
          </a:xfrm>
          <a:prstGeom prst="rect">
            <a:avLst/>
          </a:prstGeom>
          <a:solidFill>
            <a:srgbClr val="E6F4EA"/>
          </a:solidFill>
          <a:ln/>
        </p:spPr>
      </p:sp>
      <p:sp>
        <p:nvSpPr>
          <p:cNvPr id="30" name="Shape 23"/>
          <p:cNvSpPr/>
          <p:nvPr/>
        </p:nvSpPr>
        <p:spPr>
          <a:xfrm>
            <a:off x="1295705" y="3310128"/>
            <a:ext cx="38405" cy="1218895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31" name="Text 24"/>
          <p:cNvSpPr txBox="1"/>
          <p:nvPr/>
        </p:nvSpPr>
        <p:spPr>
          <a:xfrm>
            <a:off x="1485900" y="3433572"/>
            <a:ext cx="11960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65F4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E4の性能向上</a:t>
            </a:r>
            <a:endParaRPr lang="en-US" sz="1300" dirty="0"/>
          </a:p>
        </p:txBody>
      </p:sp>
      <p:sp>
        <p:nvSpPr>
          <p:cNvPr id="32" name="Text 25"/>
          <p:cNvSpPr txBox="1"/>
          <p:nvPr/>
        </p:nvSpPr>
        <p:spPr>
          <a:xfrm>
            <a:off x="1485900" y="3757270"/>
            <a:ext cx="4829861" cy="6574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脱季節化手法（m(hour)）により、ベースラインとの差が拡大。これは周期性を予めモデリングすることで、残差学習が容易になった効果と考えられる。</a:t>
            </a:r>
            <a:endParaRPr lang="en-US" sz="1200" dirty="0"/>
          </a:p>
        </p:txBody>
      </p:sp>
      <p:sp>
        <p:nvSpPr>
          <p:cNvPr id="33" name="Shape 26"/>
          <p:cNvSpPr/>
          <p:nvPr/>
        </p:nvSpPr>
        <p:spPr>
          <a:xfrm>
            <a:off x="6667805" y="3310128"/>
            <a:ext cx="5143500" cy="1218895"/>
          </a:xfrm>
          <a:prstGeom prst="roundRect">
            <a:avLst>
              <a:gd name="adj" fmla="val 3517"/>
            </a:avLst>
          </a:prstGeom>
          <a:solidFill>
            <a:srgbClr val="F0F5FF"/>
          </a:solidFill>
          <a:ln/>
        </p:spPr>
      </p:sp>
      <p:sp>
        <p:nvSpPr>
          <p:cNvPr id="34" name="Shape 27"/>
          <p:cNvSpPr/>
          <p:nvPr/>
        </p:nvSpPr>
        <p:spPr>
          <a:xfrm>
            <a:off x="6667805" y="3310128"/>
            <a:ext cx="38405" cy="1218895"/>
          </a:xfrm>
          <a:prstGeom prst="rect">
            <a:avLst/>
          </a:prstGeom>
          <a:solidFill>
            <a:srgbClr val="4285F4"/>
          </a:solidFill>
          <a:ln/>
        </p:spPr>
      </p:sp>
      <p:sp>
        <p:nvSpPr>
          <p:cNvPr id="35" name="Text 28"/>
          <p:cNvSpPr txBox="1"/>
          <p:nvPr/>
        </p:nvSpPr>
        <p:spPr>
          <a:xfrm>
            <a:off x="6858000" y="3433572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40A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目標設計の価値</a:t>
            </a:r>
            <a:endParaRPr lang="en-US" sz="1300" dirty="0"/>
          </a:p>
        </p:txBody>
      </p:sp>
      <p:sp>
        <p:nvSpPr>
          <p:cNvPr id="36" name="Text 29"/>
          <p:cNvSpPr txBox="1"/>
          <p:nvPr/>
        </p:nvSpPr>
        <p:spPr>
          <a:xfrm>
            <a:off x="6858000" y="3757270"/>
            <a:ext cx="4886554" cy="6574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E3→E4の性能向上は「目標変数の再設計」がもたらした効果。複雑なパターンを含む変数よりも、残差化された単純な目標の方が予測精度が高まる。</a:t>
            </a:r>
            <a:endParaRPr lang="en-US" sz="1200" dirty="0"/>
          </a:p>
        </p:txBody>
      </p:sp>
      <p:sp>
        <p:nvSpPr>
          <p:cNvPr id="37" name="Text 30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38" name="Shape 31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734556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2453335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解釈（考察）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71600" y="1543507"/>
            <a:ext cx="142646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514246" y="1495044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主要所見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371600" y="1857146"/>
            <a:ext cx="4876495" cy="1848002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371600" y="1857146"/>
            <a:ext cx="38405" cy="1848002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52651" y="1952244"/>
            <a:ext cx="152705" cy="152705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1705356" y="1952244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周期性要因</a:t>
            </a:r>
            <a:endParaRPr lang="en-US" sz="1200" dirty="0"/>
          </a:p>
        </p:txBody>
      </p:sp>
      <p:sp>
        <p:nvSpPr>
          <p:cNvPr id="13" name="Text 9"/>
          <p:cNvSpPr txBox="1"/>
          <p:nvPr/>
        </p:nvSpPr>
        <p:spPr>
          <a:xfrm>
            <a:off x="2467051" y="1952244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（日射パターンに連動）と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4288536" y="1952244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自己回帰特性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1705356" y="1952244"/>
            <a:ext cx="438180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が予測精度に最も寄与</a:t>
            </a:r>
            <a:endParaRPr lang="en-US" sz="12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-33" r="-33" t="0" b="0"/>
          <a:stretch/>
        </p:blipFill>
        <p:spPr>
          <a:xfrm>
            <a:off x="1552651" y="2505456"/>
            <a:ext cx="171907" cy="152705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1723644" y="2505456"/>
            <a:ext cx="2953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外生負荷変数（HUFL, HULL等）の寄与は</a:t>
            </a:r>
            <a:endParaRPr lang="en-US" sz="1200" dirty="0"/>
          </a:p>
        </p:txBody>
      </p:sp>
      <p:sp>
        <p:nvSpPr>
          <p:cNvPr id="18" name="Text 13"/>
          <p:cNvSpPr txBox="1"/>
          <p:nvPr/>
        </p:nvSpPr>
        <p:spPr>
          <a:xfrm>
            <a:off x="4555541" y="250545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限定的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1723644" y="2505456"/>
            <a:ext cx="43626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であり、OT自身の系列特性が支配的</a:t>
            </a:r>
            <a:endParaRPr lang="en-US" sz="12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552651" y="3057754"/>
            <a:ext cx="152705" cy="152705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1705356" y="3057754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E4の脱季節化手法が示唆するのは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4013302" y="3057754"/>
            <a:ext cx="1714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m(hour) ≈ 期待変化量</a:t>
            </a:r>
            <a:endParaRPr lang="en-US" sz="1200" dirty="0"/>
          </a:p>
        </p:txBody>
      </p:sp>
      <p:sp>
        <p:nvSpPr>
          <p:cNvPr id="23" name="Text 17"/>
          <p:cNvSpPr txBox="1"/>
          <p:nvPr/>
        </p:nvSpPr>
        <p:spPr>
          <a:xfrm>
            <a:off x="1705356" y="3057754"/>
            <a:ext cx="44769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の概念の有効性</a:t>
            </a:r>
            <a:endParaRPr lang="en-US" sz="120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371600" y="3943807"/>
            <a:ext cx="190195" cy="190195"/>
          </a:xfrm>
          <a:prstGeom prst="rect">
            <a:avLst/>
          </a:prstGeom>
        </p:spPr>
      </p:pic>
      <p:sp>
        <p:nvSpPr>
          <p:cNvPr id="25" name="Text 18"/>
          <p:cNvSpPr txBox="1"/>
          <p:nvPr/>
        </p:nvSpPr>
        <p:spPr>
          <a:xfrm>
            <a:off x="1561795" y="3895344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詳細解釈</a:t>
            </a:r>
            <a:endParaRPr lang="en-US" sz="1500" dirty="0"/>
          </a:p>
        </p:txBody>
      </p:sp>
      <p:sp>
        <p:nvSpPr>
          <p:cNvPr id="26" name="Shape 19"/>
          <p:cNvSpPr/>
          <p:nvPr/>
        </p:nvSpPr>
        <p:spPr>
          <a:xfrm>
            <a:off x="1371600" y="4257446"/>
            <a:ext cx="4876495" cy="64739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27" name="Shape 20"/>
          <p:cNvSpPr/>
          <p:nvPr/>
        </p:nvSpPr>
        <p:spPr>
          <a:xfrm>
            <a:off x="1371600" y="4257446"/>
            <a:ext cx="28346" cy="6473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28" name="Text 21"/>
          <p:cNvSpPr txBox="1"/>
          <p:nvPr/>
        </p:nvSpPr>
        <p:spPr>
          <a:xfrm>
            <a:off x="1543507" y="4352544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周期成分の重要性</a:t>
            </a:r>
            <a:endParaRPr lang="en-US" sz="1000" dirty="0"/>
          </a:p>
        </p:txBody>
      </p:sp>
      <p:sp>
        <p:nvSpPr>
          <p:cNvPr id="29" name="Text 22"/>
          <p:cNvSpPr txBox="1"/>
          <p:nvPr/>
        </p:nvSpPr>
        <p:spPr>
          <a:xfrm>
            <a:off x="1543507" y="4352544"/>
            <a:ext cx="463417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日周期（24h）・週周期（168h）のパターンが予測の基盤となっている</a:t>
            </a:r>
            <a:endParaRPr lang="en-US" sz="1000" dirty="0"/>
          </a:p>
        </p:txBody>
      </p:sp>
      <p:sp>
        <p:nvSpPr>
          <p:cNvPr id="30" name="Shape 23"/>
          <p:cNvSpPr/>
          <p:nvPr/>
        </p:nvSpPr>
        <p:spPr>
          <a:xfrm>
            <a:off x="1371600" y="5020056"/>
            <a:ext cx="4876495" cy="457200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1" name="Shape 24"/>
          <p:cNvSpPr/>
          <p:nvPr/>
        </p:nvSpPr>
        <p:spPr>
          <a:xfrm>
            <a:off x="1371600" y="5020056"/>
            <a:ext cx="28346" cy="457200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32" name="Text 25"/>
          <p:cNvSpPr txBox="1"/>
          <p:nvPr/>
        </p:nvSpPr>
        <p:spPr>
          <a:xfrm>
            <a:off x="1543507" y="5115154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自己回帰構造</a:t>
            </a:r>
            <a:endParaRPr lang="en-US" sz="1000" dirty="0"/>
          </a:p>
        </p:txBody>
      </p:sp>
      <p:sp>
        <p:nvSpPr>
          <p:cNvPr id="33" name="Text 26"/>
          <p:cNvSpPr txBox="1"/>
          <p:nvPr/>
        </p:nvSpPr>
        <p:spPr>
          <a:xfrm>
            <a:off x="2343607" y="5115154"/>
            <a:ext cx="3491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過去のOT値（特に6h, 12h, 24h前）が最も強い予測因子</a:t>
            </a:r>
            <a:endParaRPr lang="en-US" sz="1000" dirty="0"/>
          </a:p>
        </p:txBody>
      </p:sp>
      <p:sp>
        <p:nvSpPr>
          <p:cNvPr id="34" name="Shape 27"/>
          <p:cNvSpPr/>
          <p:nvPr/>
        </p:nvSpPr>
        <p:spPr>
          <a:xfrm>
            <a:off x="1371600" y="5591556"/>
            <a:ext cx="4876495" cy="571500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5" name="Shape 28"/>
          <p:cNvSpPr/>
          <p:nvPr/>
        </p:nvSpPr>
        <p:spPr>
          <a:xfrm>
            <a:off x="1371600" y="5591556"/>
            <a:ext cx="28346" cy="571500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36" name="Text 29"/>
          <p:cNvSpPr txBox="1"/>
          <p:nvPr/>
        </p:nvSpPr>
        <p:spPr>
          <a:xfrm>
            <a:off x="1543507" y="5686654"/>
            <a:ext cx="15956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時間帯別平均変化（E4）</a:t>
            </a:r>
            <a:endParaRPr lang="en-US" sz="1000" dirty="0"/>
          </a:p>
        </p:txBody>
      </p:sp>
      <p:sp>
        <p:nvSpPr>
          <p:cNvPr id="37" name="Text 30"/>
          <p:cNvSpPr txBox="1"/>
          <p:nvPr/>
        </p:nvSpPr>
        <p:spPr>
          <a:xfrm>
            <a:off x="1543507" y="5686654"/>
            <a:ext cx="45966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「時間帯ごとの平均的な変化量」が強力なベースラインとなり得る</a:t>
            </a:r>
            <a:endParaRPr lang="en-US" sz="1000" dirty="0"/>
          </a:p>
        </p:txBody>
      </p:sp>
      <p:pic>
        <p:nvPicPr>
          <p:cNvPr id="3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858000" y="1543507"/>
            <a:ext cx="190195" cy="190195"/>
          </a:xfrm>
          <a:prstGeom prst="rect">
            <a:avLst/>
          </a:prstGeom>
        </p:spPr>
      </p:pic>
      <p:sp>
        <p:nvSpPr>
          <p:cNvPr id="39" name="Text 31"/>
          <p:cNvSpPr txBox="1"/>
          <p:nvPr/>
        </p:nvSpPr>
        <p:spPr>
          <a:xfrm>
            <a:off x="7048195" y="1495044"/>
            <a:ext cx="2238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影響因子の相対的重要度</a:t>
            </a:r>
            <a:endParaRPr lang="en-US" sz="1500" dirty="0"/>
          </a:p>
        </p:txBody>
      </p:sp>
      <p:sp>
        <p:nvSpPr>
          <p:cNvPr id="40" name="Shape 32"/>
          <p:cNvSpPr/>
          <p:nvPr/>
        </p:nvSpPr>
        <p:spPr>
          <a:xfrm>
            <a:off x="6858000" y="1857146"/>
            <a:ext cx="4876495" cy="666598"/>
          </a:xfrm>
          <a:prstGeom prst="roundRect">
            <a:avLst>
              <a:gd name="adj" fmla="val 11758"/>
            </a:avLst>
          </a:prstGeom>
          <a:solidFill>
            <a:srgbClr val="EFF6FF"/>
          </a:solidFill>
          <a:ln w="12700">
            <a:solidFill>
              <a:srgbClr val="E0E0E0"/>
            </a:solidFill>
            <a:prstDash val="solid"/>
          </a:ln>
        </p:spPr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981444" y="2095805"/>
            <a:ext cx="190195" cy="190195"/>
          </a:xfrm>
          <a:prstGeom prst="rect">
            <a:avLst/>
          </a:prstGeom>
        </p:spPr>
      </p:pic>
      <p:sp>
        <p:nvSpPr>
          <p:cNvPr id="42" name="Text 33"/>
          <p:cNvSpPr txBox="1"/>
          <p:nvPr/>
        </p:nvSpPr>
        <p:spPr>
          <a:xfrm>
            <a:off x="7286854" y="1981505"/>
            <a:ext cx="1485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時間周期性パターン</a:t>
            </a:r>
            <a:endParaRPr lang="en-US" sz="1200" dirty="0"/>
          </a:p>
        </p:txBody>
      </p:sp>
      <p:sp>
        <p:nvSpPr>
          <p:cNvPr id="43" name="Text 34"/>
          <p:cNvSpPr txBox="1"/>
          <p:nvPr/>
        </p:nvSpPr>
        <p:spPr>
          <a:xfrm>
            <a:off x="7286854" y="2210105"/>
            <a:ext cx="2701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日周期（24h）・週周期（168h）の繰り返し</a:t>
            </a:r>
            <a:endParaRPr lang="en-US" sz="1000" dirty="0"/>
          </a:p>
        </p:txBody>
      </p:sp>
      <p:sp>
        <p:nvSpPr>
          <p:cNvPr id="44" name="Text 35"/>
          <p:cNvSpPr txBox="1"/>
          <p:nvPr/>
        </p:nvSpPr>
        <p:spPr>
          <a:xfrm>
            <a:off x="11430000" y="2076602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高</a:t>
            </a:r>
            <a:endParaRPr lang="en-US" sz="1200" dirty="0"/>
          </a:p>
        </p:txBody>
      </p:sp>
      <p:sp>
        <p:nvSpPr>
          <p:cNvPr id="45" name="Shape 36"/>
          <p:cNvSpPr/>
          <p:nvPr/>
        </p:nvSpPr>
        <p:spPr>
          <a:xfrm>
            <a:off x="6858000" y="2619756"/>
            <a:ext cx="4876495" cy="666598"/>
          </a:xfrm>
          <a:prstGeom prst="roundRect">
            <a:avLst>
              <a:gd name="adj" fmla="val 11758"/>
            </a:avLst>
          </a:prstGeom>
          <a:solidFill>
            <a:srgbClr val="EFF6FF"/>
          </a:solidFill>
          <a:ln w="12700">
            <a:solidFill>
              <a:srgbClr val="E0E0E0"/>
            </a:solidFill>
            <a:prstDash val="solid"/>
          </a:ln>
        </p:spPr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981444" y="2857500"/>
            <a:ext cx="190195" cy="190195"/>
          </a:xfrm>
          <a:prstGeom prst="rect">
            <a:avLst/>
          </a:prstGeom>
        </p:spPr>
      </p:pic>
      <p:sp>
        <p:nvSpPr>
          <p:cNvPr id="47" name="Text 37"/>
          <p:cNvSpPr txBox="1"/>
          <p:nvPr/>
        </p:nvSpPr>
        <p:spPr>
          <a:xfrm>
            <a:off x="7286854" y="2743200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過去の油温値（自己回帰）</a:t>
            </a:r>
            <a:endParaRPr lang="en-US" sz="1200" dirty="0"/>
          </a:p>
        </p:txBody>
      </p:sp>
      <p:sp>
        <p:nvSpPr>
          <p:cNvPr id="48" name="Text 38"/>
          <p:cNvSpPr txBox="1"/>
          <p:nvPr/>
        </p:nvSpPr>
        <p:spPr>
          <a:xfrm>
            <a:off x="7286854" y="2971800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直近のラグ値と移動平均統計量</a:t>
            </a:r>
            <a:endParaRPr lang="en-US" sz="1000" dirty="0"/>
          </a:p>
        </p:txBody>
      </p:sp>
      <p:sp>
        <p:nvSpPr>
          <p:cNvPr id="49" name="Text 39"/>
          <p:cNvSpPr txBox="1"/>
          <p:nvPr/>
        </p:nvSpPr>
        <p:spPr>
          <a:xfrm>
            <a:off x="11430000" y="2838298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高</a:t>
            </a:r>
            <a:endParaRPr lang="en-US" sz="1200" dirty="0"/>
          </a:p>
        </p:txBody>
      </p:sp>
      <p:sp>
        <p:nvSpPr>
          <p:cNvPr id="50" name="Shape 40"/>
          <p:cNvSpPr/>
          <p:nvPr/>
        </p:nvSpPr>
        <p:spPr>
          <a:xfrm>
            <a:off x="6858000" y="3381451"/>
            <a:ext cx="4876495" cy="666598"/>
          </a:xfrm>
          <a:prstGeom prst="roundRect">
            <a:avLst>
              <a:gd name="adj" fmla="val 11758"/>
            </a:avLst>
          </a:prstGeom>
          <a:noFill/>
          <a:ln w="12700">
            <a:solidFill>
              <a:srgbClr val="E0E0E0"/>
            </a:solidFill>
            <a:prstDash val="solid"/>
          </a:ln>
        </p:spPr>
      </p:sp>
      <p:pic>
        <p:nvPicPr>
          <p:cNvPr id="51" name="Image 8" descr="preencoded.png">    </p:cNvPr>
          <p:cNvPicPr>
            <a:picLocks noChangeAspect="1"/>
          </p:cNvPicPr>
          <p:nvPr/>
        </p:nvPicPr>
        <p:blipFill>
          <a:blip r:embed="rId9"/>
          <a:srcRect l="-1282" r="-1282" t="0" b="0"/>
          <a:stretch/>
        </p:blipFill>
        <p:spPr>
          <a:xfrm>
            <a:off x="6981444" y="3619195"/>
            <a:ext cx="219456" cy="190195"/>
          </a:xfrm>
          <a:prstGeom prst="rect">
            <a:avLst/>
          </a:prstGeom>
        </p:spPr>
      </p:pic>
      <p:sp>
        <p:nvSpPr>
          <p:cNvPr id="52" name="Text 41"/>
          <p:cNvSpPr txBox="1"/>
          <p:nvPr/>
        </p:nvSpPr>
        <p:spPr>
          <a:xfrm>
            <a:off x="7315200" y="3504895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外生負荷変数</a:t>
            </a:r>
            <a:endParaRPr lang="en-US" sz="1200" dirty="0"/>
          </a:p>
        </p:txBody>
      </p:sp>
      <p:sp>
        <p:nvSpPr>
          <p:cNvPr id="53" name="Text 42"/>
          <p:cNvSpPr txBox="1"/>
          <p:nvPr/>
        </p:nvSpPr>
        <p:spPr>
          <a:xfrm>
            <a:off x="7315200" y="3733495"/>
            <a:ext cx="24341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HUFL, HULL, MUFL, MULL, LUFL, LULL</a:t>
            </a:r>
            <a:endParaRPr lang="en-US" sz="1000" dirty="0"/>
          </a:p>
        </p:txBody>
      </p:sp>
      <p:sp>
        <p:nvSpPr>
          <p:cNvPr id="54" name="Text 43"/>
          <p:cNvSpPr txBox="1"/>
          <p:nvPr/>
        </p:nvSpPr>
        <p:spPr>
          <a:xfrm>
            <a:off x="11430000" y="3600907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6B778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低</a:t>
            </a:r>
            <a:endParaRPr lang="en-US" sz="1200" dirty="0"/>
          </a:p>
        </p:txBody>
      </p:sp>
      <p:sp>
        <p:nvSpPr>
          <p:cNvPr id="55" name="Shape 44"/>
          <p:cNvSpPr/>
          <p:nvPr/>
        </p:nvSpPr>
        <p:spPr>
          <a:xfrm>
            <a:off x="6858000" y="4276649"/>
            <a:ext cx="4876495" cy="1962302"/>
          </a:xfrm>
          <a:prstGeom prst="roundRect">
            <a:avLst>
              <a:gd name="adj" fmla="val 1357"/>
            </a:avLst>
          </a:prstGeom>
          <a:solidFill>
            <a:srgbClr val="EFF6FF"/>
          </a:solidFill>
          <a:ln w="12700">
            <a:solidFill>
              <a:srgbClr val="BFDBFE"/>
            </a:solidFill>
            <a:prstDash val="solid"/>
          </a:ln>
        </p:spPr>
      </p:sp>
      <p:sp>
        <p:nvSpPr>
          <p:cNvPr id="56" name="Text 45"/>
          <p:cNvSpPr txBox="1"/>
          <p:nvPr/>
        </p:nvSpPr>
        <p:spPr>
          <a:xfrm>
            <a:off x="8747150" y="4438498"/>
            <a:ext cx="12198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E4モデルの意義</a:t>
            </a:r>
            <a:endParaRPr lang="en-US" sz="1200" dirty="0"/>
          </a:p>
        </p:txBody>
      </p:sp>
      <p:sp>
        <p:nvSpPr>
          <p:cNvPr id="57" name="Shape 46"/>
          <p:cNvSpPr/>
          <p:nvPr/>
        </p:nvSpPr>
        <p:spPr>
          <a:xfrm>
            <a:off x="7114946" y="4743907"/>
            <a:ext cx="2162556" cy="381305"/>
          </a:xfrm>
          <a:prstGeom prst="roundRect">
            <a:avLst>
              <a:gd name="adj" fmla="val 35971"/>
            </a:avLst>
          </a:prstGeom>
          <a:solidFill>
            <a:srgbClr val="E9F0FF"/>
          </a:solidFill>
          <a:ln/>
        </p:spPr>
      </p:sp>
      <p:sp>
        <p:nvSpPr>
          <p:cNvPr id="58" name="Text 47"/>
          <p:cNvSpPr txBox="1"/>
          <p:nvPr/>
        </p:nvSpPr>
        <p:spPr>
          <a:xfrm>
            <a:off x="7229246" y="4839005"/>
            <a:ext cx="204825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m(hour) ≈ E[ΔOT|hour]</a:t>
            </a:r>
            <a:endParaRPr lang="en-US" sz="1200" dirty="0"/>
          </a:p>
        </p:txBody>
      </p:sp>
      <p:sp>
        <p:nvSpPr>
          <p:cNvPr id="59" name="Text 48"/>
          <p:cNvSpPr txBox="1"/>
          <p:nvPr/>
        </p:nvSpPr>
        <p:spPr>
          <a:xfrm>
            <a:off x="8231429" y="5238598"/>
            <a:ext cx="2233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時間帯別平均変化を差し引くことで</a:t>
            </a:r>
            <a:endParaRPr lang="en-US" sz="1000" dirty="0"/>
          </a:p>
        </p:txBody>
      </p:sp>
      <p:sp>
        <p:nvSpPr>
          <p:cNvPr id="60" name="Text 49"/>
          <p:cNvSpPr txBox="1"/>
          <p:nvPr/>
        </p:nvSpPr>
        <p:spPr>
          <a:xfrm>
            <a:off x="7699248" y="5429707"/>
            <a:ext cx="33009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残差の予測精度向上とベースライン性能の改善を両立</a:t>
            </a:r>
            <a:endParaRPr lang="en-US" sz="1000" dirty="0"/>
          </a:p>
        </p:txBody>
      </p:sp>
      <p:sp>
        <p:nvSpPr>
          <p:cNvPr id="61" name="Shape 50"/>
          <p:cNvSpPr/>
          <p:nvPr/>
        </p:nvSpPr>
        <p:spPr>
          <a:xfrm>
            <a:off x="7878470" y="5734202"/>
            <a:ext cx="2838298" cy="342900"/>
          </a:xfrm>
          <a:prstGeom prst="roundRect">
            <a:avLst>
              <a:gd name="adj" fmla="val 44444"/>
            </a:avLst>
          </a:prstGeom>
          <a:solidFill>
            <a:srgbClr val="DBEAFE"/>
          </a:solidFill>
          <a:ln/>
        </p:spPr>
      </p:sp>
      <p:pic>
        <p:nvPicPr>
          <p:cNvPr id="62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100" b="-100"/>
          <a:stretch/>
        </p:blipFill>
        <p:spPr>
          <a:xfrm>
            <a:off x="8030261" y="5829300"/>
            <a:ext cx="114300" cy="152705"/>
          </a:xfrm>
          <a:prstGeom prst="rect">
            <a:avLst/>
          </a:prstGeom>
        </p:spPr>
      </p:pic>
      <p:sp>
        <p:nvSpPr>
          <p:cNvPr id="63" name="Text 51"/>
          <p:cNvSpPr txBox="1"/>
          <p:nvPr/>
        </p:nvSpPr>
        <p:spPr>
          <a:xfrm>
            <a:off x="8221370" y="5810098"/>
            <a:ext cx="24432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「0予測に近い」＝「周期変化に近い」</a:t>
            </a:r>
            <a:endParaRPr lang="en-US" sz="1000" dirty="0"/>
          </a:p>
        </p:txBody>
      </p:sp>
      <p:sp>
        <p:nvSpPr>
          <p:cNvPr id="64" name="Text 52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65" name="Shape 53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5800954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1729130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実行方法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361" r="-361" t="0" b="0"/>
          <a:stretch/>
        </p:blipFill>
        <p:spPr>
          <a:xfrm>
            <a:off x="2895905" y="1552651"/>
            <a:ext cx="219456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3114446" y="1495044"/>
            <a:ext cx="303855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Google Colabでの実行手順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2895905" y="2029054"/>
            <a:ext cx="7315200" cy="838505"/>
          </a:xfrm>
          <a:prstGeom prst="roundRect">
            <a:avLst>
              <a:gd name="adj" fmla="val 9914"/>
            </a:avLst>
          </a:prstGeom>
          <a:solidFill>
            <a:srgbClr val="E9F0FF"/>
          </a:solidFill>
          <a:ln/>
        </p:spPr>
      </p:sp>
      <p:sp>
        <p:nvSpPr>
          <p:cNvPr id="10" name="Shape 7"/>
          <p:cNvSpPr/>
          <p:nvPr/>
        </p:nvSpPr>
        <p:spPr>
          <a:xfrm>
            <a:off x="2895905" y="3095244"/>
            <a:ext cx="7315200" cy="838505"/>
          </a:xfrm>
          <a:prstGeom prst="roundRect">
            <a:avLst>
              <a:gd name="adj" fmla="val 9914"/>
            </a:avLst>
          </a:prstGeom>
          <a:solidFill>
            <a:srgbClr val="E9F0FF"/>
          </a:solidFill>
          <a:ln/>
        </p:spPr>
      </p:sp>
      <p:sp>
        <p:nvSpPr>
          <p:cNvPr id="11" name="Shape 8"/>
          <p:cNvSpPr/>
          <p:nvPr/>
        </p:nvSpPr>
        <p:spPr>
          <a:xfrm>
            <a:off x="2895905" y="4162349"/>
            <a:ext cx="7315200" cy="838505"/>
          </a:xfrm>
          <a:prstGeom prst="roundRect">
            <a:avLst>
              <a:gd name="adj" fmla="val 9914"/>
            </a:avLst>
          </a:prstGeom>
          <a:solidFill>
            <a:srgbClr val="E9F0FF"/>
          </a:solidFill>
          <a:ln/>
        </p:spPr>
      </p:sp>
      <p:sp>
        <p:nvSpPr>
          <p:cNvPr id="12" name="Shape 9"/>
          <p:cNvSpPr/>
          <p:nvPr/>
        </p:nvSpPr>
        <p:spPr>
          <a:xfrm>
            <a:off x="3086100" y="2257654"/>
            <a:ext cx="381305" cy="3813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3" name="Shape 10"/>
          <p:cNvSpPr/>
          <p:nvPr/>
        </p:nvSpPr>
        <p:spPr>
          <a:xfrm>
            <a:off x="3086100" y="3323844"/>
            <a:ext cx="381305" cy="3813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4" name="Shape 11"/>
          <p:cNvSpPr/>
          <p:nvPr/>
        </p:nvSpPr>
        <p:spPr>
          <a:xfrm>
            <a:off x="3086100" y="4390949"/>
            <a:ext cx="381305" cy="3813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3220517" y="2305202"/>
            <a:ext cx="2578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500" dirty="0"/>
          </a:p>
        </p:txBody>
      </p:sp>
      <p:sp>
        <p:nvSpPr>
          <p:cNvPr id="16" name="Text 13"/>
          <p:cNvSpPr txBox="1"/>
          <p:nvPr/>
        </p:nvSpPr>
        <p:spPr>
          <a:xfrm>
            <a:off x="3220517" y="3372307"/>
            <a:ext cx="2578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3220517" y="4438498"/>
            <a:ext cx="2578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3657600" y="2180844"/>
            <a:ext cx="17391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Google Colabを開く</a:t>
            </a:r>
            <a:endParaRPr lang="en-US" sz="1300" dirty="0"/>
          </a:p>
        </p:txBody>
      </p:sp>
      <p:sp>
        <p:nvSpPr>
          <p:cNvPr id="19" name="Text 16"/>
          <p:cNvSpPr txBox="1"/>
          <p:nvPr/>
        </p:nvSpPr>
        <p:spPr>
          <a:xfrm>
            <a:off x="3657600" y="3247949"/>
            <a:ext cx="15005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データを配置する</a:t>
            </a:r>
            <a:endParaRPr lang="en-US" sz="1300" dirty="0"/>
          </a:p>
        </p:txBody>
      </p:sp>
      <p:sp>
        <p:nvSpPr>
          <p:cNvPr id="20" name="Text 17"/>
          <p:cNvSpPr txBox="1"/>
          <p:nvPr/>
        </p:nvSpPr>
        <p:spPr>
          <a:xfrm>
            <a:off x="3657600" y="4315054"/>
            <a:ext cx="11576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全セルを実行</a:t>
            </a:r>
            <a:endParaRPr lang="en-US" sz="1300" dirty="0"/>
          </a:p>
        </p:txBody>
      </p:sp>
      <p:sp>
        <p:nvSpPr>
          <p:cNvPr id="21" name="Text 18"/>
          <p:cNvSpPr txBox="1"/>
          <p:nvPr/>
        </p:nvSpPr>
        <p:spPr>
          <a:xfrm>
            <a:off x="3657600" y="2486254"/>
            <a:ext cx="3724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次ページのリンクからColabノートブックにアクセス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3657600" y="3552444"/>
            <a:ext cx="32964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ett.csvファイルを /content/ett.csv として配置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3657600" y="4619549"/>
            <a:ext cx="3448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「ランタイム」→「すべてのセルを実行」を選択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25" name="Shape 22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001207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95705" y="466344"/>
            <a:ext cx="411480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E3の異常値除外の正当性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1295705" y="1086307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295705" y="1359713"/>
            <a:ext cx="181051" cy="181051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476756" y="1314907"/>
            <a:ext cx="237469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OTに影響を及ぼす要因分析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1295705" y="1643177"/>
            <a:ext cx="5029200" cy="18672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295705" y="1643177"/>
            <a:ext cx="38405" cy="18672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447495" y="1719072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自然要因：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2210105" y="1719072"/>
            <a:ext cx="2257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物理法則に従った緩やかな変化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638605" y="1986077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日光による熱伝導（太陽→容器→油）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1638605" y="2214677"/>
            <a:ext cx="13002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電力負荷による発熱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1638605" y="2443277"/>
            <a:ext cx="2100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周囲温度による自然な放熱・冷却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1447495" y="2710282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人為要因：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2210105" y="2710282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急激な変化をもたらす操作</a:t>
            </a:r>
            <a:endParaRPr lang="en-US" sz="1200" dirty="0"/>
          </a:p>
        </p:txBody>
      </p:sp>
      <p:sp>
        <p:nvSpPr>
          <p:cNvPr id="18" name="Text 15"/>
          <p:cNvSpPr txBox="1"/>
          <p:nvPr/>
        </p:nvSpPr>
        <p:spPr>
          <a:xfrm>
            <a:off x="1638605" y="2976372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設備調整・交換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1638605" y="3204972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意図的な冷却操作</a:t>
            </a:r>
            <a:endParaRPr lang="en-US" sz="100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95705" y="3707892"/>
            <a:ext cx="181051" cy="181051"/>
          </a:xfrm>
          <a:prstGeom prst="rect">
            <a:avLst/>
          </a:prstGeom>
        </p:spPr>
      </p:pic>
      <p:sp>
        <p:nvSpPr>
          <p:cNvPr id="21" name="Text 17"/>
          <p:cNvSpPr txBox="1"/>
          <p:nvPr/>
        </p:nvSpPr>
        <p:spPr>
          <a:xfrm>
            <a:off x="1476756" y="3662172"/>
            <a:ext cx="267919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自然現象では説明できない変化</a:t>
            </a:r>
            <a:endParaRPr lang="en-US" sz="1400" dirty="0"/>
          </a:p>
        </p:txBody>
      </p:sp>
      <p:sp>
        <p:nvSpPr>
          <p:cNvPr id="22" name="Shape 18"/>
          <p:cNvSpPr/>
          <p:nvPr/>
        </p:nvSpPr>
        <p:spPr>
          <a:xfrm>
            <a:off x="1295705" y="3991356"/>
            <a:ext cx="5029200" cy="1067105"/>
          </a:xfrm>
          <a:prstGeom prst="rect">
            <a:avLst/>
          </a:prstGeom>
          <a:solidFill>
            <a:srgbClr val="FFF0C8">
              <a:alpha val="50000"/>
            </a:srgbClr>
          </a:solidFill>
          <a:ln/>
        </p:spPr>
      </p:sp>
      <p:sp>
        <p:nvSpPr>
          <p:cNvPr id="23" name="Shape 19"/>
          <p:cNvSpPr/>
          <p:nvPr/>
        </p:nvSpPr>
        <p:spPr>
          <a:xfrm>
            <a:off x="1295705" y="3991356"/>
            <a:ext cx="38405" cy="1067105"/>
          </a:xfrm>
          <a:prstGeom prst="rect">
            <a:avLst/>
          </a:prstGeom>
          <a:solidFill>
            <a:srgbClr val="FFB900"/>
          </a:solidFill>
          <a:ln/>
        </p:spPr>
      </p:sp>
      <p:sp>
        <p:nvSpPr>
          <p:cNvPr id="24" name="Text 20"/>
          <p:cNvSpPr txBox="1"/>
          <p:nvPr/>
        </p:nvSpPr>
        <p:spPr>
          <a:xfrm>
            <a:off x="1447495" y="4067251"/>
            <a:ext cx="767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観測事実：</a:t>
            </a:r>
            <a:endParaRPr lang="en-US" sz="1000" dirty="0"/>
          </a:p>
        </p:txBody>
      </p:sp>
      <p:sp>
        <p:nvSpPr>
          <p:cNvPr id="25" name="Text 21"/>
          <p:cNvSpPr txBox="1"/>
          <p:nvPr/>
        </p:nvSpPr>
        <p:spPr>
          <a:xfrm>
            <a:off x="2115007" y="4067251"/>
            <a:ext cx="32150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データ内にΔOT = −5℃/h といった急激な冷却が存在</a:t>
            </a:r>
            <a:endParaRPr lang="en-US" sz="1000" dirty="0"/>
          </a:p>
        </p:txBody>
      </p:sp>
      <p:sp>
        <p:nvSpPr>
          <p:cNvPr id="26" name="Text 22"/>
          <p:cNvSpPr txBox="1"/>
          <p:nvPr/>
        </p:nvSpPr>
        <p:spPr>
          <a:xfrm>
            <a:off x="1638605" y="4295851"/>
            <a:ext cx="2681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自然放射冷却の物理的限界は約 −1℃/h程度</a:t>
            </a:r>
            <a:endParaRPr lang="en-US" sz="1000" dirty="0"/>
          </a:p>
        </p:txBody>
      </p:sp>
      <p:sp>
        <p:nvSpPr>
          <p:cNvPr id="27" name="Text 23"/>
          <p:cNvSpPr txBox="1"/>
          <p:nvPr/>
        </p:nvSpPr>
        <p:spPr>
          <a:xfrm>
            <a:off x="1638605" y="4524451"/>
            <a:ext cx="34344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環境温度との最大差からの熱力学的計算でも説明不可能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1638605" y="4753051"/>
            <a:ext cx="45866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外生変数（HUFL, HULL等）の急変との相関も見られない(相関係数0.2以下)</a:t>
            </a:r>
            <a:endParaRPr lang="en-US" sz="1000" dirty="0"/>
          </a:p>
        </p:txBody>
      </p:sp>
      <p:pic>
        <p:nvPicPr>
          <p:cNvPr id="29" name="Image 2" descr="preencoded.png">    </p:cNvPr>
          <p:cNvPicPr>
            <a:picLocks noChangeAspect="1"/>
          </p:cNvPicPr>
          <p:nvPr/>
        </p:nvPicPr>
        <p:blipFill>
          <a:blip r:embed="rId3"/>
          <a:srcRect l="-505" r="-505" t="0" b="0"/>
          <a:stretch/>
        </p:blipFill>
        <p:spPr>
          <a:xfrm>
            <a:off x="6782105" y="1359713"/>
            <a:ext cx="228600" cy="181051"/>
          </a:xfrm>
          <a:prstGeom prst="rect">
            <a:avLst/>
          </a:prstGeom>
        </p:spPr>
      </p:pic>
      <p:sp>
        <p:nvSpPr>
          <p:cNvPr id="30" name="Text 25"/>
          <p:cNvSpPr txBox="1"/>
          <p:nvPr/>
        </p:nvSpPr>
        <p:spPr>
          <a:xfrm>
            <a:off x="7010705" y="1314907"/>
            <a:ext cx="177485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人為的操作の可能性</a:t>
            </a:r>
            <a:endParaRPr lang="en-US" sz="1400" dirty="0"/>
          </a:p>
        </p:txBody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-1507" r="-1507" t="0" b="0"/>
          <a:stretch/>
        </p:blipFill>
        <p:spPr>
          <a:xfrm>
            <a:off x="6782105" y="1643177"/>
            <a:ext cx="85954" cy="133502"/>
          </a:xfrm>
          <a:prstGeom prst="rect">
            <a:avLst/>
          </a:prstGeom>
        </p:spPr>
      </p:pic>
      <p:sp>
        <p:nvSpPr>
          <p:cNvPr id="32" name="Text 26"/>
          <p:cNvSpPr txBox="1"/>
          <p:nvPr/>
        </p:nvSpPr>
        <p:spPr>
          <a:xfrm>
            <a:off x="6867144" y="1643177"/>
            <a:ext cx="2634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特定の変化前に反対方向の変化が見られる</a:t>
            </a:r>
            <a:endParaRPr lang="en-US" sz="1000" dirty="0"/>
          </a:p>
        </p:txBody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rcRect l="-1507" r="-1507" t="0" b="0"/>
          <a:stretch/>
        </p:blipFill>
        <p:spPr>
          <a:xfrm>
            <a:off x="6782105" y="1910182"/>
            <a:ext cx="85954" cy="133502"/>
          </a:xfrm>
          <a:prstGeom prst="rect">
            <a:avLst/>
          </a:prstGeom>
        </p:spPr>
      </p:pic>
      <p:sp>
        <p:nvSpPr>
          <p:cNvPr id="34" name="Text 27"/>
          <p:cNvSpPr txBox="1"/>
          <p:nvPr/>
        </p:nvSpPr>
        <p:spPr>
          <a:xfrm>
            <a:off x="6867144" y="1910182"/>
            <a:ext cx="2233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特定の変化後に一定値への収束傾向</a:t>
            </a:r>
            <a:endParaRPr lang="en-US" sz="1000" dirty="0"/>
          </a:p>
        </p:txBody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856" b="-856"/>
          <a:stretch/>
        </p:blipFill>
        <p:spPr>
          <a:xfrm>
            <a:off x="6782105" y="2716682"/>
            <a:ext cx="133502" cy="181051"/>
          </a:xfrm>
          <a:prstGeom prst="rect">
            <a:avLst/>
          </a:prstGeom>
        </p:spPr>
      </p:pic>
      <p:sp>
        <p:nvSpPr>
          <p:cNvPr id="36" name="Text 28"/>
          <p:cNvSpPr txBox="1"/>
          <p:nvPr/>
        </p:nvSpPr>
        <p:spPr>
          <a:xfrm>
            <a:off x="6915607" y="2671877"/>
            <a:ext cx="267919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仮説：人為的操作は予測対象外</a:t>
            </a:r>
            <a:endParaRPr lang="en-US" sz="1400" dirty="0"/>
          </a:p>
        </p:txBody>
      </p:sp>
      <p:sp>
        <p:nvSpPr>
          <p:cNvPr id="37" name="Shape 29"/>
          <p:cNvSpPr/>
          <p:nvPr/>
        </p:nvSpPr>
        <p:spPr>
          <a:xfrm>
            <a:off x="6782105" y="3000146"/>
            <a:ext cx="5029200" cy="1067105"/>
          </a:xfrm>
          <a:prstGeom prst="rect">
            <a:avLst/>
          </a:prstGeom>
          <a:solidFill>
            <a:srgbClr val="E6FAEC">
              <a:alpha val="50000"/>
            </a:srgbClr>
          </a:solidFill>
          <a:ln/>
        </p:spPr>
      </p:sp>
      <p:sp>
        <p:nvSpPr>
          <p:cNvPr id="38" name="Shape 30"/>
          <p:cNvSpPr/>
          <p:nvPr/>
        </p:nvSpPr>
        <p:spPr>
          <a:xfrm>
            <a:off x="6782105" y="3000146"/>
            <a:ext cx="38405" cy="1067105"/>
          </a:xfrm>
          <a:prstGeom prst="rect">
            <a:avLst/>
          </a:prstGeom>
          <a:solidFill>
            <a:srgbClr val="28A745"/>
          </a:solidFill>
          <a:ln/>
        </p:spPr>
      </p:sp>
      <p:sp>
        <p:nvSpPr>
          <p:cNvPr id="39" name="Text 31"/>
          <p:cNvSpPr txBox="1"/>
          <p:nvPr/>
        </p:nvSpPr>
        <p:spPr>
          <a:xfrm>
            <a:off x="6933895" y="3076956"/>
            <a:ext cx="5001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仮説：</a:t>
            </a:r>
            <a:endParaRPr lang="en-US" sz="1000" dirty="0"/>
          </a:p>
        </p:txBody>
      </p:sp>
      <p:sp>
        <p:nvSpPr>
          <p:cNvPr id="40" name="Text 32"/>
          <p:cNvSpPr txBox="1"/>
          <p:nvPr/>
        </p:nvSpPr>
        <p:spPr>
          <a:xfrm>
            <a:off x="7334402" y="3076956"/>
            <a:ext cx="39584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大きなΔOTは人為的操作によるものであり、予測する必要がない</a:t>
            </a:r>
            <a:endParaRPr lang="en-US" sz="1000" dirty="0"/>
          </a:p>
        </p:txBody>
      </p:sp>
      <p:sp>
        <p:nvSpPr>
          <p:cNvPr id="41" name="Text 33"/>
          <p:cNvSpPr txBox="1"/>
          <p:nvPr/>
        </p:nvSpPr>
        <p:spPr>
          <a:xfrm>
            <a:off x="7125005" y="3305556"/>
            <a:ext cx="3167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予測モデルの目的は「自然な変化」を予測すること</a:t>
            </a:r>
            <a:endParaRPr lang="en-US" sz="1000" dirty="0"/>
          </a:p>
        </p:txBody>
      </p:sp>
      <p:sp>
        <p:nvSpPr>
          <p:cNvPr id="42" name="Text 34"/>
          <p:cNvSpPr txBox="1"/>
          <p:nvPr/>
        </p:nvSpPr>
        <p:spPr>
          <a:xfrm>
            <a:off x="7125005" y="3534156"/>
            <a:ext cx="3567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スケジュールされた人為的操作は別系統で管理されるべき</a:t>
            </a:r>
            <a:endParaRPr lang="en-US" sz="1000" dirty="0"/>
          </a:p>
        </p:txBody>
      </p:sp>
      <p:sp>
        <p:nvSpPr>
          <p:cNvPr id="43" name="Text 35"/>
          <p:cNvSpPr txBox="1"/>
          <p:nvPr/>
        </p:nvSpPr>
        <p:spPr>
          <a:xfrm>
            <a:off x="7125005" y="3762756"/>
            <a:ext cx="30339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予測不能な人為的操作はノイズとして除去が妥当</a:t>
            </a:r>
            <a:endParaRPr lang="en-US" sz="1000" dirty="0"/>
          </a:p>
        </p:txBody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782105" y="4264762"/>
            <a:ext cx="181051" cy="181051"/>
          </a:xfrm>
          <a:prstGeom prst="rect">
            <a:avLst/>
          </a:prstGeom>
        </p:spPr>
      </p:pic>
      <p:sp>
        <p:nvSpPr>
          <p:cNvPr id="45" name="Text 36"/>
          <p:cNvSpPr txBox="1"/>
          <p:nvPr/>
        </p:nvSpPr>
        <p:spPr>
          <a:xfrm>
            <a:off x="6963156" y="4219956"/>
            <a:ext cx="180319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E3手法の実証的効果</a:t>
            </a:r>
            <a:endParaRPr lang="en-US" sz="1400" dirty="0"/>
          </a:p>
        </p:txBody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rcRect l="-1507" r="-1507" t="0" b="0"/>
          <a:stretch/>
        </p:blipFill>
        <p:spPr>
          <a:xfrm>
            <a:off x="6782105" y="4548226"/>
            <a:ext cx="85954" cy="133502"/>
          </a:xfrm>
          <a:prstGeom prst="rect">
            <a:avLst/>
          </a:prstGeom>
        </p:spPr>
      </p:pic>
      <p:sp>
        <p:nvSpPr>
          <p:cNvPr id="47" name="Text 37"/>
          <p:cNvSpPr txBox="1"/>
          <p:nvPr/>
        </p:nvSpPr>
        <p:spPr>
          <a:xfrm>
            <a:off x="6867144" y="4548226"/>
            <a:ext cx="40434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閾値 |ΔOT| ≥ 2.8 で全データの 1.699%（296/17,419点）のみ除外</a:t>
            </a:r>
            <a:endParaRPr lang="en-US" sz="1000" dirty="0"/>
          </a:p>
        </p:txBody>
      </p:sp>
      <p:pic>
        <p:nvPicPr>
          <p:cNvPr id="48" name="Image 8" descr="preencoded.png">    </p:cNvPr>
          <p:cNvPicPr>
            <a:picLocks noChangeAspect="1"/>
          </p:cNvPicPr>
          <p:nvPr/>
        </p:nvPicPr>
        <p:blipFill>
          <a:blip r:embed="rId9"/>
          <a:srcRect l="-1507" r="-1507" t="0" b="0"/>
          <a:stretch/>
        </p:blipFill>
        <p:spPr>
          <a:xfrm>
            <a:off x="6782105" y="4815230"/>
            <a:ext cx="85954" cy="133502"/>
          </a:xfrm>
          <a:prstGeom prst="rect">
            <a:avLst/>
          </a:prstGeom>
        </p:spPr>
      </p:pic>
      <p:sp>
        <p:nvSpPr>
          <p:cNvPr id="49" name="Text 38"/>
          <p:cNvSpPr txBox="1"/>
          <p:nvPr/>
        </p:nvSpPr>
        <p:spPr>
          <a:xfrm>
            <a:off x="6867144" y="4815230"/>
            <a:ext cx="21579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RMSEが 1.60 → 1.21 へ大幅改善（</a:t>
            </a:r>
            <a:endParaRPr lang="en-US" sz="1000" dirty="0"/>
          </a:p>
        </p:txBody>
      </p:sp>
      <p:sp>
        <p:nvSpPr>
          <p:cNvPr id="50" name="Text 39"/>
          <p:cNvSpPr txBox="1"/>
          <p:nvPr/>
        </p:nvSpPr>
        <p:spPr>
          <a:xfrm>
            <a:off x="8922715" y="4815230"/>
            <a:ext cx="7763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24.4%向上</a:t>
            </a:r>
            <a:endParaRPr lang="en-US" sz="1000" dirty="0"/>
          </a:p>
        </p:txBody>
      </p:sp>
      <p:sp>
        <p:nvSpPr>
          <p:cNvPr id="51" name="Text 40"/>
          <p:cNvSpPr txBox="1"/>
          <p:nvPr/>
        </p:nvSpPr>
        <p:spPr>
          <a:xfrm>
            <a:off x="9597542" y="4815230"/>
            <a:ext cx="234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endParaRPr lang="en-US" sz="1000" dirty="0"/>
          </a:p>
        </p:txBody>
      </p:sp>
      <p:pic>
        <p:nvPicPr>
          <p:cNvPr id="52" name="Image 9" descr="preencoded.png">    </p:cNvPr>
          <p:cNvPicPr>
            <a:picLocks noChangeAspect="1"/>
          </p:cNvPicPr>
          <p:nvPr/>
        </p:nvPicPr>
        <p:blipFill>
          <a:blip r:embed="rId10"/>
          <a:srcRect l="-1507" r="-1507" t="0" b="0"/>
          <a:stretch/>
        </p:blipFill>
        <p:spPr>
          <a:xfrm>
            <a:off x="6782105" y="5081321"/>
            <a:ext cx="85954" cy="133502"/>
          </a:xfrm>
          <a:prstGeom prst="rect">
            <a:avLst/>
          </a:prstGeom>
        </p:spPr>
      </p:pic>
      <p:sp>
        <p:nvSpPr>
          <p:cNvPr id="53" name="Text 41"/>
          <p:cNvSpPr txBox="1"/>
          <p:nvPr/>
        </p:nvSpPr>
        <p:spPr>
          <a:xfrm>
            <a:off x="6867144" y="5081321"/>
            <a:ext cx="4329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ベースラインRMSE0も 1.6 → 1.5 と減少(RMSE/RMSE0は明らかに改善)</a:t>
            </a:r>
            <a:endParaRPr lang="en-US" sz="1000" dirty="0"/>
          </a:p>
        </p:txBody>
      </p:sp>
      <p:pic>
        <p:nvPicPr>
          <p:cNvPr id="54" name="Image 10" descr="preencoded.png">    </p:cNvPr>
          <p:cNvPicPr>
            <a:picLocks noChangeAspect="1"/>
          </p:cNvPicPr>
          <p:nvPr/>
        </p:nvPicPr>
        <p:blipFill>
          <a:blip r:embed="rId11"/>
          <a:srcRect l="-1507" r="-1507" t="0" b="0"/>
          <a:stretch/>
        </p:blipFill>
        <p:spPr>
          <a:xfrm>
            <a:off x="6782105" y="5348326"/>
            <a:ext cx="85954" cy="133502"/>
          </a:xfrm>
          <a:prstGeom prst="rect">
            <a:avLst/>
          </a:prstGeom>
        </p:spPr>
      </p:pic>
      <p:sp>
        <p:nvSpPr>
          <p:cNvPr id="55" name="Text 42"/>
          <p:cNvSpPr txBox="1"/>
          <p:nvPr/>
        </p:nvSpPr>
        <p:spPr>
          <a:xfrm>
            <a:off x="6867144" y="5348326"/>
            <a:ext cx="29004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予測精度・安定性・実用性のバランスが最適化</a:t>
            </a:r>
            <a:endParaRPr lang="en-US" sz="1000" dirty="0"/>
          </a:p>
        </p:txBody>
      </p:sp>
      <p:sp>
        <p:nvSpPr>
          <p:cNvPr id="56" name="Text 43"/>
          <p:cNvSpPr txBox="1"/>
          <p:nvPr/>
        </p:nvSpPr>
        <p:spPr>
          <a:xfrm>
            <a:off x="9003182" y="6210605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57" name="Shape 44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534302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2091233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反省・課題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7" name="Shape 5"/>
          <p:cNvSpPr/>
          <p:nvPr/>
        </p:nvSpPr>
        <p:spPr>
          <a:xfrm>
            <a:off x="1371600" y="1495044"/>
            <a:ext cx="10362895" cy="2152498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571854" y="1738274"/>
            <a:ext cx="171907" cy="171907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1371600" y="3886200"/>
            <a:ext cx="10362895" cy="2029054"/>
          </a:xfrm>
          <a:prstGeom prst="roundRect">
            <a:avLst>
              <a:gd name="adj" fmla="val 1693"/>
            </a:avLst>
          </a:prstGeom>
          <a:solidFill>
            <a:srgbClr val="FFFFFF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0" name="Text 7"/>
          <p:cNvSpPr txBox="1"/>
          <p:nvPr/>
        </p:nvSpPr>
        <p:spPr>
          <a:xfrm>
            <a:off x="1742846" y="1695298"/>
            <a:ext cx="1672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モデルの説明力不足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1742846" y="4086454"/>
            <a:ext cx="1672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特徴量の最適化課題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1857146" y="2115007"/>
            <a:ext cx="1676095" cy="409651"/>
          </a:xfrm>
          <a:prstGeom prst="roundRect">
            <a:avLst>
              <a:gd name="adj" fmla="val 31146"/>
            </a:avLst>
          </a:prstGeom>
          <a:solidFill>
            <a:srgbClr val="E9F0FF"/>
          </a:solidFill>
          <a:ln/>
        </p:spPr>
      </p:sp>
      <p:sp>
        <p:nvSpPr>
          <p:cNvPr id="13" name="Text 10"/>
          <p:cNvSpPr txBox="1"/>
          <p:nvPr/>
        </p:nvSpPr>
        <p:spPr>
          <a:xfrm>
            <a:off x="1971446" y="2219249"/>
            <a:ext cx="15764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 = ΔOT - m(h)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1857146" y="2667305"/>
            <a:ext cx="3934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この変換を十分に説明するモデルが作成できていない。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857146" y="2895905"/>
            <a:ext cx="4229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周期性除去後の残差をより正確に捉える手法の検討が必要。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1857146" y="3219602"/>
            <a:ext cx="6677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もし今回の結論が正しいと仮定するとOTから電力量を予測するというReadMeにある試みと対立</a:t>
            </a:r>
            <a:endParaRPr lang="en-US" sz="120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71854" y="4129430"/>
            <a:ext cx="171907" cy="171907"/>
          </a:xfrm>
          <a:prstGeom prst="rect">
            <a:avLst/>
          </a:prstGeom>
        </p:spPr>
      </p:pic>
      <p:sp>
        <p:nvSpPr>
          <p:cNvPr id="18" name="Text 14"/>
          <p:cNvSpPr txBox="1"/>
          <p:nvPr/>
        </p:nvSpPr>
        <p:spPr>
          <a:xfrm>
            <a:off x="2485339" y="4457700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と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3036722" y="4457700"/>
            <a:ext cx="224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で同じ特徴量を使い回したが、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1857146" y="4686300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本当は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2713025" y="4686300"/>
            <a:ext cx="2238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に適した特徴量があったはず。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1857146" y="4457700"/>
            <a:ext cx="743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XGBoost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2638044" y="4457700"/>
            <a:ext cx="514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2314346" y="4686300"/>
            <a:ext cx="514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200" dirty="0"/>
          </a:p>
        </p:txBody>
      </p:sp>
      <p:sp>
        <p:nvSpPr>
          <p:cNvPr id="25" name="Shape 21"/>
          <p:cNvSpPr/>
          <p:nvPr/>
        </p:nvSpPr>
        <p:spPr>
          <a:xfrm>
            <a:off x="1857146" y="5057546"/>
            <a:ext cx="4772254" cy="657454"/>
          </a:xfrm>
          <a:prstGeom prst="roundRect">
            <a:avLst>
              <a:gd name="adj" fmla="val 12094"/>
            </a:avLst>
          </a:prstGeom>
          <a:solidFill>
            <a:srgbClr val="F8F9FD"/>
          </a:solidFill>
          <a:ln/>
        </p:spPr>
      </p:sp>
      <p:sp>
        <p:nvSpPr>
          <p:cNvPr id="26" name="Shape 22"/>
          <p:cNvSpPr/>
          <p:nvPr/>
        </p:nvSpPr>
        <p:spPr>
          <a:xfrm>
            <a:off x="6767474" y="5057546"/>
            <a:ext cx="4772254" cy="657454"/>
          </a:xfrm>
          <a:prstGeom prst="roundRect">
            <a:avLst>
              <a:gd name="adj" fmla="val 12094"/>
            </a:avLst>
          </a:prstGeom>
          <a:solidFill>
            <a:srgbClr val="F8F9FD"/>
          </a:solidFill>
          <a:ln/>
        </p:spPr>
      </p:sp>
      <p:sp>
        <p:nvSpPr>
          <p:cNvPr id="27" name="Text 23"/>
          <p:cNvSpPr txBox="1"/>
          <p:nvPr/>
        </p:nvSpPr>
        <p:spPr>
          <a:xfrm>
            <a:off x="1952244" y="5152644"/>
            <a:ext cx="743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XGBoost</a:t>
            </a:r>
            <a:endParaRPr lang="en-US" sz="1200" dirty="0"/>
          </a:p>
        </p:txBody>
      </p:sp>
      <p:sp>
        <p:nvSpPr>
          <p:cNvPr id="28" name="Text 24"/>
          <p:cNvSpPr txBox="1"/>
          <p:nvPr/>
        </p:nvSpPr>
        <p:spPr>
          <a:xfrm>
            <a:off x="1952244" y="5429707"/>
            <a:ext cx="2233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ツリーベースモデルに最適な特徴量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6862572" y="5429707"/>
            <a:ext cx="28913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時系列パターンを捉える異なる特徴表現が必要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6862572" y="5152644"/>
            <a:ext cx="514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200" dirty="0"/>
          </a:p>
        </p:txBody>
      </p:sp>
      <p:sp>
        <p:nvSpPr>
          <p:cNvPr id="31" name="Text 27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32" name="Shape 28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524244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18895" y="390449"/>
            <a:ext cx="2072030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アジェンダ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218895" y="1114654"/>
            <a:ext cx="952805" cy="384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7" name="Shape 5"/>
          <p:cNvSpPr/>
          <p:nvPr/>
        </p:nvSpPr>
        <p:spPr>
          <a:xfrm>
            <a:off x="1218895" y="1343254"/>
            <a:ext cx="5257800" cy="2628900"/>
          </a:xfrm>
          <a:prstGeom prst="roundRect">
            <a:avLst>
              <a:gd name="adj" fmla="val 1008"/>
            </a:avLst>
          </a:prstGeom>
          <a:solidFill>
            <a:srgbClr val="0052CC">
              <a:alpha val="5000"/>
            </a:srgbClr>
          </a:solidFill>
          <a:ln/>
        </p:spPr>
      </p:sp>
      <p:sp>
        <p:nvSpPr>
          <p:cNvPr id="8" name="Shape 6"/>
          <p:cNvSpPr/>
          <p:nvPr/>
        </p:nvSpPr>
        <p:spPr>
          <a:xfrm>
            <a:off x="1218895" y="1343254"/>
            <a:ext cx="38405" cy="2628900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9" name="Shape 7"/>
          <p:cNvSpPr/>
          <p:nvPr/>
        </p:nvSpPr>
        <p:spPr>
          <a:xfrm>
            <a:off x="1352398" y="1447495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90802" y="1485900"/>
            <a:ext cx="190195" cy="190195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1695298" y="1438351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分析準備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1390802" y="1819656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3" name="Shape 10"/>
          <p:cNvSpPr/>
          <p:nvPr/>
        </p:nvSpPr>
        <p:spPr>
          <a:xfrm>
            <a:off x="1390802" y="2162556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4" name="Shape 11"/>
          <p:cNvSpPr/>
          <p:nvPr/>
        </p:nvSpPr>
        <p:spPr>
          <a:xfrm>
            <a:off x="1390802" y="2505456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5" name="Shape 12"/>
          <p:cNvSpPr/>
          <p:nvPr/>
        </p:nvSpPr>
        <p:spPr>
          <a:xfrm>
            <a:off x="1390802" y="2848356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6" name="Shape 13"/>
          <p:cNvSpPr/>
          <p:nvPr/>
        </p:nvSpPr>
        <p:spPr>
          <a:xfrm>
            <a:off x="1390802" y="3191256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7" name="Shape 14"/>
          <p:cNvSpPr/>
          <p:nvPr/>
        </p:nvSpPr>
        <p:spPr>
          <a:xfrm>
            <a:off x="1390802" y="3534156"/>
            <a:ext cx="267005" cy="267005"/>
          </a:xfrm>
          <a:prstGeom prst="ellipse">
            <a:avLst/>
          </a:prstGeom>
          <a:solidFill>
            <a:srgbClr val="0052CC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1490472" y="18672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900" dirty="0"/>
          </a:p>
        </p:txBody>
      </p:sp>
      <p:sp>
        <p:nvSpPr>
          <p:cNvPr id="19" name="Text 16"/>
          <p:cNvSpPr txBox="1"/>
          <p:nvPr/>
        </p:nvSpPr>
        <p:spPr>
          <a:xfrm>
            <a:off x="1490472" y="22101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900" dirty="0"/>
          </a:p>
        </p:txBody>
      </p:sp>
      <p:sp>
        <p:nvSpPr>
          <p:cNvPr id="20" name="Text 17"/>
          <p:cNvSpPr txBox="1"/>
          <p:nvPr/>
        </p:nvSpPr>
        <p:spPr>
          <a:xfrm>
            <a:off x="1490472" y="25530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900" dirty="0"/>
          </a:p>
        </p:txBody>
      </p:sp>
      <p:sp>
        <p:nvSpPr>
          <p:cNvPr id="21" name="Text 18"/>
          <p:cNvSpPr txBox="1"/>
          <p:nvPr/>
        </p:nvSpPr>
        <p:spPr>
          <a:xfrm>
            <a:off x="1490472" y="28959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900" dirty="0"/>
          </a:p>
        </p:txBody>
      </p:sp>
      <p:sp>
        <p:nvSpPr>
          <p:cNvPr id="22" name="Text 19"/>
          <p:cNvSpPr txBox="1"/>
          <p:nvPr/>
        </p:nvSpPr>
        <p:spPr>
          <a:xfrm>
            <a:off x="1490472" y="32388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</a:t>
            </a:r>
            <a:endParaRPr lang="en-US" sz="900" dirty="0"/>
          </a:p>
        </p:txBody>
      </p:sp>
      <p:sp>
        <p:nvSpPr>
          <p:cNvPr id="23" name="Text 20"/>
          <p:cNvSpPr txBox="1"/>
          <p:nvPr/>
        </p:nvSpPr>
        <p:spPr>
          <a:xfrm>
            <a:off x="1490472" y="35817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</a:t>
            </a:r>
            <a:endParaRPr lang="en-US" sz="900" dirty="0"/>
          </a:p>
        </p:txBody>
      </p:sp>
      <p:sp>
        <p:nvSpPr>
          <p:cNvPr id="24" name="Text 21"/>
          <p:cNvSpPr txBox="1"/>
          <p:nvPr/>
        </p:nvSpPr>
        <p:spPr>
          <a:xfrm>
            <a:off x="1733702" y="1837944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目的・課題概要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1733702" y="2180844"/>
            <a:ext cx="1619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データセット（ETT）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1733702" y="2523744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EDAサマリ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1733702" y="2866644"/>
            <a:ext cx="1543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太陽光とOTの相関性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1733702" y="3209544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前処理・特徴量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1733702" y="3552444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モデルの選定</a:t>
            </a:r>
            <a:endParaRPr lang="en-US" sz="1200" dirty="0"/>
          </a:p>
        </p:txBody>
      </p:sp>
      <p:sp>
        <p:nvSpPr>
          <p:cNvPr id="30" name="Shape 27"/>
          <p:cNvSpPr/>
          <p:nvPr/>
        </p:nvSpPr>
        <p:spPr>
          <a:xfrm>
            <a:off x="6629400" y="1343254"/>
            <a:ext cx="5257800" cy="2628900"/>
          </a:xfrm>
          <a:prstGeom prst="roundRect">
            <a:avLst>
              <a:gd name="adj" fmla="val 1008"/>
            </a:avLst>
          </a:prstGeom>
          <a:solidFill>
            <a:srgbClr val="00875A">
              <a:alpha val="5000"/>
            </a:srgbClr>
          </a:solidFill>
          <a:ln/>
        </p:spPr>
      </p:sp>
      <p:sp>
        <p:nvSpPr>
          <p:cNvPr id="31" name="Shape 28"/>
          <p:cNvSpPr/>
          <p:nvPr/>
        </p:nvSpPr>
        <p:spPr>
          <a:xfrm>
            <a:off x="6629400" y="1343254"/>
            <a:ext cx="38405" cy="262890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32" name="Shape 29"/>
          <p:cNvSpPr/>
          <p:nvPr/>
        </p:nvSpPr>
        <p:spPr>
          <a:xfrm>
            <a:off x="6762902" y="1447495"/>
            <a:ext cx="267005" cy="267005"/>
          </a:xfrm>
          <a:prstGeom prst="ellipse">
            <a:avLst/>
          </a:prstGeom>
          <a:solidFill>
            <a:srgbClr val="00875A"/>
          </a:solidFill>
          <a:ln/>
        </p:spPr>
      </p:sp>
      <p:pic>
        <p:nvPicPr>
          <p:cNvPr id="33" name="Image 1" descr="preencoded.png">    </p:cNvPr>
          <p:cNvPicPr>
            <a:picLocks noChangeAspect="1"/>
          </p:cNvPicPr>
          <p:nvPr/>
        </p:nvPicPr>
        <p:blipFill>
          <a:blip r:embed="rId2"/>
          <a:srcRect l="-1648" r="-1648" t="0" b="0"/>
          <a:stretch/>
        </p:blipFill>
        <p:spPr>
          <a:xfrm>
            <a:off x="6810451" y="1485900"/>
            <a:ext cx="171907" cy="190195"/>
          </a:xfrm>
          <a:prstGeom prst="rect">
            <a:avLst/>
          </a:prstGeom>
        </p:spPr>
      </p:pic>
      <p:sp>
        <p:nvSpPr>
          <p:cNvPr id="34" name="Text 30"/>
          <p:cNvSpPr txBox="1"/>
          <p:nvPr/>
        </p:nvSpPr>
        <p:spPr>
          <a:xfrm>
            <a:off x="7105802" y="1438351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875A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実験実施</a:t>
            </a:r>
            <a:endParaRPr lang="en-US" sz="1500" dirty="0"/>
          </a:p>
        </p:txBody>
      </p:sp>
      <p:sp>
        <p:nvSpPr>
          <p:cNvPr id="35" name="Shape 31"/>
          <p:cNvSpPr/>
          <p:nvPr/>
        </p:nvSpPr>
        <p:spPr>
          <a:xfrm>
            <a:off x="6801307" y="1819656"/>
            <a:ext cx="267005" cy="267005"/>
          </a:xfrm>
          <a:prstGeom prst="ellipse">
            <a:avLst/>
          </a:prstGeom>
          <a:solidFill>
            <a:srgbClr val="00875A"/>
          </a:solidFill>
          <a:ln/>
        </p:spPr>
      </p:sp>
      <p:sp>
        <p:nvSpPr>
          <p:cNvPr id="36" name="Shape 32"/>
          <p:cNvSpPr/>
          <p:nvPr/>
        </p:nvSpPr>
        <p:spPr>
          <a:xfrm>
            <a:off x="6801307" y="2162556"/>
            <a:ext cx="267005" cy="267005"/>
          </a:xfrm>
          <a:prstGeom prst="ellipse">
            <a:avLst/>
          </a:prstGeom>
          <a:solidFill>
            <a:srgbClr val="00875A"/>
          </a:solidFill>
          <a:ln/>
        </p:spPr>
      </p:sp>
      <p:sp>
        <p:nvSpPr>
          <p:cNvPr id="37" name="Shape 33"/>
          <p:cNvSpPr/>
          <p:nvPr/>
        </p:nvSpPr>
        <p:spPr>
          <a:xfrm>
            <a:off x="6801307" y="2505456"/>
            <a:ext cx="267005" cy="267005"/>
          </a:xfrm>
          <a:prstGeom prst="ellipse">
            <a:avLst/>
          </a:prstGeom>
          <a:solidFill>
            <a:srgbClr val="00875A"/>
          </a:solidFill>
          <a:ln/>
        </p:spPr>
      </p:sp>
      <p:sp>
        <p:nvSpPr>
          <p:cNvPr id="38" name="Shape 34"/>
          <p:cNvSpPr/>
          <p:nvPr/>
        </p:nvSpPr>
        <p:spPr>
          <a:xfrm>
            <a:off x="6801307" y="2848356"/>
            <a:ext cx="267005" cy="267005"/>
          </a:xfrm>
          <a:prstGeom prst="ellipse">
            <a:avLst/>
          </a:prstGeom>
          <a:solidFill>
            <a:srgbClr val="00875A"/>
          </a:solidFill>
          <a:ln/>
        </p:spPr>
      </p:sp>
      <p:sp>
        <p:nvSpPr>
          <p:cNvPr id="39" name="Shape 35"/>
          <p:cNvSpPr/>
          <p:nvPr/>
        </p:nvSpPr>
        <p:spPr>
          <a:xfrm>
            <a:off x="6801307" y="3191256"/>
            <a:ext cx="267005" cy="267005"/>
          </a:xfrm>
          <a:prstGeom prst="ellipse">
            <a:avLst/>
          </a:prstGeom>
          <a:solidFill>
            <a:srgbClr val="00875A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6900062" y="18672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7</a:t>
            </a:r>
            <a:endParaRPr lang="en-US" sz="900" dirty="0"/>
          </a:p>
        </p:txBody>
      </p:sp>
      <p:sp>
        <p:nvSpPr>
          <p:cNvPr id="41" name="Text 37"/>
          <p:cNvSpPr txBox="1"/>
          <p:nvPr/>
        </p:nvSpPr>
        <p:spPr>
          <a:xfrm>
            <a:off x="6900062" y="22101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8</a:t>
            </a:r>
            <a:endParaRPr lang="en-US" sz="900" dirty="0"/>
          </a:p>
        </p:txBody>
      </p:sp>
      <p:sp>
        <p:nvSpPr>
          <p:cNvPr id="42" name="Text 38"/>
          <p:cNvSpPr txBox="1"/>
          <p:nvPr/>
        </p:nvSpPr>
        <p:spPr>
          <a:xfrm>
            <a:off x="6900062" y="2553005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9</a:t>
            </a:r>
            <a:endParaRPr lang="en-US" sz="900" dirty="0"/>
          </a:p>
        </p:txBody>
      </p:sp>
      <p:sp>
        <p:nvSpPr>
          <p:cNvPr id="43" name="Text 39"/>
          <p:cNvSpPr txBox="1"/>
          <p:nvPr/>
        </p:nvSpPr>
        <p:spPr>
          <a:xfrm>
            <a:off x="6866230" y="289590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10</a:t>
            </a:r>
            <a:endParaRPr lang="en-US" sz="900" dirty="0"/>
          </a:p>
        </p:txBody>
      </p:sp>
      <p:sp>
        <p:nvSpPr>
          <p:cNvPr id="44" name="Text 40"/>
          <p:cNvSpPr txBox="1"/>
          <p:nvPr/>
        </p:nvSpPr>
        <p:spPr>
          <a:xfrm>
            <a:off x="6866230" y="323880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11</a:t>
            </a:r>
            <a:endParaRPr lang="en-US" sz="900" dirty="0"/>
          </a:p>
        </p:txBody>
      </p:sp>
      <p:sp>
        <p:nvSpPr>
          <p:cNvPr id="45" name="Text 41"/>
          <p:cNvSpPr txBox="1"/>
          <p:nvPr/>
        </p:nvSpPr>
        <p:spPr>
          <a:xfrm>
            <a:off x="7144207" y="1837944"/>
            <a:ext cx="18480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実験構成（E1～E4概観）</a:t>
            </a:r>
            <a:endParaRPr lang="en-US" sz="1200" dirty="0"/>
          </a:p>
        </p:txBody>
      </p:sp>
      <p:sp>
        <p:nvSpPr>
          <p:cNvPr id="46" name="Text 42"/>
          <p:cNvSpPr txBox="1"/>
          <p:nvPr/>
        </p:nvSpPr>
        <p:spPr>
          <a:xfrm>
            <a:off x="7144207" y="2180844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E1詳細（XGB→LSTM転用）</a:t>
            </a:r>
            <a:endParaRPr lang="en-US" sz="1200" dirty="0"/>
          </a:p>
        </p:txBody>
      </p:sp>
      <p:sp>
        <p:nvSpPr>
          <p:cNvPr id="47" name="Text 43"/>
          <p:cNvSpPr txBox="1"/>
          <p:nvPr/>
        </p:nvSpPr>
        <p:spPr>
          <a:xfrm>
            <a:off x="7144207" y="2523744"/>
            <a:ext cx="1810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E2詳細（ベースライン）</a:t>
            </a:r>
            <a:endParaRPr lang="en-US" sz="1200" dirty="0"/>
          </a:p>
        </p:txBody>
      </p:sp>
      <p:sp>
        <p:nvSpPr>
          <p:cNvPr id="48" name="Text 44"/>
          <p:cNvSpPr txBox="1"/>
          <p:nvPr/>
        </p:nvSpPr>
        <p:spPr>
          <a:xfrm>
            <a:off x="7144207" y="2866644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E3詳細（外れ値処理）</a:t>
            </a:r>
            <a:endParaRPr lang="en-US" sz="1200" dirty="0"/>
          </a:p>
        </p:txBody>
      </p:sp>
      <p:sp>
        <p:nvSpPr>
          <p:cNvPr id="49" name="Text 45"/>
          <p:cNvSpPr txBox="1"/>
          <p:nvPr/>
        </p:nvSpPr>
        <p:spPr>
          <a:xfrm>
            <a:off x="7144207" y="3209544"/>
            <a:ext cx="1515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E4詳細（脱季節化）</a:t>
            </a:r>
            <a:endParaRPr lang="en-US" sz="1200" dirty="0"/>
          </a:p>
        </p:txBody>
      </p:sp>
      <p:sp>
        <p:nvSpPr>
          <p:cNvPr id="50" name="Shape 46"/>
          <p:cNvSpPr/>
          <p:nvPr/>
        </p:nvSpPr>
        <p:spPr>
          <a:xfrm>
            <a:off x="1218895" y="4238244"/>
            <a:ext cx="5257800" cy="1943100"/>
          </a:xfrm>
          <a:prstGeom prst="roundRect">
            <a:avLst>
              <a:gd name="adj" fmla="val 1845"/>
            </a:avLst>
          </a:prstGeom>
          <a:solidFill>
            <a:srgbClr val="6554C0">
              <a:alpha val="5000"/>
            </a:srgbClr>
          </a:solidFill>
          <a:ln/>
        </p:spPr>
      </p:sp>
      <p:sp>
        <p:nvSpPr>
          <p:cNvPr id="51" name="Shape 47"/>
          <p:cNvSpPr/>
          <p:nvPr/>
        </p:nvSpPr>
        <p:spPr>
          <a:xfrm>
            <a:off x="1218895" y="4238244"/>
            <a:ext cx="38405" cy="1943100"/>
          </a:xfrm>
          <a:prstGeom prst="rect">
            <a:avLst/>
          </a:prstGeom>
          <a:solidFill>
            <a:srgbClr val="7C3AED"/>
          </a:solidFill>
          <a:ln/>
        </p:spPr>
      </p:sp>
      <p:sp>
        <p:nvSpPr>
          <p:cNvPr id="52" name="Shape 48"/>
          <p:cNvSpPr/>
          <p:nvPr/>
        </p:nvSpPr>
        <p:spPr>
          <a:xfrm>
            <a:off x="1352398" y="4343400"/>
            <a:ext cx="267005" cy="267005"/>
          </a:xfrm>
          <a:prstGeom prst="ellipse">
            <a:avLst/>
          </a:prstGeom>
          <a:solidFill>
            <a:srgbClr val="6554C0"/>
          </a:solidFill>
          <a:ln/>
        </p:spPr>
      </p:sp>
      <p:pic>
        <p:nvPicPr>
          <p:cNvPr id="5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390802" y="4381805"/>
            <a:ext cx="190195" cy="190195"/>
          </a:xfrm>
          <a:prstGeom prst="rect">
            <a:avLst/>
          </a:prstGeom>
        </p:spPr>
      </p:pic>
      <p:sp>
        <p:nvSpPr>
          <p:cNvPr id="54" name="Text 49"/>
          <p:cNvSpPr txBox="1"/>
          <p:nvPr/>
        </p:nvSpPr>
        <p:spPr>
          <a:xfrm>
            <a:off x="1695298" y="4334256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6554C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結果評価</a:t>
            </a:r>
            <a:endParaRPr lang="en-US" sz="1500" dirty="0"/>
          </a:p>
        </p:txBody>
      </p:sp>
      <p:sp>
        <p:nvSpPr>
          <p:cNvPr id="55" name="Shape 50"/>
          <p:cNvSpPr/>
          <p:nvPr/>
        </p:nvSpPr>
        <p:spPr>
          <a:xfrm>
            <a:off x="1390802" y="4714646"/>
            <a:ext cx="267005" cy="267005"/>
          </a:xfrm>
          <a:prstGeom prst="ellipse">
            <a:avLst/>
          </a:prstGeom>
          <a:solidFill>
            <a:srgbClr val="6554C0"/>
          </a:solidFill>
          <a:ln/>
        </p:spPr>
      </p:sp>
      <p:sp>
        <p:nvSpPr>
          <p:cNvPr id="56" name="Shape 51"/>
          <p:cNvSpPr/>
          <p:nvPr/>
        </p:nvSpPr>
        <p:spPr>
          <a:xfrm>
            <a:off x="1390802" y="5057546"/>
            <a:ext cx="267005" cy="267005"/>
          </a:xfrm>
          <a:prstGeom prst="ellipse">
            <a:avLst/>
          </a:prstGeom>
          <a:solidFill>
            <a:srgbClr val="6554C0"/>
          </a:solidFill>
          <a:ln/>
        </p:spPr>
      </p:sp>
      <p:sp>
        <p:nvSpPr>
          <p:cNvPr id="57" name="Shape 52"/>
          <p:cNvSpPr/>
          <p:nvPr/>
        </p:nvSpPr>
        <p:spPr>
          <a:xfrm>
            <a:off x="1390802" y="5400446"/>
            <a:ext cx="267005" cy="267005"/>
          </a:xfrm>
          <a:prstGeom prst="ellipse">
            <a:avLst/>
          </a:prstGeom>
          <a:solidFill>
            <a:srgbClr val="6554C0"/>
          </a:solidFill>
          <a:ln/>
        </p:spPr>
      </p:sp>
      <p:sp>
        <p:nvSpPr>
          <p:cNvPr id="58" name="Shape 53"/>
          <p:cNvSpPr/>
          <p:nvPr/>
        </p:nvSpPr>
        <p:spPr>
          <a:xfrm>
            <a:off x="1390802" y="5743346"/>
            <a:ext cx="267005" cy="267005"/>
          </a:xfrm>
          <a:prstGeom prst="ellipse">
            <a:avLst/>
          </a:prstGeom>
          <a:solidFill>
            <a:srgbClr val="6554C0"/>
          </a:solidFill>
          <a:ln/>
        </p:spPr>
      </p:sp>
      <p:sp>
        <p:nvSpPr>
          <p:cNvPr id="59" name="Text 54"/>
          <p:cNvSpPr txBox="1"/>
          <p:nvPr/>
        </p:nvSpPr>
        <p:spPr>
          <a:xfrm>
            <a:off x="1456639" y="47621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12</a:t>
            </a:r>
            <a:endParaRPr lang="en-US" sz="900" dirty="0"/>
          </a:p>
        </p:txBody>
      </p:sp>
      <p:sp>
        <p:nvSpPr>
          <p:cNvPr id="60" name="Text 55"/>
          <p:cNvSpPr txBox="1"/>
          <p:nvPr/>
        </p:nvSpPr>
        <p:spPr>
          <a:xfrm>
            <a:off x="1456639" y="51050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13</a:t>
            </a:r>
            <a:endParaRPr lang="en-US" sz="900" dirty="0"/>
          </a:p>
        </p:txBody>
      </p:sp>
      <p:sp>
        <p:nvSpPr>
          <p:cNvPr id="61" name="Text 56"/>
          <p:cNvSpPr txBox="1"/>
          <p:nvPr/>
        </p:nvSpPr>
        <p:spPr>
          <a:xfrm>
            <a:off x="1456639" y="54479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14</a:t>
            </a:r>
            <a:endParaRPr lang="en-US" sz="900" dirty="0"/>
          </a:p>
        </p:txBody>
      </p:sp>
      <p:sp>
        <p:nvSpPr>
          <p:cNvPr id="62" name="Text 57"/>
          <p:cNvSpPr txBox="1"/>
          <p:nvPr/>
        </p:nvSpPr>
        <p:spPr>
          <a:xfrm>
            <a:off x="1456639" y="57908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15</a:t>
            </a:r>
            <a:endParaRPr lang="en-US" sz="900" dirty="0"/>
          </a:p>
        </p:txBody>
      </p:sp>
      <p:sp>
        <p:nvSpPr>
          <p:cNvPr id="63" name="Text 58"/>
          <p:cNvSpPr txBox="1"/>
          <p:nvPr/>
        </p:nvSpPr>
        <p:spPr>
          <a:xfrm>
            <a:off x="1733702" y="4733849"/>
            <a:ext cx="18955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結果ハイライト（RMSE）</a:t>
            </a:r>
            <a:endParaRPr lang="en-US" sz="1200" dirty="0"/>
          </a:p>
        </p:txBody>
      </p:sp>
      <p:sp>
        <p:nvSpPr>
          <p:cNvPr id="64" name="Text 59"/>
          <p:cNvSpPr txBox="1"/>
          <p:nvPr/>
        </p:nvSpPr>
        <p:spPr>
          <a:xfrm>
            <a:off x="1733702" y="5076749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ベースライン: y=0比較</a:t>
            </a:r>
            <a:endParaRPr lang="en-US" sz="1200" dirty="0"/>
          </a:p>
        </p:txBody>
      </p:sp>
      <p:sp>
        <p:nvSpPr>
          <p:cNvPr id="65" name="Text 60"/>
          <p:cNvSpPr txBox="1"/>
          <p:nvPr/>
        </p:nvSpPr>
        <p:spPr>
          <a:xfrm>
            <a:off x="1733702" y="5419649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解釈（考察）</a:t>
            </a:r>
            <a:endParaRPr lang="en-US" sz="1200" dirty="0"/>
          </a:p>
        </p:txBody>
      </p:sp>
      <p:sp>
        <p:nvSpPr>
          <p:cNvPr id="66" name="Text 61"/>
          <p:cNvSpPr txBox="1"/>
          <p:nvPr/>
        </p:nvSpPr>
        <p:spPr>
          <a:xfrm>
            <a:off x="1733702" y="5762549"/>
            <a:ext cx="1819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E3の異常値除外の正当性</a:t>
            </a:r>
            <a:endParaRPr lang="en-US" sz="1200" dirty="0"/>
          </a:p>
        </p:txBody>
      </p:sp>
      <p:sp>
        <p:nvSpPr>
          <p:cNvPr id="67" name="Shape 62"/>
          <p:cNvSpPr/>
          <p:nvPr/>
        </p:nvSpPr>
        <p:spPr>
          <a:xfrm>
            <a:off x="6629400" y="4238244"/>
            <a:ext cx="5257800" cy="1943100"/>
          </a:xfrm>
          <a:prstGeom prst="roundRect">
            <a:avLst>
              <a:gd name="adj" fmla="val 1845"/>
            </a:avLst>
          </a:prstGeom>
          <a:solidFill>
            <a:srgbClr val="FF5630">
              <a:alpha val="5000"/>
            </a:srgbClr>
          </a:solidFill>
          <a:ln/>
        </p:spPr>
      </p:sp>
      <p:sp>
        <p:nvSpPr>
          <p:cNvPr id="68" name="Shape 63"/>
          <p:cNvSpPr/>
          <p:nvPr/>
        </p:nvSpPr>
        <p:spPr>
          <a:xfrm>
            <a:off x="6629400" y="4238244"/>
            <a:ext cx="38405" cy="194310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9" name="Shape 64"/>
          <p:cNvSpPr/>
          <p:nvPr/>
        </p:nvSpPr>
        <p:spPr>
          <a:xfrm>
            <a:off x="6762902" y="4343400"/>
            <a:ext cx="267005" cy="267005"/>
          </a:xfrm>
          <a:prstGeom prst="ellipse">
            <a:avLst/>
          </a:prstGeom>
          <a:solidFill>
            <a:srgbClr val="FF5630"/>
          </a:solidFill>
          <a:ln/>
        </p:spPr>
      </p:sp>
      <p:pic>
        <p:nvPicPr>
          <p:cNvPr id="7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76618" y="4381805"/>
            <a:ext cx="237744" cy="190195"/>
          </a:xfrm>
          <a:prstGeom prst="rect">
            <a:avLst/>
          </a:prstGeom>
        </p:spPr>
      </p:pic>
      <p:sp>
        <p:nvSpPr>
          <p:cNvPr id="71" name="Text 65"/>
          <p:cNvSpPr txBox="1"/>
          <p:nvPr/>
        </p:nvSpPr>
        <p:spPr>
          <a:xfrm>
            <a:off x="7105802" y="4334256"/>
            <a:ext cx="7150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563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実用化</a:t>
            </a:r>
            <a:endParaRPr lang="en-US" sz="1500" dirty="0"/>
          </a:p>
        </p:txBody>
      </p:sp>
      <p:sp>
        <p:nvSpPr>
          <p:cNvPr id="72" name="Shape 66"/>
          <p:cNvSpPr/>
          <p:nvPr/>
        </p:nvSpPr>
        <p:spPr>
          <a:xfrm>
            <a:off x="6801307" y="4714646"/>
            <a:ext cx="267005" cy="267005"/>
          </a:xfrm>
          <a:prstGeom prst="ellipse">
            <a:avLst/>
          </a:prstGeom>
          <a:solidFill>
            <a:srgbClr val="FF5630"/>
          </a:solidFill>
          <a:ln/>
        </p:spPr>
      </p:sp>
      <p:sp>
        <p:nvSpPr>
          <p:cNvPr id="73" name="Shape 67"/>
          <p:cNvSpPr/>
          <p:nvPr/>
        </p:nvSpPr>
        <p:spPr>
          <a:xfrm>
            <a:off x="6801307" y="5057546"/>
            <a:ext cx="267005" cy="267005"/>
          </a:xfrm>
          <a:prstGeom prst="ellipse">
            <a:avLst/>
          </a:prstGeom>
          <a:solidFill>
            <a:srgbClr val="FF5630"/>
          </a:solidFill>
          <a:ln/>
        </p:spPr>
      </p:sp>
      <p:sp>
        <p:nvSpPr>
          <p:cNvPr id="74" name="Shape 68"/>
          <p:cNvSpPr/>
          <p:nvPr/>
        </p:nvSpPr>
        <p:spPr>
          <a:xfrm>
            <a:off x="6801307" y="5400446"/>
            <a:ext cx="267005" cy="267005"/>
          </a:xfrm>
          <a:prstGeom prst="ellipse">
            <a:avLst/>
          </a:prstGeom>
          <a:solidFill>
            <a:srgbClr val="FF5630"/>
          </a:solidFill>
          <a:ln/>
        </p:spPr>
      </p:sp>
      <p:sp>
        <p:nvSpPr>
          <p:cNvPr id="75" name="Shape 69"/>
          <p:cNvSpPr/>
          <p:nvPr/>
        </p:nvSpPr>
        <p:spPr>
          <a:xfrm>
            <a:off x="6801307" y="5743346"/>
            <a:ext cx="267005" cy="267005"/>
          </a:xfrm>
          <a:prstGeom prst="ellipse">
            <a:avLst/>
          </a:prstGeom>
          <a:solidFill>
            <a:srgbClr val="FF5630"/>
          </a:solidFill>
          <a:ln/>
        </p:spPr>
      </p:sp>
      <p:sp>
        <p:nvSpPr>
          <p:cNvPr id="76" name="Text 70"/>
          <p:cNvSpPr txBox="1"/>
          <p:nvPr/>
        </p:nvSpPr>
        <p:spPr>
          <a:xfrm>
            <a:off x="6866230" y="47621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16</a:t>
            </a:r>
            <a:endParaRPr lang="en-US" sz="900" dirty="0"/>
          </a:p>
        </p:txBody>
      </p:sp>
      <p:sp>
        <p:nvSpPr>
          <p:cNvPr id="77" name="Text 71"/>
          <p:cNvSpPr txBox="1"/>
          <p:nvPr/>
        </p:nvSpPr>
        <p:spPr>
          <a:xfrm>
            <a:off x="6866230" y="51050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17</a:t>
            </a:r>
            <a:endParaRPr lang="en-US" sz="900" dirty="0"/>
          </a:p>
        </p:txBody>
      </p:sp>
      <p:sp>
        <p:nvSpPr>
          <p:cNvPr id="78" name="Text 72"/>
          <p:cNvSpPr txBox="1"/>
          <p:nvPr/>
        </p:nvSpPr>
        <p:spPr>
          <a:xfrm>
            <a:off x="6866230" y="54479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18</a:t>
            </a:r>
            <a:endParaRPr lang="en-US" sz="900" dirty="0"/>
          </a:p>
        </p:txBody>
      </p:sp>
      <p:sp>
        <p:nvSpPr>
          <p:cNvPr id="79" name="Text 73"/>
          <p:cNvSpPr txBox="1"/>
          <p:nvPr/>
        </p:nvSpPr>
        <p:spPr>
          <a:xfrm>
            <a:off x="6866230" y="5790895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19</a:t>
            </a:r>
            <a:endParaRPr lang="en-US" sz="900" dirty="0"/>
          </a:p>
        </p:txBody>
      </p:sp>
      <p:sp>
        <p:nvSpPr>
          <p:cNvPr id="80" name="Text 74"/>
          <p:cNvSpPr txBox="1"/>
          <p:nvPr/>
        </p:nvSpPr>
        <p:spPr>
          <a:xfrm>
            <a:off x="7144207" y="4733849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実行方法</a:t>
            </a:r>
            <a:endParaRPr lang="en-US" sz="1200" dirty="0"/>
          </a:p>
        </p:txBody>
      </p:sp>
      <p:sp>
        <p:nvSpPr>
          <p:cNvPr id="81" name="Text 75"/>
          <p:cNvSpPr txBox="1"/>
          <p:nvPr/>
        </p:nvSpPr>
        <p:spPr>
          <a:xfrm>
            <a:off x="7144207" y="5076749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提出物</a:t>
            </a:r>
            <a:endParaRPr lang="en-US" sz="1200" dirty="0"/>
          </a:p>
        </p:txBody>
      </p:sp>
      <p:sp>
        <p:nvSpPr>
          <p:cNvPr id="82" name="Text 76"/>
          <p:cNvSpPr txBox="1"/>
          <p:nvPr/>
        </p:nvSpPr>
        <p:spPr>
          <a:xfrm>
            <a:off x="7144207" y="5419649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反省・課題</a:t>
            </a:r>
            <a:endParaRPr lang="en-US" sz="1200" dirty="0"/>
          </a:p>
        </p:txBody>
      </p:sp>
      <p:sp>
        <p:nvSpPr>
          <p:cNvPr id="83" name="Text 77"/>
          <p:cNvSpPr txBox="1"/>
          <p:nvPr/>
        </p:nvSpPr>
        <p:spPr>
          <a:xfrm>
            <a:off x="7144207" y="5762549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次への提案</a:t>
            </a:r>
            <a:endParaRPr lang="en-US" sz="1200" dirty="0"/>
          </a:p>
        </p:txBody>
      </p:sp>
      <p:sp>
        <p:nvSpPr>
          <p:cNvPr id="84" name="Text 78"/>
          <p:cNvSpPr txBox="1"/>
          <p:nvPr/>
        </p:nvSpPr>
        <p:spPr>
          <a:xfrm>
            <a:off x="9079078" y="6362395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85" name="Shape 79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372454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136702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提出物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371600" y="1543507"/>
            <a:ext cx="142646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514246" y="1495044"/>
            <a:ext cx="253380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Google Colabノートブック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371600" y="1971446"/>
            <a:ext cx="10362895" cy="780898"/>
          </a:xfrm>
          <a:prstGeom prst="roundRect">
            <a:avLst>
              <a:gd name="adj" fmla="val 11424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371600" y="2943454"/>
            <a:ext cx="10362895" cy="780898"/>
          </a:xfrm>
          <a:prstGeom prst="roundRect">
            <a:avLst>
              <a:gd name="adj" fmla="val 11424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1371600" y="3914546"/>
            <a:ext cx="10362895" cy="780898"/>
          </a:xfrm>
          <a:prstGeom prst="roundRect">
            <a:avLst>
              <a:gd name="adj" fmla="val 11424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1371600" y="4886554"/>
            <a:ext cx="10362895" cy="914400"/>
          </a:xfrm>
          <a:prstGeom prst="roundRect">
            <a:avLst>
              <a:gd name="adj" fmla="val 8333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1571854" y="2171700"/>
            <a:ext cx="381305" cy="38130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670609" y="2247595"/>
            <a:ext cx="305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E1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2095805" y="2233879"/>
            <a:ext cx="95298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https://colab.research.google.com/drive/18mogSGkPBEcasQnky9yg3k7sF4TnokET?hl=ja#scrollTo=SQ3T_RQZWRLC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2095805" y="3204972"/>
            <a:ext cx="94155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https://colab.research.google.com/drive/1Mjnykv_nMVIoPqHG51SRb_fnX1Puhj-n?hl=ja#scrollTo=SQ3T_RQZWRLC</a:t>
            </a:r>
            <a:endParaRPr lang="en-US" sz="1300" dirty="0"/>
          </a:p>
        </p:txBody>
      </p:sp>
      <p:sp>
        <p:nvSpPr>
          <p:cNvPr id="17" name="Text 14"/>
          <p:cNvSpPr txBox="1"/>
          <p:nvPr/>
        </p:nvSpPr>
        <p:spPr>
          <a:xfrm>
            <a:off x="2095805" y="4176979"/>
            <a:ext cx="7253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https://colab.research.google.com/drive/12PzXdAbIVje2Yt80_YwfQFYNEVQOGLB0?hl=ja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2095805" y="5086807"/>
            <a:ext cx="9559138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https://colab.research.google.com/drive/1zRGq5wkKEZGbveUmCN9Kp3Ap-8EWnQkC?hl=ja#scrollTo=SQ3T_RQZWRLC</a:t>
            </a:r>
            <a:endParaRPr lang="en-US" sz="1300" dirty="0"/>
          </a:p>
        </p:txBody>
      </p:sp>
      <p:sp>
        <p:nvSpPr>
          <p:cNvPr id="19" name="Shape 16"/>
          <p:cNvSpPr/>
          <p:nvPr/>
        </p:nvSpPr>
        <p:spPr>
          <a:xfrm>
            <a:off x="1571854" y="3143707"/>
            <a:ext cx="381305" cy="381305"/>
          </a:xfrm>
          <a:prstGeom prst="ellipse">
            <a:avLst/>
          </a:prstGeom>
          <a:solidFill>
            <a:srgbClr val="10B981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1670609" y="3219602"/>
            <a:ext cx="305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E2</a:t>
            </a:r>
            <a:endParaRPr lang="en-US" sz="1200" dirty="0"/>
          </a:p>
        </p:txBody>
      </p:sp>
      <p:sp>
        <p:nvSpPr>
          <p:cNvPr id="21" name="Shape 18"/>
          <p:cNvSpPr/>
          <p:nvPr/>
        </p:nvSpPr>
        <p:spPr>
          <a:xfrm>
            <a:off x="1571854" y="4114800"/>
            <a:ext cx="381305" cy="381305"/>
          </a:xfrm>
          <a:prstGeom prst="ellipse">
            <a:avLst/>
          </a:prstGeom>
          <a:solidFill>
            <a:srgbClr val="EC4899"/>
          </a:solidFill>
          <a:ln/>
        </p:spPr>
      </p:sp>
      <p:sp>
        <p:nvSpPr>
          <p:cNvPr id="22" name="Text 19"/>
          <p:cNvSpPr txBox="1"/>
          <p:nvPr/>
        </p:nvSpPr>
        <p:spPr>
          <a:xfrm>
            <a:off x="1670609" y="4190695"/>
            <a:ext cx="305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</a:t>
            </a:r>
            <a:endParaRPr lang="en-US" sz="1200" dirty="0"/>
          </a:p>
        </p:txBody>
      </p:sp>
      <p:sp>
        <p:nvSpPr>
          <p:cNvPr id="23" name="Shape 20"/>
          <p:cNvSpPr/>
          <p:nvPr/>
        </p:nvSpPr>
        <p:spPr>
          <a:xfrm>
            <a:off x="1571854" y="5152644"/>
            <a:ext cx="381305" cy="381305"/>
          </a:xfrm>
          <a:prstGeom prst="ellipse">
            <a:avLst/>
          </a:prstGeom>
          <a:solidFill>
            <a:srgbClr val="8B5CF6"/>
          </a:solidFill>
          <a:ln/>
        </p:spPr>
      </p:sp>
      <p:sp>
        <p:nvSpPr>
          <p:cNvPr id="24" name="Text 21"/>
          <p:cNvSpPr txBox="1"/>
          <p:nvPr/>
        </p:nvSpPr>
        <p:spPr>
          <a:xfrm>
            <a:off x="1670609" y="5229454"/>
            <a:ext cx="305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5952744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95705" y="466344"/>
            <a:ext cx="2091233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次への提案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295705" y="1114654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133" r="-133" t="0" b="0"/>
          <a:stretch/>
        </p:blipFill>
        <p:spPr>
          <a:xfrm>
            <a:off x="1295705" y="1399946"/>
            <a:ext cx="171907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466698" y="1343254"/>
            <a:ext cx="20007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外部データの活用</a:t>
            </a:r>
            <a:endParaRPr lang="en-US" sz="1800" dirty="0"/>
          </a:p>
        </p:txBody>
      </p:sp>
      <p:sp>
        <p:nvSpPr>
          <p:cNvPr id="9" name="Text 6"/>
          <p:cNvSpPr txBox="1"/>
          <p:nvPr/>
        </p:nvSpPr>
        <p:spPr>
          <a:xfrm>
            <a:off x="1524305" y="3353105"/>
            <a:ext cx="17721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マージンの設定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295705" y="1781251"/>
            <a:ext cx="10515600" cy="1399946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1" name="Shape 8"/>
          <p:cNvSpPr/>
          <p:nvPr/>
        </p:nvSpPr>
        <p:spPr>
          <a:xfrm>
            <a:off x="1295705" y="1781251"/>
            <a:ext cx="38405" cy="1399946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2" name="Shape 9"/>
          <p:cNvSpPr/>
          <p:nvPr/>
        </p:nvSpPr>
        <p:spPr>
          <a:xfrm>
            <a:off x="1295705" y="3791102"/>
            <a:ext cx="10515600" cy="1686154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3" name="Shape 10"/>
          <p:cNvSpPr/>
          <p:nvPr/>
        </p:nvSpPr>
        <p:spPr>
          <a:xfrm>
            <a:off x="1295705" y="3791102"/>
            <a:ext cx="38405" cy="1686154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505102" y="1895551"/>
            <a:ext cx="4243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その地域の気温や温度調節装置などの情報があれば、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7505395" y="1895551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が作成できる。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10859414" y="3905402"/>
            <a:ext cx="3008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。</a:t>
            </a:r>
            <a:endParaRPr lang="en-US" sz="1300" dirty="0"/>
          </a:p>
        </p:txBody>
      </p:sp>
      <p:sp>
        <p:nvSpPr>
          <p:cNvPr id="17" name="Text 14"/>
          <p:cNvSpPr txBox="1"/>
          <p:nvPr/>
        </p:nvSpPr>
        <p:spPr>
          <a:xfrm>
            <a:off x="5619902" y="1895551"/>
            <a:ext cx="20153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極めて高い精度のモデル</a:t>
            </a:r>
            <a:endParaRPr lang="en-US" sz="13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87" b="-1087"/>
          <a:stretch/>
        </p:blipFill>
        <p:spPr>
          <a:xfrm>
            <a:off x="1505102" y="2266798"/>
            <a:ext cx="105156" cy="171907"/>
          </a:xfrm>
          <a:prstGeom prst="rect">
            <a:avLst/>
          </a:prstGeom>
        </p:spPr>
      </p:pic>
      <p:sp>
        <p:nvSpPr>
          <p:cNvPr id="19" name="Text 15"/>
          <p:cNvSpPr txBox="1"/>
          <p:nvPr/>
        </p:nvSpPr>
        <p:spPr>
          <a:xfrm>
            <a:off x="1609344" y="2266798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地域気象データ（気温、湿度、日照量など）</a:t>
            </a:r>
            <a:endParaRPr lang="en-US" sz="130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87" b="-1087"/>
          <a:stretch/>
        </p:blipFill>
        <p:spPr>
          <a:xfrm>
            <a:off x="1505102" y="2619756"/>
            <a:ext cx="105156" cy="171907"/>
          </a:xfrm>
          <a:prstGeom prst="rect">
            <a:avLst/>
          </a:prstGeom>
        </p:spPr>
      </p:pic>
      <p:sp>
        <p:nvSpPr>
          <p:cNvPr id="21" name="Text 16"/>
          <p:cNvSpPr txBox="1"/>
          <p:nvPr/>
        </p:nvSpPr>
        <p:spPr>
          <a:xfrm>
            <a:off x="1505102" y="3905402"/>
            <a:ext cx="74349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ETDatasetのREADMEにもあったように、予測値が実値よりも小さくなったらといけない場合、</a:t>
            </a:r>
            <a:endParaRPr lang="en-US" sz="1300" dirty="0"/>
          </a:p>
        </p:txBody>
      </p:sp>
      <p:sp>
        <p:nvSpPr>
          <p:cNvPr id="22" name="Text 17"/>
          <p:cNvSpPr txBox="1"/>
          <p:nvPr/>
        </p:nvSpPr>
        <p:spPr>
          <a:xfrm>
            <a:off x="8807501" y="3905402"/>
            <a:ext cx="21863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モデルの評価方法を変える</a:t>
            </a:r>
            <a:endParaRPr lang="en-US" sz="1300" dirty="0"/>
          </a:p>
        </p:txBody>
      </p:sp>
      <p:sp>
        <p:nvSpPr>
          <p:cNvPr id="23" name="Text 18"/>
          <p:cNvSpPr txBox="1"/>
          <p:nvPr/>
        </p:nvSpPr>
        <p:spPr>
          <a:xfrm>
            <a:off x="1609344" y="2619756"/>
            <a:ext cx="3900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設備情報（温度調節装置の稼働状況、設定温度）</a:t>
            </a:r>
            <a:endParaRPr lang="en-US" sz="130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295705" y="3409798"/>
            <a:ext cx="228600" cy="228600"/>
          </a:xfrm>
          <a:prstGeom prst="rect">
            <a:avLst/>
          </a:prstGeom>
        </p:spPr>
      </p:pic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87" b="-1087"/>
          <a:stretch/>
        </p:blipFill>
        <p:spPr>
          <a:xfrm>
            <a:off x="1505102" y="4276649"/>
            <a:ext cx="105156" cy="171907"/>
          </a:xfrm>
          <a:prstGeom prst="rect">
            <a:avLst/>
          </a:prstGeom>
        </p:spPr>
      </p:pic>
      <p:sp>
        <p:nvSpPr>
          <p:cNvPr id="26" name="Text 19"/>
          <p:cNvSpPr txBox="1"/>
          <p:nvPr/>
        </p:nvSpPr>
        <p:spPr>
          <a:xfrm>
            <a:off x="1609344" y="4276649"/>
            <a:ext cx="47484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非対称損失関数の導入（過大予測により大きなペナルティ）</a:t>
            </a:r>
            <a:endParaRPr lang="en-US" sz="1300" dirty="0"/>
          </a:p>
        </p:txBody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87" b="-1087"/>
          <a:stretch/>
        </p:blipFill>
        <p:spPr>
          <a:xfrm>
            <a:off x="1505102" y="4629607"/>
            <a:ext cx="105156" cy="171907"/>
          </a:xfrm>
          <a:prstGeom prst="rect">
            <a:avLst/>
          </a:prstGeom>
        </p:spPr>
      </p:pic>
      <p:sp>
        <p:nvSpPr>
          <p:cNvPr id="28" name="Text 20"/>
          <p:cNvSpPr txBox="1"/>
          <p:nvPr/>
        </p:nvSpPr>
        <p:spPr>
          <a:xfrm>
            <a:off x="1609344" y="4629607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保守的なマージン設定による安全予測</a:t>
            </a:r>
            <a:endParaRPr lang="en-US" sz="1300" dirty="0"/>
          </a:p>
        </p:txBody>
      </p:sp>
      <p:sp>
        <p:nvSpPr>
          <p:cNvPr id="29" name="Shape 21"/>
          <p:cNvSpPr/>
          <p:nvPr/>
        </p:nvSpPr>
        <p:spPr>
          <a:xfrm>
            <a:off x="1505102" y="4981651"/>
            <a:ext cx="10134295" cy="381305"/>
          </a:xfrm>
          <a:prstGeom prst="roundRect">
            <a:avLst>
              <a:gd name="adj" fmla="val 35971"/>
            </a:avLst>
          </a:prstGeom>
          <a:solidFill>
            <a:srgbClr val="E9F0FF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619402" y="5105095"/>
            <a:ext cx="152705" cy="152705"/>
          </a:xfrm>
          <a:prstGeom prst="rect">
            <a:avLst/>
          </a:prstGeom>
        </p:spPr>
      </p:pic>
      <p:sp>
        <p:nvSpPr>
          <p:cNvPr id="31" name="Text 22"/>
          <p:cNvSpPr txBox="1"/>
          <p:nvPr/>
        </p:nvSpPr>
        <p:spPr>
          <a:xfrm>
            <a:off x="1848002" y="5057546"/>
            <a:ext cx="44869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予測値 ≤ 実測値 の制約を満たすための評価指標の再設計が必要</a:t>
            </a:r>
            <a:endParaRPr lang="en-US" sz="1200" dirty="0"/>
          </a:p>
        </p:txBody>
      </p:sp>
      <p:sp>
        <p:nvSpPr>
          <p:cNvPr id="32" name="Text 23"/>
          <p:cNvSpPr txBox="1"/>
          <p:nvPr/>
        </p:nvSpPr>
        <p:spPr>
          <a:xfrm>
            <a:off x="9003182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33" name="Shape 24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3862426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データセット（ETT）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1648" r="-1648" t="0" b="0"/>
          <a:stretch/>
        </p:blipFill>
        <p:spPr>
          <a:xfrm>
            <a:off x="1371600" y="1543507"/>
            <a:ext cx="171907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543507" y="1495044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データ構造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371600" y="1857146"/>
            <a:ext cx="10362895" cy="8385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371600" y="1857146"/>
            <a:ext cx="38405" cy="8385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Shape 8"/>
          <p:cNvSpPr/>
          <p:nvPr/>
        </p:nvSpPr>
        <p:spPr>
          <a:xfrm>
            <a:off x="1552651" y="1952244"/>
            <a:ext cx="543154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-2571" r="-2571" t="0" b="0"/>
          <a:stretch/>
        </p:blipFill>
        <p:spPr>
          <a:xfrm>
            <a:off x="1628546" y="2042770"/>
            <a:ext cx="105156" cy="114300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2181758" y="1952244"/>
            <a:ext cx="609905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sp>
        <p:nvSpPr>
          <p:cNvPr id="14" name="Shape 10"/>
          <p:cNvSpPr/>
          <p:nvPr/>
        </p:nvSpPr>
        <p:spPr>
          <a:xfrm>
            <a:off x="2883103" y="1952244"/>
            <a:ext cx="609905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sp>
        <p:nvSpPr>
          <p:cNvPr id="15" name="Shape 11"/>
          <p:cNvSpPr/>
          <p:nvPr/>
        </p:nvSpPr>
        <p:spPr>
          <a:xfrm>
            <a:off x="5007254" y="1952244"/>
            <a:ext cx="580644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sp>
        <p:nvSpPr>
          <p:cNvPr id="16" name="Text 12"/>
          <p:cNvSpPr txBox="1"/>
          <p:nvPr/>
        </p:nvSpPr>
        <p:spPr>
          <a:xfrm>
            <a:off x="1733702" y="2000707"/>
            <a:ext cx="3858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date</a:t>
            </a:r>
            <a:endParaRPr lang="en-US" sz="10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2258568" y="2042770"/>
            <a:ext cx="114300" cy="114300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2372868" y="2000707"/>
            <a:ext cx="4434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HUFL</a:t>
            </a:r>
            <a:endParaRPr lang="en-US" sz="1000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2959913" y="2042770"/>
            <a:ext cx="114300" cy="114300"/>
          </a:xfrm>
          <a:prstGeom prst="rect">
            <a:avLst/>
          </a:prstGeom>
        </p:spPr>
      </p:pic>
      <p:sp>
        <p:nvSpPr>
          <p:cNvPr id="20" name="Shape 14"/>
          <p:cNvSpPr/>
          <p:nvPr/>
        </p:nvSpPr>
        <p:spPr>
          <a:xfrm>
            <a:off x="3583534" y="1952244"/>
            <a:ext cx="619049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sp>
        <p:nvSpPr>
          <p:cNvPr id="21" name="Text 15"/>
          <p:cNvSpPr txBox="1"/>
          <p:nvPr/>
        </p:nvSpPr>
        <p:spPr>
          <a:xfrm>
            <a:off x="3074213" y="2000707"/>
            <a:ext cx="4434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HULL</a:t>
            </a:r>
            <a:endParaRPr lang="en-US" sz="10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659429" y="2042770"/>
            <a:ext cx="114300" cy="114300"/>
          </a:xfrm>
          <a:prstGeom prst="rect">
            <a:avLst/>
          </a:prstGeom>
        </p:spPr>
      </p:pic>
      <p:sp>
        <p:nvSpPr>
          <p:cNvPr id="23" name="Shape 16"/>
          <p:cNvSpPr/>
          <p:nvPr/>
        </p:nvSpPr>
        <p:spPr>
          <a:xfrm>
            <a:off x="4295851" y="1952244"/>
            <a:ext cx="619049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sp>
        <p:nvSpPr>
          <p:cNvPr id="24" name="Text 17"/>
          <p:cNvSpPr txBox="1"/>
          <p:nvPr/>
        </p:nvSpPr>
        <p:spPr>
          <a:xfrm>
            <a:off x="3773729" y="2000707"/>
            <a:ext cx="4526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MUFL</a:t>
            </a:r>
            <a:endParaRPr lang="en-US" sz="1000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4371746" y="2042770"/>
            <a:ext cx="114300" cy="114300"/>
          </a:xfrm>
          <a:prstGeom prst="rect">
            <a:avLst/>
          </a:prstGeom>
        </p:spPr>
      </p:pic>
      <p:sp>
        <p:nvSpPr>
          <p:cNvPr id="26" name="Shape 18"/>
          <p:cNvSpPr/>
          <p:nvPr/>
        </p:nvSpPr>
        <p:spPr>
          <a:xfrm>
            <a:off x="5679338" y="1952244"/>
            <a:ext cx="580644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/>
        </p:spPr>
      </p:sp>
      <p:sp>
        <p:nvSpPr>
          <p:cNvPr id="27" name="Text 19"/>
          <p:cNvSpPr txBox="1"/>
          <p:nvPr/>
        </p:nvSpPr>
        <p:spPr>
          <a:xfrm>
            <a:off x="4486046" y="2000707"/>
            <a:ext cx="4526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MULL</a:t>
            </a:r>
            <a:endParaRPr lang="en-US" sz="1000" dirty="0"/>
          </a:p>
        </p:txBody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083150" y="2042770"/>
            <a:ext cx="114300" cy="114300"/>
          </a:xfrm>
          <a:prstGeom prst="rect">
            <a:avLst/>
          </a:prstGeom>
        </p:spPr>
      </p:pic>
      <p:sp>
        <p:nvSpPr>
          <p:cNvPr id="29" name="Text 20"/>
          <p:cNvSpPr txBox="1"/>
          <p:nvPr/>
        </p:nvSpPr>
        <p:spPr>
          <a:xfrm>
            <a:off x="5197450" y="2000707"/>
            <a:ext cx="4151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LUFL</a:t>
            </a:r>
            <a:endParaRPr lang="en-US" sz="1000" dirty="0"/>
          </a:p>
        </p:txBody>
      </p:sp>
      <p:pic>
        <p:nvPicPr>
          <p:cNvPr id="30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5755234" y="2042770"/>
            <a:ext cx="114300" cy="114300"/>
          </a:xfrm>
          <a:prstGeom prst="rect">
            <a:avLst/>
          </a:prstGeom>
        </p:spPr>
      </p:pic>
      <p:sp>
        <p:nvSpPr>
          <p:cNvPr id="31" name="Text 21"/>
          <p:cNvSpPr txBox="1"/>
          <p:nvPr/>
        </p:nvSpPr>
        <p:spPr>
          <a:xfrm>
            <a:off x="5869534" y="2000707"/>
            <a:ext cx="4151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LULL</a:t>
            </a:r>
            <a:endParaRPr lang="en-US" sz="1000" dirty="0"/>
          </a:p>
        </p:txBody>
      </p:sp>
      <p:sp>
        <p:nvSpPr>
          <p:cNvPr id="32" name="Shape 22"/>
          <p:cNvSpPr/>
          <p:nvPr/>
        </p:nvSpPr>
        <p:spPr>
          <a:xfrm>
            <a:off x="6350508" y="1952244"/>
            <a:ext cx="428854" cy="295351"/>
          </a:xfrm>
          <a:prstGeom prst="roundRect">
            <a:avLst>
              <a:gd name="adj" fmla="val 39948"/>
            </a:avLst>
          </a:prstGeom>
          <a:solidFill>
            <a:srgbClr val="E6F0FF"/>
          </a:solidFill>
          <a:ln w="12700">
            <a:solidFill>
              <a:srgbClr val="FCD34D"/>
            </a:solidFill>
            <a:prstDash val="solid"/>
          </a:ln>
        </p:spPr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rcRect l="-3120" r="-3120" t="0" b="0"/>
          <a:stretch/>
        </p:blipFill>
        <p:spPr>
          <a:xfrm>
            <a:off x="6435547" y="2042770"/>
            <a:ext cx="75895" cy="114300"/>
          </a:xfrm>
          <a:prstGeom prst="rect">
            <a:avLst/>
          </a:prstGeom>
        </p:spPr>
      </p:pic>
      <p:sp>
        <p:nvSpPr>
          <p:cNvPr id="34" name="Text 23"/>
          <p:cNvSpPr txBox="1"/>
          <p:nvPr/>
        </p:nvSpPr>
        <p:spPr>
          <a:xfrm>
            <a:off x="6512357" y="2000707"/>
            <a:ext cx="2816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</a:t>
            </a:r>
            <a:endParaRPr lang="en-US" sz="1000" dirty="0"/>
          </a:p>
        </p:txBody>
      </p:sp>
      <p:sp>
        <p:nvSpPr>
          <p:cNvPr id="35" name="Text 24"/>
          <p:cNvSpPr txBox="1"/>
          <p:nvPr/>
        </p:nvSpPr>
        <p:spPr>
          <a:xfrm>
            <a:off x="1552651" y="2409444"/>
            <a:ext cx="28721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注: OT（油温）が予測対象となる目的変数です</a:t>
            </a:r>
            <a:endParaRPr lang="en-US" sz="1000" dirty="0"/>
          </a:p>
        </p:txBody>
      </p:sp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371600" y="2933395"/>
            <a:ext cx="190195" cy="190195"/>
          </a:xfrm>
          <a:prstGeom prst="rect">
            <a:avLst/>
          </a:prstGeom>
        </p:spPr>
      </p:pic>
      <p:sp>
        <p:nvSpPr>
          <p:cNvPr id="37" name="Text 25"/>
          <p:cNvSpPr txBox="1"/>
          <p:nvPr/>
        </p:nvSpPr>
        <p:spPr>
          <a:xfrm>
            <a:off x="1561795" y="2885846"/>
            <a:ext cx="16669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データセット情報</a:t>
            </a:r>
            <a:endParaRPr lang="en-US" sz="1500" dirty="0"/>
          </a:p>
        </p:txBody>
      </p:sp>
      <p:sp>
        <p:nvSpPr>
          <p:cNvPr id="38" name="Text 26"/>
          <p:cNvSpPr txBox="1"/>
          <p:nvPr/>
        </p:nvSpPr>
        <p:spPr>
          <a:xfrm>
            <a:off x="6905549" y="2885846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前処理概要</a:t>
            </a:r>
            <a:endParaRPr lang="en-US" sz="1500" dirty="0"/>
          </a:p>
        </p:txBody>
      </p:sp>
      <p:sp>
        <p:nvSpPr>
          <p:cNvPr id="39" name="Shape 27"/>
          <p:cNvSpPr/>
          <p:nvPr/>
        </p:nvSpPr>
        <p:spPr>
          <a:xfrm>
            <a:off x="1371600" y="3247949"/>
            <a:ext cx="914400" cy="3813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40" name="Shape 28"/>
          <p:cNvSpPr/>
          <p:nvPr/>
        </p:nvSpPr>
        <p:spPr>
          <a:xfrm>
            <a:off x="2285086" y="3247949"/>
            <a:ext cx="4162349" cy="3813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41" name="Shape 29"/>
          <p:cNvSpPr/>
          <p:nvPr/>
        </p:nvSpPr>
        <p:spPr>
          <a:xfrm>
            <a:off x="1371600" y="3629254"/>
            <a:ext cx="914400" cy="409651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42" name="Shape 30"/>
          <p:cNvSpPr/>
          <p:nvPr/>
        </p:nvSpPr>
        <p:spPr>
          <a:xfrm>
            <a:off x="1371600" y="3629254"/>
            <a:ext cx="914400" cy="9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43" name="Shape 31"/>
          <p:cNvSpPr/>
          <p:nvPr/>
        </p:nvSpPr>
        <p:spPr>
          <a:xfrm>
            <a:off x="2285086" y="3629254"/>
            <a:ext cx="4162349" cy="409651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44" name="Shape 32"/>
          <p:cNvSpPr/>
          <p:nvPr/>
        </p:nvSpPr>
        <p:spPr>
          <a:xfrm>
            <a:off x="2285086" y="3629254"/>
            <a:ext cx="4162349" cy="9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45" name="Shape 33"/>
          <p:cNvSpPr/>
          <p:nvPr/>
        </p:nvSpPr>
        <p:spPr>
          <a:xfrm>
            <a:off x="1371600" y="4038905"/>
            <a:ext cx="914400" cy="866851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46" name="Shape 34"/>
          <p:cNvSpPr/>
          <p:nvPr/>
        </p:nvSpPr>
        <p:spPr>
          <a:xfrm>
            <a:off x="1371600" y="4038905"/>
            <a:ext cx="914400" cy="9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47" name="Shape 35"/>
          <p:cNvSpPr/>
          <p:nvPr/>
        </p:nvSpPr>
        <p:spPr>
          <a:xfrm>
            <a:off x="2285086" y="4038905"/>
            <a:ext cx="4162349" cy="866851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48" name="Shape 36"/>
          <p:cNvSpPr/>
          <p:nvPr/>
        </p:nvSpPr>
        <p:spPr>
          <a:xfrm>
            <a:off x="2285086" y="4038905"/>
            <a:ext cx="4162349" cy="9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49" name="Shape 37"/>
          <p:cNvSpPr/>
          <p:nvPr/>
        </p:nvSpPr>
        <p:spPr>
          <a:xfrm>
            <a:off x="1371600" y="4905756"/>
            <a:ext cx="914400" cy="390449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50" name="Shape 38"/>
          <p:cNvSpPr/>
          <p:nvPr/>
        </p:nvSpPr>
        <p:spPr>
          <a:xfrm>
            <a:off x="1371600" y="4905756"/>
            <a:ext cx="914400" cy="9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51" name="Text 39"/>
          <p:cNvSpPr txBox="1"/>
          <p:nvPr/>
        </p:nvSpPr>
        <p:spPr>
          <a:xfrm>
            <a:off x="1485900" y="3323844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期間</a:t>
            </a:r>
            <a:endParaRPr lang="en-US" sz="1200" dirty="0"/>
          </a:p>
        </p:txBody>
      </p:sp>
      <p:sp>
        <p:nvSpPr>
          <p:cNvPr id="52" name="Text 40"/>
          <p:cNvSpPr txBox="1"/>
          <p:nvPr/>
        </p:nvSpPr>
        <p:spPr>
          <a:xfrm>
            <a:off x="2399386" y="3323844"/>
            <a:ext cx="1905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2016-07-01 〜 2019-06-26</a:t>
            </a:r>
            <a:endParaRPr lang="en-US" sz="1200" dirty="0"/>
          </a:p>
        </p:txBody>
      </p:sp>
      <p:sp>
        <p:nvSpPr>
          <p:cNvPr id="53" name="Text 41"/>
          <p:cNvSpPr txBox="1"/>
          <p:nvPr/>
        </p:nvSpPr>
        <p:spPr>
          <a:xfrm>
            <a:off x="1485900" y="3724351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粒度</a:t>
            </a:r>
            <a:endParaRPr lang="en-US" sz="1200" dirty="0"/>
          </a:p>
        </p:txBody>
      </p:sp>
      <p:sp>
        <p:nvSpPr>
          <p:cNvPr id="54" name="Text 42"/>
          <p:cNvSpPr txBox="1"/>
          <p:nvPr/>
        </p:nvSpPr>
        <p:spPr>
          <a:xfrm>
            <a:off x="2399386" y="3715207"/>
            <a:ext cx="505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1時間</a:t>
            </a:r>
            <a:endParaRPr lang="en-US" sz="1200" dirty="0"/>
          </a:p>
        </p:txBody>
      </p:sp>
      <p:sp>
        <p:nvSpPr>
          <p:cNvPr id="55" name="Text 43"/>
          <p:cNvSpPr txBox="1"/>
          <p:nvPr/>
        </p:nvSpPr>
        <p:spPr>
          <a:xfrm>
            <a:off x="1485900" y="4248302"/>
            <a:ext cx="7342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レコード数</a:t>
            </a:r>
            <a:endParaRPr lang="en-US" sz="1200" dirty="0"/>
          </a:p>
        </p:txBody>
      </p:sp>
      <p:sp>
        <p:nvSpPr>
          <p:cNvPr id="56" name="Text 44"/>
          <p:cNvSpPr txBox="1"/>
          <p:nvPr/>
        </p:nvSpPr>
        <p:spPr>
          <a:xfrm>
            <a:off x="2399386" y="4123944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約17,420件</a:t>
            </a:r>
            <a:endParaRPr lang="en-US" sz="1200" dirty="0"/>
          </a:p>
        </p:txBody>
      </p:sp>
      <p:sp>
        <p:nvSpPr>
          <p:cNvPr id="57" name="Text 45"/>
          <p:cNvSpPr txBox="1"/>
          <p:nvPr/>
        </p:nvSpPr>
        <p:spPr>
          <a:xfrm>
            <a:off x="1485900" y="499079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出典URL</a:t>
            </a:r>
            <a:endParaRPr lang="en-US" sz="1200" dirty="0"/>
          </a:p>
        </p:txBody>
      </p:sp>
      <p:sp>
        <p:nvSpPr>
          <p:cNvPr id="58" name="Shape 46"/>
          <p:cNvSpPr/>
          <p:nvPr/>
        </p:nvSpPr>
        <p:spPr>
          <a:xfrm>
            <a:off x="2788920" y="3733495"/>
            <a:ext cx="523951" cy="228600"/>
          </a:xfrm>
          <a:prstGeom prst="roundRect">
            <a:avLst>
              <a:gd name="adj" fmla="val 200000"/>
            </a:avLst>
          </a:prstGeom>
          <a:solidFill>
            <a:srgbClr val="E6F0FF"/>
          </a:solidFill>
          <a:ln/>
        </p:spPr>
      </p:sp>
      <p:sp>
        <p:nvSpPr>
          <p:cNvPr id="59" name="Text 47"/>
          <p:cNvSpPr txBox="1"/>
          <p:nvPr/>
        </p:nvSpPr>
        <p:spPr>
          <a:xfrm>
            <a:off x="2864815" y="3762756"/>
            <a:ext cx="4572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hourly</a:t>
            </a:r>
            <a:endParaRPr lang="en-US" sz="900" dirty="0"/>
          </a:p>
        </p:txBody>
      </p:sp>
      <p:sp>
        <p:nvSpPr>
          <p:cNvPr id="60" name="Shape 48"/>
          <p:cNvSpPr/>
          <p:nvPr/>
        </p:nvSpPr>
        <p:spPr>
          <a:xfrm>
            <a:off x="3169310" y="4143146"/>
            <a:ext cx="619049" cy="228600"/>
          </a:xfrm>
          <a:prstGeom prst="roundRect">
            <a:avLst>
              <a:gd name="adj" fmla="val 200000"/>
            </a:avLst>
          </a:prstGeom>
          <a:solidFill>
            <a:srgbClr val="E6F9F0"/>
          </a:solidFill>
          <a:ln/>
        </p:spPr>
      </p:sp>
      <p:sp>
        <p:nvSpPr>
          <p:cNvPr id="61" name="Text 49"/>
          <p:cNvSpPr txBox="1"/>
          <p:nvPr/>
        </p:nvSpPr>
        <p:spPr>
          <a:xfrm>
            <a:off x="3246120" y="4172407"/>
            <a:ext cx="5532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875A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欠損なし</a:t>
            </a:r>
            <a:endParaRPr lang="en-US" sz="900" dirty="0"/>
          </a:p>
        </p:txBody>
      </p:sp>
      <p:sp>
        <p:nvSpPr>
          <p:cNvPr id="62" name="Shape 50"/>
          <p:cNvSpPr/>
          <p:nvPr/>
        </p:nvSpPr>
        <p:spPr>
          <a:xfrm>
            <a:off x="3826764" y="4143146"/>
            <a:ext cx="961949" cy="228600"/>
          </a:xfrm>
          <a:prstGeom prst="roundRect">
            <a:avLst>
              <a:gd name="adj" fmla="val 200000"/>
            </a:avLst>
          </a:prstGeom>
          <a:solidFill>
            <a:srgbClr val="F0E6FF"/>
          </a:solidFill>
          <a:ln/>
        </p:spPr>
      </p:sp>
      <p:sp>
        <p:nvSpPr>
          <p:cNvPr id="63" name="Text 51"/>
          <p:cNvSpPr txBox="1"/>
          <p:nvPr/>
        </p:nvSpPr>
        <p:spPr>
          <a:xfrm>
            <a:off x="3903574" y="4172407"/>
            <a:ext cx="8961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6200EE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深層学習に十分</a:t>
            </a:r>
            <a:endParaRPr lang="en-US" sz="900" dirty="0"/>
          </a:p>
        </p:txBody>
      </p:sp>
      <p:sp>
        <p:nvSpPr>
          <p:cNvPr id="64" name="Text 52"/>
          <p:cNvSpPr txBox="1"/>
          <p:nvPr/>
        </p:nvSpPr>
        <p:spPr>
          <a:xfrm>
            <a:off x="2399386" y="4401007"/>
            <a:ext cx="390083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LSTMなどのニューラルネットワーク系モデルの訓練に適した十分なデータ量</a:t>
            </a:r>
            <a:endParaRPr lang="en-US" sz="1000" dirty="0"/>
          </a:p>
        </p:txBody>
      </p:sp>
      <p:sp>
        <p:nvSpPr>
          <p:cNvPr id="65" name="Shape 53"/>
          <p:cNvSpPr/>
          <p:nvPr/>
        </p:nvSpPr>
        <p:spPr>
          <a:xfrm>
            <a:off x="2285086" y="4905756"/>
            <a:ext cx="4162349" cy="390449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66" name="Shape 54"/>
          <p:cNvSpPr/>
          <p:nvPr/>
        </p:nvSpPr>
        <p:spPr>
          <a:xfrm>
            <a:off x="2285086" y="4905756"/>
            <a:ext cx="4162349" cy="9144"/>
          </a:xfrm>
          <a:prstGeom prst="rect">
            <a:avLst/>
          </a:prstGeom>
          <a:solidFill>
            <a:srgbClr val="E0E0E0"/>
          </a:solidFill>
          <a:ln/>
        </p:spPr>
      </p:sp>
      <p:pic>
        <p:nvPicPr>
          <p:cNvPr id="67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180" b="-180"/>
          <a:stretch/>
        </p:blipFill>
        <p:spPr>
          <a:xfrm>
            <a:off x="2399386" y="5038344"/>
            <a:ext cx="190195" cy="152705"/>
          </a:xfrm>
          <a:prstGeom prst="rect">
            <a:avLst/>
          </a:prstGeom>
        </p:spPr>
      </p:pic>
      <p:sp>
        <p:nvSpPr>
          <p:cNvPr id="68" name="Text 55"/>
          <p:cNvSpPr txBox="1"/>
          <p:nvPr/>
        </p:nvSpPr>
        <p:spPr>
          <a:xfrm>
            <a:off x="2590495" y="4990795"/>
            <a:ext cx="2371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ETTデータセット（リンク記入）</a:t>
            </a:r>
            <a:endParaRPr lang="en-US" sz="1200" dirty="0"/>
          </a:p>
        </p:txBody>
      </p:sp>
      <p:pic>
        <p:nvPicPr>
          <p:cNvPr id="69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6667805" y="2933395"/>
            <a:ext cx="237744" cy="190195"/>
          </a:xfrm>
          <a:prstGeom prst="rect">
            <a:avLst/>
          </a:prstGeom>
        </p:spPr>
      </p:pic>
      <p:pic>
        <p:nvPicPr>
          <p:cNvPr id="70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180" b="-180"/>
          <a:stretch/>
        </p:blipFill>
        <p:spPr>
          <a:xfrm>
            <a:off x="6667805" y="3247949"/>
            <a:ext cx="95098" cy="152705"/>
          </a:xfrm>
          <a:prstGeom prst="rect">
            <a:avLst/>
          </a:prstGeom>
        </p:spPr>
      </p:pic>
      <p:sp>
        <p:nvSpPr>
          <p:cNvPr id="71" name="Text 56"/>
          <p:cNvSpPr txBox="1"/>
          <p:nvPr/>
        </p:nvSpPr>
        <p:spPr>
          <a:xfrm>
            <a:off x="6762902" y="3247949"/>
            <a:ext cx="771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欠損処理:</a:t>
            </a:r>
            <a:endParaRPr lang="en-US" sz="1200" dirty="0"/>
          </a:p>
        </p:txBody>
      </p:sp>
      <p:sp>
        <p:nvSpPr>
          <p:cNvPr id="72" name="Text 57"/>
          <p:cNvSpPr txBox="1"/>
          <p:nvPr/>
        </p:nvSpPr>
        <p:spPr>
          <a:xfrm>
            <a:off x="8420710" y="3247949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1200" dirty="0"/>
          </a:p>
        </p:txBody>
      </p:sp>
      <p:sp>
        <p:nvSpPr>
          <p:cNvPr id="73" name="Text 58"/>
          <p:cNvSpPr txBox="1"/>
          <p:nvPr/>
        </p:nvSpPr>
        <p:spPr>
          <a:xfrm>
            <a:off x="6762902" y="3600907"/>
            <a:ext cx="2705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時間軸設定: 適切なDateTime型の設定</a:t>
            </a:r>
            <a:endParaRPr lang="en-US" sz="1200" dirty="0"/>
          </a:p>
        </p:txBody>
      </p:sp>
      <p:sp>
        <p:nvSpPr>
          <p:cNvPr id="74" name="Text 59"/>
          <p:cNvSpPr txBox="1"/>
          <p:nvPr/>
        </p:nvSpPr>
        <p:spPr>
          <a:xfrm>
            <a:off x="6762902" y="4572000"/>
            <a:ext cx="2029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正規化: 特徴量ごとに標準化</a:t>
            </a:r>
            <a:endParaRPr lang="en-US" sz="1200" dirty="0"/>
          </a:p>
        </p:txBody>
      </p:sp>
      <p:sp>
        <p:nvSpPr>
          <p:cNvPr id="75" name="Text 60"/>
          <p:cNvSpPr txBox="1"/>
          <p:nvPr/>
        </p:nvSpPr>
        <p:spPr>
          <a:xfrm>
            <a:off x="7414870" y="3305556"/>
            <a:ext cx="11247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asfreq('H')</a:t>
            </a:r>
            <a:endParaRPr lang="en-US" sz="1200" dirty="0"/>
          </a:p>
        </p:txBody>
      </p:sp>
      <p:sp>
        <p:nvSpPr>
          <p:cNvPr id="76" name="Text 61"/>
          <p:cNvSpPr txBox="1"/>
          <p:nvPr/>
        </p:nvSpPr>
        <p:spPr>
          <a:xfrm>
            <a:off x="8573414" y="3305556"/>
            <a:ext cx="8485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dropna()</a:t>
            </a:r>
            <a:endParaRPr lang="en-US" sz="1200" dirty="0"/>
          </a:p>
        </p:txBody>
      </p:sp>
      <p:pic>
        <p:nvPicPr>
          <p:cNvPr id="77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-180" b="-180"/>
          <a:stretch/>
        </p:blipFill>
        <p:spPr>
          <a:xfrm>
            <a:off x="6667805" y="3600907"/>
            <a:ext cx="95098" cy="152705"/>
          </a:xfrm>
          <a:prstGeom prst="rect">
            <a:avLst/>
          </a:prstGeom>
        </p:spPr>
      </p:pic>
      <p:pic>
        <p:nvPicPr>
          <p:cNvPr id="78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-180" b="-180"/>
          <a:stretch/>
        </p:blipFill>
        <p:spPr>
          <a:xfrm>
            <a:off x="6667805" y="3924605"/>
            <a:ext cx="95098" cy="152705"/>
          </a:xfrm>
          <a:prstGeom prst="rect">
            <a:avLst/>
          </a:prstGeom>
        </p:spPr>
      </p:pic>
      <p:sp>
        <p:nvSpPr>
          <p:cNvPr id="79" name="Text 62"/>
          <p:cNvSpPr txBox="1"/>
          <p:nvPr/>
        </p:nvSpPr>
        <p:spPr>
          <a:xfrm>
            <a:off x="6762902" y="3924605"/>
            <a:ext cx="18955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分割法: 時間順 train→test</a:t>
            </a:r>
            <a:endParaRPr lang="en-US" sz="1200" dirty="0"/>
          </a:p>
        </p:txBody>
      </p:sp>
      <p:pic>
        <p:nvPicPr>
          <p:cNvPr id="80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-180" b="-180"/>
          <a:stretch/>
        </p:blipFill>
        <p:spPr>
          <a:xfrm>
            <a:off x="6667805" y="4248302"/>
            <a:ext cx="95098" cy="152705"/>
          </a:xfrm>
          <a:prstGeom prst="rect">
            <a:avLst/>
          </a:prstGeom>
        </p:spPr>
      </p:pic>
      <p:sp>
        <p:nvSpPr>
          <p:cNvPr id="81" name="Text 63"/>
          <p:cNvSpPr txBox="1"/>
          <p:nvPr/>
        </p:nvSpPr>
        <p:spPr>
          <a:xfrm>
            <a:off x="6762902" y="4248302"/>
            <a:ext cx="2477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検証: 時系列クロスバリデーション</a:t>
            </a:r>
            <a:endParaRPr lang="en-US" sz="1200" dirty="0"/>
          </a:p>
        </p:txBody>
      </p:sp>
      <p:pic>
        <p:nvPicPr>
          <p:cNvPr id="82" name="Image 16" descr="preencoded.png">    </p:cNvPr>
          <p:cNvPicPr>
            <a:picLocks noChangeAspect="1"/>
          </p:cNvPicPr>
          <p:nvPr/>
        </p:nvPicPr>
        <p:blipFill>
          <a:blip r:embed="rId17"/>
          <a:srcRect l="0" r="0" t="-180" b="-180"/>
          <a:stretch/>
        </p:blipFill>
        <p:spPr>
          <a:xfrm>
            <a:off x="6667805" y="4572000"/>
            <a:ext cx="95098" cy="152705"/>
          </a:xfrm>
          <a:prstGeom prst="rect">
            <a:avLst/>
          </a:prstGeom>
        </p:spPr>
      </p:pic>
      <p:sp>
        <p:nvSpPr>
          <p:cNvPr id="83" name="Shape 64"/>
          <p:cNvSpPr/>
          <p:nvPr/>
        </p:nvSpPr>
        <p:spPr>
          <a:xfrm>
            <a:off x="6667805" y="4953305"/>
            <a:ext cx="5067605" cy="838505"/>
          </a:xfrm>
          <a:prstGeom prst="roundRect">
            <a:avLst>
              <a:gd name="adj" fmla="val 4957"/>
            </a:avLst>
          </a:prstGeom>
          <a:solidFill>
            <a:srgbClr val="EFF6FF"/>
          </a:solidFill>
          <a:ln/>
        </p:spPr>
      </p:sp>
      <p:sp>
        <p:nvSpPr>
          <p:cNvPr id="84" name="Shape 65"/>
          <p:cNvSpPr/>
          <p:nvPr/>
        </p:nvSpPr>
        <p:spPr>
          <a:xfrm>
            <a:off x="6667805" y="4953305"/>
            <a:ext cx="38405" cy="83850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5" name="Text 66"/>
          <p:cNvSpPr txBox="1"/>
          <p:nvPr/>
        </p:nvSpPr>
        <p:spPr>
          <a:xfrm>
            <a:off x="6819595" y="5067605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データ品質</a:t>
            </a:r>
            <a:endParaRPr lang="en-US" sz="1200" dirty="0"/>
          </a:p>
        </p:txBody>
      </p:sp>
      <p:sp>
        <p:nvSpPr>
          <p:cNvPr id="86" name="Text 67"/>
          <p:cNvSpPr txBox="1"/>
          <p:nvPr/>
        </p:nvSpPr>
        <p:spPr>
          <a:xfrm>
            <a:off x="6819595" y="5296205"/>
            <a:ext cx="48152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ETTデータセットは3年分の時系列データを提供し、欠損値もなく、連続性と一貫性が高い高品質なデータセットです。</a:t>
            </a:r>
            <a:endParaRPr lang="en-US" sz="1000" dirty="0"/>
          </a:p>
        </p:txBody>
      </p:sp>
      <p:sp>
        <p:nvSpPr>
          <p:cNvPr id="87" name="Text 68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88" name="Shape 69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447495" y="619049"/>
            <a:ext cx="311078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1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目的・課題概要</a:t>
            </a:r>
            <a:endParaRPr lang="en-US" sz="3100" dirty="0"/>
          </a:p>
        </p:txBody>
      </p:sp>
      <p:sp>
        <p:nvSpPr>
          <p:cNvPr id="6" name="Shape 4"/>
          <p:cNvSpPr/>
          <p:nvPr/>
        </p:nvSpPr>
        <p:spPr>
          <a:xfrm>
            <a:off x="1447495" y="1352398"/>
            <a:ext cx="95280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447495" y="1676095"/>
            <a:ext cx="247802" cy="247802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695298" y="1628546"/>
            <a:ext cx="10863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予測目的</a:t>
            </a:r>
            <a:endParaRPr lang="en-US" sz="1800" dirty="0"/>
          </a:p>
        </p:txBody>
      </p:sp>
      <p:sp>
        <p:nvSpPr>
          <p:cNvPr id="9" name="Text 6"/>
          <p:cNvSpPr txBox="1"/>
          <p:nvPr/>
        </p:nvSpPr>
        <p:spPr>
          <a:xfrm>
            <a:off x="1695298" y="3353105"/>
            <a:ext cx="10863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達成条件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447495" y="2066544"/>
            <a:ext cx="10211105" cy="1057046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1" name="Shape 8"/>
          <p:cNvSpPr/>
          <p:nvPr/>
        </p:nvSpPr>
        <p:spPr>
          <a:xfrm>
            <a:off x="1447495" y="2066544"/>
            <a:ext cx="57607" cy="1057046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1714500" y="2190902"/>
            <a:ext cx="27916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OT（油温）の6時間先予測値の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4927702" y="2190902"/>
            <a:ext cx="10954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を推定する</a:t>
            </a:r>
            <a:endParaRPr lang="en-US" sz="1500" dirty="0"/>
          </a:p>
        </p:txBody>
      </p:sp>
      <p:sp>
        <p:nvSpPr>
          <p:cNvPr id="14" name="Text 11"/>
          <p:cNvSpPr txBox="1"/>
          <p:nvPr/>
        </p:nvSpPr>
        <p:spPr>
          <a:xfrm>
            <a:off x="4356202" y="2190902"/>
            <a:ext cx="7150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変化量</a:t>
            </a:r>
            <a:endParaRPr lang="en-US" sz="1500" dirty="0"/>
          </a:p>
        </p:txBody>
      </p:sp>
      <p:sp>
        <p:nvSpPr>
          <p:cNvPr id="15" name="Text 12"/>
          <p:cNvSpPr txBox="1"/>
          <p:nvPr/>
        </p:nvSpPr>
        <p:spPr>
          <a:xfrm>
            <a:off x="1714500" y="2661818"/>
            <a:ext cx="6437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実装：</a:t>
            </a:r>
            <a:endParaRPr lang="en-US" sz="1300" dirty="0"/>
          </a:p>
        </p:txBody>
      </p:sp>
      <p:sp>
        <p:nvSpPr>
          <p:cNvPr id="16" name="Shape 13"/>
          <p:cNvSpPr/>
          <p:nvPr/>
        </p:nvSpPr>
        <p:spPr>
          <a:xfrm>
            <a:off x="2371954" y="2581351"/>
            <a:ext cx="3715207" cy="409651"/>
          </a:xfrm>
          <a:prstGeom prst="roundRect">
            <a:avLst>
              <a:gd name="adj" fmla="val 41528"/>
            </a:avLst>
          </a:prstGeom>
          <a:solidFill>
            <a:srgbClr val="E9F0FF"/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7" name="Text 14"/>
          <p:cNvSpPr txBox="1"/>
          <p:nvPr/>
        </p:nvSpPr>
        <p:spPr>
          <a:xfrm>
            <a:off x="2523744" y="2686507"/>
            <a:ext cx="35387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TARGET_FUTURE = OT.shift(-6) - OT</a:t>
            </a:r>
            <a:endParaRPr lang="en-US" sz="13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447495" y="3400654"/>
            <a:ext cx="247802" cy="247802"/>
          </a:xfrm>
          <a:prstGeom prst="rect">
            <a:avLst/>
          </a:prstGeom>
        </p:spPr>
      </p:pic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87" b="-1087"/>
          <a:stretch/>
        </p:blipFill>
        <p:spPr>
          <a:xfrm>
            <a:off x="1447495" y="3791102"/>
            <a:ext cx="105156" cy="171907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1695298" y="5057546"/>
            <a:ext cx="10863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制約条件</a:t>
            </a:r>
            <a:endParaRPr lang="en-US" sz="1800" dirty="0"/>
          </a:p>
        </p:txBody>
      </p:sp>
      <p:sp>
        <p:nvSpPr>
          <p:cNvPr id="21" name="Text 16"/>
          <p:cNvSpPr txBox="1"/>
          <p:nvPr/>
        </p:nvSpPr>
        <p:spPr>
          <a:xfrm>
            <a:off x="1552651" y="3791102"/>
            <a:ext cx="27102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RMSE/MAEの改善：従来手法より</a:t>
            </a:r>
            <a:endParaRPr lang="en-US" sz="1300" dirty="0"/>
          </a:p>
        </p:txBody>
      </p:sp>
      <p:sp>
        <p:nvSpPr>
          <p:cNvPr id="22" name="Text 17"/>
          <p:cNvSpPr txBox="1"/>
          <p:nvPr/>
        </p:nvSpPr>
        <p:spPr>
          <a:xfrm>
            <a:off x="1552651" y="4181551"/>
            <a:ext cx="20628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ベースライン(y=0)比較：</a:t>
            </a:r>
            <a:endParaRPr lang="en-US" sz="1300" dirty="0"/>
          </a:p>
        </p:txBody>
      </p:sp>
      <p:sp>
        <p:nvSpPr>
          <p:cNvPr id="23" name="Text 18"/>
          <p:cNvSpPr txBox="1"/>
          <p:nvPr/>
        </p:nvSpPr>
        <p:spPr>
          <a:xfrm>
            <a:off x="3095244" y="5495544"/>
            <a:ext cx="20153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：未来データの使用禁止</a:t>
            </a:r>
            <a:endParaRPr lang="en-US" sz="1300" dirty="0"/>
          </a:p>
        </p:txBody>
      </p:sp>
      <p:sp>
        <p:nvSpPr>
          <p:cNvPr id="24" name="Text 19"/>
          <p:cNvSpPr txBox="1"/>
          <p:nvPr/>
        </p:nvSpPr>
        <p:spPr>
          <a:xfrm>
            <a:off x="4126687" y="3791102"/>
            <a:ext cx="11576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予測精度向上</a:t>
            </a:r>
            <a:endParaRPr lang="en-US" sz="13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87" b="-1087"/>
          <a:stretch/>
        </p:blipFill>
        <p:spPr>
          <a:xfrm>
            <a:off x="1447495" y="4181551"/>
            <a:ext cx="105156" cy="171907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3482950" y="4181551"/>
            <a:ext cx="15672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RMSE0指標の低下</a:t>
            </a:r>
            <a:endParaRPr lang="en-US" sz="1300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87" b="-1087"/>
          <a:stretch/>
        </p:blipFill>
        <p:spPr>
          <a:xfrm>
            <a:off x="1447495" y="4572000"/>
            <a:ext cx="105156" cy="171907"/>
          </a:xfrm>
          <a:prstGeom prst="rect">
            <a:avLst/>
          </a:prstGeom>
        </p:spPr>
      </p:pic>
      <p:sp>
        <p:nvSpPr>
          <p:cNvPr id="28" name="Text 21"/>
          <p:cNvSpPr txBox="1"/>
          <p:nvPr/>
        </p:nvSpPr>
        <p:spPr>
          <a:xfrm>
            <a:off x="1552651" y="4572000"/>
            <a:ext cx="33869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実用的かつ再現性のある予測モデルの構築</a:t>
            </a:r>
            <a:endParaRPr lang="en-US" sz="1300" dirty="0"/>
          </a:p>
        </p:txBody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447495" y="5105095"/>
            <a:ext cx="247802" cy="247802"/>
          </a:xfrm>
          <a:prstGeom prst="rect">
            <a:avLst/>
          </a:prstGeom>
        </p:spPr>
      </p:pic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087" b="-1087"/>
          <a:stretch/>
        </p:blipFill>
        <p:spPr>
          <a:xfrm>
            <a:off x="1447495" y="5495544"/>
            <a:ext cx="105156" cy="171907"/>
          </a:xfrm>
          <a:prstGeom prst="rect">
            <a:avLst/>
          </a:prstGeom>
        </p:spPr>
      </p:pic>
      <p:sp>
        <p:nvSpPr>
          <p:cNvPr id="31" name="Text 22"/>
          <p:cNvSpPr txBox="1"/>
          <p:nvPr/>
        </p:nvSpPr>
        <p:spPr>
          <a:xfrm>
            <a:off x="2924251" y="5886907"/>
            <a:ext cx="19193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：正しい訓練/評価分割</a:t>
            </a:r>
            <a:endParaRPr lang="en-US" sz="1300" dirty="0"/>
          </a:p>
        </p:txBody>
      </p:sp>
      <p:sp>
        <p:nvSpPr>
          <p:cNvPr id="32" name="Text 23"/>
          <p:cNvSpPr txBox="1"/>
          <p:nvPr/>
        </p:nvSpPr>
        <p:spPr>
          <a:xfrm>
            <a:off x="1552651" y="6277356"/>
            <a:ext cx="15005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移動統計量は必ず</a:t>
            </a:r>
            <a:endParaRPr lang="en-US" sz="1300" dirty="0"/>
          </a:p>
        </p:txBody>
      </p:sp>
      <p:sp>
        <p:nvSpPr>
          <p:cNvPr id="33" name="Text 24"/>
          <p:cNvSpPr txBox="1"/>
          <p:nvPr/>
        </p:nvSpPr>
        <p:spPr>
          <a:xfrm>
            <a:off x="1552651" y="5495544"/>
            <a:ext cx="1672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DC262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時系列因果性の厳守</a:t>
            </a:r>
            <a:endParaRPr lang="en-US" sz="1300" dirty="0"/>
          </a:p>
        </p:txBody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87" b="-1087"/>
          <a:stretch/>
        </p:blipFill>
        <p:spPr>
          <a:xfrm>
            <a:off x="1447495" y="5886907"/>
            <a:ext cx="105156" cy="171907"/>
          </a:xfrm>
          <a:prstGeom prst="rect">
            <a:avLst/>
          </a:prstGeom>
        </p:spPr>
      </p:pic>
      <p:sp>
        <p:nvSpPr>
          <p:cNvPr id="35" name="Text 25"/>
          <p:cNvSpPr txBox="1"/>
          <p:nvPr/>
        </p:nvSpPr>
        <p:spPr>
          <a:xfrm>
            <a:off x="1552651" y="5886907"/>
            <a:ext cx="15005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DC262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データリーク防止</a:t>
            </a:r>
            <a:endParaRPr lang="en-US" sz="1300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87" b="-1087"/>
          <a:stretch/>
        </p:blipFill>
        <p:spPr>
          <a:xfrm>
            <a:off x="1447495" y="6277356"/>
            <a:ext cx="105156" cy="171907"/>
          </a:xfrm>
          <a:prstGeom prst="rect">
            <a:avLst/>
          </a:prstGeom>
        </p:spPr>
      </p:pic>
      <p:sp>
        <p:nvSpPr>
          <p:cNvPr id="37" name="Shape 26"/>
          <p:cNvSpPr/>
          <p:nvPr/>
        </p:nvSpPr>
        <p:spPr>
          <a:xfrm>
            <a:off x="2924251" y="6314846"/>
            <a:ext cx="2038198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38" name="Text 27"/>
          <p:cNvSpPr txBox="1"/>
          <p:nvPr/>
        </p:nvSpPr>
        <p:spPr>
          <a:xfrm>
            <a:off x="2962656" y="6334049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shift(1).rolling(W)</a:t>
            </a:r>
            <a:endParaRPr lang="en-US" sz="1300" dirty="0"/>
          </a:p>
        </p:txBody>
      </p:sp>
      <p:sp>
        <p:nvSpPr>
          <p:cNvPr id="39" name="Text 28"/>
          <p:cNvSpPr txBox="1"/>
          <p:nvPr/>
        </p:nvSpPr>
        <p:spPr>
          <a:xfrm>
            <a:off x="4955134" y="6277356"/>
            <a:ext cx="471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形式</a:t>
            </a:r>
            <a:endParaRPr lang="en-US" sz="1300" dirty="0"/>
          </a:p>
        </p:txBody>
      </p:sp>
      <p:sp>
        <p:nvSpPr>
          <p:cNvPr id="40" name="Text 29"/>
          <p:cNvSpPr txBox="1"/>
          <p:nvPr/>
        </p:nvSpPr>
        <p:spPr>
          <a:xfrm>
            <a:off x="9003182" y="6210605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41" name="Shape 30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163056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2091233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EDAサマリ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1282" r="-1282" t="0" b="0"/>
          <a:stretch/>
        </p:blipFill>
        <p:spPr>
          <a:xfrm>
            <a:off x="1371600" y="1543507"/>
            <a:ext cx="219456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591056" y="1495044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欠損処理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371600" y="1857146"/>
            <a:ext cx="4876495" cy="1200607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371600" y="1857146"/>
            <a:ext cx="38405" cy="1200607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552651" y="1952244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生データに欠損値はなし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552651" y="2180844"/>
            <a:ext cx="2553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時系列整形処理として下記を実施：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1742846" y="2523744"/>
            <a:ext cx="961949" cy="190195"/>
          </a:xfrm>
          <a:prstGeom prst="roundRect">
            <a:avLst>
              <a:gd name="adj" fmla="val 72115"/>
            </a:avLst>
          </a:prstGeom>
          <a:solidFill>
            <a:srgbClr val="F0F0F0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781251" y="2542946"/>
            <a:ext cx="9866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asfreq('H')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2702052" y="2486254"/>
            <a:ext cx="2820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1時間間隔で時系列インデックス整形</a:t>
            </a:r>
            <a:endParaRPr lang="en-US" sz="1200" dirty="0"/>
          </a:p>
        </p:txBody>
      </p:sp>
      <p:sp>
        <p:nvSpPr>
          <p:cNvPr id="16" name="Shape 13"/>
          <p:cNvSpPr/>
          <p:nvPr/>
        </p:nvSpPr>
        <p:spPr>
          <a:xfrm>
            <a:off x="1742846" y="2762402"/>
            <a:ext cx="724205" cy="190195"/>
          </a:xfrm>
          <a:prstGeom prst="roundRect">
            <a:avLst>
              <a:gd name="adj" fmla="val 72115"/>
            </a:avLst>
          </a:prstGeom>
          <a:solidFill>
            <a:srgbClr val="F0F0F0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781251" y="2781605"/>
            <a:ext cx="7479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dropna()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2461565" y="2723998"/>
            <a:ext cx="10671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不要行削除</a:t>
            </a:r>
            <a:endParaRPr lang="en-US" sz="120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1282" r="-1282" t="0" b="0"/>
          <a:stretch/>
        </p:blipFill>
        <p:spPr>
          <a:xfrm>
            <a:off x="1371600" y="3295498"/>
            <a:ext cx="219456" cy="190195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1591056" y="3247949"/>
            <a:ext cx="12865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相関分析所見</a:t>
            </a:r>
            <a:endParaRPr lang="en-US" sz="15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371600" y="3610051"/>
            <a:ext cx="95098" cy="152705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1466698" y="3610051"/>
            <a:ext cx="1239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外生変数とOT間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2588666" y="3610051"/>
            <a:ext cx="3400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即時相関は小さい（同時点での関連性が弱い）</a:t>
            </a:r>
            <a:endParaRPr lang="en-US" sz="120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371600" y="3933749"/>
            <a:ext cx="95098" cy="152705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466698" y="3933749"/>
            <a:ext cx="1086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OTの自己相関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2435962" y="3933749"/>
            <a:ext cx="3248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非常に強い（過去値が将来値の良い予測子）</a:t>
            </a:r>
            <a:endParaRPr lang="en-US" sz="1200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1371600" y="4257446"/>
            <a:ext cx="95098" cy="152705"/>
          </a:xfrm>
          <a:prstGeom prst="rect">
            <a:avLst/>
          </a:prstGeom>
        </p:spPr>
      </p:pic>
      <p:sp>
        <p:nvSpPr>
          <p:cNvPr id="28" name="Text 21"/>
          <p:cNvSpPr txBox="1"/>
          <p:nvPr/>
        </p:nvSpPr>
        <p:spPr>
          <a:xfrm>
            <a:off x="1466698" y="4257446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予測含意</a:t>
            </a:r>
            <a:endParaRPr lang="en-US" sz="1200" dirty="0"/>
          </a:p>
        </p:txBody>
      </p:sp>
      <p:sp>
        <p:nvSpPr>
          <p:cNvPr id="29" name="Text 22"/>
          <p:cNvSpPr txBox="1"/>
          <p:nvPr/>
        </p:nvSpPr>
        <p:spPr>
          <a:xfrm>
            <a:off x="2076602" y="4257446"/>
            <a:ext cx="2229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OTの過去値が最重要予測因子</a:t>
            </a:r>
            <a:endParaRPr lang="en-US" sz="120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371600" y="4724705"/>
            <a:ext cx="237744" cy="190195"/>
          </a:xfrm>
          <a:prstGeom prst="rect">
            <a:avLst/>
          </a:prstGeom>
        </p:spPr>
      </p:pic>
      <p:sp>
        <p:nvSpPr>
          <p:cNvPr id="31" name="Text 23"/>
          <p:cNvSpPr txBox="1"/>
          <p:nvPr/>
        </p:nvSpPr>
        <p:spPr>
          <a:xfrm>
            <a:off x="1609344" y="4677156"/>
            <a:ext cx="146761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スペクトル分析</a:t>
            </a:r>
            <a:endParaRPr lang="en-US" sz="1500" dirty="0"/>
          </a:p>
        </p:txBody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1371600" y="5038344"/>
            <a:ext cx="95098" cy="152705"/>
          </a:xfrm>
          <a:prstGeom prst="rect">
            <a:avLst/>
          </a:prstGeom>
        </p:spPr>
      </p:pic>
      <p:sp>
        <p:nvSpPr>
          <p:cNvPr id="33" name="Text 24"/>
          <p:cNvSpPr txBox="1"/>
          <p:nvPr/>
        </p:nvSpPr>
        <p:spPr>
          <a:xfrm>
            <a:off x="1466698" y="5038344"/>
            <a:ext cx="4389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ΔOT</a:t>
            </a:r>
            <a:endParaRPr lang="en-US" sz="1200" dirty="0"/>
          </a:p>
        </p:txBody>
      </p:sp>
      <p:sp>
        <p:nvSpPr>
          <p:cNvPr id="34" name="Text 25"/>
          <p:cNvSpPr txBox="1"/>
          <p:nvPr/>
        </p:nvSpPr>
        <p:spPr>
          <a:xfrm>
            <a:off x="1783994" y="5038344"/>
            <a:ext cx="2572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12時間/24時間周期に明確なピーク</a:t>
            </a:r>
            <a:endParaRPr lang="en-US" sz="1200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1371600" y="5362956"/>
            <a:ext cx="95098" cy="152705"/>
          </a:xfrm>
          <a:prstGeom prst="rect">
            <a:avLst/>
          </a:prstGeom>
        </p:spPr>
      </p:pic>
      <p:sp>
        <p:nvSpPr>
          <p:cNvPr id="36" name="Text 26"/>
          <p:cNvSpPr txBox="1"/>
          <p:nvPr/>
        </p:nvSpPr>
        <p:spPr>
          <a:xfrm>
            <a:off x="1466698" y="536295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周期性</a:t>
            </a:r>
            <a:endParaRPr lang="en-US" sz="1200" dirty="0"/>
          </a:p>
        </p:txBody>
      </p:sp>
      <p:sp>
        <p:nvSpPr>
          <p:cNvPr id="37" name="Text 27"/>
          <p:cNvSpPr txBox="1"/>
          <p:nvPr/>
        </p:nvSpPr>
        <p:spPr>
          <a:xfrm>
            <a:off x="1923898" y="5362956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: 日次（24h）サイクルが最も顕著</a:t>
            </a:r>
            <a:endParaRPr lang="en-US" sz="1200" dirty="0"/>
          </a:p>
        </p:txBody>
      </p:sp>
      <p:sp>
        <p:nvSpPr>
          <p:cNvPr id="38" name="Shape 28"/>
          <p:cNvSpPr/>
          <p:nvPr/>
        </p:nvSpPr>
        <p:spPr>
          <a:xfrm>
            <a:off x="6858000" y="1495044"/>
            <a:ext cx="4876495" cy="3047695"/>
          </a:xfrm>
          <a:prstGeom prst="roundRect">
            <a:avLst>
              <a:gd name="adj" fmla="val 750"/>
            </a:avLst>
          </a:prstGeom>
          <a:solidFill>
            <a:srgbClr val="F8F9FD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6867144" y="1600200"/>
            <a:ext cx="4858207" cy="323698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</p:sp>
      <p:sp>
        <p:nvSpPr>
          <p:cNvPr id="40" name="Text 30"/>
          <p:cNvSpPr txBox="1"/>
          <p:nvPr/>
        </p:nvSpPr>
        <p:spPr>
          <a:xfrm>
            <a:off x="8047634" y="1647749"/>
            <a:ext cx="2619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Spectrum of 1-hour OT Difference</a:t>
            </a:r>
            <a:endParaRPr lang="en-US" sz="1200" dirty="0"/>
          </a:p>
        </p:txBody>
      </p:sp>
      <p:pic>
        <p:nvPicPr>
          <p:cNvPr id="41" name="Image 8" descr="https://page.gensparksite.com/v1/base64_upload/25719482dfd2f436c620d44b312413fe">    </p:cNvPr>
          <p:cNvPicPr>
            <a:picLocks noChangeAspect="1"/>
          </p:cNvPicPr>
          <p:nvPr/>
        </p:nvPicPr>
        <p:blipFill>
          <a:blip r:embed="rId9"/>
          <a:srcRect l="107" r="107" t="0" b="0"/>
          <a:stretch/>
        </p:blipFill>
        <p:spPr>
          <a:xfrm>
            <a:off x="6867144" y="1665122"/>
            <a:ext cx="4858207" cy="2714854"/>
          </a:xfrm>
          <a:prstGeom prst="rect">
            <a:avLst/>
          </a:prstGeom>
        </p:spPr>
      </p:pic>
      <p:sp>
        <p:nvSpPr>
          <p:cNvPr id="42" name="Text 31"/>
          <p:cNvSpPr txBox="1"/>
          <p:nvPr/>
        </p:nvSpPr>
        <p:spPr>
          <a:xfrm>
            <a:off x="7010705" y="4695444"/>
            <a:ext cx="10817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分析結果の含意:</a:t>
            </a:r>
            <a:endParaRPr lang="en-US" sz="1000" dirty="0"/>
          </a:p>
        </p:txBody>
      </p:sp>
      <p:sp>
        <p:nvSpPr>
          <p:cNvPr id="43" name="Text 32"/>
          <p:cNvSpPr txBox="1"/>
          <p:nvPr/>
        </p:nvSpPr>
        <p:spPr>
          <a:xfrm>
            <a:off x="7010705" y="4924044"/>
            <a:ext cx="4634179" cy="7626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変化量（ΔOT）には明確な日次周期パターンが存在し、これは太陽光・温度変化などの環境要因による影響と推測されます。24時間周期（0.12付近）に顕著なピークが確認でき、この周期性を活かした特徴量設計が予測精度向上に寄与します。</a:t>
            </a:r>
            <a:endParaRPr lang="en-US" sz="1000" dirty="0"/>
          </a:p>
        </p:txBody>
      </p:sp>
      <p:sp>
        <p:nvSpPr>
          <p:cNvPr id="44" name="Text 33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45" name="Shape 34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33404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218895" y="390449"/>
            <a:ext cx="4396435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太陽光とOTの相関性分析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218895" y="1037844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218895" y="1276502"/>
            <a:ext cx="190195" cy="19019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410005" y="1228954"/>
            <a:ext cx="23152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気温とOTの時間的類似性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218895" y="1571854"/>
            <a:ext cx="5143500" cy="1057046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218895" y="1571854"/>
            <a:ext cx="38405" cy="1057046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371600" y="1647749"/>
            <a:ext cx="4806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気温とOT（油温）の時間別平均値が極めて類似したパターンを示しています：</a:t>
            </a:r>
            <a:endParaRPr lang="en-US" sz="10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-1507" r="-1507" t="0" b="0"/>
          <a:stretch/>
        </p:blipFill>
        <p:spPr>
          <a:xfrm>
            <a:off x="1371600" y="1837944"/>
            <a:ext cx="85954" cy="133502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1457554" y="1837944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両者とも</a:t>
            </a:r>
            <a:endParaRPr lang="en-US" sz="1000" dirty="0"/>
          </a:p>
        </p:txBody>
      </p:sp>
      <p:sp>
        <p:nvSpPr>
          <p:cNvPr id="14" name="Text 10"/>
          <p:cNvSpPr txBox="1"/>
          <p:nvPr/>
        </p:nvSpPr>
        <p:spPr>
          <a:xfrm>
            <a:off x="1990649" y="1837944"/>
            <a:ext cx="11192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朝6時頃に最低値</a:t>
            </a:r>
            <a:endParaRPr lang="en-US" sz="1000" dirty="0"/>
          </a:p>
        </p:txBody>
      </p:sp>
      <p:sp>
        <p:nvSpPr>
          <p:cNvPr id="15" name="Text 11"/>
          <p:cNvSpPr txBox="1"/>
          <p:nvPr/>
        </p:nvSpPr>
        <p:spPr>
          <a:xfrm>
            <a:off x="3002890" y="1837944"/>
            <a:ext cx="5001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を記録</a:t>
            </a:r>
            <a:endParaRPr lang="en-US" sz="10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-1507" r="-1507" t="0" b="0"/>
          <a:stretch/>
        </p:blipFill>
        <p:spPr>
          <a:xfrm>
            <a:off x="1371600" y="2076602"/>
            <a:ext cx="85954" cy="133502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1457554" y="2076602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日中に上昇し、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2391156" y="2076602"/>
            <a:ext cx="11384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14-16時にピーク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3421685" y="2076602"/>
            <a:ext cx="5001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に到達</a:t>
            </a:r>
            <a:endParaRPr lang="en-US" sz="10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-1507" r="-1507" t="0" b="0"/>
          <a:stretch/>
        </p:blipFill>
        <p:spPr>
          <a:xfrm>
            <a:off x="1371600" y="2314346"/>
            <a:ext cx="85954" cy="133502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1457554" y="2314346"/>
            <a:ext cx="27678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夕方から夜にかけて徐々に低下するサイクル</a:t>
            </a:r>
            <a:endParaRPr lang="en-US" sz="10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218895" y="2790749"/>
            <a:ext cx="190195" cy="190195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1410005" y="2743200"/>
            <a:ext cx="27724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熱伝播プロセスの類似性(予想)</a:t>
            </a:r>
            <a:endParaRPr lang="en-US" sz="1500" dirty="0"/>
          </a:p>
        </p:txBody>
      </p:sp>
      <p:sp>
        <p:nvSpPr>
          <p:cNvPr id="24" name="Text 17"/>
          <p:cNvSpPr txBox="1"/>
          <p:nvPr/>
        </p:nvSpPr>
        <p:spPr>
          <a:xfrm>
            <a:off x="1218895" y="3076956"/>
            <a:ext cx="10003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環境熱サイクル：</a:t>
            </a:r>
            <a:endParaRPr lang="en-US" sz="900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419149" y="3326587"/>
            <a:ext cx="171907" cy="171907"/>
          </a:xfrm>
          <a:prstGeom prst="rect">
            <a:avLst/>
          </a:prstGeom>
        </p:spPr>
      </p:pic>
      <p:sp>
        <p:nvSpPr>
          <p:cNvPr id="26" name="Text 18"/>
          <p:cNvSpPr txBox="1"/>
          <p:nvPr/>
        </p:nvSpPr>
        <p:spPr>
          <a:xfrm>
            <a:off x="1333195" y="3514954"/>
            <a:ext cx="4389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太陽光</a:t>
            </a:r>
            <a:endParaRPr lang="en-US" sz="900" dirty="0"/>
          </a:p>
        </p:txBody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rcRect l="-760" r="-760" t="0" b="0"/>
          <a:stretch/>
        </p:blipFill>
        <p:spPr>
          <a:xfrm>
            <a:off x="2572207" y="3407969"/>
            <a:ext cx="152705" cy="171907"/>
          </a:xfrm>
          <a:prstGeom prst="rect">
            <a:avLst/>
          </a:prstGeom>
        </p:spPr>
      </p:pic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3705149" y="3326587"/>
            <a:ext cx="171907" cy="171907"/>
          </a:xfrm>
          <a:prstGeom prst="rect">
            <a:avLst/>
          </a:prstGeom>
        </p:spPr>
      </p:pic>
      <p:sp>
        <p:nvSpPr>
          <p:cNvPr id="29" name="Text 19"/>
          <p:cNvSpPr txBox="1"/>
          <p:nvPr/>
        </p:nvSpPr>
        <p:spPr>
          <a:xfrm>
            <a:off x="3676802" y="3514954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地面</a:t>
            </a:r>
            <a:endParaRPr lang="en-US" sz="900" dirty="0"/>
          </a:p>
        </p:txBody>
      </p:sp>
      <p:pic>
        <p:nvPicPr>
          <p:cNvPr id="30" name="Image 8" descr="preencoded.png">    </p:cNvPr>
          <p:cNvPicPr>
            <a:picLocks noChangeAspect="1"/>
          </p:cNvPicPr>
          <p:nvPr/>
        </p:nvPicPr>
        <p:blipFill>
          <a:blip r:embed="rId9"/>
          <a:srcRect l="-760" r="-760" t="0" b="0"/>
          <a:stretch/>
        </p:blipFill>
        <p:spPr>
          <a:xfrm>
            <a:off x="4858207" y="3407969"/>
            <a:ext cx="152705" cy="171907"/>
          </a:xfrm>
          <a:prstGeom prst="rect">
            <a:avLst/>
          </a:prstGeom>
        </p:spPr>
      </p:pic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rcRect l="-1064" r="-1064" t="0" b="0"/>
          <a:stretch/>
        </p:blipFill>
        <p:spPr>
          <a:xfrm>
            <a:off x="5967374" y="3326587"/>
            <a:ext cx="219456" cy="171907"/>
          </a:xfrm>
          <a:prstGeom prst="rect">
            <a:avLst/>
          </a:prstGeom>
        </p:spPr>
      </p:pic>
      <p:sp>
        <p:nvSpPr>
          <p:cNvPr id="32" name="Text 20"/>
          <p:cNvSpPr txBox="1"/>
          <p:nvPr/>
        </p:nvSpPr>
        <p:spPr>
          <a:xfrm>
            <a:off x="5962802" y="3514954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空気</a:t>
            </a:r>
            <a:endParaRPr lang="en-US" sz="900" dirty="0"/>
          </a:p>
        </p:txBody>
      </p:sp>
      <p:sp>
        <p:nvSpPr>
          <p:cNvPr id="33" name="Text 21"/>
          <p:cNvSpPr txBox="1"/>
          <p:nvPr/>
        </p:nvSpPr>
        <p:spPr>
          <a:xfrm>
            <a:off x="1218895" y="3724351"/>
            <a:ext cx="8860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油温サイクル：</a:t>
            </a:r>
            <a:endParaRPr lang="en-US" sz="900" dirty="0"/>
          </a:p>
        </p:txBody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1419149" y="3973982"/>
            <a:ext cx="171907" cy="171907"/>
          </a:xfrm>
          <a:prstGeom prst="rect">
            <a:avLst/>
          </a:prstGeom>
        </p:spPr>
      </p:pic>
      <p:sp>
        <p:nvSpPr>
          <p:cNvPr id="35" name="Text 22"/>
          <p:cNvSpPr txBox="1"/>
          <p:nvPr/>
        </p:nvSpPr>
        <p:spPr>
          <a:xfrm>
            <a:off x="1333195" y="4162349"/>
            <a:ext cx="4389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太陽光</a:t>
            </a:r>
            <a:endParaRPr lang="en-US" sz="900" dirty="0"/>
          </a:p>
        </p:txBody>
      </p:sp>
      <p:pic>
        <p:nvPicPr>
          <p:cNvPr id="36" name="Image 11" descr="preencoded.png">    </p:cNvPr>
          <p:cNvPicPr>
            <a:picLocks noChangeAspect="1"/>
          </p:cNvPicPr>
          <p:nvPr/>
        </p:nvPicPr>
        <p:blipFill>
          <a:blip r:embed="rId12"/>
          <a:srcRect l="-760" r="-760" t="0" b="0"/>
          <a:stretch/>
        </p:blipFill>
        <p:spPr>
          <a:xfrm>
            <a:off x="2572207" y="4055364"/>
            <a:ext cx="152705" cy="171907"/>
          </a:xfrm>
          <a:prstGeom prst="rect">
            <a:avLst/>
          </a:prstGeom>
        </p:spPr>
      </p:pic>
      <p:pic>
        <p:nvPicPr>
          <p:cNvPr id="37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3705149" y="3973982"/>
            <a:ext cx="171907" cy="171907"/>
          </a:xfrm>
          <a:prstGeom prst="rect">
            <a:avLst/>
          </a:prstGeom>
        </p:spPr>
      </p:pic>
      <p:sp>
        <p:nvSpPr>
          <p:cNvPr id="38" name="Text 23"/>
          <p:cNvSpPr txBox="1"/>
          <p:nvPr/>
        </p:nvSpPr>
        <p:spPr>
          <a:xfrm>
            <a:off x="3676802" y="4162349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容器</a:t>
            </a:r>
            <a:endParaRPr lang="en-US" sz="900" dirty="0"/>
          </a:p>
        </p:txBody>
      </p:sp>
      <p:pic>
        <p:nvPicPr>
          <p:cNvPr id="39" name="Image 13" descr="preencoded.png">    </p:cNvPr>
          <p:cNvPicPr>
            <a:picLocks noChangeAspect="1"/>
          </p:cNvPicPr>
          <p:nvPr/>
        </p:nvPicPr>
        <p:blipFill>
          <a:blip r:embed="rId14"/>
          <a:srcRect l="-760" r="-760" t="0" b="0"/>
          <a:stretch/>
        </p:blipFill>
        <p:spPr>
          <a:xfrm>
            <a:off x="4858207" y="4055364"/>
            <a:ext cx="152705" cy="171907"/>
          </a:xfrm>
          <a:prstGeom prst="rect">
            <a:avLst/>
          </a:prstGeom>
        </p:spPr>
      </p:pic>
      <p:pic>
        <p:nvPicPr>
          <p:cNvPr id="40" name="Image 14" descr="preencoded.png">    </p:cNvPr>
          <p:cNvPicPr>
            <a:picLocks noChangeAspect="1"/>
          </p:cNvPicPr>
          <p:nvPr/>
        </p:nvPicPr>
        <p:blipFill>
          <a:blip r:embed="rId15"/>
          <a:srcRect l="-1773" r="-1773" t="0" b="0"/>
          <a:stretch/>
        </p:blipFill>
        <p:spPr>
          <a:xfrm>
            <a:off x="6010351" y="3973982"/>
            <a:ext cx="133502" cy="171907"/>
          </a:xfrm>
          <a:prstGeom prst="rect">
            <a:avLst/>
          </a:prstGeom>
        </p:spPr>
      </p:pic>
      <p:sp>
        <p:nvSpPr>
          <p:cNvPr id="41" name="Text 24"/>
          <p:cNvSpPr txBox="1"/>
          <p:nvPr/>
        </p:nvSpPr>
        <p:spPr>
          <a:xfrm>
            <a:off x="6019495" y="4162349"/>
            <a:ext cx="2103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油</a:t>
            </a:r>
            <a:endParaRPr lang="en-US" sz="900" dirty="0"/>
          </a:p>
        </p:txBody>
      </p:sp>
      <p:pic>
        <p:nvPicPr>
          <p:cNvPr id="42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1218895" y="4505249"/>
            <a:ext cx="142646" cy="190195"/>
          </a:xfrm>
          <a:prstGeom prst="rect">
            <a:avLst/>
          </a:prstGeom>
        </p:spPr>
      </p:pic>
      <p:sp>
        <p:nvSpPr>
          <p:cNvPr id="43" name="Text 25"/>
          <p:cNvSpPr txBox="1"/>
          <p:nvPr/>
        </p:nvSpPr>
        <p:spPr>
          <a:xfrm>
            <a:off x="1362456" y="4457700"/>
            <a:ext cx="128656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熱力学的考察</a:t>
            </a:r>
            <a:endParaRPr lang="en-US" sz="1500" dirty="0"/>
          </a:p>
        </p:txBody>
      </p:sp>
      <p:pic>
        <p:nvPicPr>
          <p:cNvPr id="44" name="Image 16" descr="preencoded.png">    </p:cNvPr>
          <p:cNvPicPr>
            <a:picLocks noChangeAspect="1"/>
          </p:cNvPicPr>
          <p:nvPr/>
        </p:nvPicPr>
        <p:blipFill>
          <a:blip r:embed="rId17"/>
          <a:srcRect l="-1507" r="-1507" t="0" b="0"/>
          <a:stretch/>
        </p:blipFill>
        <p:spPr>
          <a:xfrm>
            <a:off x="1218895" y="4800600"/>
            <a:ext cx="85954" cy="133502"/>
          </a:xfrm>
          <a:prstGeom prst="rect">
            <a:avLst/>
          </a:prstGeom>
        </p:spPr>
      </p:pic>
      <p:sp>
        <p:nvSpPr>
          <p:cNvPr id="45" name="Text 26"/>
          <p:cNvSpPr txBox="1"/>
          <p:nvPr/>
        </p:nvSpPr>
        <p:spPr>
          <a:xfrm>
            <a:off x="1304849" y="4800600"/>
            <a:ext cx="415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OTは</a:t>
            </a:r>
            <a:endParaRPr lang="en-US" sz="1000" dirty="0"/>
          </a:p>
        </p:txBody>
      </p:sp>
      <p:sp>
        <p:nvSpPr>
          <p:cNvPr id="46" name="Text 27"/>
          <p:cNvSpPr txBox="1"/>
          <p:nvPr/>
        </p:nvSpPr>
        <p:spPr>
          <a:xfrm>
            <a:off x="1613002" y="4800600"/>
            <a:ext cx="1700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太陽光による熱伝導・放射</a:t>
            </a:r>
            <a:endParaRPr lang="en-US" sz="1000" dirty="0"/>
          </a:p>
        </p:txBody>
      </p:sp>
      <p:sp>
        <p:nvSpPr>
          <p:cNvPr id="47" name="Text 28"/>
          <p:cNvSpPr txBox="1"/>
          <p:nvPr/>
        </p:nvSpPr>
        <p:spPr>
          <a:xfrm>
            <a:off x="3209544" y="4800600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の影響が支配的</a:t>
            </a:r>
            <a:endParaRPr lang="en-US" sz="1000" dirty="0"/>
          </a:p>
        </p:txBody>
      </p:sp>
      <p:pic>
        <p:nvPicPr>
          <p:cNvPr id="48" name="Image 17" descr="preencoded.png">    </p:cNvPr>
          <p:cNvPicPr>
            <a:picLocks noChangeAspect="1"/>
          </p:cNvPicPr>
          <p:nvPr/>
        </p:nvPicPr>
        <p:blipFill>
          <a:blip r:embed="rId18"/>
          <a:srcRect l="-1507" r="-1507" t="0" b="0"/>
          <a:stretch/>
        </p:blipFill>
        <p:spPr>
          <a:xfrm>
            <a:off x="1218895" y="5038344"/>
            <a:ext cx="85954" cy="133502"/>
          </a:xfrm>
          <a:prstGeom prst="rect">
            <a:avLst/>
          </a:prstGeom>
        </p:spPr>
      </p:pic>
      <p:sp>
        <p:nvSpPr>
          <p:cNvPr id="49" name="Text 29"/>
          <p:cNvSpPr txBox="1"/>
          <p:nvPr/>
        </p:nvSpPr>
        <p:spPr>
          <a:xfrm>
            <a:off x="1304849" y="5038344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気温と同様の</a:t>
            </a:r>
            <a:endParaRPr lang="en-US" sz="1000" dirty="0"/>
          </a:p>
        </p:txBody>
      </p:sp>
      <p:sp>
        <p:nvSpPr>
          <p:cNvPr id="50" name="Text 30"/>
          <p:cNvSpPr txBox="1"/>
          <p:nvPr/>
        </p:nvSpPr>
        <p:spPr>
          <a:xfrm>
            <a:off x="2104949" y="5038344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日周期パターン</a:t>
            </a:r>
            <a:endParaRPr lang="en-US" sz="1000" dirty="0"/>
          </a:p>
        </p:txBody>
      </p:sp>
      <p:sp>
        <p:nvSpPr>
          <p:cNvPr id="51" name="Text 31"/>
          <p:cNvSpPr txBox="1"/>
          <p:nvPr/>
        </p:nvSpPr>
        <p:spPr>
          <a:xfrm>
            <a:off x="3032150" y="5038344"/>
            <a:ext cx="13002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が明確に観測される</a:t>
            </a:r>
            <a:endParaRPr lang="en-US" sz="1000" dirty="0"/>
          </a:p>
        </p:txBody>
      </p:sp>
      <p:pic>
        <p:nvPicPr>
          <p:cNvPr id="52" name="Image 18" descr="preencoded.png">    </p:cNvPr>
          <p:cNvPicPr>
            <a:picLocks noChangeAspect="1"/>
          </p:cNvPicPr>
          <p:nvPr/>
        </p:nvPicPr>
        <p:blipFill>
          <a:blip r:embed="rId19"/>
          <a:srcRect l="-1507" r="-1507" t="0" b="0"/>
          <a:stretch/>
        </p:blipFill>
        <p:spPr>
          <a:xfrm>
            <a:off x="1218895" y="5277002"/>
            <a:ext cx="85954" cy="133502"/>
          </a:xfrm>
          <a:prstGeom prst="rect">
            <a:avLst/>
          </a:prstGeom>
        </p:spPr>
      </p:pic>
      <p:sp>
        <p:nvSpPr>
          <p:cNvPr id="53" name="Text 32"/>
          <p:cNvSpPr txBox="1"/>
          <p:nvPr/>
        </p:nvSpPr>
        <p:spPr>
          <a:xfrm>
            <a:off x="1304849" y="5277002"/>
            <a:ext cx="13002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熱容量の違いにより</a:t>
            </a:r>
            <a:endParaRPr lang="en-US" sz="1000" dirty="0"/>
          </a:p>
        </p:txBody>
      </p:sp>
      <p:sp>
        <p:nvSpPr>
          <p:cNvPr id="54" name="Text 33"/>
          <p:cNvSpPr txBox="1"/>
          <p:nvPr/>
        </p:nvSpPr>
        <p:spPr>
          <a:xfrm>
            <a:off x="2502713" y="5277002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遅延効果</a:t>
            </a:r>
            <a:endParaRPr lang="en-US" sz="1000" dirty="0"/>
          </a:p>
        </p:txBody>
      </p:sp>
      <p:sp>
        <p:nvSpPr>
          <p:cNvPr id="55" name="Text 34"/>
          <p:cNvSpPr txBox="1"/>
          <p:nvPr/>
        </p:nvSpPr>
        <p:spPr>
          <a:xfrm>
            <a:off x="3035808" y="5277002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が若干観察される</a:t>
            </a:r>
            <a:endParaRPr lang="en-US" sz="1000" dirty="0"/>
          </a:p>
        </p:txBody>
      </p:sp>
      <p:pic>
        <p:nvPicPr>
          <p:cNvPr id="56" name="Image 19" descr="preencoded.png">    </p:cNvPr>
          <p:cNvPicPr>
            <a:picLocks noChangeAspect="1"/>
          </p:cNvPicPr>
          <p:nvPr/>
        </p:nvPicPr>
        <p:blipFill>
          <a:blip r:embed="rId20"/>
          <a:srcRect l="0" r="0" t="0" b="0"/>
          <a:stretch/>
        </p:blipFill>
        <p:spPr>
          <a:xfrm>
            <a:off x="6743700" y="1276502"/>
            <a:ext cx="190195" cy="190195"/>
          </a:xfrm>
          <a:prstGeom prst="rect">
            <a:avLst/>
          </a:prstGeom>
        </p:spPr>
      </p:pic>
      <p:sp>
        <p:nvSpPr>
          <p:cNvPr id="57" name="Text 35"/>
          <p:cNvSpPr txBox="1"/>
          <p:nvPr/>
        </p:nvSpPr>
        <p:spPr>
          <a:xfrm>
            <a:off x="6933895" y="1228954"/>
            <a:ext cx="2048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時間帯別平均値の比較</a:t>
            </a:r>
            <a:endParaRPr lang="en-US" sz="1500" dirty="0"/>
          </a:p>
        </p:txBody>
      </p:sp>
      <p:sp>
        <p:nvSpPr>
          <p:cNvPr id="58" name="Shape 36"/>
          <p:cNvSpPr/>
          <p:nvPr/>
        </p:nvSpPr>
        <p:spPr>
          <a:xfrm>
            <a:off x="6743700" y="1571854"/>
            <a:ext cx="5143500" cy="2152498"/>
          </a:xfrm>
          <a:prstGeom prst="roundRect">
            <a:avLst>
              <a:gd name="adj" fmla="val 1504"/>
            </a:avLst>
          </a:prstGeom>
          <a:solidFill>
            <a:srgbClr val="F9FAFB"/>
          </a:solidFill>
          <a:ln/>
        </p:spPr>
      </p:sp>
      <p:sp>
        <p:nvSpPr>
          <p:cNvPr id="59" name="Text 37"/>
          <p:cNvSpPr txBox="1"/>
          <p:nvPr/>
        </p:nvSpPr>
        <p:spPr>
          <a:xfrm>
            <a:off x="8494776" y="1638605"/>
            <a:ext cx="17337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気温の時間帯別平均（2010年）</a:t>
            </a:r>
            <a:endParaRPr lang="en-US" sz="900" dirty="0"/>
          </a:p>
        </p:txBody>
      </p:sp>
      <p:sp>
        <p:nvSpPr>
          <p:cNvPr id="60" name="Shape 38"/>
          <p:cNvSpPr/>
          <p:nvPr/>
        </p:nvSpPr>
        <p:spPr>
          <a:xfrm>
            <a:off x="6819595" y="1837944"/>
            <a:ext cx="4990795" cy="1619402"/>
          </a:xfrm>
          <a:prstGeom prst="roundRect">
            <a:avLst>
              <a:gd name="adj" fmla="val 1329"/>
            </a:avLst>
          </a:prstGeom>
          <a:noFill/>
          <a:ln w="12700">
            <a:solidFill>
              <a:srgbClr val="EAEAEA"/>
            </a:solidFill>
            <a:prstDash val="solid"/>
          </a:ln>
        </p:spPr>
      </p:sp>
      <p:pic>
        <p:nvPicPr>
          <p:cNvPr id="61" name="Image 20" descr="https://page.gensparksite.com/v1/base64_upload/4a5ef55614fe81bdccdda5c3ac929562">    </p:cNvPr>
          <p:cNvPicPr>
            <a:picLocks noChangeAspect="1"/>
          </p:cNvPicPr>
          <p:nvPr/>
        </p:nvPicPr>
        <p:blipFill>
          <a:blip r:embed="rId21"/>
          <a:srcRect l="0" r="0" t="28546" b="28546"/>
          <a:stretch/>
        </p:blipFill>
        <p:spPr>
          <a:xfrm>
            <a:off x="6829654" y="1848002"/>
            <a:ext cx="4972507" cy="1600200"/>
          </a:xfrm>
          <a:prstGeom prst="rect">
            <a:avLst/>
          </a:prstGeom>
        </p:spPr>
      </p:pic>
      <p:sp>
        <p:nvSpPr>
          <p:cNvPr id="62" name="Text 39"/>
          <p:cNvSpPr txBox="1"/>
          <p:nvPr/>
        </p:nvSpPr>
        <p:spPr>
          <a:xfrm>
            <a:off x="9004097" y="3486607"/>
            <a:ext cx="3529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出典:</a:t>
            </a:r>
            <a:endParaRPr lang="en-US" sz="900" dirty="0"/>
          </a:p>
        </p:txBody>
      </p:sp>
      <p:sp>
        <p:nvSpPr>
          <p:cNvPr id="63" name="Text 40"/>
          <p:cNvSpPr txBox="1"/>
          <p:nvPr/>
        </p:nvSpPr>
        <p:spPr>
          <a:xfrm>
            <a:off x="9264701" y="3486607"/>
            <a:ext cx="4572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気温.jp</a:t>
            </a:r>
            <a:endParaRPr lang="en-US" sz="900" dirty="0"/>
          </a:p>
        </p:txBody>
      </p:sp>
      <p:sp>
        <p:nvSpPr>
          <p:cNvPr id="64" name="Shape 41"/>
          <p:cNvSpPr/>
          <p:nvPr/>
        </p:nvSpPr>
        <p:spPr>
          <a:xfrm>
            <a:off x="6743700" y="3838651"/>
            <a:ext cx="5143500" cy="2152498"/>
          </a:xfrm>
          <a:prstGeom prst="roundRect">
            <a:avLst>
              <a:gd name="adj" fmla="val 1504"/>
            </a:avLst>
          </a:prstGeom>
          <a:solidFill>
            <a:srgbClr val="F9FAFB"/>
          </a:solidFill>
          <a:ln/>
        </p:spPr>
      </p:sp>
      <p:sp>
        <p:nvSpPr>
          <p:cNvPr id="65" name="Text 42"/>
          <p:cNvSpPr txBox="1"/>
          <p:nvPr/>
        </p:nvSpPr>
        <p:spPr>
          <a:xfrm>
            <a:off x="8552383" y="3905402"/>
            <a:ext cx="16194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OTの時間帯別平均（全期間）</a:t>
            </a:r>
            <a:endParaRPr lang="en-US" sz="900" dirty="0"/>
          </a:p>
        </p:txBody>
      </p:sp>
      <p:sp>
        <p:nvSpPr>
          <p:cNvPr id="66" name="Shape 43"/>
          <p:cNvSpPr/>
          <p:nvPr/>
        </p:nvSpPr>
        <p:spPr>
          <a:xfrm>
            <a:off x="6819595" y="4105656"/>
            <a:ext cx="4990795" cy="1619402"/>
          </a:xfrm>
          <a:prstGeom prst="roundRect">
            <a:avLst>
              <a:gd name="adj" fmla="val 1329"/>
            </a:avLst>
          </a:prstGeom>
          <a:noFill/>
          <a:ln w="12700">
            <a:solidFill>
              <a:srgbClr val="EAEAEA"/>
            </a:solidFill>
            <a:prstDash val="solid"/>
          </a:ln>
        </p:spPr>
      </p:sp>
      <p:pic>
        <p:nvPicPr>
          <p:cNvPr id="67" name="Image 21" descr="https://page.gensparksite.com/v1/base64_upload/54fb172ae05e684a40f2889c06b64b1a">    </p:cNvPr>
          <p:cNvPicPr>
            <a:picLocks noChangeAspect="1"/>
          </p:cNvPicPr>
          <p:nvPr/>
        </p:nvPicPr>
        <p:blipFill>
          <a:blip r:embed="rId22"/>
          <a:srcRect l="0" r="0" t="17437" b="17437"/>
          <a:stretch/>
        </p:blipFill>
        <p:spPr>
          <a:xfrm>
            <a:off x="6829654" y="4114800"/>
            <a:ext cx="4972507" cy="1600200"/>
          </a:xfrm>
          <a:prstGeom prst="rect">
            <a:avLst/>
          </a:prstGeom>
        </p:spPr>
      </p:pic>
      <p:sp>
        <p:nvSpPr>
          <p:cNvPr id="68" name="Text 44"/>
          <p:cNvSpPr txBox="1"/>
          <p:nvPr/>
        </p:nvSpPr>
        <p:spPr>
          <a:xfrm>
            <a:off x="8498434" y="5753405"/>
            <a:ext cx="17245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出典: ETTデータセット分析結果</a:t>
            </a:r>
            <a:endParaRPr lang="en-US" sz="900" dirty="0"/>
          </a:p>
        </p:txBody>
      </p:sp>
      <p:sp>
        <p:nvSpPr>
          <p:cNvPr id="69" name="Text 45"/>
          <p:cNvSpPr txBox="1"/>
          <p:nvPr/>
        </p:nvSpPr>
        <p:spPr>
          <a:xfrm>
            <a:off x="9305849" y="6314846"/>
            <a:ext cx="23628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900" dirty="0"/>
          </a:p>
        </p:txBody>
      </p:sp>
      <p:sp>
        <p:nvSpPr>
          <p:cNvPr id="70" name="Shape 46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3900830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機械学習モデルの選定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7" name="Shape 5"/>
          <p:cNvSpPr/>
          <p:nvPr/>
        </p:nvSpPr>
        <p:spPr>
          <a:xfrm>
            <a:off x="1371600" y="1495044"/>
            <a:ext cx="4876495" cy="2905049"/>
          </a:xfrm>
          <a:prstGeom prst="roundRect">
            <a:avLst>
              <a:gd name="adj" fmla="val 619"/>
            </a:avLst>
          </a:prstGeom>
          <a:solidFill>
            <a:srgbClr val="F8F9FD"/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1371600" y="1495044"/>
            <a:ext cx="38405" cy="2905049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600" b="-600"/>
          <a:stretch/>
        </p:blipFill>
        <p:spPr>
          <a:xfrm>
            <a:off x="1600200" y="1719072"/>
            <a:ext cx="181051" cy="209398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781251" y="1666951"/>
            <a:ext cx="1024128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XGBoost</a:t>
            </a:r>
            <a:endParaRPr lang="en-US" sz="1600" dirty="0"/>
          </a:p>
        </p:txBody>
      </p:sp>
      <p:sp>
        <p:nvSpPr>
          <p:cNvPr id="11" name="Text 8"/>
          <p:cNvSpPr txBox="1"/>
          <p:nvPr/>
        </p:nvSpPr>
        <p:spPr>
          <a:xfrm>
            <a:off x="1600200" y="2095805"/>
            <a:ext cx="4524451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ツリーベースのアンサンブルモデル。特徴量の相互作用を効果的に学習</a:t>
            </a:r>
            <a:endParaRPr lang="en-US" sz="12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600200" y="2745029"/>
            <a:ext cx="228600" cy="228600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1828800" y="2725826"/>
            <a:ext cx="62910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長所</a:t>
            </a:r>
            <a:endParaRPr lang="en-US" sz="18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647749" y="3107131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819656" y="3107131"/>
            <a:ext cx="18434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特徴量重要度が見える</a:t>
            </a:r>
            <a:endParaRPr lang="en-US" sz="13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647749" y="3478378"/>
            <a:ext cx="171907" cy="171907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1819656" y="3478378"/>
            <a:ext cx="22530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過去ラグを増やせば性能UP</a:t>
            </a:r>
            <a:endParaRPr lang="en-US" sz="1300" dirty="0"/>
          </a:p>
        </p:txBody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1647749" y="3849624"/>
            <a:ext cx="219456" cy="171907"/>
          </a:xfrm>
          <a:prstGeom prst="rect">
            <a:avLst/>
          </a:prstGeom>
        </p:spPr>
      </p:pic>
      <p:sp>
        <p:nvSpPr>
          <p:cNvPr id="19" name="Text 12"/>
          <p:cNvSpPr txBox="1"/>
          <p:nvPr/>
        </p:nvSpPr>
        <p:spPr>
          <a:xfrm>
            <a:off x="1867205" y="3849624"/>
            <a:ext cx="2520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ハイパーパラメータ調整が容易</a:t>
            </a:r>
            <a:endParaRPr lang="en-US" sz="1300" dirty="0"/>
          </a:p>
        </p:txBody>
      </p:sp>
      <p:sp>
        <p:nvSpPr>
          <p:cNvPr id="20" name="Shape 13"/>
          <p:cNvSpPr/>
          <p:nvPr/>
        </p:nvSpPr>
        <p:spPr>
          <a:xfrm>
            <a:off x="6858000" y="1495044"/>
            <a:ext cx="4876495" cy="2905049"/>
          </a:xfrm>
          <a:prstGeom prst="roundRect">
            <a:avLst>
              <a:gd name="adj" fmla="val 619"/>
            </a:avLst>
          </a:prstGeom>
          <a:solidFill>
            <a:srgbClr val="F8F9FD"/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21" name="Shape 14"/>
          <p:cNvSpPr/>
          <p:nvPr/>
        </p:nvSpPr>
        <p:spPr>
          <a:xfrm>
            <a:off x="6858000" y="1495044"/>
            <a:ext cx="38405" cy="2905049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rcRect l="-1004" r="-1004" t="0" b="0"/>
          <a:stretch/>
        </p:blipFill>
        <p:spPr>
          <a:xfrm>
            <a:off x="7086600" y="1719072"/>
            <a:ext cx="267005" cy="209398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7353605" y="1666951"/>
            <a:ext cx="710489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LSTM</a:t>
            </a:r>
            <a:endParaRPr lang="en-US" sz="1600" dirty="0"/>
          </a:p>
        </p:txBody>
      </p:sp>
      <p:sp>
        <p:nvSpPr>
          <p:cNvPr id="24" name="Text 16"/>
          <p:cNvSpPr txBox="1"/>
          <p:nvPr/>
        </p:nvSpPr>
        <p:spPr>
          <a:xfrm>
            <a:off x="7086600" y="2095805"/>
            <a:ext cx="4496105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Long Short-Term Memoryネットワーク。時系列データの長期依存関係を学習</a:t>
            </a:r>
            <a:endParaRPr lang="en-US" sz="1200" dirty="0"/>
          </a:p>
        </p:txBody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7086600" y="2745029"/>
            <a:ext cx="228600" cy="228600"/>
          </a:xfrm>
          <a:prstGeom prst="rect">
            <a:avLst/>
          </a:prstGeom>
        </p:spPr>
      </p:pic>
      <p:sp>
        <p:nvSpPr>
          <p:cNvPr id="26" name="Text 17"/>
          <p:cNvSpPr txBox="1"/>
          <p:nvPr/>
        </p:nvSpPr>
        <p:spPr>
          <a:xfrm>
            <a:off x="7315200" y="2725826"/>
            <a:ext cx="62910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長所</a:t>
            </a:r>
            <a:endParaRPr lang="en-US" sz="1800" dirty="0"/>
          </a:p>
        </p:txBody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7134149" y="3107131"/>
            <a:ext cx="171907" cy="171907"/>
          </a:xfrm>
          <a:prstGeom prst="rect">
            <a:avLst/>
          </a:prstGeom>
        </p:spPr>
      </p:pic>
      <p:sp>
        <p:nvSpPr>
          <p:cNvPr id="28" name="Text 18"/>
          <p:cNvSpPr txBox="1"/>
          <p:nvPr/>
        </p:nvSpPr>
        <p:spPr>
          <a:xfrm>
            <a:off x="7306056" y="3107131"/>
            <a:ext cx="21863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時間遅れを内部状態で表現</a:t>
            </a:r>
            <a:endParaRPr lang="en-US" sz="1300" dirty="0"/>
          </a:p>
        </p:txBody>
      </p:sp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841" b="-841"/>
          <a:stretch/>
        </p:blipFill>
        <p:spPr>
          <a:xfrm>
            <a:off x="7134149" y="3478378"/>
            <a:ext cx="190195" cy="171907"/>
          </a:xfrm>
          <a:prstGeom prst="rect">
            <a:avLst/>
          </a:prstGeom>
        </p:spPr>
      </p:pic>
      <p:sp>
        <p:nvSpPr>
          <p:cNvPr id="30" name="Text 19"/>
          <p:cNvSpPr txBox="1"/>
          <p:nvPr/>
        </p:nvSpPr>
        <p:spPr>
          <a:xfrm>
            <a:off x="7324344" y="3478378"/>
            <a:ext cx="23582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長期的な時間依存性を捉える</a:t>
            </a:r>
            <a:endParaRPr lang="en-US" sz="1300" dirty="0"/>
          </a:p>
        </p:txBody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rcRect l="-1064" r="-1064" t="0" b="0"/>
          <a:stretch/>
        </p:blipFill>
        <p:spPr>
          <a:xfrm>
            <a:off x="7134149" y="3849624"/>
            <a:ext cx="219456" cy="171907"/>
          </a:xfrm>
          <a:prstGeom prst="rect">
            <a:avLst/>
          </a:prstGeom>
        </p:spPr>
      </p:pic>
      <p:sp>
        <p:nvSpPr>
          <p:cNvPr id="32" name="Text 20"/>
          <p:cNvSpPr txBox="1"/>
          <p:nvPr/>
        </p:nvSpPr>
        <p:spPr>
          <a:xfrm>
            <a:off x="7353605" y="3849624"/>
            <a:ext cx="25292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非線形パターンの学習に優れる</a:t>
            </a:r>
            <a:endParaRPr lang="en-US" sz="1300" dirty="0"/>
          </a:p>
        </p:txBody>
      </p:sp>
      <p:sp>
        <p:nvSpPr>
          <p:cNvPr id="33" name="Text 21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34" name="Shape 22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85800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524305" y="694944"/>
            <a:ext cx="471098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1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前処理・特徴量（共通）</a:t>
            </a:r>
            <a:endParaRPr lang="en-US" sz="3100" dirty="0"/>
          </a:p>
        </p:txBody>
      </p:sp>
      <p:sp>
        <p:nvSpPr>
          <p:cNvPr id="6" name="Shape 4"/>
          <p:cNvSpPr/>
          <p:nvPr/>
        </p:nvSpPr>
        <p:spPr>
          <a:xfrm>
            <a:off x="1524305" y="1476756"/>
            <a:ext cx="952805" cy="38405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524305" y="1871777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752905" y="1800454"/>
            <a:ext cx="2424989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ターゲット変数定義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1524305" y="2314346"/>
            <a:ext cx="4876495" cy="1067105"/>
          </a:xfrm>
          <a:prstGeom prst="rect">
            <a:avLst/>
          </a:prstGeom>
          <a:solidFill>
            <a:srgbClr val="F8F9FD"/>
          </a:solidFill>
          <a:ln/>
        </p:spPr>
      </p:sp>
      <p:sp>
        <p:nvSpPr>
          <p:cNvPr id="10" name="Shape 7"/>
          <p:cNvSpPr/>
          <p:nvPr/>
        </p:nvSpPr>
        <p:spPr>
          <a:xfrm>
            <a:off x="1524305" y="2314346"/>
            <a:ext cx="47549" cy="10671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762049" y="2562149"/>
            <a:ext cx="1286561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油温変化量予測：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3058668" y="2467051"/>
            <a:ext cx="3152851" cy="761695"/>
          </a:xfrm>
          <a:prstGeom prst="roundRect">
            <a:avLst>
              <a:gd name="adj" fmla="val 12005"/>
            </a:avLst>
          </a:prstGeom>
          <a:solidFill>
            <a:srgbClr val="E9F0FF"/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3" name="Text 10"/>
          <p:cNvSpPr txBox="1"/>
          <p:nvPr/>
        </p:nvSpPr>
        <p:spPr>
          <a:xfrm>
            <a:off x="3201314" y="2590495"/>
            <a:ext cx="2095805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TARGET_FUTURE = OT.shift(-6) - OT</a:t>
            </a:r>
            <a:endParaRPr lang="en-US" sz="150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24305" y="3786530"/>
            <a:ext cx="228600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1752905" y="3715207"/>
            <a:ext cx="1433779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ラグ特徴量</a:t>
            </a:r>
            <a:endParaRPr lang="en-US" sz="19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87" b="-1087"/>
          <a:stretch/>
        </p:blipFill>
        <p:spPr>
          <a:xfrm>
            <a:off x="1524305" y="4229100"/>
            <a:ext cx="105156" cy="171907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1628546" y="4229100"/>
            <a:ext cx="31821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標準ラグ: L={6,12,24}時間前のOT値</a:t>
            </a:r>
            <a:endParaRPr lang="en-US" sz="150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87" b="-1087"/>
          <a:stretch/>
        </p:blipFill>
        <p:spPr>
          <a:xfrm>
            <a:off x="1524305" y="4667098"/>
            <a:ext cx="105156" cy="171907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6933895" y="1800454"/>
            <a:ext cx="1433779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移動統計量</a:t>
            </a:r>
            <a:endParaRPr lang="en-US" sz="1900" dirty="0"/>
          </a:p>
        </p:txBody>
      </p:sp>
      <p:sp>
        <p:nvSpPr>
          <p:cNvPr id="20" name="Text 14"/>
          <p:cNvSpPr txBox="1"/>
          <p:nvPr/>
        </p:nvSpPr>
        <p:spPr>
          <a:xfrm>
            <a:off x="1628546" y="4667098"/>
            <a:ext cx="962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追加ラグ:</a:t>
            </a:r>
            <a:endParaRPr lang="en-US" sz="1500" dirty="0"/>
          </a:p>
        </p:txBody>
      </p:sp>
      <p:sp>
        <p:nvSpPr>
          <p:cNvPr id="21" name="Text 15"/>
          <p:cNvSpPr txBox="1"/>
          <p:nvPr/>
        </p:nvSpPr>
        <p:spPr>
          <a:xfrm>
            <a:off x="3421685" y="4667098"/>
            <a:ext cx="10579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(18時間前)</a:t>
            </a:r>
            <a:endParaRPr lang="en-US" sz="1500" dirty="0"/>
          </a:p>
        </p:txBody>
      </p:sp>
      <p:sp>
        <p:nvSpPr>
          <p:cNvPr id="22" name="Text 16"/>
          <p:cNvSpPr txBox="1"/>
          <p:nvPr/>
        </p:nvSpPr>
        <p:spPr>
          <a:xfrm>
            <a:off x="1628546" y="5105095"/>
            <a:ext cx="2619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時系列因果性を厳守した設計</a:t>
            </a:r>
            <a:endParaRPr lang="en-US" sz="1500" dirty="0"/>
          </a:p>
        </p:txBody>
      </p:sp>
      <p:sp>
        <p:nvSpPr>
          <p:cNvPr id="23" name="Shape 17"/>
          <p:cNvSpPr/>
          <p:nvPr/>
        </p:nvSpPr>
        <p:spPr>
          <a:xfrm>
            <a:off x="2444191" y="4695444"/>
            <a:ext cx="981151" cy="256946"/>
          </a:xfrm>
          <a:prstGeom prst="roundRect">
            <a:avLst>
              <a:gd name="adj" fmla="val 52722"/>
            </a:avLst>
          </a:prstGeom>
          <a:solidFill>
            <a:srgbClr val="E9F0FF"/>
          </a:solidFill>
          <a:ln/>
        </p:spPr>
      </p:sp>
      <p:sp>
        <p:nvSpPr>
          <p:cNvPr id="24" name="Text 18"/>
          <p:cNvSpPr txBox="1"/>
          <p:nvPr/>
        </p:nvSpPr>
        <p:spPr>
          <a:xfrm>
            <a:off x="2520086" y="4724705"/>
            <a:ext cx="9573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OT_lag18</a:t>
            </a:r>
            <a:endParaRPr lang="en-US" sz="1300" dirty="0"/>
          </a:p>
        </p:txBody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87" b="-1087"/>
          <a:stretch/>
        </p:blipFill>
        <p:spPr>
          <a:xfrm>
            <a:off x="1524305" y="5105095"/>
            <a:ext cx="105156" cy="171907"/>
          </a:xfrm>
          <a:prstGeom prst="rect">
            <a:avLst/>
          </a:prstGeom>
        </p:spPr>
      </p:pic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705295" y="1871777"/>
            <a:ext cx="228600" cy="228600"/>
          </a:xfrm>
          <a:prstGeom prst="rect">
            <a:avLst/>
          </a:prstGeom>
        </p:spPr>
      </p:pic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087" b="-1087"/>
          <a:stretch/>
        </p:blipFill>
        <p:spPr>
          <a:xfrm>
            <a:off x="6705295" y="2314346"/>
            <a:ext cx="105156" cy="171907"/>
          </a:xfrm>
          <a:prstGeom prst="rect">
            <a:avLst/>
          </a:prstGeom>
        </p:spPr>
      </p:pic>
      <p:sp>
        <p:nvSpPr>
          <p:cNvPr id="28" name="Text 19"/>
          <p:cNvSpPr txBox="1"/>
          <p:nvPr/>
        </p:nvSpPr>
        <p:spPr>
          <a:xfrm>
            <a:off x="6810451" y="2314346"/>
            <a:ext cx="20290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窓幅: W={24,168} 時間</a:t>
            </a:r>
            <a:endParaRPr lang="en-US" sz="1500" dirty="0"/>
          </a:p>
        </p:txBody>
      </p:sp>
      <p:pic>
        <p:nvPicPr>
          <p:cNvPr id="2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87" b="-1087"/>
          <a:stretch/>
        </p:blipFill>
        <p:spPr>
          <a:xfrm>
            <a:off x="6705295" y="2752344"/>
            <a:ext cx="105156" cy="171907"/>
          </a:xfrm>
          <a:prstGeom prst="rect">
            <a:avLst/>
          </a:prstGeom>
        </p:spPr>
      </p:pic>
      <p:sp>
        <p:nvSpPr>
          <p:cNvPr id="30" name="Text 20"/>
          <p:cNvSpPr txBox="1"/>
          <p:nvPr/>
        </p:nvSpPr>
        <p:spPr>
          <a:xfrm>
            <a:off x="6810451" y="2752344"/>
            <a:ext cx="962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実装形式:</a:t>
            </a:r>
            <a:endParaRPr lang="en-US" sz="1500" dirty="0"/>
          </a:p>
        </p:txBody>
      </p:sp>
      <p:sp>
        <p:nvSpPr>
          <p:cNvPr id="31" name="Shape 21"/>
          <p:cNvSpPr/>
          <p:nvPr/>
        </p:nvSpPr>
        <p:spPr>
          <a:xfrm>
            <a:off x="7625182" y="2781605"/>
            <a:ext cx="2115007" cy="256946"/>
          </a:xfrm>
          <a:prstGeom prst="roundRect">
            <a:avLst>
              <a:gd name="adj" fmla="val 52722"/>
            </a:avLst>
          </a:prstGeom>
          <a:solidFill>
            <a:srgbClr val="E9F0FF"/>
          </a:solidFill>
          <a:ln/>
        </p:spPr>
      </p:sp>
      <p:sp>
        <p:nvSpPr>
          <p:cNvPr id="32" name="Text 22"/>
          <p:cNvSpPr txBox="1"/>
          <p:nvPr/>
        </p:nvSpPr>
        <p:spPr>
          <a:xfrm>
            <a:off x="7701991" y="2809951"/>
            <a:ext cx="20912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shift(1).rolling(W)</a:t>
            </a:r>
            <a:endParaRPr lang="en-US" sz="1300" dirty="0"/>
          </a:p>
        </p:txBody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87" b="-1087"/>
          <a:stretch/>
        </p:blipFill>
        <p:spPr>
          <a:xfrm>
            <a:off x="6705295" y="3191256"/>
            <a:ext cx="105156" cy="171907"/>
          </a:xfrm>
          <a:prstGeom prst="rect">
            <a:avLst/>
          </a:prstGeom>
        </p:spPr>
      </p:pic>
      <p:sp>
        <p:nvSpPr>
          <p:cNvPr id="34" name="Text 23"/>
          <p:cNvSpPr txBox="1"/>
          <p:nvPr/>
        </p:nvSpPr>
        <p:spPr>
          <a:xfrm>
            <a:off x="6810451" y="3191256"/>
            <a:ext cx="32964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統計量: 平均・標準偏差・最大・最小</a:t>
            </a:r>
            <a:endParaRPr lang="en-US" sz="1500" dirty="0"/>
          </a:p>
        </p:txBody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705295" y="3881628"/>
            <a:ext cx="228600" cy="228600"/>
          </a:xfrm>
          <a:prstGeom prst="rect">
            <a:avLst/>
          </a:prstGeom>
        </p:spPr>
      </p:pic>
      <p:sp>
        <p:nvSpPr>
          <p:cNvPr id="36" name="Text 24"/>
          <p:cNvSpPr txBox="1"/>
          <p:nvPr/>
        </p:nvSpPr>
        <p:spPr>
          <a:xfrm>
            <a:off x="6933895" y="3810305"/>
            <a:ext cx="1433779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時間特徴量</a:t>
            </a:r>
            <a:endParaRPr lang="en-US" sz="1900" dirty="0"/>
          </a:p>
        </p:txBody>
      </p:sp>
      <p:pic>
        <p:nvPicPr>
          <p:cNvPr id="37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1087" b="-1087"/>
          <a:stretch/>
        </p:blipFill>
        <p:spPr>
          <a:xfrm>
            <a:off x="6705295" y="4324198"/>
            <a:ext cx="105156" cy="171907"/>
          </a:xfrm>
          <a:prstGeom prst="rect">
            <a:avLst/>
          </a:prstGeom>
        </p:spPr>
      </p:pic>
      <p:sp>
        <p:nvSpPr>
          <p:cNvPr id="38" name="Text 25"/>
          <p:cNvSpPr txBox="1"/>
          <p:nvPr/>
        </p:nvSpPr>
        <p:spPr>
          <a:xfrm>
            <a:off x="6810451" y="4324198"/>
            <a:ext cx="962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未来位相:</a:t>
            </a:r>
            <a:endParaRPr lang="en-US" sz="1500" dirty="0"/>
          </a:p>
        </p:txBody>
      </p:sp>
      <p:sp>
        <p:nvSpPr>
          <p:cNvPr id="39" name="Text 26"/>
          <p:cNvSpPr txBox="1"/>
          <p:nvPr/>
        </p:nvSpPr>
        <p:spPr>
          <a:xfrm>
            <a:off x="9222638" y="4324198"/>
            <a:ext cx="6007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(+6h)</a:t>
            </a:r>
            <a:endParaRPr lang="en-US" sz="1500" dirty="0"/>
          </a:p>
        </p:txBody>
      </p:sp>
      <p:sp>
        <p:nvSpPr>
          <p:cNvPr id="40" name="Text 27"/>
          <p:cNvSpPr txBox="1"/>
          <p:nvPr/>
        </p:nvSpPr>
        <p:spPr>
          <a:xfrm>
            <a:off x="6810451" y="4762195"/>
            <a:ext cx="38679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Fourier変換: 24h/168h, k=1..2（位相調整）</a:t>
            </a:r>
            <a:endParaRPr lang="en-US" sz="1500" dirty="0"/>
          </a:p>
        </p:txBody>
      </p:sp>
      <p:sp>
        <p:nvSpPr>
          <p:cNvPr id="41" name="Shape 28"/>
          <p:cNvSpPr/>
          <p:nvPr/>
        </p:nvSpPr>
        <p:spPr>
          <a:xfrm>
            <a:off x="7625182" y="4352544"/>
            <a:ext cx="1600200" cy="256946"/>
          </a:xfrm>
          <a:prstGeom prst="roundRect">
            <a:avLst>
              <a:gd name="adj" fmla="val 52722"/>
            </a:avLst>
          </a:prstGeom>
          <a:solidFill>
            <a:srgbClr val="E9F0FF"/>
          </a:solidFill>
          <a:ln/>
        </p:spPr>
      </p:sp>
      <p:sp>
        <p:nvSpPr>
          <p:cNvPr id="42" name="Text 29"/>
          <p:cNvSpPr txBox="1"/>
          <p:nvPr/>
        </p:nvSpPr>
        <p:spPr>
          <a:xfrm>
            <a:off x="7701991" y="4381805"/>
            <a:ext cx="15764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hour/dow/month</a:t>
            </a:r>
            <a:endParaRPr lang="en-US" sz="1300" dirty="0"/>
          </a:p>
        </p:txBody>
      </p:sp>
      <p:pic>
        <p:nvPicPr>
          <p:cNvPr id="43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1087" b="-1087"/>
          <a:stretch/>
        </p:blipFill>
        <p:spPr>
          <a:xfrm>
            <a:off x="6705295" y="4762195"/>
            <a:ext cx="105156" cy="171907"/>
          </a:xfrm>
          <a:prstGeom prst="rect">
            <a:avLst/>
          </a:prstGeom>
        </p:spPr>
      </p:pic>
      <p:pic>
        <p:nvPicPr>
          <p:cNvPr id="44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1087" b="-1087"/>
          <a:stretch/>
        </p:blipFill>
        <p:spPr>
          <a:xfrm>
            <a:off x="6705295" y="5201107"/>
            <a:ext cx="105156" cy="171907"/>
          </a:xfrm>
          <a:prstGeom prst="rect">
            <a:avLst/>
          </a:prstGeom>
        </p:spPr>
      </p:pic>
      <p:sp>
        <p:nvSpPr>
          <p:cNvPr id="45" name="Text 30"/>
          <p:cNvSpPr txBox="1"/>
          <p:nvPr/>
        </p:nvSpPr>
        <p:spPr>
          <a:xfrm>
            <a:off x="6810451" y="5201107"/>
            <a:ext cx="35433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季節差分: 24h/168hサイクルの特徴捕捉</a:t>
            </a:r>
            <a:endParaRPr lang="en-US" sz="1500" dirty="0"/>
          </a:p>
        </p:txBody>
      </p:sp>
      <p:sp>
        <p:nvSpPr>
          <p:cNvPr id="46" name="Text 31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47" name="Shape 32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75895"/>
            <a:ext cx="914400" cy="601949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371600" y="543154"/>
            <a:ext cx="4433926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実験構成（E1～E4概観）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1371600" y="1218895"/>
            <a:ext cx="761695" cy="38405"/>
          </a:xfrm>
          <a:prstGeom prst="rect">
            <a:avLst/>
          </a:prstGeom>
          <a:solidFill>
            <a:srgbClr val="0052CC"/>
          </a:solidFill>
          <a:ln/>
        </p:spPr>
      </p:sp>
      <p:sp>
        <p:nvSpPr>
          <p:cNvPr id="7" name="Shape 5"/>
          <p:cNvSpPr/>
          <p:nvPr/>
        </p:nvSpPr>
        <p:spPr>
          <a:xfrm>
            <a:off x="1371600" y="1828800"/>
            <a:ext cx="8572500" cy="9144"/>
          </a:xfrm>
          <a:prstGeom prst="rect">
            <a:avLst/>
          </a:prstGeom>
          <a:solidFill>
            <a:srgbClr val="0052CC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-1648" r="-1648" t="0" b="0"/>
          <a:stretch/>
        </p:blipFill>
        <p:spPr>
          <a:xfrm>
            <a:off x="1371600" y="1543507"/>
            <a:ext cx="171907" cy="19019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543507" y="1495044"/>
            <a:ext cx="14767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52C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実験アプローチ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371600" y="1981505"/>
            <a:ext cx="8572500" cy="761695"/>
          </a:xfrm>
          <a:prstGeom prst="roundRect">
            <a:avLst>
              <a:gd name="adj" fmla="val 12005"/>
            </a:avLst>
          </a:prstGeom>
          <a:solidFill>
            <a:srgbClr val="E3F2FD"/>
          </a:solidFill>
          <a:ln/>
        </p:spPr>
      </p:sp>
      <p:sp>
        <p:nvSpPr>
          <p:cNvPr id="11" name="Shape 8"/>
          <p:cNvSpPr/>
          <p:nvPr/>
        </p:nvSpPr>
        <p:spPr>
          <a:xfrm>
            <a:off x="1514246" y="2124151"/>
            <a:ext cx="314554" cy="237744"/>
          </a:xfrm>
          <a:prstGeom prst="roundRect">
            <a:avLst>
              <a:gd name="adj" fmla="val 61538"/>
            </a:avLst>
          </a:prstGeom>
          <a:solidFill>
            <a:srgbClr val="1E88E5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1591056" y="2143354"/>
            <a:ext cx="262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E1</a:t>
            </a:r>
            <a:endParaRPr lang="en-US" sz="1000" dirty="0"/>
          </a:p>
        </p:txBody>
      </p:sp>
      <p:sp>
        <p:nvSpPr>
          <p:cNvPr id="13" name="Text 10"/>
          <p:cNvSpPr txBox="1"/>
          <p:nvPr/>
        </p:nvSpPr>
        <p:spPr>
          <a:xfrm>
            <a:off x="1922983" y="2128723"/>
            <a:ext cx="2343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XGB特徴量選択からLSTMへ転用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1895551" y="2400300"/>
            <a:ext cx="5244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ΔOTをターゲットとし、XGBoostによるGain上位特徴量を選別後、LSTMモデルへ転用</a:t>
            </a:r>
            <a:endParaRPr lang="en-US" sz="1000" dirty="0"/>
          </a:p>
        </p:txBody>
      </p:sp>
      <p:sp>
        <p:nvSpPr>
          <p:cNvPr id="15" name="Shape 12"/>
          <p:cNvSpPr/>
          <p:nvPr/>
        </p:nvSpPr>
        <p:spPr>
          <a:xfrm>
            <a:off x="1371600" y="2882189"/>
            <a:ext cx="8572500" cy="761695"/>
          </a:xfrm>
          <a:prstGeom prst="roundRect">
            <a:avLst>
              <a:gd name="adj" fmla="val 12005"/>
            </a:avLst>
          </a:prstGeom>
          <a:solidFill>
            <a:srgbClr val="E8F5E9"/>
          </a:solidFill>
          <a:ln/>
        </p:spPr>
      </p:sp>
      <p:sp>
        <p:nvSpPr>
          <p:cNvPr id="16" name="Shape 13"/>
          <p:cNvSpPr/>
          <p:nvPr/>
        </p:nvSpPr>
        <p:spPr>
          <a:xfrm>
            <a:off x="1514246" y="3024835"/>
            <a:ext cx="314554" cy="237744"/>
          </a:xfrm>
          <a:prstGeom prst="roundRect">
            <a:avLst>
              <a:gd name="adj" fmla="val 61538"/>
            </a:avLst>
          </a:prstGeom>
          <a:solidFill>
            <a:srgbClr val="43A047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591056" y="3044038"/>
            <a:ext cx="262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E2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1922983" y="3029407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ベースライン（周期中心）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1895551" y="3300984"/>
            <a:ext cx="46250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標準的なアプローチによるベースラインモデル。周期性を考慮した基本実装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1371600" y="3782873"/>
            <a:ext cx="8572500" cy="761695"/>
          </a:xfrm>
          <a:prstGeom prst="roundRect">
            <a:avLst>
              <a:gd name="adj" fmla="val 12005"/>
            </a:avLst>
          </a:prstGeom>
          <a:solidFill>
            <a:srgbClr val="FCE4EC"/>
          </a:solidFill>
          <a:ln/>
        </p:spPr>
      </p:sp>
      <p:sp>
        <p:nvSpPr>
          <p:cNvPr id="21" name="Shape 18"/>
          <p:cNvSpPr/>
          <p:nvPr/>
        </p:nvSpPr>
        <p:spPr>
          <a:xfrm>
            <a:off x="1514246" y="3926434"/>
            <a:ext cx="314554" cy="237744"/>
          </a:xfrm>
          <a:prstGeom prst="roundRect">
            <a:avLst>
              <a:gd name="adj" fmla="val 61538"/>
            </a:avLst>
          </a:prstGeom>
          <a:solidFill>
            <a:srgbClr val="E91E63"/>
          </a:solidFill>
          <a:ln/>
        </p:spPr>
      </p:sp>
      <p:sp>
        <p:nvSpPr>
          <p:cNvPr id="22" name="Text 19"/>
          <p:cNvSpPr txBox="1"/>
          <p:nvPr/>
        </p:nvSpPr>
        <p:spPr>
          <a:xfrm>
            <a:off x="1591056" y="3944722"/>
            <a:ext cx="262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E3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1922983" y="3931006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外れ値除去アプローチ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1895551" y="4202582"/>
            <a:ext cx="47676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脱季節化の前に外れ値（急激な油温変化）を除外し、安定したパターンで学習</a:t>
            </a:r>
            <a:endParaRPr lang="en-US" sz="1000" dirty="0"/>
          </a:p>
        </p:txBody>
      </p:sp>
      <p:sp>
        <p:nvSpPr>
          <p:cNvPr id="25" name="Shape 22"/>
          <p:cNvSpPr/>
          <p:nvPr/>
        </p:nvSpPr>
        <p:spPr>
          <a:xfrm>
            <a:off x="1371600" y="4684471"/>
            <a:ext cx="8572500" cy="761695"/>
          </a:xfrm>
          <a:prstGeom prst="roundRect">
            <a:avLst>
              <a:gd name="adj" fmla="val 12005"/>
            </a:avLst>
          </a:prstGeom>
          <a:solidFill>
            <a:srgbClr val="EDE7F6"/>
          </a:solidFill>
          <a:ln/>
        </p:spPr>
      </p:sp>
      <p:sp>
        <p:nvSpPr>
          <p:cNvPr id="26" name="Shape 23"/>
          <p:cNvSpPr/>
          <p:nvPr/>
        </p:nvSpPr>
        <p:spPr>
          <a:xfrm>
            <a:off x="1514246" y="4827118"/>
            <a:ext cx="314554" cy="237744"/>
          </a:xfrm>
          <a:prstGeom prst="roundRect">
            <a:avLst>
              <a:gd name="adj" fmla="val 61538"/>
            </a:avLst>
          </a:prstGeom>
          <a:solidFill>
            <a:srgbClr val="7B1FA2"/>
          </a:solidFill>
          <a:ln/>
        </p:spPr>
      </p:sp>
      <p:sp>
        <p:nvSpPr>
          <p:cNvPr id="27" name="Text 24"/>
          <p:cNvSpPr txBox="1"/>
          <p:nvPr/>
        </p:nvSpPr>
        <p:spPr>
          <a:xfrm>
            <a:off x="1591056" y="4846320"/>
            <a:ext cx="262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E4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1922983" y="4831690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脱季節化アプローチ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1895551" y="5103266"/>
            <a:ext cx="4834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y = ΔOT − m(hour) の変換により時間帯ごとの周期変化を差し引き、残差を予測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8926373" y="6286500"/>
            <a:ext cx="2757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OT油温 6時間先予測（E1–E4）分析レポート</a:t>
            </a:r>
            <a:endParaRPr lang="en-US" sz="1000" dirty="0"/>
          </a:p>
        </p:txBody>
      </p:sp>
      <p:sp>
        <p:nvSpPr>
          <p:cNvPr id="31" name="Shape 28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52CC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2025-09-22T10:04:49Z</dcterms:created>
  <dcterms:modified xsi:type="dcterms:W3CDTF">2025-09-22T10:04:49Z</dcterms:modified>
</cp:coreProperties>
</file>