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4d5e0b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4d5e0b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52242a18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52242a18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52242a1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52242a1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4ee7d15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4ee7d15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52242a1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52242a1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52242a1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52242a1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52242a1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52242a1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52242a1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52242a1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4ee7d15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4ee7d15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4ee7d15d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4ee7d15d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4ee7d15d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4ee7d15d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4ee7d1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4ee7d1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4ee7d15d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4ee7d15d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4ee7d15d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4ee7d15d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4ee7d15d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4ee7d15d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4ee7d15d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4ee7d15d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4ee7d15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4ee7d15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4ee7d15d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4ee7d15d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a893c15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a893c15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56ea110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56ea110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56ea110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56ea110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a893c15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a893c15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4ee7d15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4ee7d15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4ee7d15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4ee7d15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4ee7d15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4ee7d15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4ee7d15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4ee7d15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4ee7d15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4ee7d15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52242a1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52242a1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52242a1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52242a1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2571750"/>
            <a:ext cx="2293400" cy="19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0" y="554700"/>
            <a:ext cx="91440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Sentiment Analysis For Low-resource </a:t>
            </a:r>
            <a:endParaRPr i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African Languages using Twitter Dataset</a:t>
            </a: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03300" y="1694100"/>
            <a:ext cx="73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by Ahmed Issaoui, Massa Coulibaly, and Ahmad Mohamad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013" y="2684550"/>
            <a:ext cx="2778725" cy="17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725" y="2571738"/>
            <a:ext cx="3322851" cy="19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7650" y="132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869800" y="2278150"/>
            <a:ext cx="15486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Non-Augmented: 37%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Augmented: 41%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0" y="2006125"/>
            <a:ext cx="55435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6394550" y="2476425"/>
            <a:ext cx="2385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Non-Augmented: 46%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9325"/>
            <a:ext cx="6448549" cy="29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LSTM-based models: Vectorization &amp; Padding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510800" y="2169875"/>
            <a:ext cx="3985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5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مرنكة أقسم بالله 😂 تبهليل منتصف الليل</a:t>
            </a:r>
            <a:endParaRPr sz="1965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528350" y="3071763"/>
            <a:ext cx="3985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5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 , 14 , 6 , 88 , 5 </a:t>
            </a:r>
            <a:r>
              <a:rPr lang="en" sz="1965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23 , 76</a:t>
            </a:r>
            <a:r>
              <a:rPr lang="en" sz="1965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965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519650" y="4095675"/>
            <a:ext cx="3985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5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 , 14 , 6 , 88 , 5 </a:t>
            </a:r>
            <a:r>
              <a:rPr lang="en" sz="1965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23 , 76 </a:t>
            </a:r>
            <a:r>
              <a:rPr lang="en" sz="1965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965">
                <a:solidFill>
                  <a:schemeClr val="accent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, 0]</a:t>
            </a:r>
            <a:endParaRPr sz="1965">
              <a:solidFill>
                <a:schemeClr val="accent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24"/>
          <p:cNvCxnSpPr>
            <a:stCxn id="171" idx="2"/>
            <a:endCxn id="172" idx="0"/>
          </p:cNvCxnSpPr>
          <p:nvPr/>
        </p:nvCxnSpPr>
        <p:spPr>
          <a:xfrm>
            <a:off x="4503550" y="2657075"/>
            <a:ext cx="17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4"/>
          <p:cNvCxnSpPr>
            <a:stCxn id="172" idx="2"/>
            <a:endCxn id="173" idx="0"/>
          </p:cNvCxnSpPr>
          <p:nvPr/>
        </p:nvCxnSpPr>
        <p:spPr>
          <a:xfrm flipH="1">
            <a:off x="4512400" y="3558963"/>
            <a:ext cx="87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LSTM-based models: Layers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432850"/>
            <a:ext cx="8839199" cy="127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LSTM-based models: Results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2571750"/>
            <a:ext cx="768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61</a:t>
            </a:r>
            <a:r>
              <a:rPr lang="en" sz="2200">
                <a:solidFill>
                  <a:schemeClr val="dk2"/>
                </a:solidFill>
              </a:rPr>
              <a:t>% accuracy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+10% improvement on baseline models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LSTM-based + Aravec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9" cy="127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50" y="477213"/>
            <a:ext cx="4096551" cy="20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LSTM-based + </a:t>
            </a:r>
            <a:r>
              <a:rPr lang="en"/>
              <a:t>Aravec: Results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729450" y="2571750"/>
            <a:ext cx="768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63% accuracy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+2% improvement on the basic LSTM model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solidFill>
                  <a:schemeClr val="accent3"/>
                </a:solidFill>
              </a:rPr>
              <a:t>New approach: 2-step Classification</a:t>
            </a:r>
            <a:endParaRPr sz="304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93" y="1399577"/>
            <a:ext cx="7005625" cy="234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I`m going to uni </a:t>
            </a:r>
            <a:r>
              <a:rPr b="0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😭😭😡</a:t>
            </a:r>
            <a:endParaRPr b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Introduction &amp; Motivation</a:t>
            </a:r>
            <a:endParaRPr sz="254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Task Description</a:t>
            </a:r>
            <a:r>
              <a:rPr lang="en" sz="2200">
                <a:solidFill>
                  <a:schemeClr val="dk2"/>
                </a:solidFill>
              </a:rPr>
              <a:t>: What is sentiment </a:t>
            </a:r>
            <a:r>
              <a:rPr lang="en" sz="2200">
                <a:solidFill>
                  <a:schemeClr val="dk2"/>
                </a:solidFill>
              </a:rPr>
              <a:t>classification?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Why is it important?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What are we doing new? </a:t>
            </a:r>
            <a:r>
              <a:rPr lang="en" sz="2200">
                <a:solidFill>
                  <a:schemeClr val="dk1"/>
                </a:solidFill>
              </a:rPr>
              <a:t>Algerian Dialect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I`m going to uni </a:t>
            </a:r>
            <a:r>
              <a:rPr b="0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😊😊😊</a:t>
            </a:r>
            <a:endParaRPr b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I`m going to uni</a:t>
            </a:r>
            <a:endParaRPr b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207000" y="1853175"/>
            <a:ext cx="89370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00"/>
              <a:t>If there is no patterns that indicate </a:t>
            </a:r>
            <a:r>
              <a:rPr b="0" lang="en" sz="3000"/>
              <a:t>neutrality</a:t>
            </a:r>
            <a:r>
              <a:rPr b="0" lang="en" sz="3000"/>
              <a:t> in a sentence (neutrality itself is not detectable)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00"/>
              <a:t>how are we (as humans) able to identify neutral sentences?</a:t>
            </a:r>
            <a:endParaRPr b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18650"/>
            <a:ext cx="76887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We do not directly identify neutrality?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We go through a 2-step classification process</a:t>
            </a:r>
            <a:endParaRPr sz="2040"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825175" y="3254850"/>
            <a:ext cx="9411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400"/>
              <a:t>Text</a:t>
            </a:r>
            <a:endParaRPr b="0" sz="2400"/>
          </a:p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3013025" y="2571750"/>
            <a:ext cx="2392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400"/>
              <a:t>How positive?</a:t>
            </a:r>
            <a:endParaRPr b="0" sz="2400"/>
          </a:p>
        </p:txBody>
      </p:sp>
      <p:sp>
        <p:nvSpPr>
          <p:cNvPr id="238" name="Google Shape;238;p35"/>
          <p:cNvSpPr txBox="1"/>
          <p:nvPr>
            <p:ph type="title"/>
          </p:nvPr>
        </p:nvSpPr>
        <p:spPr>
          <a:xfrm>
            <a:off x="3013025" y="3888050"/>
            <a:ext cx="2392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400"/>
              <a:t>How negative?</a:t>
            </a:r>
            <a:endParaRPr b="0" sz="2400"/>
          </a:p>
        </p:txBody>
      </p:sp>
      <p:cxnSp>
        <p:nvCxnSpPr>
          <p:cNvPr id="239" name="Google Shape;239;p35"/>
          <p:cNvCxnSpPr>
            <a:stCxn id="236" idx="3"/>
            <a:endCxn id="237" idx="1"/>
          </p:cNvCxnSpPr>
          <p:nvPr/>
        </p:nvCxnSpPr>
        <p:spPr>
          <a:xfrm flipH="1" rot="10800000">
            <a:off x="1766275" y="2833500"/>
            <a:ext cx="12468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5"/>
          <p:cNvCxnSpPr>
            <a:stCxn id="236" idx="3"/>
            <a:endCxn id="238" idx="1"/>
          </p:cNvCxnSpPr>
          <p:nvPr/>
        </p:nvCxnSpPr>
        <p:spPr>
          <a:xfrm>
            <a:off x="1766275" y="3516600"/>
            <a:ext cx="12468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5"/>
          <p:cNvSpPr txBox="1"/>
          <p:nvPr>
            <p:ph type="title"/>
          </p:nvPr>
        </p:nvSpPr>
        <p:spPr>
          <a:xfrm>
            <a:off x="6096700" y="3254850"/>
            <a:ext cx="1734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400"/>
              <a:t>Sentiment</a:t>
            </a:r>
            <a:endParaRPr b="0" sz="2400"/>
          </a:p>
        </p:txBody>
      </p:sp>
      <p:cxnSp>
        <p:nvCxnSpPr>
          <p:cNvPr id="242" name="Google Shape;242;p35"/>
          <p:cNvCxnSpPr>
            <a:stCxn id="237" idx="3"/>
            <a:endCxn id="241" idx="1"/>
          </p:cNvCxnSpPr>
          <p:nvPr/>
        </p:nvCxnSpPr>
        <p:spPr>
          <a:xfrm>
            <a:off x="5405525" y="2833500"/>
            <a:ext cx="6912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5"/>
          <p:cNvCxnSpPr>
            <a:stCxn id="238" idx="3"/>
            <a:endCxn id="241" idx="1"/>
          </p:cNvCxnSpPr>
          <p:nvPr/>
        </p:nvCxnSpPr>
        <p:spPr>
          <a:xfrm flipH="1" rot="10800000">
            <a:off x="5405525" y="3516500"/>
            <a:ext cx="6912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" y="1093988"/>
            <a:ext cx="74390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729450" y="2115450"/>
            <a:ext cx="768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70% accuracy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+20% improvement on baseline models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lang="en" sz="2200">
                <a:solidFill>
                  <a:schemeClr val="dk2"/>
                </a:solidFill>
              </a:rPr>
              <a:t>7% improvement on traditional approach (LSTM-based model)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Conclusion and Future Work</a:t>
            </a:r>
            <a:endParaRPr sz="3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Stopwords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757750" y="1853850"/>
            <a:ext cx="78948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it is really hard to collect all stop words from the algerian dialect.</a:t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If we get access to these stop words then there will be more focus on the important information.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Data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729450" y="2078875"/>
            <a:ext cx="79374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make a enhanced model, better quality and more data and will need to be collected.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current data is very low quality and 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quantity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but we tried to get the best accuracy possible.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Augmentation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Spend more time on making a more advanced data augmentation 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algorithm.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augmentation algorithm is very basic and needs more work if we are working with arabic dialects.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Data Description</a:t>
            </a:r>
            <a:endParaRPr sz="25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115450"/>
            <a:ext cx="768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lang="en" sz="2200">
                <a:solidFill>
                  <a:schemeClr val="dk2"/>
                </a:solidFill>
              </a:rPr>
              <a:t>From where did we get the data?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lang="en" sz="2200">
                <a:solidFill>
                  <a:schemeClr val="dk2"/>
                </a:solidFill>
              </a:rPr>
              <a:t>Some information about </a:t>
            </a:r>
            <a:r>
              <a:rPr lang="en" sz="2200">
                <a:solidFill>
                  <a:schemeClr val="dk2"/>
                </a:solidFill>
              </a:rPr>
              <a:t>the data: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lang="en" sz="2200">
                <a:solidFill>
                  <a:schemeClr val="dk2"/>
                </a:solidFill>
              </a:rPr>
              <a:t>Low quantity (~1600)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lang="en" sz="2200">
                <a:solidFill>
                  <a:schemeClr val="dk2"/>
                </a:solidFill>
              </a:rPr>
              <a:t>Low quality (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7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وعلاه جاى مكرون</a:t>
            </a:r>
            <a:r>
              <a:rPr lang="en" sz="2200">
                <a:solidFill>
                  <a:schemeClr val="dk2"/>
                </a:solidFill>
              </a:rPr>
              <a:t>)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lang="en" sz="2200">
                <a:solidFill>
                  <a:schemeClr val="dk2"/>
                </a:solidFill>
              </a:rPr>
              <a:t>Not balanced (54% , 25%, 21%)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83375" y="131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Pre-processing</a:t>
            </a:r>
            <a:endParaRPr sz="254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571200" y="2688550"/>
            <a:ext cx="55092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6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@user مرنكة أقسم بالله 😂😂😂تبهليل ما بعد منتصف الليل</a:t>
            </a:r>
            <a:endParaRPr sz="196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65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65">
                <a:solidFill>
                  <a:schemeClr val="accent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مرنكة أقسم بالله 😂 تبهليل منتصف الليل</a:t>
            </a:r>
            <a:endParaRPr sz="1965">
              <a:solidFill>
                <a:schemeClr val="accent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9450" y="2078875"/>
            <a:ext cx="3000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Removing @user and RT (Twitter tokens)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Removing stopwords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Removing punctuation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Removing numbers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Normalizing emojis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Removing empty string tokens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Data Augmentation</a:t>
            </a:r>
            <a:endParaRPr sz="254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85700" y="2164625"/>
            <a:ext cx="22761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تبهليل هاذ</a:t>
            </a:r>
            <a:r>
              <a:rPr lang="en" sz="23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ا</a:t>
            </a:r>
            <a:endParaRPr sz="23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374" y="1000300"/>
            <a:ext cx="2276050" cy="29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55498" y="3497650"/>
            <a:ext cx="25365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highlight>
                  <a:srgbClr val="FFFFFF"/>
                </a:highlight>
              </a:rPr>
              <a:t>هاذا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[MASK]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[MASK]</a:t>
            </a:r>
            <a:r>
              <a:rPr lang="en" sz="2300">
                <a:solidFill>
                  <a:schemeClr val="dk2"/>
                </a:solidFill>
                <a:highlight>
                  <a:srgbClr val="FFFFFF"/>
                </a:highlight>
              </a:rPr>
              <a:t> تبهليل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8" name="Google Shape;118;p17"/>
          <p:cNvCxnSpPr>
            <a:stCxn id="115" idx="2"/>
            <a:endCxn id="117" idx="0"/>
          </p:cNvCxnSpPr>
          <p:nvPr/>
        </p:nvCxnSpPr>
        <p:spPr>
          <a:xfrm>
            <a:off x="1623750" y="2791625"/>
            <a:ext cx="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968625" y="2693125"/>
            <a:ext cx="22761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شكون </a:t>
            </a: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هاذا</a:t>
            </a:r>
            <a:endParaRPr sz="23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تبهليل شبعتونا</a:t>
            </a:r>
            <a:endParaRPr sz="23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>
            <a:stCxn id="117" idx="3"/>
            <a:endCxn id="119" idx="1"/>
          </p:cNvCxnSpPr>
          <p:nvPr/>
        </p:nvCxnSpPr>
        <p:spPr>
          <a:xfrm flipH="1" rot="10800000">
            <a:off x="2891998" y="3209500"/>
            <a:ext cx="1076700" cy="7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6675625" y="4155725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DziriBERT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Data Analysis</a:t>
            </a:r>
            <a:endParaRPr sz="254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83850" y="3987700"/>
            <a:ext cx="262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Freq Neutral Words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575" y="2024326"/>
            <a:ext cx="2908075" cy="18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100" y="2024325"/>
            <a:ext cx="2804497" cy="18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75" y="2079575"/>
            <a:ext cx="2674151" cy="1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36350" y="4025075"/>
            <a:ext cx="262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Freq Positive Words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260100" y="4025075"/>
            <a:ext cx="262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Freq Negative Words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Basic ML models</a:t>
            </a:r>
            <a:endParaRPr sz="32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461825" y="2571750"/>
            <a:ext cx="27216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Non-Augmented: 51%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Augmented: 54%</a:t>
            </a:r>
            <a:endParaRPr b="1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6250"/>
            <a:ext cx="5694776" cy="280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695350" y="2214675"/>
            <a:ext cx="19149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Non-Augmented: 48%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75" y="2054125"/>
            <a:ext cx="4509226" cy="2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