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09:46:29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229 187 24575,'0'0'0,"0"0"0,0 0 0,12-12 0,11-9 0,51-46 0,-63 59 0,0 1 0,0 0 0,1 0 0,0 2 0,20-8 0,2 2 0,1 3 0,1 0 0,-1 3 0,1 1 0,68 1 0,-49 5 0,-1 3 0,1 3 0,63 17 0,-98-19 0,0 1 0,0 1 0,0 1 0,-1 1 0,-1 0 0,1 2 0,-2 0 0,0 1 0,0 1 0,-1 0 0,-1 1 0,14 18 0,-9-8 0,-1 0 0,-1 2 0,-1 0 0,-2 1 0,-1 1 0,-1 0 0,13 44 0,-19-49 0,-1 1 0,-1 0 0,-1 0 0,-2 0 0,0 1 0,-2-1 0,0 0 0,-2 1 0,-1-1 0,-1 0 0,-1 0 0,-1-1 0,-14 35 0,5-21 0,-1-1 0,-3-1 0,-34 53 0,41-72 0,-1-1 0,-1 0 0,0-1 0,-1 0 0,-1-1 0,0-1 0,-1-1 0,-31 19 0,31-21 0,-1-1 0,0 0 0,-1-1 0,1-1 0,-1-1 0,-1-1 0,1 0 0,-1-2 0,-20 2 0,-31-5 0,0-3 0,0-3 0,0-3 0,1-3 0,-109-34 0,163 40 0,-1-1 0,2 0 0,-1-1 0,1 0 0,0-2 0,1 0 0,0 0 0,1-1 0,0-1 0,1 0 0,0-1 0,1 0 0,-16-24 0,3-2 0,2 0 0,1-2 0,2 0 0,-22-73 0,35 89 0,2-1 0,0 0 0,2 1 0,1-1 0,4-50 0,-1 5 0,-3 51 0,1-1 0,1 0 0,2 1 0,0-1 0,0 1 0,2-1 0,13-32 0,-12 38-109,-2 2-30,1 0-1,1 1 1,0-1-1,0 1 0,2 1 1,-1-1-1,1 1 1,18-18-1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10:10:19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24575,'0'0'0,"0"0"0,0 0 0,0 0 0,8-7 0,7-7 0,6-5 0,1 1 0,32-21 0,-46 34 0,1 1 0,0-1 0,0 2 0,0-1 0,0 1 0,1 0 0,-1 1 0,1 0 0,0 1 0,15-1 0,-23 2 0,20 0 0,1 1 0,42 6 0,-59-6 0,0 0 0,0 1 0,-1 0 0,1 0 0,-1 0 0,1 1 0,-1 0 0,0 0 0,0 0 0,0 0 0,0 1 0,-1 0 0,0 0 0,1 0 0,-1 1 0,4 5 0,-6-5 0,1-1 0,-1 1 0,0-1 0,-1 1 0,1 0 0,-1 0 0,0-1 0,0 1 0,0 8 0,-3 49 0,0-30 0,1 68 0,3 1 0,5-1 0,4 0 0,28 110 0,-29-171 0,81 273 0,-85-298 0,0 0 0,10 15 0,-13-24 0,1 0 0,-1 0 0,1 0 0,0 0 0,0-1 0,0 0 0,1 0 0,6 5 0,-7-8 0,0 0 0,0-1 0,0 1 0,1-1 0,-1 0 0,0 0 0,0 0 0,6-2 0,8 1 0,-18 1 0,1 1 0,-1-1 0,0 0 0,1 1 0,-1-1 0,0 0 0,0 1 0,1-1 0,-1 1 0,0-1 0,0 1 0,0-1 0,0 0 0,0 1 0,1-1 0,-1 1 0,0-1 0,0 1 0,0-1 0,0 1 0,0-1 0,0 1 0,-1-1 0,1 1 0,0-1 0,0 1 0,0-1 0,0 0 0,0 1 0,-1-1 0,1 1 0,0-1 0,0 0 0,-1 2 0,-8 19 0,1-7 0,1 0 0,1 0 0,0 1 0,1-1 0,0 1 0,2 1 0,-1-1 0,2 0 0,-1 20 0,3 220 0,1-109 0,9 43 0,0-17 0,-10 118 0,0-279 0,-1 0 0,1 0 0,-2 1 0,0-1 0,0 0 0,-1-1 0,0 1 0,-1 0 0,0-1 0,-1 0 0,0 0 0,0 0 0,-9 10 0,13-19 0,0 0 0,-1 1 0,1-1 0,-1-1 0,1 1 0,-1 0 0,0 0 0,1-1 0,-1 1 0,0 0 0,1-1 0,-1 0 0,0 1 0,0-1 0,1 0 0,-3 0 0,-34-2 0,20 0 0,-13 3-61,-36 4 0,38-2-1182,-5 0-5583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10:11:18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24575,'0'837'-1365,"0"-807"-5461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10:11:21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444 0 24575,'-1'4'0,"1"1"0,-1-1 0,0 0 0,0 0 0,-1 0 0,1 0 0,-1 0 0,0 0 0,0-1 0,0 1 0,0-1 0,-1 1 0,1-1 0,-1 0 0,-5 5 0,-9 12 0,8-9 0,-1 0 0,-15 12 0,-4 4 0,19-18 0,0 0 0,-1-2 0,0 1 0,-23 11 0,-16 10 0,42-23 0,0-1 0,0 0 0,-1 0 0,-14 5 0,20-9 0,1 0 0,0-1 0,0 1 0,0-1 0,-1 1 0,1-1 0,0 0 0,-1 0 0,1 1 0,0-2 0,-1 1 0,1 0 0,0 0 0,0-1 0,-1 1 0,1-1 0,0 0 0,0 0 0,0 0 0,0 0 0,0 0 0,0 0 0,0 0 0,-3-4 0,-9-10-341,1-1 0,1 0-1,-17-29 1,17 21-6485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CDD2A-8371-4580-BDD0-5D7714F1FBA4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FDD78-216B-4FAD-ACAB-98A4F9AB3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8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5DD84-CDCA-37C0-E58A-BF66E219C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047F4C-D9F8-4CEF-96C2-8CCB4C705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B6F8D1-9B20-3CFE-BD2D-19391B61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EDEC2-42AE-C891-0E5E-EB5555FF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329C0-544B-C53E-4803-1243289B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1122E-9E35-C66C-3CE8-345D086C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CF49AA-FE53-544A-E9AE-4F6726C16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ECC0D-67FF-AA71-BEC8-A282DA1F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DF450-0B88-A486-1EF9-AE740A90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0260A-5DDA-EE0D-1B99-D9574F7F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6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9521AC-7EA3-BD9F-4C88-E6EB5F0F9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866FB9-8BBC-6E95-5286-07AF4EF1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D898E-9BE0-212C-4F56-410CCCD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3522E-8BA8-EFB0-2636-A694986C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97D908-C7B6-11D1-1E17-95010FF7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841C4-1EDF-3656-441A-D3A42072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C6ECF-5C79-C861-86E5-5BC31FF9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08772E-91E4-9372-16F8-7DACD614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C9643-175B-AF29-E460-F45DD272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36171-C075-9FD5-1856-17643A8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6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8472F-354B-35E0-E085-5BBBBDEF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2B8AE-95DB-9A24-544E-97F8D710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48CD28-27E6-5572-89B6-520DF237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FA43E4-82E4-B1C5-6F92-D792F6EF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7083A-775F-390D-192E-86CFD51B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97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615D1-98E3-3BD3-33A6-7877D59E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49F7B9-8817-48B4-3933-165EBD3E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E2CEF9-8788-146D-5FC9-0B9CFE85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F04386-F66A-CF3E-87BA-7BF52F1C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0D4117-AC36-3927-4008-96108220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33243A-034C-410C-C754-2679CB38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01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54FFE-6638-2F50-86BC-98F1C0EE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F4BCA4-2AAB-C4FA-D10B-B48F19E7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32F7A6-56ED-1B7D-A3B5-7B50E550F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670C8C-F338-4B8B-751A-A0B02A9AE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1D3BFC-5BCF-8134-4186-702AFB79F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A98BDD-451D-CBEC-8F78-C61534C8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53BDA2-79D4-9E3C-E46A-3F8B88A2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10DBD1-DB42-17D2-0761-6669826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0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AF9F5-3410-37CD-0876-395C52D4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23DB17-52CD-0A8A-83EC-114039D7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9139A-EC6E-0E7F-88FA-80802DF2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1B5FA9-CCFC-DEFB-B33C-771860A4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96DF7C-9A8D-3A35-1CF8-2FFB769C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5599C2-2EA7-99DD-BFBF-CE81CDE0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738AE9-A323-F78B-D930-FD6BD5EB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B8685-29AD-F7A3-D343-FA6A0D27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58DA2-4950-C42C-3A55-360B41CF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1C1296-84B1-61B6-D184-0F0512F2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425EB-431D-3D37-A6F4-4F034BDA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C083B7-7018-864B-4A76-75ACB1CC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0727BF-6191-2085-EB93-65BF6267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34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911EC-A272-2B62-F6CD-C74436E2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A87B65-4FF0-27E2-A7BD-CC046523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515315-F78F-573B-E7AF-5D2414E34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604C89-DF8B-7D26-586C-8BA1B85A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69AFAA-C5F4-FC26-5858-99F2939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A797B-D483-4EF8-B877-53672257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8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97D0C5-F7DB-CFBE-3D81-3DF26438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1156DC-8771-0425-7C3E-CA86882D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CDC554-79C7-97C5-DCB3-A0E9B9B74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7D8AF-47C5-42B2-9C76-CBBE05E5E261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ADE9E-9D66-6F2B-90EE-AB889EF68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ADBBC-4A8C-C6D7-B88E-F070B1A89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D68FA-85BE-419E-A000-D474819C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4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729343" y="1730829"/>
            <a:ext cx="109013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Launch Google Collab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Download the Bitcoin </a:t>
            </a:r>
            <a:r>
              <a:rPr lang="fr-FR" sz="3200" dirty="0" err="1"/>
              <a:t>Metrics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</a:t>
            </a:r>
            <a:r>
              <a:rPr lang="fr-FR" sz="3200" dirty="0" err="1"/>
              <a:t>from</a:t>
            </a:r>
            <a:r>
              <a:rPr lang="fr-FR" sz="3200" dirty="0"/>
              <a:t>: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</a:t>
            </a:r>
            <a:r>
              <a:rPr lang="fr-FR" sz="2400" b="1" dirty="0">
                <a:solidFill>
                  <a:schemeClr val="accent2"/>
                </a:solidFill>
              </a:rPr>
              <a:t>https://www.kaggle.com/datasets/ahmedoveedd/bitcoin-metrics</a:t>
            </a:r>
          </a:p>
          <a:p>
            <a:pPr>
              <a:lnSpc>
                <a:spcPct val="150000"/>
              </a:lnSpc>
            </a:pPr>
            <a:endParaRPr lang="fr-FR" sz="2000" b="1" dirty="0">
              <a:solidFill>
                <a:schemeClr val="accent2"/>
              </a:solidFill>
            </a:endParaRPr>
          </a:p>
          <a:p>
            <a:r>
              <a:rPr lang="fr-FR" sz="3200" b="1" dirty="0"/>
              <a:t>Bitcoin </a:t>
            </a:r>
            <a:r>
              <a:rPr lang="fr-FR" sz="3200" b="1" dirty="0" err="1"/>
              <a:t>Metrics</a:t>
            </a:r>
            <a:r>
              <a:rPr lang="fr-FR" sz="3200" b="1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a collection of bitcoin stats </a:t>
            </a:r>
            <a:r>
              <a:rPr lang="fr-FR" sz="3200" dirty="0" err="1"/>
              <a:t>from</a:t>
            </a:r>
            <a:r>
              <a:rPr lang="fr-FR" sz="3200" dirty="0"/>
              <a:t> the </a:t>
            </a:r>
            <a:r>
              <a:rPr lang="fr-FR" sz="3200" dirty="0" err="1"/>
              <a:t>year</a:t>
            </a:r>
            <a:r>
              <a:rPr lang="fr-FR" sz="3200" dirty="0"/>
              <a:t> 2009 to 2016 </a:t>
            </a:r>
            <a:r>
              <a:rPr lang="fr-FR" sz="3200" dirty="0" err="1"/>
              <a:t>containing</a:t>
            </a:r>
            <a:r>
              <a:rPr lang="fr-FR" sz="3200" dirty="0"/>
              <a:t> </a:t>
            </a:r>
            <a:r>
              <a:rPr lang="fr-FR" sz="3200" dirty="0" err="1"/>
              <a:t>different</a:t>
            </a:r>
            <a:r>
              <a:rPr lang="fr-FR" sz="3200" dirty="0"/>
              <a:t> values and </a:t>
            </a:r>
            <a:r>
              <a:rPr lang="fr-FR" sz="3200" dirty="0" err="1"/>
              <a:t>attributes</a:t>
            </a:r>
            <a:r>
              <a:rPr lang="fr-FR" sz="32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4D486-07FA-A0EE-F46E-E9E8EB426FEC}"/>
              </a:ext>
            </a:extLst>
          </p:cNvPr>
          <p:cNvSpPr txBox="1"/>
          <p:nvPr/>
        </p:nvSpPr>
        <p:spPr>
          <a:xfrm>
            <a:off x="1377388" y="143624"/>
            <a:ext cx="520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Dataset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37541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F93E7CE-EECD-3A76-10AF-9A9D6119D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06" y="1860203"/>
            <a:ext cx="6554115" cy="10574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B11A12F-B865-FFC2-28C7-4CA41DBE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42" y="4242945"/>
            <a:ext cx="2227627" cy="71547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C5E0FB3-FEF6-54BD-17F4-51F2E5B37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100" y="3462289"/>
            <a:ext cx="7592555" cy="227679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46209E8-2B18-EEA3-BEEC-FC630F31C129}"/>
              </a:ext>
            </a:extLst>
          </p:cNvPr>
          <p:cNvSpPr txBox="1"/>
          <p:nvPr/>
        </p:nvSpPr>
        <p:spPr>
          <a:xfrm>
            <a:off x="450593" y="2065748"/>
            <a:ext cx="368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drop the </a:t>
            </a:r>
            <a:r>
              <a:rPr lang="fr-FR" dirty="0" err="1"/>
              <a:t>missing</a:t>
            </a:r>
            <a:r>
              <a:rPr lang="fr-FR" dirty="0"/>
              <a:t> values or </a:t>
            </a:r>
            <a:r>
              <a:rPr lang="fr-FR" dirty="0" err="1"/>
              <a:t>fill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7F997FF-6424-5402-94D4-F1A833A0D663}"/>
              </a:ext>
            </a:extLst>
          </p:cNvPr>
          <p:cNvSpPr txBox="1"/>
          <p:nvPr/>
        </p:nvSpPr>
        <p:spPr>
          <a:xfrm>
            <a:off x="1377388" y="143624"/>
            <a:ext cx="520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Data normalisation</a:t>
            </a:r>
          </a:p>
        </p:txBody>
      </p:sp>
    </p:spTree>
    <p:extLst>
      <p:ext uri="{BB962C8B-B14F-4D97-AF65-F5344CB8AC3E}">
        <p14:creationId xmlns:p14="http://schemas.microsoft.com/office/powerpoint/2010/main" val="170952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3412671" y="3048992"/>
            <a:ext cx="5366657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200" b="1" dirty="0"/>
              <a:t>Show us </a:t>
            </a:r>
            <a:r>
              <a:rPr lang="fr-FR" sz="3200" b="1" dirty="0" err="1"/>
              <a:t>your</a:t>
            </a:r>
            <a:r>
              <a:rPr lang="fr-FR" sz="3200" b="1" dirty="0"/>
              <a:t> clean data!</a:t>
            </a:r>
          </a:p>
        </p:txBody>
      </p:sp>
    </p:spTree>
    <p:extLst>
      <p:ext uri="{BB962C8B-B14F-4D97-AF65-F5344CB8AC3E}">
        <p14:creationId xmlns:p14="http://schemas.microsoft.com/office/powerpoint/2010/main" val="196500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189571" y="872186"/>
            <a:ext cx="12002429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Double click on the "</a:t>
            </a:r>
            <a:r>
              <a:rPr lang="fr-FR" sz="3200" dirty="0">
                <a:solidFill>
                  <a:srgbClr val="00B0F0"/>
                </a:solidFill>
              </a:rPr>
              <a:t>Bitcoin_metrics.csv</a:t>
            </a:r>
            <a:r>
              <a:rPr lang="fr-FR" sz="3200" dirty="0"/>
              <a:t>"  file to </a:t>
            </a:r>
            <a:r>
              <a:rPr lang="fr-FR" sz="3200" dirty="0" err="1"/>
              <a:t>see</a:t>
            </a:r>
            <a:r>
              <a:rPr lang="fr-FR" sz="3200" dirty="0"/>
              <a:t> </a:t>
            </a:r>
            <a:r>
              <a:rPr lang="fr-FR" sz="3200" dirty="0" err="1"/>
              <a:t>its</a:t>
            </a:r>
            <a:r>
              <a:rPr lang="fr-FR" sz="3200" dirty="0"/>
              <a:t> content</a:t>
            </a: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22113F2-4A95-9BA0-6799-018FE6775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17" y="1780041"/>
            <a:ext cx="3090596" cy="31599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2FB7A81-E029-2B43-7274-F9DA94FDB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882" y="1780041"/>
            <a:ext cx="2749294" cy="31599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35B6686-3709-BE54-9DBD-A6341DDE1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894" y="5087829"/>
            <a:ext cx="7041994" cy="1722107"/>
          </a:xfrm>
          <a:prstGeom prst="rect">
            <a:avLst/>
          </a:prstGeom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CA4B0475-78BC-7215-EDD4-A32029DBE9AA}"/>
              </a:ext>
            </a:extLst>
          </p:cNvPr>
          <p:cNvSpPr/>
          <p:nvPr/>
        </p:nvSpPr>
        <p:spPr>
          <a:xfrm>
            <a:off x="10214517" y="2805395"/>
            <a:ext cx="747132" cy="2848273"/>
          </a:xfrm>
          <a:custGeom>
            <a:avLst/>
            <a:gdLst>
              <a:gd name="connsiteX0" fmla="*/ 0 w 747132"/>
              <a:gd name="connsiteY0" fmla="*/ 4712 h 2848273"/>
              <a:gd name="connsiteX1" fmla="*/ 747132 w 747132"/>
              <a:gd name="connsiteY1" fmla="*/ 450761 h 2848273"/>
              <a:gd name="connsiteX2" fmla="*/ 0 w 747132"/>
              <a:gd name="connsiteY2" fmla="*/ 2848273 h 284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132" h="2848273">
                <a:moveTo>
                  <a:pt x="0" y="4712"/>
                </a:moveTo>
                <a:cubicBezTo>
                  <a:pt x="373566" y="-9227"/>
                  <a:pt x="747132" y="-23166"/>
                  <a:pt x="747132" y="450761"/>
                </a:cubicBezTo>
                <a:cubicBezTo>
                  <a:pt x="747132" y="924688"/>
                  <a:pt x="200722" y="2437536"/>
                  <a:pt x="0" y="284827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026DE22-7715-82DA-7021-EBBA50147D7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164566" y="5653668"/>
            <a:ext cx="49951" cy="9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4E1B60B-075E-9BD2-3CA6-FEDE3E39501A}"/>
              </a:ext>
            </a:extLst>
          </p:cNvPr>
          <p:cNvSpPr txBox="1"/>
          <p:nvPr/>
        </p:nvSpPr>
        <p:spPr>
          <a:xfrm>
            <a:off x="1377388" y="143624"/>
            <a:ext cx="520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64620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189571" y="872186"/>
            <a:ext cx="12002429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Import </a:t>
            </a:r>
            <a:r>
              <a:rPr lang="fr-FR" sz="3200" dirty="0" err="1"/>
              <a:t>your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</a:t>
            </a:r>
            <a:r>
              <a:rPr lang="fr-FR" sz="3200" dirty="0" err="1"/>
              <a:t>into</a:t>
            </a:r>
            <a:r>
              <a:rPr lang="fr-FR" sz="3200" dirty="0"/>
              <a:t> collab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BA2EAE-8402-7F7C-BA86-E959A910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34" y="2349784"/>
            <a:ext cx="3629532" cy="30388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85C53B6C-2CF5-9A20-8F31-BB4ACB433B61}"/>
                  </a:ext>
                </a:extLst>
              </p14:cNvPr>
              <p14:cNvContentPartPr/>
              <p14:nvPr/>
            </p14:nvContentPartPr>
            <p14:xfrm>
              <a:off x="4769379" y="2726226"/>
              <a:ext cx="505800" cy="45612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85C53B6C-2CF5-9A20-8F31-BB4ACB433B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3259" y="2720106"/>
                <a:ext cx="518040" cy="468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F01B7C97-D84A-3344-7286-73437E20C333}"/>
              </a:ext>
            </a:extLst>
          </p:cNvPr>
          <p:cNvSpPr txBox="1"/>
          <p:nvPr/>
        </p:nvSpPr>
        <p:spPr>
          <a:xfrm>
            <a:off x="1377388" y="143624"/>
            <a:ext cx="520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Work </a:t>
            </a:r>
            <a:r>
              <a:rPr lang="fr-FR" sz="3600" b="1" dirty="0" err="1"/>
              <a:t>environment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0419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189571" y="872186"/>
            <a:ext cx="12002429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Write </a:t>
            </a:r>
            <a:r>
              <a:rPr lang="fr-FR" sz="3200" dirty="0" err="1"/>
              <a:t>these</a:t>
            </a:r>
            <a:r>
              <a:rPr lang="fr-FR" sz="3200" dirty="0"/>
              <a:t> 3 </a:t>
            </a:r>
            <a:r>
              <a:rPr lang="fr-FR" sz="3200" dirty="0" err="1"/>
              <a:t>rows</a:t>
            </a:r>
            <a:r>
              <a:rPr lang="fr-FR" sz="3200" dirty="0"/>
              <a:t> in </a:t>
            </a:r>
            <a:r>
              <a:rPr lang="fr-FR" sz="3200" dirty="0" err="1"/>
              <a:t>your</a:t>
            </a:r>
            <a:r>
              <a:rPr lang="fr-FR" sz="3200" dirty="0"/>
              <a:t> </a:t>
            </a:r>
            <a:r>
              <a:rPr lang="fr-FR" sz="3200" dirty="0" err="1"/>
              <a:t>cell</a:t>
            </a:r>
            <a:r>
              <a:rPr lang="fr-FR" sz="3200" dirty="0"/>
              <a:t>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0526CA8-D352-8CAC-D490-2179C35A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94" y="2937377"/>
            <a:ext cx="5793411" cy="12466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69D7B66-2A5E-B3FF-D53C-9B426B378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70" y="4457418"/>
            <a:ext cx="7150681" cy="177929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FBDB0AF-A64E-5884-6B92-F127B85AA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217" y="1701454"/>
            <a:ext cx="5659566" cy="107460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EAC8935-5CC0-8A91-0167-A8D6DC87D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488" y="4525403"/>
            <a:ext cx="4289667" cy="1711303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DC81252-CF5A-FE33-F2AD-3BC4BE0805FE}"/>
              </a:ext>
            </a:extLst>
          </p:cNvPr>
          <p:cNvCxnSpPr>
            <a:cxnSpLocks/>
          </p:cNvCxnSpPr>
          <p:nvPr/>
        </p:nvCxnSpPr>
        <p:spPr>
          <a:xfrm>
            <a:off x="10571967" y="3782860"/>
            <a:ext cx="0" cy="538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04696371-3065-2472-ADD1-7B54ED1B6375}"/>
              </a:ext>
            </a:extLst>
          </p:cNvPr>
          <p:cNvSpPr txBox="1"/>
          <p:nvPr/>
        </p:nvSpPr>
        <p:spPr>
          <a:xfrm>
            <a:off x="9270136" y="3269386"/>
            <a:ext cx="26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result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2C5DF0A-26D4-141E-89FB-2CBA76E66741}"/>
              </a:ext>
            </a:extLst>
          </p:cNvPr>
          <p:cNvSpPr txBox="1"/>
          <p:nvPr/>
        </p:nvSpPr>
        <p:spPr>
          <a:xfrm>
            <a:off x="1377388" y="143624"/>
            <a:ext cx="743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Read a </a:t>
            </a:r>
            <a:r>
              <a:rPr lang="fr-FR" sz="3600" b="1" dirty="0" err="1"/>
              <a:t>dataset</a:t>
            </a:r>
            <a:r>
              <a:rPr lang="fr-FR" sz="3600" b="1" dirty="0"/>
              <a:t> in a variable</a:t>
            </a:r>
          </a:p>
        </p:txBody>
      </p:sp>
    </p:spTree>
    <p:extLst>
      <p:ext uri="{BB962C8B-B14F-4D97-AF65-F5344CB8AC3E}">
        <p14:creationId xmlns:p14="http://schemas.microsoft.com/office/powerpoint/2010/main" val="32262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189571" y="872186"/>
            <a:ext cx="12002429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Notice: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76BE42-B5CB-482C-F251-29E0701D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1252194"/>
            <a:ext cx="3676650" cy="1524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C642BC-9120-74BB-400B-3DF15C3B9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49" y="3358408"/>
            <a:ext cx="4257675" cy="904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DA6486E3-3C2C-F14E-A691-E21B6B7EF290}"/>
                  </a:ext>
                </a:extLst>
              </p14:cNvPr>
              <p14:cNvContentPartPr/>
              <p14:nvPr/>
            </p14:nvContentPartPr>
            <p14:xfrm>
              <a:off x="7869492" y="1480068"/>
              <a:ext cx="268560" cy="97668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DA6486E3-3C2C-F14E-A691-E21B6B7EF2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3372" y="1473948"/>
                <a:ext cx="280800" cy="9889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30A5249F-3AB8-814F-EB3F-D71AEF3E9A47}"/>
              </a:ext>
            </a:extLst>
          </p:cNvPr>
          <p:cNvSpPr txBox="1"/>
          <p:nvPr/>
        </p:nvSpPr>
        <p:spPr>
          <a:xfrm>
            <a:off x="8138052" y="1783742"/>
            <a:ext cx="203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day</a:t>
            </a:r>
            <a:r>
              <a:rPr lang="fr-FR" dirty="0"/>
              <a:t> (12/09/2023)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A892B550-2228-1309-05B7-08E25C3C8B1E}"/>
                  </a:ext>
                </a:extLst>
              </p14:cNvPr>
              <p14:cNvContentPartPr/>
              <p14:nvPr/>
            </p14:nvContentPartPr>
            <p14:xfrm>
              <a:off x="5761332" y="2830428"/>
              <a:ext cx="360" cy="31212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A892B550-2228-1309-05B7-08E25C3C8B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5212" y="2824308"/>
                <a:ext cx="126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C08877D8-E360-8DB4-6714-53C569E1F245}"/>
                  </a:ext>
                </a:extLst>
              </p14:cNvPr>
              <p14:cNvContentPartPr/>
              <p14:nvPr/>
            </p14:nvContentPartPr>
            <p14:xfrm>
              <a:off x="5702652" y="3093948"/>
              <a:ext cx="159840" cy="98640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C08877D8-E360-8DB4-6714-53C569E1F2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96532" y="3087828"/>
                <a:ext cx="172080" cy="1108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623B0B27-51A6-E1B5-0CC7-7DFFB7712051}"/>
              </a:ext>
            </a:extLst>
          </p:cNvPr>
          <p:cNvSpPr txBox="1"/>
          <p:nvPr/>
        </p:nvSpPr>
        <p:spPr>
          <a:xfrm>
            <a:off x="481794" y="4491554"/>
            <a:ext cx="9002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This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generally</a:t>
            </a:r>
            <a:r>
              <a:rPr lang="fr-FR" sz="2000" dirty="0"/>
              <a:t> </a:t>
            </a:r>
            <a:r>
              <a:rPr lang="fr-FR" sz="2000" dirty="0" err="1"/>
              <a:t>called</a:t>
            </a:r>
            <a:r>
              <a:rPr lang="fr-FR" sz="2000" dirty="0"/>
              <a:t> </a:t>
            </a:r>
            <a:r>
              <a:rPr lang="fr-FR" sz="2000" b="1" dirty="0"/>
              <a:t>data </a:t>
            </a:r>
            <a:r>
              <a:rPr lang="fr-FR" sz="2000" b="1" dirty="0" err="1"/>
              <a:t>reshaping</a:t>
            </a:r>
            <a:r>
              <a:rPr lang="fr-FR" sz="2000" dirty="0"/>
              <a:t>, </a:t>
            </a:r>
            <a:r>
              <a:rPr lang="fr-FR" sz="2000" dirty="0" err="1"/>
              <a:t>this</a:t>
            </a:r>
            <a:r>
              <a:rPr lang="fr-FR" sz="2000" dirty="0"/>
              <a:t> process </a:t>
            </a:r>
            <a:r>
              <a:rPr lang="fr-FR" sz="2000" dirty="0" err="1"/>
              <a:t>specifically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called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00B0F0"/>
                </a:solidFill>
              </a:rPr>
              <a:t>data </a:t>
            </a:r>
            <a:r>
              <a:rPr lang="fr-FR" sz="2000" b="1" dirty="0" err="1">
                <a:solidFill>
                  <a:srgbClr val="00B0F0"/>
                </a:solidFill>
              </a:rPr>
              <a:t>pivoting</a:t>
            </a:r>
            <a:r>
              <a:rPr lang="fr-FR" sz="2000" dirty="0"/>
              <a:t>;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u="sng" dirty="0"/>
              <a:t>long format </a:t>
            </a:r>
            <a:r>
              <a:rPr lang="fr-FR" sz="2000" dirty="0"/>
              <a:t>to </a:t>
            </a:r>
            <a:r>
              <a:rPr lang="fr-FR" sz="2000" u="sng" dirty="0"/>
              <a:t>short format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596191-FBB6-9480-F094-59FFDBD5610D}"/>
              </a:ext>
            </a:extLst>
          </p:cNvPr>
          <p:cNvSpPr txBox="1"/>
          <p:nvPr/>
        </p:nvSpPr>
        <p:spPr>
          <a:xfrm>
            <a:off x="8657838" y="5609063"/>
            <a:ext cx="200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Let’s</a:t>
            </a:r>
            <a:r>
              <a:rPr lang="fr-FR" sz="3200" dirty="0"/>
              <a:t> </a:t>
            </a:r>
            <a:r>
              <a:rPr lang="fr-FR" sz="3200" dirty="0" err="1"/>
              <a:t>try</a:t>
            </a:r>
            <a:r>
              <a:rPr lang="fr-FR" sz="3200" dirty="0"/>
              <a:t> </a:t>
            </a:r>
            <a:r>
              <a:rPr lang="fr-FR" sz="3200" dirty="0" err="1"/>
              <a:t>it!</a:t>
            </a:r>
            <a:endParaRPr lang="fr-FR" sz="32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C79D545-1465-702E-22BC-ABED814385AF}"/>
              </a:ext>
            </a:extLst>
          </p:cNvPr>
          <p:cNvCxnSpPr>
            <a:cxnSpLocks/>
          </p:cNvCxnSpPr>
          <p:nvPr/>
        </p:nvCxnSpPr>
        <p:spPr>
          <a:xfrm>
            <a:off x="10660566" y="5901451"/>
            <a:ext cx="501805" cy="0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F4C4F58-2C44-BB95-C817-04CCFEF9741F}"/>
              </a:ext>
            </a:extLst>
          </p:cNvPr>
          <p:cNvSpPr txBox="1"/>
          <p:nvPr/>
        </p:nvSpPr>
        <p:spPr>
          <a:xfrm>
            <a:off x="1377388" y="143624"/>
            <a:ext cx="520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13439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189571" y="872186"/>
            <a:ext cx="12002429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err="1"/>
              <a:t>Add</a:t>
            </a:r>
            <a:r>
              <a:rPr lang="fr-FR" sz="3200" dirty="0"/>
              <a:t> a new </a:t>
            </a:r>
            <a:r>
              <a:rPr lang="fr-FR" sz="3200" dirty="0" err="1"/>
              <a:t>cell</a:t>
            </a:r>
            <a:r>
              <a:rPr lang="fr-FR" sz="3200" dirty="0"/>
              <a:t> </a:t>
            </a:r>
            <a:r>
              <a:rPr lang="fr-FR" sz="3200" dirty="0" err="1"/>
              <a:t>then</a:t>
            </a:r>
            <a:r>
              <a:rPr lang="fr-FR" sz="3200" dirty="0"/>
              <a:t> </a:t>
            </a:r>
            <a:r>
              <a:rPr lang="fr-FR" sz="3200" dirty="0" err="1"/>
              <a:t>write</a:t>
            </a:r>
            <a:r>
              <a:rPr lang="fr-FR" sz="3200" dirty="0"/>
              <a:t> </a:t>
            </a:r>
            <a:r>
              <a:rPr lang="fr-FR" sz="3200" dirty="0" err="1"/>
              <a:t>this</a:t>
            </a:r>
            <a:r>
              <a:rPr lang="fr-FR" sz="3200" dirty="0"/>
              <a:t> line of code: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6D0A2E-3E76-E3F9-3133-3CFDDD75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46" y="2019741"/>
            <a:ext cx="9373908" cy="342948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D298BFC-5DE2-4533-2D88-B69CDB46C7E1}"/>
              </a:ext>
            </a:extLst>
          </p:cNvPr>
          <p:cNvCxnSpPr>
            <a:cxnSpLocks/>
          </p:cNvCxnSpPr>
          <p:nvPr/>
        </p:nvCxnSpPr>
        <p:spPr>
          <a:xfrm flipV="1">
            <a:off x="4125951" y="2452402"/>
            <a:ext cx="490654" cy="595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0BABB88-3816-7878-289B-E981F63C5F2B}"/>
              </a:ext>
            </a:extLst>
          </p:cNvPr>
          <p:cNvSpPr txBox="1"/>
          <p:nvPr/>
        </p:nvSpPr>
        <p:spPr>
          <a:xfrm>
            <a:off x="2562246" y="3059411"/>
            <a:ext cx="27122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What</a:t>
            </a:r>
            <a:r>
              <a:rPr lang="fr-FR" sz="1500" dirty="0"/>
              <a:t> </a:t>
            </a:r>
            <a:r>
              <a:rPr lang="fr-FR" sz="1500" dirty="0" err="1"/>
              <a:t>we</a:t>
            </a:r>
            <a:r>
              <a:rPr lang="fr-FR" sz="1500" dirty="0"/>
              <a:t> </a:t>
            </a:r>
            <a:r>
              <a:rPr lang="fr-FR" sz="1500" dirty="0" err="1"/>
              <a:t>want</a:t>
            </a:r>
            <a:r>
              <a:rPr lang="fr-FR" sz="1500" dirty="0"/>
              <a:t> as the </a:t>
            </a:r>
            <a:r>
              <a:rPr lang="fr-FR" sz="1500" dirty="0" err="1"/>
              <a:t>row</a:t>
            </a:r>
            <a:r>
              <a:rPr lang="fr-FR" sz="1500" dirty="0"/>
              <a:t> index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2EA3AE9-E728-870C-22ED-FC1C29E6D3CB}"/>
              </a:ext>
            </a:extLst>
          </p:cNvPr>
          <p:cNvCxnSpPr>
            <a:cxnSpLocks/>
          </p:cNvCxnSpPr>
          <p:nvPr/>
        </p:nvCxnSpPr>
        <p:spPr>
          <a:xfrm flipV="1">
            <a:off x="5932449" y="2452402"/>
            <a:ext cx="0" cy="1060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79E445C-DC5C-76DB-2E4E-A7313D1F6525}"/>
              </a:ext>
            </a:extLst>
          </p:cNvPr>
          <p:cNvSpPr txBox="1"/>
          <p:nvPr/>
        </p:nvSpPr>
        <p:spPr>
          <a:xfrm>
            <a:off x="4759371" y="3516192"/>
            <a:ext cx="23461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500" dirty="0" err="1"/>
              <a:t>What</a:t>
            </a:r>
            <a:r>
              <a:rPr lang="fr-FR" sz="1500" dirty="0"/>
              <a:t> </a:t>
            </a:r>
            <a:r>
              <a:rPr lang="fr-FR" sz="1500" dirty="0" err="1"/>
              <a:t>we</a:t>
            </a:r>
            <a:r>
              <a:rPr lang="fr-FR" sz="1500" dirty="0"/>
              <a:t> </a:t>
            </a:r>
            <a:r>
              <a:rPr lang="fr-FR" sz="1500" dirty="0" err="1"/>
              <a:t>want</a:t>
            </a:r>
            <a:r>
              <a:rPr lang="fr-FR" sz="1500" dirty="0"/>
              <a:t> as </a:t>
            </a:r>
            <a:r>
              <a:rPr lang="fr-FR" sz="1500" dirty="0" err="1"/>
              <a:t>columns</a:t>
            </a:r>
            <a:endParaRPr lang="fr-FR" sz="15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9C057A6-E561-C481-7668-E6E0CA1772AC}"/>
              </a:ext>
            </a:extLst>
          </p:cNvPr>
          <p:cNvCxnSpPr>
            <a:cxnSpLocks/>
          </p:cNvCxnSpPr>
          <p:nvPr/>
        </p:nvCxnSpPr>
        <p:spPr>
          <a:xfrm flipV="1">
            <a:off x="7482469" y="2452402"/>
            <a:ext cx="0" cy="297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047749B-624A-02B7-66F2-9987E57D5EA7}"/>
              </a:ext>
            </a:extLst>
          </p:cNvPr>
          <p:cNvSpPr txBox="1"/>
          <p:nvPr/>
        </p:nvSpPr>
        <p:spPr>
          <a:xfrm>
            <a:off x="6237715" y="2812228"/>
            <a:ext cx="2489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/>
              <a:t>The values </a:t>
            </a:r>
            <a:r>
              <a:rPr lang="fr-FR" sz="1500" dirty="0" err="1"/>
              <a:t>with</a:t>
            </a:r>
            <a:r>
              <a:rPr lang="fr-FR" sz="1500" dirty="0"/>
              <a:t> </a:t>
            </a:r>
            <a:r>
              <a:rPr lang="fr-FR" sz="1500" dirty="0" err="1"/>
              <a:t>which</a:t>
            </a:r>
            <a:r>
              <a:rPr lang="fr-FR" sz="1500" dirty="0"/>
              <a:t> </a:t>
            </a:r>
            <a:r>
              <a:rPr lang="fr-FR" sz="1500" dirty="0" err="1"/>
              <a:t>we</a:t>
            </a:r>
            <a:r>
              <a:rPr lang="fr-FR" sz="1500" dirty="0"/>
              <a:t> </a:t>
            </a:r>
            <a:r>
              <a:rPr lang="fr-FR" sz="1500" dirty="0" err="1"/>
              <a:t>want</a:t>
            </a:r>
            <a:r>
              <a:rPr lang="fr-FR" sz="1500" dirty="0"/>
              <a:t> to </a:t>
            </a:r>
            <a:r>
              <a:rPr lang="fr-FR" sz="1500" dirty="0" err="1"/>
              <a:t>fill</a:t>
            </a:r>
            <a:r>
              <a:rPr lang="fr-FR" sz="1500" dirty="0"/>
              <a:t> </a:t>
            </a:r>
            <a:r>
              <a:rPr lang="fr-FR" sz="1500" dirty="0" err="1"/>
              <a:t>our</a:t>
            </a:r>
            <a:r>
              <a:rPr lang="fr-FR" sz="1500" dirty="0"/>
              <a:t> new table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F59D37D-A127-65C8-8614-2FBF2AD50ECE}"/>
              </a:ext>
            </a:extLst>
          </p:cNvPr>
          <p:cNvCxnSpPr>
            <a:cxnSpLocks/>
          </p:cNvCxnSpPr>
          <p:nvPr/>
        </p:nvCxnSpPr>
        <p:spPr>
          <a:xfrm flipH="1" flipV="1">
            <a:off x="8727223" y="2401993"/>
            <a:ext cx="619479" cy="506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EBE1518-E56C-F590-E457-5B4C7AF02108}"/>
              </a:ext>
            </a:extLst>
          </p:cNvPr>
          <p:cNvSpPr txBox="1"/>
          <p:nvPr/>
        </p:nvSpPr>
        <p:spPr>
          <a:xfrm>
            <a:off x="9130455" y="2860300"/>
            <a:ext cx="2705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/>
              <a:t>In case of </a:t>
            </a:r>
            <a:r>
              <a:rPr lang="fr-FR" sz="1500" dirty="0" err="1"/>
              <a:t>recurrence</a:t>
            </a:r>
            <a:r>
              <a:rPr lang="fr-FR" sz="1500" dirty="0"/>
              <a:t> </a:t>
            </a:r>
            <a:r>
              <a:rPr lang="fr-FR" sz="1500" dirty="0" err="1"/>
              <a:t>it</a:t>
            </a:r>
            <a:r>
              <a:rPr lang="fr-FR" sz="1500" dirty="0"/>
              <a:t> </a:t>
            </a:r>
            <a:r>
              <a:rPr lang="fr-FR" sz="1500" dirty="0" err="1"/>
              <a:t>will</a:t>
            </a:r>
            <a:r>
              <a:rPr lang="fr-FR" sz="1500" dirty="0"/>
              <a:t> </a:t>
            </a:r>
            <a:r>
              <a:rPr lang="fr-FR" sz="1500" dirty="0" err="1"/>
              <a:t>only</a:t>
            </a:r>
            <a:r>
              <a:rPr lang="fr-FR" sz="1500" dirty="0"/>
              <a:t> </a:t>
            </a:r>
            <a:r>
              <a:rPr lang="fr-FR" sz="1500" dirty="0" err="1"/>
              <a:t>take</a:t>
            </a:r>
            <a:r>
              <a:rPr lang="fr-FR" sz="1500" dirty="0"/>
              <a:t> the first </a:t>
            </a:r>
            <a:r>
              <a:rPr lang="fr-FR" sz="1500" dirty="0" err="1"/>
              <a:t>occurence</a:t>
            </a:r>
            <a:endParaRPr lang="fr-FR" sz="15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419770D-9873-A913-1E3C-D5CDACE75351}"/>
              </a:ext>
            </a:extLst>
          </p:cNvPr>
          <p:cNvSpPr txBox="1"/>
          <p:nvPr/>
        </p:nvSpPr>
        <p:spPr>
          <a:xfrm>
            <a:off x="189570" y="3911909"/>
            <a:ext cx="12002429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err="1"/>
              <a:t>Now</a:t>
            </a:r>
            <a:r>
              <a:rPr lang="fr-FR" sz="3200" dirty="0"/>
              <a:t> </a:t>
            </a:r>
            <a:r>
              <a:rPr lang="fr-FR" sz="3200" dirty="0" err="1"/>
              <a:t>let’s</a:t>
            </a:r>
            <a:r>
              <a:rPr lang="fr-FR" sz="3200" dirty="0"/>
              <a:t> </a:t>
            </a:r>
            <a:r>
              <a:rPr lang="fr-FR" sz="3200" dirty="0" err="1"/>
              <a:t>print</a:t>
            </a:r>
            <a:r>
              <a:rPr lang="fr-FR" sz="3200" dirty="0"/>
              <a:t> </a:t>
            </a:r>
            <a:r>
              <a:rPr lang="fr-FR" sz="3200" dirty="0" err="1"/>
              <a:t>our</a:t>
            </a:r>
            <a:r>
              <a:rPr lang="fr-FR" sz="3200" dirty="0"/>
              <a:t> new </a:t>
            </a:r>
            <a:r>
              <a:rPr lang="fr-FR" sz="3200" dirty="0" err="1"/>
              <a:t>dataframe</a:t>
            </a:r>
            <a:r>
              <a:rPr lang="fr-FR" sz="3200" dirty="0"/>
              <a:t>: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2B17FB14-1D81-84ED-79A7-DEF3A2F62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45" y="5485371"/>
            <a:ext cx="3002663" cy="500443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0C8F6A15-55A2-FDA8-D169-76695746A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590" y="5159249"/>
            <a:ext cx="5267265" cy="1152686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57CBDA1-C2E7-3CE8-64E3-9439CCD8EA19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3833808" y="5735592"/>
            <a:ext cx="11167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FD01904-846A-E2D0-4E55-6CF31512CF21}"/>
              </a:ext>
            </a:extLst>
          </p:cNvPr>
          <p:cNvSpPr txBox="1"/>
          <p:nvPr/>
        </p:nvSpPr>
        <p:spPr>
          <a:xfrm>
            <a:off x="10401117" y="5527585"/>
            <a:ext cx="10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 . . 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675EA33-007D-C7E5-8C78-B7BCCAAA425A}"/>
              </a:ext>
            </a:extLst>
          </p:cNvPr>
          <p:cNvSpPr txBox="1"/>
          <p:nvPr/>
        </p:nvSpPr>
        <p:spPr>
          <a:xfrm>
            <a:off x="1377388" y="143624"/>
            <a:ext cx="520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Data </a:t>
            </a:r>
            <a:r>
              <a:rPr lang="fr-FR" sz="3600" b="1" dirty="0" err="1"/>
              <a:t>reshaping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77068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2841399" y="1016204"/>
            <a:ext cx="7941555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 err="1"/>
              <a:t>Some</a:t>
            </a:r>
            <a:r>
              <a:rPr lang="fr-FR" sz="3200" dirty="0"/>
              <a:t> codes </a:t>
            </a:r>
            <a:r>
              <a:rPr lang="fr-FR" sz="3200" dirty="0" err="1"/>
              <a:t>seem</a:t>
            </a:r>
            <a:r>
              <a:rPr lang="fr-FR" sz="3200" dirty="0"/>
              <a:t> to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depricated</a:t>
            </a:r>
            <a:r>
              <a:rPr lang="fr-FR" sz="3200" dirty="0"/>
              <a:t>! </a:t>
            </a:r>
            <a:r>
              <a:rPr lang="fr-FR" sz="3200" dirty="0">
                <a:sym typeface="Wingdings" panose="05000000000000000000" pitchFamily="2" charset="2"/>
              </a:rPr>
              <a:t></a:t>
            </a:r>
            <a:endParaRPr lang="fr-FR" sz="3200" dirty="0"/>
          </a:p>
        </p:txBody>
      </p:sp>
      <p:pic>
        <p:nvPicPr>
          <p:cNvPr id="8" name="Graphique 7" descr="Avertissement avec un remplissage uni">
            <a:extLst>
              <a:ext uri="{FF2B5EF4-FFF2-40B4-BE49-F238E27FC236}">
                <a16:creationId xmlns:a16="http://schemas.microsoft.com/office/drawing/2014/main" id="{F44C0D2E-EF14-1AE2-8F57-0A2DB4720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6946" y="1069884"/>
            <a:ext cx="791059" cy="7910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6627C2-BA58-7942-F69C-6F9488B2A273}"/>
              </a:ext>
            </a:extLst>
          </p:cNvPr>
          <p:cNvSpPr txBox="1"/>
          <p:nvPr/>
        </p:nvSpPr>
        <p:spPr>
          <a:xfrm>
            <a:off x="391238" y="1997247"/>
            <a:ext cx="115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values are no longer </a:t>
            </a:r>
            <a:r>
              <a:rPr lang="fr-FR" dirty="0" err="1"/>
              <a:t>supported</a:t>
            </a:r>
            <a:r>
              <a:rPr lang="fr-FR" dirty="0"/>
              <a:t>: </a:t>
            </a:r>
            <a:r>
              <a:rPr lang="fr-F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'BCDDC'</a:t>
            </a:r>
            <a:r>
              <a:rPr lang="fr-F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'BCDDE'</a:t>
            </a:r>
            <a:r>
              <a:rPr lang="fr-F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'BCDDM'</a:t>
            </a:r>
            <a:r>
              <a:rPr lang="fr-F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'BCDDW'</a:t>
            </a:r>
            <a:r>
              <a:rPr lang="fr-F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'BCDDY'</a:t>
            </a:r>
            <a:r>
              <a:rPr lang="fr-F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'NETDF'</a:t>
            </a:r>
            <a:r>
              <a:rPr lang="fr-F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'TVTVR'</a:t>
            </a:r>
            <a:endParaRPr lang="fr-F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0034B4-B10F-76D1-5B57-5984262885A4}"/>
              </a:ext>
            </a:extLst>
          </p:cNvPr>
          <p:cNvSpPr txBox="1"/>
          <p:nvPr/>
        </p:nvSpPr>
        <p:spPr>
          <a:xfrm>
            <a:off x="391238" y="2524394"/>
            <a:ext cx="7018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b="0" dirty="0">
                <a:solidFill>
                  <a:srgbClr val="000000"/>
                </a:solidFill>
                <a:effectLst/>
                <a:latin typeface="+mj-lt"/>
              </a:rPr>
              <a:t>This </a:t>
            </a:r>
            <a:r>
              <a:rPr lang="fr-FR" b="0" dirty="0" err="1"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what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we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call </a:t>
            </a:r>
            <a:r>
              <a:rPr lang="fr-FR" dirty="0" err="1">
                <a:solidFill>
                  <a:srgbClr val="00B0F0"/>
                </a:solidFill>
                <a:latin typeface="+mj-lt"/>
              </a:rPr>
              <a:t>missing</a:t>
            </a:r>
            <a:r>
              <a:rPr lang="fr-FR" dirty="0">
                <a:solidFill>
                  <a:srgbClr val="00B0F0"/>
                </a:solidFill>
                <a:latin typeface="+mj-lt"/>
              </a:rPr>
              <a:t> values, </a:t>
            </a:r>
            <a:r>
              <a:rPr lang="fr-FR" dirty="0" err="1">
                <a:latin typeface="+mj-lt"/>
              </a:rPr>
              <a:t>there</a:t>
            </a:r>
            <a:r>
              <a:rPr lang="fr-FR" dirty="0">
                <a:latin typeface="+mj-lt"/>
              </a:rPr>
              <a:t> are </a:t>
            </a:r>
            <a:r>
              <a:rPr lang="fr-FR" dirty="0" err="1">
                <a:latin typeface="+mj-lt"/>
              </a:rPr>
              <a:t>several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ways</a:t>
            </a:r>
            <a:r>
              <a:rPr lang="fr-FR" dirty="0">
                <a:latin typeface="+mj-lt"/>
              </a:rPr>
              <a:t> to deal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them</a:t>
            </a:r>
            <a:r>
              <a:rPr lang="fr-FR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Deleting</a:t>
            </a:r>
            <a:r>
              <a:rPr lang="fr-FR" dirty="0">
                <a:latin typeface="+mj-lt"/>
              </a:rPr>
              <a:t> the </a:t>
            </a:r>
            <a:r>
              <a:rPr lang="fr-FR" b="1" dirty="0" err="1">
                <a:latin typeface="+mj-lt"/>
              </a:rPr>
              <a:t>columns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missing</a:t>
            </a:r>
            <a:r>
              <a:rPr lang="fr-FR" dirty="0">
                <a:latin typeface="+mj-lt"/>
              </a:rPr>
              <a:t>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Deleting</a:t>
            </a:r>
            <a:r>
              <a:rPr lang="fr-FR" dirty="0">
                <a:latin typeface="+mj-lt"/>
              </a:rPr>
              <a:t> the </a:t>
            </a:r>
            <a:r>
              <a:rPr lang="fr-FR" b="1" dirty="0" err="1">
                <a:latin typeface="+mj-lt"/>
              </a:rPr>
              <a:t>rows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missing</a:t>
            </a:r>
            <a:r>
              <a:rPr lang="fr-FR" dirty="0">
                <a:latin typeface="+mj-lt"/>
              </a:rPr>
              <a:t> data </a:t>
            </a:r>
            <a:endParaRPr lang="fr-FR" dirty="0">
              <a:solidFill>
                <a:srgbClr val="00B0F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Replacing</a:t>
            </a:r>
            <a:r>
              <a:rPr lang="fr-FR" dirty="0">
                <a:latin typeface="+mj-lt"/>
              </a:rPr>
              <a:t> the </a:t>
            </a:r>
            <a:r>
              <a:rPr lang="fr-FR" dirty="0" err="1">
                <a:latin typeface="+mj-lt"/>
              </a:rPr>
              <a:t>issing</a:t>
            </a:r>
            <a:r>
              <a:rPr lang="fr-FR" dirty="0">
                <a:latin typeface="+mj-lt"/>
              </a:rPr>
              <a:t> values the </a:t>
            </a:r>
            <a:r>
              <a:rPr lang="fr-FR" dirty="0" err="1">
                <a:latin typeface="+mj-lt"/>
              </a:rPr>
              <a:t>mean</a:t>
            </a:r>
            <a:r>
              <a:rPr lang="fr-FR" dirty="0">
                <a:latin typeface="+mj-lt"/>
              </a:rPr>
              <a:t>/</a:t>
            </a:r>
            <a:r>
              <a:rPr lang="fr-FR" dirty="0" err="1">
                <a:latin typeface="+mj-lt"/>
              </a:rPr>
              <a:t>median</a:t>
            </a:r>
            <a:endParaRPr lang="fr-FR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Filling</a:t>
            </a:r>
            <a:r>
              <a:rPr lang="fr-FR" dirty="0">
                <a:latin typeface="+mj-lt"/>
              </a:rPr>
              <a:t> the </a:t>
            </a:r>
            <a:r>
              <a:rPr lang="fr-FR" dirty="0" err="1">
                <a:latin typeface="+mj-lt"/>
              </a:rPr>
              <a:t>missing</a:t>
            </a:r>
            <a:r>
              <a:rPr lang="fr-FR" dirty="0">
                <a:latin typeface="+mj-lt"/>
              </a:rPr>
              <a:t> values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the values </a:t>
            </a:r>
            <a:r>
              <a:rPr lang="fr-FR" dirty="0" err="1">
                <a:latin typeface="+mj-lt"/>
              </a:rPr>
              <a:t>from</a:t>
            </a:r>
            <a:r>
              <a:rPr lang="fr-FR" dirty="0">
                <a:latin typeface="+mj-lt"/>
              </a:rPr>
              <a:t> the </a:t>
            </a:r>
            <a:r>
              <a:rPr lang="fr-FR" dirty="0" err="1">
                <a:latin typeface="+mj-lt"/>
              </a:rPr>
              <a:t>above</a:t>
            </a:r>
            <a:r>
              <a:rPr lang="fr-FR" dirty="0">
                <a:latin typeface="+mj-lt"/>
              </a:rPr>
              <a:t>/</a:t>
            </a:r>
            <a:r>
              <a:rPr lang="fr-FR" dirty="0" err="1">
                <a:latin typeface="+mj-lt"/>
              </a:rPr>
              <a:t>next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row</a:t>
            </a:r>
            <a:endParaRPr lang="fr-FR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Data </a:t>
            </a:r>
            <a:r>
              <a:rPr lang="fr-FR" dirty="0" err="1">
                <a:latin typeface="+mj-lt"/>
              </a:rPr>
              <a:t>Imputing</a:t>
            </a:r>
            <a:r>
              <a:rPr lang="fr-FR" dirty="0">
                <a:latin typeface="+mj-lt"/>
              </a:rPr>
              <a:t> techniques like "k-</a:t>
            </a:r>
            <a:r>
              <a:rPr lang="fr-FR" dirty="0" err="1">
                <a:latin typeface="+mj-lt"/>
              </a:rPr>
              <a:t>Nearest</a:t>
            </a:r>
            <a:r>
              <a:rPr lang="fr-FR" dirty="0">
                <a:latin typeface="+mj-lt"/>
              </a:rPr>
              <a:t> Neighbors"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75342A-BD9B-E5D5-BF55-9DE325637573}"/>
              </a:ext>
            </a:extLst>
          </p:cNvPr>
          <p:cNvSpPr txBox="1"/>
          <p:nvPr/>
        </p:nvSpPr>
        <p:spPr>
          <a:xfrm>
            <a:off x="391238" y="4783184"/>
            <a:ext cx="115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</a:t>
            </a:r>
            <a:r>
              <a:rPr lang="fr-FR" dirty="0" err="1"/>
              <a:t>our</a:t>
            </a:r>
            <a:r>
              <a:rPr lang="fr-FR" dirty="0"/>
              <a:t> case,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values, </a:t>
            </a:r>
            <a:r>
              <a:rPr lang="fr-FR" dirty="0" err="1"/>
              <a:t>we</a:t>
            </a:r>
            <a:r>
              <a:rPr lang="fr-FR" dirty="0"/>
              <a:t> can drop the </a:t>
            </a:r>
            <a:r>
              <a:rPr lang="fr-FR" dirty="0" err="1"/>
              <a:t>columns</a:t>
            </a:r>
            <a:r>
              <a:rPr lang="fr-FR" dirty="0"/>
              <a:t>: </a:t>
            </a:r>
            <a:endParaRPr lang="fr-F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F6EBE73-F114-92C1-571D-B1477700E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442" y="5485420"/>
            <a:ext cx="7097115" cy="65731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546FCB5-5EB5-9C7D-98D4-D754863B5FF7}"/>
              </a:ext>
            </a:extLst>
          </p:cNvPr>
          <p:cNvSpPr txBox="1"/>
          <p:nvPr/>
        </p:nvSpPr>
        <p:spPr>
          <a:xfrm>
            <a:off x="1377388" y="143624"/>
            <a:ext cx="520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83260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189571" y="872186"/>
            <a:ext cx="12002429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Our </a:t>
            </a:r>
            <a:r>
              <a:rPr lang="fr-FR" sz="3200" dirty="0" err="1"/>
              <a:t>current</a:t>
            </a:r>
            <a:r>
              <a:rPr lang="fr-FR" sz="3200" dirty="0"/>
              <a:t> date format </a:t>
            </a:r>
            <a:r>
              <a:rPr lang="fr-FR" sz="3200" dirty="0" err="1"/>
              <a:t>is</a:t>
            </a:r>
            <a:r>
              <a:rPr lang="fr-FR" sz="3200" dirty="0"/>
              <a:t> as </a:t>
            </a:r>
            <a:r>
              <a:rPr lang="fr-FR" sz="3200" dirty="0" err="1"/>
              <a:t>follows</a:t>
            </a:r>
            <a:r>
              <a:rPr lang="fr-FR" sz="3200" dirty="0"/>
              <a:t>: 12/09/2023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29310A-4120-513E-E54F-8DD045334EF1}"/>
              </a:ext>
            </a:extLst>
          </p:cNvPr>
          <p:cNvSpPr txBox="1"/>
          <p:nvPr/>
        </p:nvSpPr>
        <p:spPr>
          <a:xfrm>
            <a:off x="391238" y="1997247"/>
            <a:ext cx="115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numerical</a:t>
            </a:r>
            <a:r>
              <a:rPr lang="fr-FR" dirty="0"/>
              <a:t> information:</a:t>
            </a:r>
            <a:endParaRPr lang="fr-F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17C1D7-EC60-7FAD-63E6-40365383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06" y="2543429"/>
            <a:ext cx="5639587" cy="53347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286EAF-2F94-B2C2-6C06-F348C74DE7E5}"/>
              </a:ext>
            </a:extLst>
          </p:cNvPr>
          <p:cNvSpPr txBox="1"/>
          <p:nvPr/>
        </p:nvSpPr>
        <p:spPr>
          <a:xfrm>
            <a:off x="391238" y="3336934"/>
            <a:ext cx="1157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</a:rPr>
              <a:t>In pandas, </a:t>
            </a:r>
            <a:r>
              <a:rPr lang="fr-FR" sz="1600" dirty="0" err="1">
                <a:solidFill>
                  <a:srgbClr val="00B0F0"/>
                </a:solidFill>
              </a:rPr>
              <a:t>da</a:t>
            </a:r>
            <a:r>
              <a:rPr lang="fr-FR" sz="1600" b="0" dirty="0" err="1">
                <a:solidFill>
                  <a:srgbClr val="00B0F0"/>
                </a:solidFill>
                <a:effectLst/>
              </a:rPr>
              <a:t>tetime</a:t>
            </a:r>
            <a:r>
              <a:rPr lang="fr-FR" sz="1600" b="0" dirty="0">
                <a:solidFill>
                  <a:srgbClr val="000000"/>
                </a:solidFill>
                <a:effectLst/>
              </a:rPr>
              <a:t> </a:t>
            </a:r>
            <a:r>
              <a:rPr lang="en-GB" sz="1600" dirty="0"/>
              <a:t>refers to a powerful data type used for handling date and time-related data.</a:t>
            </a:r>
            <a:r>
              <a:rPr lang="fr-FR" sz="1600" b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45ED83-64F3-CF92-CF35-CFE3ACDBF395}"/>
              </a:ext>
            </a:extLst>
          </p:cNvPr>
          <p:cNvSpPr txBox="1"/>
          <p:nvPr/>
        </p:nvSpPr>
        <p:spPr>
          <a:xfrm>
            <a:off x="391238" y="4447498"/>
            <a:ext cx="1157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Now we can access date components:</a:t>
            </a:r>
            <a:endParaRPr lang="fr-FR" sz="16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0D35798-365E-BEB4-8BF7-FCB7DD3D6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25" y="5267231"/>
            <a:ext cx="7687748" cy="6096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C33CC76-A8D6-2CE4-A11C-03B7149FA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829" y="4986203"/>
            <a:ext cx="2333951" cy="117173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3E19EF0-DC16-E994-B992-2E696243EB12}"/>
              </a:ext>
            </a:extLst>
          </p:cNvPr>
          <p:cNvSpPr txBox="1"/>
          <p:nvPr/>
        </p:nvSpPr>
        <p:spPr>
          <a:xfrm>
            <a:off x="1377388" y="143624"/>
            <a:ext cx="520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Data </a:t>
            </a:r>
            <a:r>
              <a:rPr lang="fr-FR" sz="3600" b="1" dirty="0" err="1"/>
              <a:t>encoding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2259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E892C0-6216-08C9-3E18-C15F4C88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335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A52E8B-5BE2-7F5A-E159-78CBAEF075DD}"/>
              </a:ext>
            </a:extLst>
          </p:cNvPr>
          <p:cNvSpPr txBox="1"/>
          <p:nvPr/>
        </p:nvSpPr>
        <p:spPr>
          <a:xfrm>
            <a:off x="189571" y="872186"/>
            <a:ext cx="12002429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Our use case: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29310A-4120-513E-E54F-8DD045334EF1}"/>
              </a:ext>
            </a:extLst>
          </p:cNvPr>
          <p:cNvSpPr txBox="1"/>
          <p:nvPr/>
        </p:nvSpPr>
        <p:spPr>
          <a:xfrm>
            <a:off x="391238" y="1997247"/>
            <a:ext cx="115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predict</a:t>
            </a:r>
            <a:r>
              <a:rPr lang="fr-FR" dirty="0"/>
              <a:t> the TRFEE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provided</a:t>
            </a:r>
            <a:r>
              <a:rPr lang="fr-FR" dirty="0"/>
              <a:t> date and TOTBC values. </a:t>
            </a:r>
            <a:endParaRPr lang="fr-F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54BDBE-5FEC-A723-79C1-E0CDA58092DF}"/>
              </a:ext>
            </a:extLst>
          </p:cNvPr>
          <p:cNvSpPr txBox="1"/>
          <p:nvPr/>
        </p:nvSpPr>
        <p:spPr>
          <a:xfrm>
            <a:off x="391238" y="3677644"/>
            <a:ext cx="474418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000000"/>
                </a:solidFill>
              </a:rPr>
              <a:t>Remove</a:t>
            </a:r>
            <a:r>
              <a:rPr lang="fr-FR" sz="1600" dirty="0">
                <a:solidFill>
                  <a:srgbClr val="000000"/>
                </a:solidFill>
              </a:rPr>
              <a:t> the </a:t>
            </a:r>
            <a:r>
              <a:rPr lang="fr-FR" sz="1600" dirty="0" err="1">
                <a:solidFill>
                  <a:srgbClr val="000000"/>
                </a:solidFill>
              </a:rPr>
              <a:t>columns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that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we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don’t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need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Deal </a:t>
            </a:r>
            <a:r>
              <a:rPr lang="fr-FR" sz="1600" dirty="0" err="1">
                <a:solidFill>
                  <a:srgbClr val="000000"/>
                </a:solidFill>
              </a:rPr>
              <a:t>with</a:t>
            </a:r>
            <a:r>
              <a:rPr lang="fr-FR" sz="1600" dirty="0">
                <a:solidFill>
                  <a:srgbClr val="000000"/>
                </a:solidFill>
              </a:rPr>
              <a:t> the </a:t>
            </a:r>
            <a:r>
              <a:rPr lang="fr-FR" sz="1600" dirty="0" err="1">
                <a:solidFill>
                  <a:srgbClr val="000000"/>
                </a:solidFill>
              </a:rPr>
              <a:t>missing</a:t>
            </a:r>
            <a:r>
              <a:rPr lang="fr-FR" sz="1600" dirty="0">
                <a:solidFill>
                  <a:srgbClr val="000000"/>
                </a:solidFill>
              </a:rPr>
              <a:t>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Normalise the values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C92BD-D479-1B76-AA8F-137028201876}"/>
              </a:ext>
            </a:extLst>
          </p:cNvPr>
          <p:cNvSpPr txBox="1"/>
          <p:nvPr/>
        </p:nvSpPr>
        <p:spPr>
          <a:xfrm>
            <a:off x="391238" y="2454836"/>
            <a:ext cx="115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case, TOTBC + date are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and TRFEE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.  </a:t>
            </a:r>
            <a:endParaRPr lang="fr-F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2E781C0-8D3C-A16C-1BB8-F089CF7B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436" y="3521600"/>
            <a:ext cx="6713326" cy="4477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54455C0-BE8B-6243-838C-BDA9DA4A3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911" y="4617893"/>
            <a:ext cx="4296375" cy="125747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F4CC13D-4689-6281-FEF7-48011874961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444099" y="3969337"/>
            <a:ext cx="0" cy="648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53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405</Words>
  <Application>Microsoft Office PowerPoint</Application>
  <PresentationFormat>Grand écran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ben salem</dc:creator>
  <cp:lastModifiedBy>ahmed ben salem</cp:lastModifiedBy>
  <cp:revision>2</cp:revision>
  <dcterms:created xsi:type="dcterms:W3CDTF">2024-10-12T09:09:08Z</dcterms:created>
  <dcterms:modified xsi:type="dcterms:W3CDTF">2024-10-12T13:18:15Z</dcterms:modified>
</cp:coreProperties>
</file>