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3" r:id="rId2"/>
    <p:sldId id="370" r:id="rId3"/>
    <p:sldId id="342" r:id="rId4"/>
    <p:sldId id="343" r:id="rId5"/>
    <p:sldId id="344" r:id="rId6"/>
    <p:sldId id="345" r:id="rId7"/>
    <p:sldId id="346" r:id="rId8"/>
    <p:sldId id="351" r:id="rId9"/>
    <p:sldId id="352" r:id="rId10"/>
    <p:sldId id="353" r:id="rId11"/>
    <p:sldId id="347" r:id="rId12"/>
    <p:sldId id="348" r:id="rId13"/>
    <p:sldId id="349" r:id="rId14"/>
    <p:sldId id="354" r:id="rId15"/>
    <p:sldId id="355" r:id="rId16"/>
    <p:sldId id="356" r:id="rId17"/>
    <p:sldId id="357" r:id="rId18"/>
    <p:sldId id="358" r:id="rId19"/>
    <p:sldId id="359" r:id="rId20"/>
    <p:sldId id="372" r:id="rId21"/>
    <p:sldId id="373" r:id="rId22"/>
    <p:sldId id="371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8993" autoAdjust="0"/>
  </p:normalViewPr>
  <p:slideViewPr>
    <p:cSldViewPr snapToGrid="0" snapToObjects="1">
      <p:cViewPr varScale="1">
        <p:scale>
          <a:sx n="92" d="100"/>
          <a:sy n="92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Viabilidad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91752000"/>
        <c:axId val="391752784"/>
      </c:barChart>
      <c:catAx>
        <c:axId val="39175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91752784"/>
        <c:crosses val="autoZero"/>
        <c:auto val="1"/>
        <c:lblAlgn val="ctr"/>
        <c:lblOffset val="100"/>
        <c:noMultiLvlLbl val="0"/>
      </c:catAx>
      <c:valAx>
        <c:axId val="39175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75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pPr/>
              <a:t>27/06/2017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pPr/>
              <a:t>27/06/2017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85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95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pPr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90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27/06/2017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pPr/>
              <a:t>27/06/2017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extras/Requerimientos_Funcionales_Y_No_Funcionales%20Cuarto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Caso%20de%20Uso%20Ahora%20Si%20XD_LI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CASO_DE_USO_EXTENDIDO%20Cuarto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tras/Diagrama%20Relacional%20XD.jpg" TargetMode="External"/><Relationship Id="rId2" Type="http://schemas.openxmlformats.org/officeDocument/2006/relationships/hyperlink" Target="Diagrama%20Entidad%20Relacion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extras/Diccionario%20de%20Datos%200.1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Rapid%20Jackets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extras/Clases%20Hoy%20Cuarto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/PHP_RAPID_JACKETS/contenido/inicio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extras/Diagrama%20de%20Distribucion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seiXD321/Rapid-Jacke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NUAL_ADMINISTRADOR.pdf" TargetMode="External"/><Relationship Id="rId2" Type="http://schemas.openxmlformats.org/officeDocument/2006/relationships/hyperlink" Target="extras/MANUAL%20DE%20USUARIO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NCUESTAS%20Cuarto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Rapid Jackets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2" y="1292765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4to Trimestre </a:t>
            </a:r>
          </a:p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380544"/>
            <a:ext cx="91439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000" b="1" dirty="0" smtClean="0">
                <a:solidFill>
                  <a:schemeClr val="bg1"/>
                </a:solidFill>
              </a:rPr>
              <a:t>Hardware y software del cliente</a:t>
            </a:r>
            <a:endParaRPr lang="es-ES" sz="5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49239"/>
              </p:ext>
            </p:extLst>
          </p:nvPr>
        </p:nvGraphicFramePr>
        <p:xfrm>
          <a:off x="799553" y="2276298"/>
          <a:ext cx="753176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789"/>
                <a:gridCol w="2230390"/>
                <a:gridCol w="251059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 de mesa: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Procesador</a:t>
                      </a:r>
                      <a:r>
                        <a:rPr lang="es-CO" sz="1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core3 2.4 </a:t>
                      </a: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MHz</a:t>
                      </a:r>
                      <a:endParaRPr lang="es-CO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 RAM: </a:t>
                      </a: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Gb- DDR3</a:t>
                      </a:r>
                      <a:endParaRPr lang="es-E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Smartphone: </a:t>
                      </a: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Samsung Galaxy j7</a:t>
                      </a:r>
                      <a:endParaRPr lang="es-E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Procesador</a:t>
                      </a:r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Snapdragon 615 1.4GHz</a:t>
                      </a:r>
                      <a:endParaRPr lang="es-E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 RAM: </a:t>
                      </a:r>
                      <a:r>
                        <a:rPr lang="es-CO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1.5GB RAM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Modem: </a:t>
                      </a:r>
                      <a:r>
                        <a:rPr lang="es-CO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Huawei</a:t>
                      </a:r>
                      <a:r>
                        <a:rPr lang="es-C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HG530b</a:t>
                      </a:r>
                      <a:endParaRPr lang="es-E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65516"/>
              </p:ext>
            </p:extLst>
          </p:nvPr>
        </p:nvGraphicFramePr>
        <p:xfrm>
          <a:off x="799552" y="4841698"/>
          <a:ext cx="753177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921"/>
                <a:gridCol w="2246259"/>
                <a:gridCol w="251059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Software: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 de mesa: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es-CO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E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</a:t>
                      </a:r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2013</a:t>
                      </a:r>
                    </a:p>
                    <a:p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Avast free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Smartphone: </a:t>
                      </a:r>
                      <a:endParaRPr lang="es-E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</a:t>
                      </a:r>
                      <a:r>
                        <a:rPr lang="es-CO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5.1</a:t>
                      </a:r>
                      <a:endParaRPr lang="es-E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296" y="0"/>
            <a:ext cx="8947449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Requerimientos Funcionales y </a:t>
            </a:r>
          </a:p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No Funcionales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1843132" y="3228592"/>
            <a:ext cx="545777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R.F Y R.N.F.</a:t>
            </a:r>
            <a:endParaRPr lang="es-E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1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96953" y="463126"/>
            <a:ext cx="395012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Casos de Uso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3160300" y="2967335"/>
            <a:ext cx="2823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C.D.U.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7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1922" y="463126"/>
            <a:ext cx="700018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Casos de Uso Extendido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2773189" y="3122868"/>
            <a:ext cx="35976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C.D.U.E.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6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45958" y="16954"/>
            <a:ext cx="74595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>
                <a:solidFill>
                  <a:schemeClr val="bg1"/>
                </a:solidFill>
              </a:rPr>
              <a:t>Modelo Lógico </a:t>
            </a:r>
            <a:r>
              <a:rPr lang="es-CO" sz="5400" b="1" dirty="0" smtClean="0">
                <a:solidFill>
                  <a:schemeClr val="bg1"/>
                </a:solidFill>
              </a:rPr>
              <a:t>Relacional</a:t>
            </a:r>
          </a:p>
          <a:p>
            <a:r>
              <a:rPr lang="es-CO" sz="5400" b="1" dirty="0" smtClean="0">
                <a:solidFill>
                  <a:schemeClr val="bg1"/>
                </a:solidFill>
              </a:rPr>
              <a:t>Modelo Entidad </a:t>
            </a:r>
            <a:r>
              <a:rPr lang="es-CO" sz="5400" b="1" dirty="0">
                <a:solidFill>
                  <a:schemeClr val="bg1"/>
                </a:solidFill>
              </a:rPr>
              <a:t>R</a:t>
            </a:r>
            <a:r>
              <a:rPr lang="es-CO" sz="5400" b="1" dirty="0" smtClean="0">
                <a:solidFill>
                  <a:schemeClr val="bg1"/>
                </a:solidFill>
              </a:rPr>
              <a:t>elación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hlinkClick r:id="rId2" action="ppaction://hlinkfile"/>
          </p:cNvPr>
          <p:cNvSpPr/>
          <p:nvPr/>
        </p:nvSpPr>
        <p:spPr>
          <a:xfrm>
            <a:off x="2702856" y="3897845"/>
            <a:ext cx="35457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M.E.R.</a:t>
            </a:r>
            <a:endParaRPr lang="es-E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ángulo 5">
            <a:hlinkClick r:id="rId3" action="ppaction://hlinkfile"/>
          </p:cNvPr>
          <p:cNvSpPr/>
          <p:nvPr/>
        </p:nvSpPr>
        <p:spPr>
          <a:xfrm>
            <a:off x="2702856" y="2331578"/>
            <a:ext cx="337972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M.L.R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71599" y="481264"/>
            <a:ext cx="6112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Diccionario de datos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hlinkClick r:id="rId2" action="ppaction://hlinkfile"/>
          </p:cNvPr>
          <p:cNvSpPr/>
          <p:nvPr/>
        </p:nvSpPr>
        <p:spPr>
          <a:xfrm>
            <a:off x="3582130" y="3122868"/>
            <a:ext cx="19797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876926" y="649705"/>
            <a:ext cx="5606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Diagrama de Gantt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hlinkClick r:id="rId2" action="ppaction://hlinkfile"/>
          </p:cNvPr>
          <p:cNvSpPr/>
          <p:nvPr/>
        </p:nvSpPr>
        <p:spPr>
          <a:xfrm>
            <a:off x="3575590" y="3122868"/>
            <a:ext cx="19928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D.G.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64106" y="553453"/>
            <a:ext cx="5630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Diagrama de clases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hlinkClick r:id="rId2" action="ppaction://hlinkfile"/>
          </p:cNvPr>
          <p:cNvSpPr/>
          <p:nvPr/>
        </p:nvSpPr>
        <p:spPr>
          <a:xfrm>
            <a:off x="2989595" y="2773610"/>
            <a:ext cx="2779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D.D.C.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63515" y="649705"/>
            <a:ext cx="3320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Prototipo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/>
          </p:cNvPr>
          <p:cNvSpPr/>
          <p:nvPr/>
        </p:nvSpPr>
        <p:spPr>
          <a:xfrm>
            <a:off x="4000402" y="3122868"/>
            <a:ext cx="8921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94083" y="433138"/>
            <a:ext cx="7435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Diagrama de distribución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3073178" y="3122868"/>
            <a:ext cx="28773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D.D.	D.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60487" y="463126"/>
            <a:ext cx="3823034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Introducción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5506" y="2372810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2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27906" y="2525210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Este proyecto se realiza con el fin de mejorar el sistema de ventas de la empresa creaciones Julieth,  ya que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encontramos fallos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en toma y entrega de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pedidos </a:t>
            </a:r>
            <a:r>
              <a:rPr lang="es-419" sz="2000" dirty="0">
                <a:latin typeface="Arial" panose="020B0604020202020204" pitchFamily="34" charset="0"/>
                <a:cs typeface="Arial" panose="020B0604020202020204" pitchFamily="34" charset="0"/>
              </a:rPr>
              <a:t>tomando como punto de partida el previo análisis del problema que </a:t>
            </a:r>
            <a:r>
              <a:rPr lang="es-419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presenta en </a:t>
            </a:r>
            <a:r>
              <a:rPr lang="es-419" sz="2000" dirty="0">
                <a:latin typeface="Arial" panose="020B0604020202020204" pitchFamily="34" charset="0"/>
                <a:cs typeface="Arial" panose="020B0604020202020204" pitchFamily="34" charset="0"/>
              </a:rPr>
              <a:t>microempresa</a:t>
            </a:r>
            <a:r>
              <a:rPr lang="es-419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empresa Creaciones Julieth es una empresa textil que comercializa uniformes para algunas instituciones entre ellas el SENA y algunos colegios.</a:t>
            </a:r>
          </a:p>
          <a:p>
            <a:pPr algn="just"/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79983" y="505874"/>
            <a:ext cx="4744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Versionamiento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hlinkClick r:id="rId2"/>
          </p:cNvPr>
          <p:cNvSpPr/>
          <p:nvPr/>
        </p:nvSpPr>
        <p:spPr>
          <a:xfrm>
            <a:off x="4168589" y="3122868"/>
            <a:ext cx="96706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V.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7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02377" y="505874"/>
            <a:ext cx="6292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Manuales </a:t>
            </a:r>
            <a:r>
              <a:rPr lang="es-CO" sz="5400" b="1" dirty="0" smtClean="0">
                <a:solidFill>
                  <a:schemeClr val="bg1"/>
                </a:solidFill>
              </a:rPr>
              <a:t>de Usuario</a:t>
            </a:r>
          </a:p>
        </p:txBody>
      </p:sp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2849663" y="2163605"/>
            <a:ext cx="399794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M.U.U.E.</a:t>
            </a:r>
            <a:endParaRPr lang="es-CO" sz="8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ángulo 3">
            <a:hlinkClick r:id="rId3" action="ppaction://hlinkfile"/>
          </p:cNvPr>
          <p:cNvSpPr/>
          <p:nvPr/>
        </p:nvSpPr>
        <p:spPr>
          <a:xfrm>
            <a:off x="3071336" y="3487044"/>
            <a:ext cx="33070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M.U.A.</a:t>
            </a:r>
            <a:endParaRPr lang="es-CO" sz="8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72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09166" y="1710035"/>
            <a:ext cx="572567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10000" b="1" dirty="0">
                <a:ln/>
                <a:solidFill>
                  <a:schemeClr val="accent3"/>
                </a:solidFill>
              </a:rPr>
              <a:t>¡</a:t>
            </a:r>
            <a:r>
              <a:rPr lang="es-ES" sz="10000" b="1" cap="none" spc="0" dirty="0" smtClean="0">
                <a:ln/>
                <a:solidFill>
                  <a:schemeClr val="accent3"/>
                </a:solidFill>
                <a:effectLst/>
              </a:rPr>
              <a:t>GRACIAS!</a:t>
            </a:r>
            <a:endParaRPr lang="es-ES" sz="10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89" y="3341251"/>
            <a:ext cx="5045423" cy="28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44263" y="463126"/>
            <a:ext cx="505548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Objetivo General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5507" y="2460282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Crear un sistema de información para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empresa Creaciones Julieth mediante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la elaboración e implementación de una tienda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para agilizar los ciclos de venta, reducir los costos, mejorar la disponibilidad, facilidad de compra, ahorro de tiempo en la administración del negocio.</a:t>
            </a:r>
          </a:p>
        </p:txBody>
      </p:sp>
    </p:spTree>
    <p:extLst>
      <p:ext uri="{BB962C8B-B14F-4D97-AF65-F5344CB8AC3E}">
        <p14:creationId xmlns:p14="http://schemas.microsoft.com/office/powerpoint/2010/main" val="25078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3306" y="463126"/>
            <a:ext cx="619740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Objetivos Específicos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69491" y="2368850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Permitir el registro de clientes para autorizar la compra de las prendas.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Permitir al administrador controlar y/o moderar el uso del aplicativo por personas externas.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Hacer una gestión de las facturas y de los pedidos conforme a las leyes del comercio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electrónico.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Organizar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pedidos de acuerdo a su orden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llegada.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Permitir la gestión de reportes que ayuden al administrador en la eficiencia del proceso. </a:t>
            </a:r>
          </a:p>
          <a:p>
            <a:pPr marL="342900" indent="-342900" algn="just">
              <a:buFont typeface="+mj-lt"/>
              <a:buAutoNum type="arabicPeriod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66005" y="463126"/>
            <a:ext cx="2412007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Alcance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8438" y="2537292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Este proyecto se extenderá para todos los clientes potenciales de la empresa Creaciones Julieth. Estos son instituciones educativas, el SENA y demás particulares que se contacten con la empresa.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20248" y="463126"/>
            <a:ext cx="750352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Descripción del Problema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57200" y="2743572"/>
            <a:ext cx="8146473" cy="3320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Según la observación y la encuesta realizada detectamos dificultades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 la hora de comercializar los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productos, un constante desorden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momento de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tomar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pedidos, fallos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el orden de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 y pocos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medios de pago.</a:t>
            </a:r>
          </a:p>
        </p:txBody>
      </p:sp>
    </p:spTree>
    <p:extLst>
      <p:ext uri="{BB962C8B-B14F-4D97-AF65-F5344CB8AC3E}">
        <p14:creationId xmlns:p14="http://schemas.microsoft.com/office/powerpoint/2010/main" val="3172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29486" y="463126"/>
            <a:ext cx="368504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Justificación</a:t>
            </a:r>
            <a:endParaRPr lang="es-E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5507" y="2460282"/>
            <a:ext cx="7592992" cy="36228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La implementación de una tienda virtual “tienda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” da como resultado una aplicación web la cual tiene como función ampliar las ventas  mediante el comercio electrónico de manera fácil, rápida y sencilla para la empresa “Creaciones Julieth”.</a:t>
            </a:r>
          </a:p>
        </p:txBody>
      </p:sp>
    </p:spTree>
    <p:extLst>
      <p:ext uri="{BB962C8B-B14F-4D97-AF65-F5344CB8AC3E}">
        <p14:creationId xmlns:p14="http://schemas.microsoft.com/office/powerpoint/2010/main" val="5303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7656" y="39494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Levantamiento de Información</a:t>
            </a:r>
            <a:endParaRPr lang="es-ES" sz="54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hlinkClick r:id="rId3" action="ppaction://hlinkfile"/>
          </p:cNvPr>
          <p:cNvSpPr/>
          <p:nvPr/>
        </p:nvSpPr>
        <p:spPr>
          <a:xfrm>
            <a:off x="4164917" y="5244309"/>
            <a:ext cx="1129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E.T.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313281"/>
              </p:ext>
            </p:extLst>
          </p:nvPr>
        </p:nvGraphicFramePr>
        <p:xfrm>
          <a:off x="2085169" y="2057399"/>
          <a:ext cx="5288973" cy="339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15979" y="428670"/>
            <a:ext cx="5678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Mapa de procesos</a:t>
            </a:r>
            <a:endParaRPr lang="es-ES" sz="5400" b="1" dirty="0">
              <a:solidFill>
                <a:schemeClr val="bg1"/>
              </a:solidFill>
            </a:endParaRPr>
          </a:p>
        </p:txBody>
      </p:sp>
      <p:pic>
        <p:nvPicPr>
          <p:cNvPr id="3" name="2 Imagen" descr="mapa de procesos.bmp"/>
          <p:cNvPicPr>
            <a:picLocks noChangeAspect="1"/>
          </p:cNvPicPr>
          <p:nvPr/>
        </p:nvPicPr>
        <p:blipFill rotWithShape="1">
          <a:blip r:embed="rId3"/>
          <a:srcRect t="6306"/>
          <a:stretch/>
        </p:blipFill>
        <p:spPr>
          <a:xfrm>
            <a:off x="813361" y="2161309"/>
            <a:ext cx="7084141" cy="4436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448</Words>
  <Application>Microsoft Office PowerPoint</Application>
  <PresentationFormat>Presentación en pantalla (4:3)</PresentationFormat>
  <Paragraphs>73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SOPORTE</cp:lastModifiedBy>
  <cp:revision>239</cp:revision>
  <dcterms:created xsi:type="dcterms:W3CDTF">2014-06-25T16:18:26Z</dcterms:created>
  <dcterms:modified xsi:type="dcterms:W3CDTF">2017-06-27T15:02:50Z</dcterms:modified>
</cp:coreProperties>
</file>