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3" r:id="rId2"/>
    <p:sldId id="370" r:id="rId3"/>
    <p:sldId id="342" r:id="rId4"/>
    <p:sldId id="343" r:id="rId5"/>
    <p:sldId id="344" r:id="rId6"/>
    <p:sldId id="345" r:id="rId7"/>
    <p:sldId id="346" r:id="rId8"/>
    <p:sldId id="351" r:id="rId9"/>
    <p:sldId id="352" r:id="rId10"/>
    <p:sldId id="353" r:id="rId11"/>
    <p:sldId id="347" r:id="rId12"/>
    <p:sldId id="348" r:id="rId13"/>
    <p:sldId id="349" r:id="rId14"/>
    <p:sldId id="354" r:id="rId15"/>
    <p:sldId id="355" r:id="rId16"/>
    <p:sldId id="356" r:id="rId17"/>
    <p:sldId id="357" r:id="rId18"/>
    <p:sldId id="359" r:id="rId19"/>
    <p:sldId id="358" r:id="rId20"/>
    <p:sldId id="371" r:id="rId2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78993" autoAdjust="0"/>
  </p:normalViewPr>
  <p:slideViewPr>
    <p:cSldViewPr snapToGrid="0" snapToObjects="1">
      <p:cViewPr varScale="1">
        <p:scale>
          <a:sx n="92" d="100"/>
          <a:sy n="92" d="100"/>
        </p:scale>
        <p:origin x="14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Viabilidad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07983280"/>
        <c:axId val="307984848"/>
      </c:barChart>
      <c:catAx>
        <c:axId val="307983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07984848"/>
        <c:crosses val="autoZero"/>
        <c:auto val="1"/>
        <c:lblAlgn val="ctr"/>
        <c:lblOffset val="100"/>
        <c:noMultiLvlLbl val="0"/>
      </c:catAx>
      <c:valAx>
        <c:axId val="307984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798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pPr/>
              <a:t>11/05/2017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pPr/>
              <a:t>11/05/2017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885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pPr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595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11/05/2017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11/05/2017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11/05/2017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11/05/2017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11/05/2017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11/05/2017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11/05/2017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11/05/2017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11/05/2017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pPr/>
              <a:t>11/05/2017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Requerimientos_Funcionales_Y_No_Funcionales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Casos%20de%20Uso%20Rapid%20Jackets%20XD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CASO_DE_USO_EXTENDIDO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extras/Diagrama%20Relacional%20XD.jpg" TargetMode="External"/><Relationship Id="rId2" Type="http://schemas.openxmlformats.org/officeDocument/2006/relationships/hyperlink" Target="Diagrama%20Entidad%20Relacion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extras/Diccionario%20de%20Datos%200.1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Digrama%20de%20Gantt%20TT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extras/Class%20Diagram1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extras/Diagrama%20de%20Distribucion.jp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PHP_RAPID_JACKETS/contenido/inicio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NCUESTAS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Rapid Jackets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2" y="1292765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4to Trimestre </a:t>
            </a:r>
          </a:p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380544"/>
            <a:ext cx="91439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000" b="1" dirty="0" smtClean="0">
                <a:solidFill>
                  <a:schemeClr val="bg1"/>
                </a:solidFill>
              </a:rPr>
              <a:t>Hardware y software del cliente</a:t>
            </a:r>
            <a:endParaRPr lang="es-ES" sz="5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49239"/>
              </p:ext>
            </p:extLst>
          </p:nvPr>
        </p:nvGraphicFramePr>
        <p:xfrm>
          <a:off x="799553" y="2276298"/>
          <a:ext cx="7531769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789"/>
                <a:gridCol w="2230390"/>
                <a:gridCol w="2510590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Hardware: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Computador de mesa: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Procesador</a:t>
                      </a:r>
                      <a:r>
                        <a:rPr lang="es-CO" sz="18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O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core3 2.4 </a:t>
                      </a: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MHz</a:t>
                      </a:r>
                      <a:endParaRPr lang="es-CO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Memoria RAM: </a:t>
                      </a:r>
                      <a:r>
                        <a:rPr lang="es-C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s-CO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Gb- DDR3</a:t>
                      </a:r>
                      <a:endParaRPr lang="es-E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Smartphone: </a:t>
                      </a:r>
                      <a:r>
                        <a:rPr lang="es-C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Samsung Galaxy j7</a:t>
                      </a:r>
                      <a:endParaRPr lang="es-E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Procesador</a:t>
                      </a:r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Snapdragon 615 1.4GHz</a:t>
                      </a:r>
                      <a:endParaRPr lang="es-E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Memoria RAM: </a:t>
                      </a:r>
                      <a:r>
                        <a:rPr lang="es-CO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1.5GB RAM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Modem: </a:t>
                      </a:r>
                      <a:r>
                        <a:rPr lang="es-CO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Huawei</a:t>
                      </a:r>
                      <a:r>
                        <a:rPr lang="es-C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HG530b</a:t>
                      </a:r>
                      <a:endParaRPr lang="es-E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17369"/>
              </p:ext>
            </p:extLst>
          </p:nvPr>
        </p:nvGraphicFramePr>
        <p:xfrm>
          <a:off x="799552" y="4841698"/>
          <a:ext cx="753177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921"/>
                <a:gridCol w="2246259"/>
                <a:gridCol w="2510590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Software: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Computador de mesa: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</a:t>
                      </a:r>
                      <a:r>
                        <a:rPr lang="es-CO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</a:t>
                      </a:r>
                      <a:endParaRPr lang="es-ES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8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Office</a:t>
                      </a:r>
                      <a:r>
                        <a:rPr lang="es-CO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2013</a:t>
                      </a:r>
                    </a:p>
                    <a:p>
                      <a:r>
                        <a:rPr lang="es-CO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Avast free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Smartphone: </a:t>
                      </a:r>
                      <a:endParaRPr lang="es-E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Android </a:t>
                      </a:r>
                      <a:r>
                        <a:rPr lang="es-CO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Lollipop 5.1</a:t>
                      </a:r>
                      <a:endParaRPr lang="es-E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8296" y="0"/>
            <a:ext cx="8947449" cy="175432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Requerimientos Funcionales y </a:t>
            </a:r>
          </a:p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No Funcionales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file"/>
          </p:cNvPr>
          <p:cNvSpPr/>
          <p:nvPr/>
        </p:nvSpPr>
        <p:spPr>
          <a:xfrm>
            <a:off x="1843132" y="3228592"/>
            <a:ext cx="545777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R.F Y R.N.F.</a:t>
            </a:r>
            <a:endParaRPr lang="es-E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81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96953" y="463126"/>
            <a:ext cx="395012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Casos de Uso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file"/>
          </p:cNvPr>
          <p:cNvSpPr/>
          <p:nvPr/>
        </p:nvSpPr>
        <p:spPr>
          <a:xfrm>
            <a:off x="3160300" y="2967335"/>
            <a:ext cx="2823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C.D.U.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07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71922" y="463126"/>
            <a:ext cx="700018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Casos de Uso Extendido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file"/>
          </p:cNvPr>
          <p:cNvSpPr/>
          <p:nvPr/>
        </p:nvSpPr>
        <p:spPr>
          <a:xfrm>
            <a:off x="2773189" y="3122868"/>
            <a:ext cx="35976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C.D.U.E.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86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45958" y="16954"/>
            <a:ext cx="74595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>
                <a:solidFill>
                  <a:schemeClr val="bg1"/>
                </a:solidFill>
              </a:rPr>
              <a:t>Modelo Lógico </a:t>
            </a:r>
            <a:r>
              <a:rPr lang="es-CO" sz="5400" b="1" dirty="0" smtClean="0">
                <a:solidFill>
                  <a:schemeClr val="bg1"/>
                </a:solidFill>
              </a:rPr>
              <a:t>Relacional</a:t>
            </a:r>
          </a:p>
          <a:p>
            <a:r>
              <a:rPr lang="es-CO" sz="5400" b="1" dirty="0" smtClean="0">
                <a:solidFill>
                  <a:schemeClr val="bg1"/>
                </a:solidFill>
              </a:rPr>
              <a:t>Modelo Entidad </a:t>
            </a:r>
            <a:r>
              <a:rPr lang="es-CO" sz="5400" b="1" dirty="0">
                <a:solidFill>
                  <a:schemeClr val="bg1"/>
                </a:solidFill>
              </a:rPr>
              <a:t>R</a:t>
            </a:r>
            <a:r>
              <a:rPr lang="es-CO" sz="5400" b="1" dirty="0" smtClean="0">
                <a:solidFill>
                  <a:schemeClr val="bg1"/>
                </a:solidFill>
              </a:rPr>
              <a:t>elación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hlinkClick r:id="rId2" action="ppaction://hlinkfile"/>
          </p:cNvPr>
          <p:cNvSpPr/>
          <p:nvPr/>
        </p:nvSpPr>
        <p:spPr>
          <a:xfrm>
            <a:off x="2702856" y="4225707"/>
            <a:ext cx="35457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M.E.R.</a:t>
            </a:r>
            <a:endParaRPr lang="es-E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ángulo 5">
            <a:hlinkClick r:id="rId3" action="ppaction://hlinkfile"/>
          </p:cNvPr>
          <p:cNvSpPr/>
          <p:nvPr/>
        </p:nvSpPr>
        <p:spPr>
          <a:xfrm>
            <a:off x="2702856" y="2331578"/>
            <a:ext cx="337972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9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M.L.R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71599" y="481264"/>
            <a:ext cx="6112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Diccionario de datos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hlinkClick r:id="rId2" action="ppaction://hlinkfile"/>
          </p:cNvPr>
          <p:cNvSpPr/>
          <p:nvPr/>
        </p:nvSpPr>
        <p:spPr>
          <a:xfrm>
            <a:off x="3582130" y="3122868"/>
            <a:ext cx="197977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D.D.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876926" y="649705"/>
            <a:ext cx="5606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Diagrama de Gantt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hlinkClick r:id="rId2" action="ppaction://hlinkfile"/>
          </p:cNvPr>
          <p:cNvSpPr/>
          <p:nvPr/>
        </p:nvSpPr>
        <p:spPr>
          <a:xfrm>
            <a:off x="3575590" y="3122868"/>
            <a:ext cx="19928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D.G.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64106" y="553453"/>
            <a:ext cx="5630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Diagrama de clases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hlinkClick r:id="rId2" action="ppaction://hlinkfile"/>
          </p:cNvPr>
          <p:cNvSpPr/>
          <p:nvPr/>
        </p:nvSpPr>
        <p:spPr>
          <a:xfrm>
            <a:off x="2989595" y="2773610"/>
            <a:ext cx="2779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D.D.C.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94083" y="433138"/>
            <a:ext cx="7435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Diagrama de distribución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file"/>
          </p:cNvPr>
          <p:cNvSpPr/>
          <p:nvPr/>
        </p:nvSpPr>
        <p:spPr>
          <a:xfrm>
            <a:off x="2810294" y="3122868"/>
            <a:ext cx="287732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D.D.	D.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863515" y="649705"/>
            <a:ext cx="3320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Prototipo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/>
          </p:cNvPr>
          <p:cNvSpPr/>
          <p:nvPr/>
        </p:nvSpPr>
        <p:spPr>
          <a:xfrm>
            <a:off x="4000402" y="3122868"/>
            <a:ext cx="89216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60487" y="463126"/>
            <a:ext cx="3823034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Introducción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75506" y="2372810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20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27906" y="2525210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Este proyecto se realiza con el fin de mejorar el sistema de ventas de la empresa creaciones Julieth,  ya que pudimos detectar fallos en toma y entrega de pedidos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is realized in order improves the system of sales of the company creations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Julieth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since we could detect failures in capture and delivery of orders.</a:t>
            </a:r>
          </a:p>
          <a:p>
            <a:pPr algn="just"/>
            <a:endParaRPr lang="es-CO" sz="2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09166" y="1710035"/>
            <a:ext cx="572567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10000" b="1" dirty="0">
                <a:ln/>
                <a:solidFill>
                  <a:schemeClr val="accent3"/>
                </a:solidFill>
              </a:rPr>
              <a:t>¡</a:t>
            </a:r>
            <a:r>
              <a:rPr lang="es-ES" sz="10000" b="1" cap="none" spc="0" dirty="0" smtClean="0">
                <a:ln/>
                <a:solidFill>
                  <a:schemeClr val="accent3"/>
                </a:solidFill>
                <a:effectLst/>
              </a:rPr>
              <a:t>GRACIAS!</a:t>
            </a:r>
            <a:endParaRPr lang="es-ES" sz="10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89" y="3341251"/>
            <a:ext cx="5045423" cy="284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44263" y="463126"/>
            <a:ext cx="505548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Objetivo General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75507" y="2460282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Crear un sistema de información para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empresa Creaciones Julieth mediante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la elaboración e implementación de una tienda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para agilizar los ciclos de venta, reducir los costos, mejorar la disponibilidad, facilidad de compra, ahorro de tiempo en la administración del negocio.</a:t>
            </a:r>
          </a:p>
        </p:txBody>
      </p:sp>
    </p:spTree>
    <p:extLst>
      <p:ext uri="{BB962C8B-B14F-4D97-AF65-F5344CB8AC3E}">
        <p14:creationId xmlns:p14="http://schemas.microsoft.com/office/powerpoint/2010/main" val="25078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3306" y="463126"/>
            <a:ext cx="619740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Objetivos Específicos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69491" y="2368850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Permitir el registro de clientes para autorizar la compra de las prendas.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Permitir al administrador controlar y/o moderar el uso del aplicativo por personas externas.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Hacer una gestión de las facturas y de los pedidos conforme a las leyes del comercio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electronico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Organizar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los pedidos de acuerdo a su orden de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llegada.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Permitir la gestión de reportes que ayuden al administrador en la eficiencia del proceso. </a:t>
            </a:r>
          </a:p>
          <a:p>
            <a:pPr marL="342900" indent="-342900" algn="just">
              <a:buFont typeface="+mj-lt"/>
              <a:buAutoNum type="arabicPeriod"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66005" y="463126"/>
            <a:ext cx="2412007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Alcance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8438" y="2537292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Este proyecto se extenderá para todos los clientes potenciales de la empresa Creaciones Julieth. Estos son instituciones educativas, el SENA y demás particulares que se contacten con la empresa.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20248" y="463126"/>
            <a:ext cx="750352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Descripción del Problema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57200" y="2743572"/>
            <a:ext cx="8146473" cy="33203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Según la observación y la encuesta realizada detectamos dificultades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a la hora de comercializar los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productos, un constante desorden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al momento de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tomar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pedidos, fallos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 el orden de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 y pocos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medios de pago.</a:t>
            </a:r>
          </a:p>
        </p:txBody>
      </p:sp>
    </p:spTree>
    <p:extLst>
      <p:ext uri="{BB962C8B-B14F-4D97-AF65-F5344CB8AC3E}">
        <p14:creationId xmlns:p14="http://schemas.microsoft.com/office/powerpoint/2010/main" val="31722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29486" y="463126"/>
            <a:ext cx="368504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Justificación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75507" y="2460282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La implementación de una tienda virtual “tienda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” da como resultado una aplicación web la cual tiene como función ampliar las ventas  mediante el comercio electrónico de manera fácil, rápida y sencilla para la empresa “Creaciones Julieth”.</a:t>
            </a:r>
          </a:p>
        </p:txBody>
      </p:sp>
    </p:spTree>
    <p:extLst>
      <p:ext uri="{BB962C8B-B14F-4D97-AF65-F5344CB8AC3E}">
        <p14:creationId xmlns:p14="http://schemas.microsoft.com/office/powerpoint/2010/main" val="5303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7656" y="39494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Levantamiento de Información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hlinkClick r:id="rId3" action="ppaction://hlinkfile"/>
          </p:cNvPr>
          <p:cNvSpPr/>
          <p:nvPr/>
        </p:nvSpPr>
        <p:spPr>
          <a:xfrm>
            <a:off x="3838820" y="5263726"/>
            <a:ext cx="1129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E.T.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839117"/>
              </p:ext>
            </p:extLst>
          </p:nvPr>
        </p:nvGraphicFramePr>
        <p:xfrm>
          <a:off x="1599366" y="1573035"/>
          <a:ext cx="5700069" cy="3897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15979" y="428670"/>
            <a:ext cx="5678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Mapa de procesos</a:t>
            </a:r>
            <a:endParaRPr lang="es-ES" sz="5400" b="1" dirty="0">
              <a:solidFill>
                <a:schemeClr val="bg1"/>
              </a:solidFill>
            </a:endParaRPr>
          </a:p>
        </p:txBody>
      </p:sp>
      <p:pic>
        <p:nvPicPr>
          <p:cNvPr id="3" name="2 Imagen" descr="mapa de procesos.bmp"/>
          <p:cNvPicPr>
            <a:picLocks noChangeAspect="1"/>
          </p:cNvPicPr>
          <p:nvPr/>
        </p:nvPicPr>
        <p:blipFill rotWithShape="1">
          <a:blip r:embed="rId2"/>
          <a:srcRect t="6306"/>
          <a:stretch/>
        </p:blipFill>
        <p:spPr>
          <a:xfrm>
            <a:off x="813361" y="2161309"/>
            <a:ext cx="7084141" cy="4436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430</Words>
  <Application>Microsoft Office PowerPoint</Application>
  <PresentationFormat>Presentación en pantalla (4:3)</PresentationFormat>
  <Paragraphs>67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SOPORTE</cp:lastModifiedBy>
  <cp:revision>227</cp:revision>
  <dcterms:created xsi:type="dcterms:W3CDTF">2014-06-25T16:18:26Z</dcterms:created>
  <dcterms:modified xsi:type="dcterms:W3CDTF">2017-05-11T16:50:47Z</dcterms:modified>
</cp:coreProperties>
</file>