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86" r:id="rId9"/>
    <p:sldId id="287" r:id="rId10"/>
    <p:sldId id="288" r:id="rId11"/>
    <p:sldId id="289" r:id="rId12"/>
    <p:sldId id="290" r:id="rId13"/>
    <p:sldId id="291" r:id="rId14"/>
    <p:sldId id="292" r:id="rId15"/>
    <p:sldId id="293" r:id="rId16"/>
    <p:sldId id="29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72" y="27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22388" y="2091605"/>
            <a:ext cx="9043077" cy="2674790"/>
          </a:xfrm>
        </p:spPr>
        <p:txBody>
          <a:bodyPr/>
          <a:lstStyle/>
          <a:p>
            <a:r>
              <a:rPr lang="en-US" sz="6000" dirty="0"/>
              <a:t>IMAGE DENOISING USING CONVOLUTIONAL AUTOENCODERS</a:t>
            </a:r>
          </a:p>
        </p:txBody>
      </p:sp>
      <p:sp>
        <p:nvSpPr>
          <p:cNvPr id="6" name="TextBox 5">
            <a:extLst>
              <a:ext uri="{FF2B5EF4-FFF2-40B4-BE49-F238E27FC236}">
                <a16:creationId xmlns:a16="http://schemas.microsoft.com/office/drawing/2014/main" id="{D32832A6-1667-4089-ACD6-6E0C664AA63B}"/>
              </a:ext>
            </a:extLst>
          </p:cNvPr>
          <p:cNvSpPr txBox="1"/>
          <p:nvPr/>
        </p:nvSpPr>
        <p:spPr>
          <a:xfrm>
            <a:off x="7772399" y="5283200"/>
            <a:ext cx="2895600" cy="646331"/>
          </a:xfrm>
          <a:prstGeom prst="rect">
            <a:avLst/>
          </a:prstGeom>
          <a:noFill/>
        </p:spPr>
        <p:txBody>
          <a:bodyPr wrap="square" rtlCol="0">
            <a:spAutoFit/>
          </a:bodyPr>
          <a:lstStyle/>
          <a:p>
            <a:r>
              <a:rPr lang="en-US" sz="3600" dirty="0">
                <a:solidFill>
                  <a:srgbClr val="63B7C6"/>
                </a:solidFill>
              </a:rPr>
              <a:t>ISHA.R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9A14D8-C546-435C-904A-DAA54205CD9E}"/>
              </a:ext>
            </a:extLst>
          </p:cNvPr>
          <p:cNvPicPr>
            <a:picLocks noChangeAspect="1"/>
          </p:cNvPicPr>
          <p:nvPr/>
        </p:nvPicPr>
        <p:blipFill rotWithShape="1">
          <a:blip r:embed="rId2"/>
          <a:srcRect l="7361" t="24185" r="43611" b="12327"/>
          <a:stretch/>
        </p:blipFill>
        <p:spPr>
          <a:xfrm>
            <a:off x="2472266" y="677332"/>
            <a:ext cx="7857067" cy="4927601"/>
          </a:xfrm>
          <a:prstGeom prst="rect">
            <a:avLst/>
          </a:prstGeom>
        </p:spPr>
      </p:pic>
    </p:spTree>
    <p:extLst>
      <p:ext uri="{BB962C8B-B14F-4D97-AF65-F5344CB8AC3E}">
        <p14:creationId xmlns:p14="http://schemas.microsoft.com/office/powerpoint/2010/main" val="291193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A6AC53-A031-4C46-882C-2D5B4B7440E7}"/>
              </a:ext>
            </a:extLst>
          </p:cNvPr>
          <p:cNvPicPr>
            <a:picLocks noChangeAspect="1"/>
          </p:cNvPicPr>
          <p:nvPr/>
        </p:nvPicPr>
        <p:blipFill rotWithShape="1">
          <a:blip r:embed="rId2"/>
          <a:srcRect l="4306" t="26903" r="27222" b="15663"/>
          <a:stretch/>
        </p:blipFill>
        <p:spPr>
          <a:xfrm>
            <a:off x="1693332" y="1278466"/>
            <a:ext cx="8348135" cy="3937001"/>
          </a:xfrm>
          <a:prstGeom prst="rect">
            <a:avLst/>
          </a:prstGeom>
        </p:spPr>
      </p:pic>
    </p:spTree>
    <p:extLst>
      <p:ext uri="{BB962C8B-B14F-4D97-AF65-F5344CB8AC3E}">
        <p14:creationId xmlns:p14="http://schemas.microsoft.com/office/powerpoint/2010/main" val="309270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315CA-42C6-460D-B37A-3EA74AF47B22}"/>
              </a:ext>
            </a:extLst>
          </p:cNvPr>
          <p:cNvPicPr>
            <a:picLocks noChangeAspect="1"/>
          </p:cNvPicPr>
          <p:nvPr/>
        </p:nvPicPr>
        <p:blipFill rotWithShape="1">
          <a:blip r:embed="rId2"/>
          <a:srcRect l="4167" t="28632" r="44306" b="42959"/>
          <a:stretch/>
        </p:blipFill>
        <p:spPr>
          <a:xfrm>
            <a:off x="728132" y="2455333"/>
            <a:ext cx="6282267" cy="1947333"/>
          </a:xfrm>
          <a:prstGeom prst="rect">
            <a:avLst/>
          </a:prstGeom>
        </p:spPr>
      </p:pic>
      <p:pic>
        <p:nvPicPr>
          <p:cNvPr id="4" name="Picture 3">
            <a:extLst>
              <a:ext uri="{FF2B5EF4-FFF2-40B4-BE49-F238E27FC236}">
                <a16:creationId xmlns:a16="http://schemas.microsoft.com/office/drawing/2014/main" id="{1A46ABB9-E4EB-4027-88AA-796D738ACD5D}"/>
              </a:ext>
            </a:extLst>
          </p:cNvPr>
          <p:cNvPicPr>
            <a:picLocks noChangeAspect="1"/>
          </p:cNvPicPr>
          <p:nvPr/>
        </p:nvPicPr>
        <p:blipFill rotWithShape="1">
          <a:blip r:embed="rId3"/>
          <a:srcRect l="6666" t="22208" r="56250" b="9611"/>
          <a:stretch/>
        </p:blipFill>
        <p:spPr>
          <a:xfrm>
            <a:off x="7298266" y="1583266"/>
            <a:ext cx="4521200" cy="4673600"/>
          </a:xfrm>
          <a:prstGeom prst="rect">
            <a:avLst/>
          </a:prstGeom>
        </p:spPr>
      </p:pic>
    </p:spTree>
    <p:extLst>
      <p:ext uri="{BB962C8B-B14F-4D97-AF65-F5344CB8AC3E}">
        <p14:creationId xmlns:p14="http://schemas.microsoft.com/office/powerpoint/2010/main" val="126277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D4FC59-4E0F-4803-84CC-42BB8FB1FC2C}"/>
              </a:ext>
            </a:extLst>
          </p:cNvPr>
          <p:cNvPicPr>
            <a:picLocks noChangeAspect="1"/>
          </p:cNvPicPr>
          <p:nvPr/>
        </p:nvPicPr>
        <p:blipFill rotWithShape="1">
          <a:blip r:embed="rId2"/>
          <a:srcRect l="24584" t="35548" r="25833" b="15293"/>
          <a:stretch/>
        </p:blipFill>
        <p:spPr>
          <a:xfrm>
            <a:off x="2344330" y="1524000"/>
            <a:ext cx="7503339" cy="4182533"/>
          </a:xfrm>
          <a:prstGeom prst="rect">
            <a:avLst/>
          </a:prstGeom>
        </p:spPr>
      </p:pic>
    </p:spTree>
    <p:extLst>
      <p:ext uri="{BB962C8B-B14F-4D97-AF65-F5344CB8AC3E}">
        <p14:creationId xmlns:p14="http://schemas.microsoft.com/office/powerpoint/2010/main" val="64234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430867"/>
            <a:ext cx="2960963" cy="859055"/>
          </a:xfrm>
        </p:spPr>
        <p:txBody>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573867"/>
            <a:ext cx="6803136" cy="2997200"/>
          </a:xfrm>
        </p:spPr>
        <p:txBody>
          <a:bodyPr>
            <a:norm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Problem Statement</a:t>
            </a:r>
          </a:p>
          <a:p>
            <a:pPr marL="285750" indent="-285750">
              <a:buFont typeface="Arial" panose="020B0604020202020204" pitchFamily="34" charset="0"/>
              <a:buChar char="•"/>
            </a:pPr>
            <a:r>
              <a:rPr lang="en-US" sz="1800" dirty="0"/>
              <a:t>Project Overview</a:t>
            </a:r>
          </a:p>
          <a:p>
            <a:pPr marL="285750" indent="-285750">
              <a:buFont typeface="Arial" panose="020B0604020202020204" pitchFamily="34" charset="0"/>
              <a:buChar char="•"/>
            </a:pPr>
            <a:r>
              <a:rPr lang="en-US" sz="1800" dirty="0"/>
              <a:t>End Users</a:t>
            </a:r>
          </a:p>
          <a:p>
            <a:pPr marL="285750" indent="-285750">
              <a:buFont typeface="Arial" panose="020B0604020202020204" pitchFamily="34" charset="0"/>
              <a:buChar char="•"/>
            </a:pPr>
            <a:r>
              <a:rPr lang="en-US" sz="1800" dirty="0"/>
              <a:t>Solution and Value Proposition</a:t>
            </a:r>
          </a:p>
          <a:p>
            <a:pPr marL="285750" indent="-285750">
              <a:buFont typeface="Arial" panose="020B0604020202020204" pitchFamily="34" charset="0"/>
              <a:buChar char="•"/>
            </a:pPr>
            <a:r>
              <a:rPr lang="en-US" sz="1800" dirty="0"/>
              <a:t>The Wow Factor</a:t>
            </a:r>
          </a:p>
          <a:p>
            <a:pPr marL="285750" indent="-285750">
              <a:buFont typeface="Arial" panose="020B0604020202020204" pitchFamily="34" charset="0"/>
              <a:buChar char="•"/>
            </a:pPr>
            <a:r>
              <a:rPr lang="en-US" sz="1800" dirty="0"/>
              <a:t>Modelling Approach</a:t>
            </a:r>
          </a:p>
          <a:p>
            <a:pPr marL="285750" indent="-285750">
              <a:buFont typeface="Arial" panose="020B0604020202020204" pitchFamily="34" charset="0"/>
              <a:buChar char="•"/>
            </a:pPr>
            <a:endParaRPr lang="en-US" sz="1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61171" y="770467"/>
            <a:ext cx="7781544" cy="859055"/>
          </a:xfrm>
        </p:spPr>
        <p:txBody>
          <a:bodyPr/>
          <a:lstStyle/>
          <a:p>
            <a:r>
              <a:rPr lang="en-US"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61171" y="2302933"/>
            <a:ext cx="7781544" cy="3224107"/>
          </a:xfrm>
        </p:spPr>
        <p:txBody>
          <a:bodyPr>
            <a:normAutofit/>
          </a:bodyPr>
          <a:lstStyle/>
          <a:p>
            <a:r>
              <a:rPr lang="en-US" sz="2200" dirty="0"/>
              <a:t>Digital images are susceptible to noise, caused by factors such as sensor limitations and compression artifacts. This noise degrades image quality, impacting tasks like image analysis and recognition. Traditional denoising methods often blur images or remove important details along with noise, leading to suboptimal 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480300" cy="4093243"/>
          </a:xfrm>
        </p:spPr>
        <p:txBody>
          <a:bodyPr/>
          <a:lstStyle/>
          <a:p>
            <a:r>
              <a:rPr lang="en-US" sz="2200" dirty="0"/>
              <a:t>This project aims to tackle the challenge of image denoising by leveraging convolutional autoencoders.</a:t>
            </a:r>
          </a:p>
          <a:p>
            <a:r>
              <a:rPr lang="en-US" sz="2200" dirty="0"/>
              <a:t> Convolutional autoencoders are neural network architectures specifically designed for unsupervised feature learning and data compression. </a:t>
            </a:r>
          </a:p>
          <a:p>
            <a:r>
              <a:rPr lang="en-US" sz="2200" dirty="0"/>
              <a:t>By compressing noisy images into a lower-dimensional representation and then reconstructing them, convolutional autoencoders can effectively remove noise while preserving important image features.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A682-7BE9-4568-BA0C-1A1B8C3B3893}"/>
              </a:ext>
            </a:extLst>
          </p:cNvPr>
          <p:cNvSpPr>
            <a:spLocks noGrp="1"/>
          </p:cNvSpPr>
          <p:nvPr>
            <p:ph type="title"/>
          </p:nvPr>
        </p:nvSpPr>
        <p:spPr/>
        <p:txBody>
          <a:bodyPr/>
          <a:lstStyle/>
          <a:p>
            <a:r>
              <a:rPr lang="en-US" dirty="0"/>
              <a:t>END USERS</a:t>
            </a:r>
          </a:p>
        </p:txBody>
      </p:sp>
      <p:sp>
        <p:nvSpPr>
          <p:cNvPr id="3" name="Slide Number Placeholder 2">
            <a:extLst>
              <a:ext uri="{FF2B5EF4-FFF2-40B4-BE49-F238E27FC236}">
                <a16:creationId xmlns:a16="http://schemas.microsoft.com/office/drawing/2014/main" id="{EB83C587-AAAD-4D47-9B75-18FCFB4D88BC}"/>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93BD4E88-A730-48EF-AC52-8E98743627FB}"/>
              </a:ext>
            </a:extLst>
          </p:cNvPr>
          <p:cNvSpPr>
            <a:spLocks noGrp="1"/>
          </p:cNvSpPr>
          <p:nvPr>
            <p:ph idx="1"/>
          </p:nvPr>
        </p:nvSpPr>
        <p:spPr/>
        <p:txBody>
          <a:bodyPr/>
          <a:lstStyle/>
          <a:p>
            <a:pPr marL="0" indent="0">
              <a:buNone/>
            </a:pPr>
            <a:r>
              <a:rPr lang="en-US" dirty="0"/>
              <a:t>End users of this project include professionals and industries dealing with image processing tasks, such as:</a:t>
            </a:r>
          </a:p>
          <a:p>
            <a:r>
              <a:rPr lang="en-US" dirty="0"/>
              <a:t>Photographers</a:t>
            </a:r>
          </a:p>
          <a:p>
            <a:r>
              <a:rPr lang="en-US" dirty="0"/>
              <a:t>Graphic designers</a:t>
            </a:r>
          </a:p>
          <a:p>
            <a:r>
              <a:rPr lang="en-US" dirty="0"/>
              <a:t>Medical imaging professionals</a:t>
            </a:r>
          </a:p>
          <a:p>
            <a:r>
              <a:rPr lang="en-US" dirty="0"/>
              <a:t>Surveillance and security companies</a:t>
            </a:r>
          </a:p>
          <a:p>
            <a:r>
              <a:rPr lang="en-US" dirty="0"/>
              <a:t>Entertainment and media industries</a:t>
            </a:r>
          </a:p>
          <a:p>
            <a:endParaRPr lang="en-US" dirty="0"/>
          </a:p>
        </p:txBody>
      </p:sp>
    </p:spTree>
    <p:extLst>
      <p:ext uri="{BB962C8B-B14F-4D97-AF65-F5344CB8AC3E}">
        <p14:creationId xmlns:p14="http://schemas.microsoft.com/office/powerpoint/2010/main" val="374657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334F-ABAB-433C-863B-FAA9A4B89B5D}"/>
              </a:ext>
            </a:extLst>
          </p:cNvPr>
          <p:cNvSpPr>
            <a:spLocks noGrp="1"/>
          </p:cNvSpPr>
          <p:nvPr>
            <p:ph type="title"/>
          </p:nvPr>
        </p:nvSpPr>
        <p:spPr/>
        <p:txBody>
          <a:bodyPr/>
          <a:lstStyle/>
          <a:p>
            <a:r>
              <a:rPr lang="en-US" dirty="0"/>
              <a:t>SOURCE AND VALUE PROPOSITION</a:t>
            </a:r>
          </a:p>
        </p:txBody>
      </p:sp>
      <p:sp>
        <p:nvSpPr>
          <p:cNvPr id="3" name="Slide Number Placeholder 2">
            <a:extLst>
              <a:ext uri="{FF2B5EF4-FFF2-40B4-BE49-F238E27FC236}">
                <a16:creationId xmlns:a16="http://schemas.microsoft.com/office/drawing/2014/main" id="{BE25CAD9-ABCD-4C63-9BDF-4807CDFD194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7B5CE074-2088-4CE5-9C1B-F6E015BF5B7D}"/>
              </a:ext>
            </a:extLst>
          </p:cNvPr>
          <p:cNvSpPr>
            <a:spLocks noGrp="1"/>
          </p:cNvSpPr>
          <p:nvPr>
            <p:ph idx="1"/>
          </p:nvPr>
        </p:nvSpPr>
        <p:spPr/>
        <p:txBody>
          <a:bodyPr/>
          <a:lstStyle/>
          <a:p>
            <a:r>
              <a:rPr lang="en-US" dirty="0"/>
              <a:t>Our solution involves implementing convolutional autoencoders for image denoising. </a:t>
            </a:r>
          </a:p>
          <a:p>
            <a:r>
              <a:rPr lang="en-US" dirty="0"/>
              <a:t>By training the autoencoder on noisy images and their corresponding clean versions, the model learns to map noisy inputs to denoised outputs. </a:t>
            </a:r>
          </a:p>
          <a:p>
            <a:r>
              <a:rPr lang="en-US" dirty="0"/>
              <a:t>The value proposition lies in providing a robust and efficient tool for removing noise from images without compromising on image quality.</a:t>
            </a:r>
          </a:p>
          <a:p>
            <a:r>
              <a:rPr lang="en-US" dirty="0"/>
              <a:t> This leads to enhanced visual aesthetics, improved analysis accuracy, and better decision-making in various domains.</a:t>
            </a:r>
          </a:p>
        </p:txBody>
      </p:sp>
    </p:spTree>
    <p:extLst>
      <p:ext uri="{BB962C8B-B14F-4D97-AF65-F5344CB8AC3E}">
        <p14:creationId xmlns:p14="http://schemas.microsoft.com/office/powerpoint/2010/main" val="198018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0767-349F-4E92-9930-662B6D574C86}"/>
              </a:ext>
            </a:extLst>
          </p:cNvPr>
          <p:cNvSpPr>
            <a:spLocks noGrp="1"/>
          </p:cNvSpPr>
          <p:nvPr>
            <p:ph type="title"/>
          </p:nvPr>
        </p:nvSpPr>
        <p:spPr/>
        <p:txBody>
          <a:bodyPr/>
          <a:lstStyle/>
          <a:p>
            <a:r>
              <a:rPr lang="en-US" dirty="0"/>
              <a:t>THE WOW FACTOR</a:t>
            </a:r>
          </a:p>
        </p:txBody>
      </p:sp>
      <p:sp>
        <p:nvSpPr>
          <p:cNvPr id="3" name="Slide Number Placeholder 2">
            <a:extLst>
              <a:ext uri="{FF2B5EF4-FFF2-40B4-BE49-F238E27FC236}">
                <a16:creationId xmlns:a16="http://schemas.microsoft.com/office/drawing/2014/main" id="{B34F98E8-209E-41C8-BA36-BC529643FAD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847590FB-3EB2-4B47-A831-356E3D833ED0}"/>
              </a:ext>
            </a:extLst>
          </p:cNvPr>
          <p:cNvSpPr>
            <a:spLocks noGrp="1"/>
          </p:cNvSpPr>
          <p:nvPr>
            <p:ph idx="1"/>
          </p:nvPr>
        </p:nvSpPr>
        <p:spPr/>
        <p:txBody>
          <a:bodyPr/>
          <a:lstStyle/>
          <a:p>
            <a:r>
              <a:rPr lang="en-US" dirty="0"/>
              <a:t>The wow factor of our solution lies in its ability to effectively remove noise from images while preserving crucial details. </a:t>
            </a:r>
          </a:p>
          <a:p>
            <a:r>
              <a:rPr lang="en-US" dirty="0"/>
              <a:t>Convolutional autoencoders, with their ability to capture spatial dependencies and patterns, excel in extracting relevant image features and producing visually appealing denoised images.</a:t>
            </a:r>
          </a:p>
          <a:p>
            <a:r>
              <a:rPr lang="en-US" dirty="0"/>
              <a:t>Moreover, the adaptability of the model allows it to handle various types and levels of noise, making it a versatile tool for image denoising tasks.</a:t>
            </a:r>
          </a:p>
        </p:txBody>
      </p:sp>
    </p:spTree>
    <p:extLst>
      <p:ext uri="{BB962C8B-B14F-4D97-AF65-F5344CB8AC3E}">
        <p14:creationId xmlns:p14="http://schemas.microsoft.com/office/powerpoint/2010/main" val="201449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A652-6514-4F18-A365-1B6727A76B26}"/>
              </a:ext>
            </a:extLst>
          </p:cNvPr>
          <p:cNvSpPr>
            <a:spLocks noGrp="1"/>
          </p:cNvSpPr>
          <p:nvPr>
            <p:ph type="title"/>
          </p:nvPr>
        </p:nvSpPr>
        <p:spPr/>
        <p:txBody>
          <a:bodyPr/>
          <a:lstStyle/>
          <a:p>
            <a:r>
              <a:rPr lang="en-US" dirty="0"/>
              <a:t>MODELLING APPROACH</a:t>
            </a:r>
          </a:p>
        </p:txBody>
      </p:sp>
      <p:sp>
        <p:nvSpPr>
          <p:cNvPr id="3" name="Slide Number Placeholder 2">
            <a:extLst>
              <a:ext uri="{FF2B5EF4-FFF2-40B4-BE49-F238E27FC236}">
                <a16:creationId xmlns:a16="http://schemas.microsoft.com/office/drawing/2014/main" id="{7815F96A-6029-44D7-B01C-7FC170913BA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8E3EBD44-A3EF-4677-AD01-81F4D2C04617}"/>
              </a:ext>
            </a:extLst>
          </p:cNvPr>
          <p:cNvSpPr>
            <a:spLocks noGrp="1"/>
          </p:cNvSpPr>
          <p:nvPr>
            <p:ph idx="1"/>
          </p:nvPr>
        </p:nvSpPr>
        <p:spPr/>
        <p:txBody>
          <a:bodyPr>
            <a:normAutofit lnSpcReduction="10000"/>
          </a:bodyPr>
          <a:lstStyle/>
          <a:p>
            <a:r>
              <a:rPr lang="en-US" dirty="0"/>
              <a:t>The modelling approach involves designing and training a convolutional autoencoder architecture using frameworks like TensorFlow/</a:t>
            </a:r>
            <a:r>
              <a:rPr lang="en-US" dirty="0" err="1"/>
              <a:t>Keras</a:t>
            </a:r>
            <a:r>
              <a:rPr lang="en-US" dirty="0"/>
              <a:t>. </a:t>
            </a:r>
          </a:p>
          <a:p>
            <a:r>
              <a:rPr lang="en-US" dirty="0"/>
              <a:t>The architecture consists of encoder and decoder networks, with convolutional layers for feature extraction and reconstruction.</a:t>
            </a:r>
          </a:p>
          <a:p>
            <a:r>
              <a:rPr lang="en-US" dirty="0"/>
              <a:t> The model is trained using noisy images as input and their corresponding clean versions as targets, optimizing model parameters to minimize the difference between the reconstructed and ground truth images. </a:t>
            </a:r>
          </a:p>
          <a:p>
            <a:r>
              <a:rPr lang="en-US" dirty="0"/>
              <a:t>Additionally, hyperparameter tuning and optimization techniques are employed to enhance the model's denoising performance.</a:t>
            </a:r>
          </a:p>
        </p:txBody>
      </p:sp>
    </p:spTree>
    <p:extLst>
      <p:ext uri="{BB962C8B-B14F-4D97-AF65-F5344CB8AC3E}">
        <p14:creationId xmlns:p14="http://schemas.microsoft.com/office/powerpoint/2010/main" val="130322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F873B5-DA2D-48EE-9B09-C7D1EE5B0D32}"/>
              </a:ext>
            </a:extLst>
          </p:cNvPr>
          <p:cNvPicPr>
            <a:picLocks noChangeAspect="1"/>
          </p:cNvPicPr>
          <p:nvPr/>
        </p:nvPicPr>
        <p:blipFill rotWithShape="1">
          <a:blip r:embed="rId2"/>
          <a:srcRect l="4444" t="27149" r="38889" b="23444"/>
          <a:stretch/>
        </p:blipFill>
        <p:spPr>
          <a:xfrm>
            <a:off x="2235200" y="2048934"/>
            <a:ext cx="8026400" cy="4148666"/>
          </a:xfrm>
          <a:prstGeom prst="rect">
            <a:avLst/>
          </a:prstGeom>
        </p:spPr>
      </p:pic>
      <p:sp>
        <p:nvSpPr>
          <p:cNvPr id="6" name="TextBox 5">
            <a:extLst>
              <a:ext uri="{FF2B5EF4-FFF2-40B4-BE49-F238E27FC236}">
                <a16:creationId xmlns:a16="http://schemas.microsoft.com/office/drawing/2014/main" id="{31CD7DAD-C17E-4D27-92FA-1F174337EFD2}"/>
              </a:ext>
            </a:extLst>
          </p:cNvPr>
          <p:cNvSpPr txBox="1"/>
          <p:nvPr/>
        </p:nvSpPr>
        <p:spPr>
          <a:xfrm>
            <a:off x="4030133" y="660400"/>
            <a:ext cx="4588933" cy="923330"/>
          </a:xfrm>
          <a:prstGeom prst="rect">
            <a:avLst/>
          </a:prstGeom>
          <a:noFill/>
        </p:spPr>
        <p:txBody>
          <a:bodyPr wrap="square" rtlCol="0">
            <a:spAutoFit/>
          </a:bodyPr>
          <a:lstStyle/>
          <a:p>
            <a:r>
              <a:rPr lang="en-US" sz="5400" dirty="0">
                <a:solidFill>
                  <a:schemeClr val="bg1"/>
                </a:solidFill>
              </a:rPr>
              <a:t>RESULTS</a:t>
            </a:r>
          </a:p>
        </p:txBody>
      </p:sp>
    </p:spTree>
    <p:extLst>
      <p:ext uri="{BB962C8B-B14F-4D97-AF65-F5344CB8AC3E}">
        <p14:creationId xmlns:p14="http://schemas.microsoft.com/office/powerpoint/2010/main" val="286121981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425</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IMAGE DENOISING USING CONVOLUTIONAL AUTOENCODERS</vt:lpstr>
      <vt:lpstr>AGENDA</vt:lpstr>
      <vt:lpstr>PROBLEM STATEMENT</vt:lpstr>
      <vt:lpstr>PROJECT OVERVIEW</vt:lpstr>
      <vt:lpstr>END USERS</vt:lpstr>
      <vt:lpstr>SOURCE AND VALUE PROPOSITION</vt:lpstr>
      <vt:lpstr>THE WOW FACTOR</vt:lpstr>
      <vt:lpstr>MODELLING APPROACH</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2024-04-01T15:09:11Z</dcterms:created>
  <dcterms:modified xsi:type="dcterms:W3CDTF">2024-04-01T15:46:24Z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