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6" r:id="rId2"/>
    <p:sldMasterId id="2147483669" r:id="rId3"/>
  </p:sldMasterIdLst>
  <p:notesMasterIdLst>
    <p:notesMasterId r:id="rId14"/>
  </p:notesMasterIdLst>
  <p:sldIdLst>
    <p:sldId id="257" r:id="rId4"/>
    <p:sldId id="258" r:id="rId5"/>
    <p:sldId id="338" r:id="rId6"/>
    <p:sldId id="343" r:id="rId7"/>
    <p:sldId id="387" r:id="rId8"/>
    <p:sldId id="352" r:id="rId9"/>
    <p:sldId id="388" r:id="rId10"/>
    <p:sldId id="417" r:id="rId11"/>
    <p:sldId id="426" r:id="rId12"/>
    <p:sldId id="43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B3C74B-962D-465A-97CB-4AAE0364431A}">
          <p14:sldIdLst>
            <p14:sldId id="257"/>
            <p14:sldId id="258"/>
            <p14:sldId id="338"/>
            <p14:sldId id="343"/>
            <p14:sldId id="387"/>
            <p14:sldId id="352"/>
            <p14:sldId id="388"/>
            <p14:sldId id="417"/>
            <p14:sldId id="426"/>
            <p14:sldId id="437"/>
          </p14:sldIdLst>
        </p14:section>
        <p14:section name="无标题节" id="{E8DB02D9-D039-4247-9980-7A590B4986A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C31"/>
    <a:srgbClr val="BDBDBD"/>
    <a:srgbClr val="F8B7B3"/>
    <a:srgbClr val="D04719"/>
    <a:srgbClr val="F65D4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245" autoAdjust="0"/>
  </p:normalViewPr>
  <p:slideViewPr>
    <p:cSldViewPr snapToGrid="0">
      <p:cViewPr varScale="1">
        <p:scale>
          <a:sx n="80" d="100"/>
          <a:sy n="80" d="100"/>
        </p:scale>
        <p:origin x="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1C752-A28F-46D6-91CD-C2D5AC7DE63F}" type="datetimeFigureOut">
              <a:rPr lang="zh-CN" altLang="en-US" smtClean="0"/>
              <a:t>2022/9/20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4EE7-8FFD-4B87-A24A-6E6B06C13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3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4EE7-8FFD-4B87-A24A-6E6B06C133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3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B4EE7-8FFD-4B87-A24A-6E6B06C13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9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00BFA7-8EF4-418E-B148-3AE2403E6FA2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63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00BFA7-8EF4-418E-B148-3AE2403E6FA2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98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00BFA7-8EF4-418E-B148-3AE2403E6FA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18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00BFA7-8EF4-418E-B148-3AE2403E6FA2}" type="slidenum">
              <a:rPr lang="zh-CN" altLang="en-US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64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00BFA7-8EF4-418E-B148-3AE2403E6FA2}" type="slidenum">
              <a:rPr lang="zh-CN" altLang="en-US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65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solidFill>
          <a:srgbClr val="C2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descr="1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12190413" cy="6858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" name="PRESENTATION SUBTITLE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284163" y="4232275"/>
            <a:ext cx="59070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8318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18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18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18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18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18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18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18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185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zh-CN" sz="1600" b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XXXX</a:t>
            </a:r>
            <a:r>
              <a:rPr lang="zh-CN" altLang="en-US" sz="1600" b="1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行政人事部   </a:t>
            </a:r>
            <a:fld id="{01A63CB4-B29E-4C72-86CB-DABCEA8FA516}" type="datetime6">
              <a:rPr lang="zh-CN" altLang="en-US" sz="1600" b="1" smtClean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pPr eaLnBrk="1" hangingPunct="1">
                <a:lnSpc>
                  <a:spcPct val="13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t>2022年9月</a:t>
            </a:fld>
            <a:endParaRPr lang="en-US" altLang="zh-CN" sz="1600" b="1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Line 66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50813" y="3338513"/>
            <a:ext cx="8343900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284163" y="4868863"/>
            <a:ext cx="11622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2000" b="1">
              <a:ea typeface="微软雅黑" panose="020B0503020204020204" pitchFamily="34" charset="-122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-4751388" y="3933825"/>
            <a:ext cx="4606925" cy="2924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266700" indent="-266700" algn="ctr" eaLnBrk="1" hangingPunct="1"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文字规则</a:t>
            </a:r>
          </a:p>
          <a:p>
            <a:pPr marL="266700" indent="-266700" eaLnBrk="1" hangingPunct="1">
              <a:defRPr/>
            </a:pPr>
            <a:r>
              <a:rPr lang="en-US" altLang="zh-CN" sz="1400" b="1"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、字体规则：</a:t>
            </a:r>
          </a:p>
          <a:p>
            <a:pPr marL="266700" indent="-266700" algn="r" eaLnBrk="1" hangingPunct="1"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中文：微软雅黑  </a:t>
            </a:r>
          </a:p>
          <a:p>
            <a:pPr marL="266700" indent="-266700" algn="r" eaLnBrk="1" hangingPunct="1"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英文与数字：</a:t>
            </a:r>
            <a:r>
              <a:rPr lang="en-US" altLang="zh-CN" sz="1400">
                <a:ea typeface="微软雅黑" panose="020B0503020204020204" pitchFamily="34" charset="-122"/>
                <a:sym typeface="+mn-ea"/>
              </a:rPr>
              <a:t>Arial</a:t>
            </a:r>
          </a:p>
          <a:p>
            <a:pPr marL="266700" indent="-266700" eaLnBrk="1" hangingPunct="1">
              <a:defRPr/>
            </a:pPr>
            <a:endParaRPr lang="en-US" altLang="zh-CN" sz="1400">
              <a:ea typeface="微软雅黑" panose="020B0503020204020204" pitchFamily="34" charset="-122"/>
              <a:sym typeface="+mn-ea"/>
            </a:endParaRPr>
          </a:p>
          <a:p>
            <a:pPr marL="266700" indent="-266700" eaLnBrk="1" hangingPunct="1">
              <a:defRPr/>
            </a:pPr>
            <a:r>
              <a:rPr lang="en-US" altLang="zh-CN" sz="1400" b="1"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、字号规则：</a:t>
            </a:r>
          </a:p>
          <a:p>
            <a:pPr marL="266700" indent="-266700" algn="r" eaLnBrk="1" hangingPunct="1"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标题：</a:t>
            </a:r>
            <a:r>
              <a:rPr lang="en-US" altLang="zh-CN" sz="1400">
                <a:ea typeface="微软雅黑" panose="020B0503020204020204" pitchFamily="34" charset="-122"/>
                <a:sym typeface="+mn-ea"/>
              </a:rPr>
              <a:t>26pt</a:t>
            </a:r>
          </a:p>
          <a:p>
            <a:pPr marL="266700" indent="-266700" algn="r" eaLnBrk="1" hangingPunct="1"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副标题：</a:t>
            </a:r>
            <a:r>
              <a:rPr lang="en-US" altLang="zh-CN" sz="1400">
                <a:ea typeface="微软雅黑" panose="020B0503020204020204" pitchFamily="34" charset="-122"/>
                <a:sym typeface="+mn-ea"/>
              </a:rPr>
              <a:t>&lt;26pt</a:t>
            </a:r>
          </a:p>
          <a:p>
            <a:pPr marL="266700" indent="-266700" algn="r" eaLnBrk="1" hangingPunct="1"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姓名：</a:t>
            </a:r>
            <a:r>
              <a:rPr lang="en-US" altLang="zh-CN" sz="1400">
                <a:ea typeface="微软雅黑" panose="020B0503020204020204" pitchFamily="34" charset="-122"/>
                <a:sym typeface="+mn-ea"/>
              </a:rPr>
              <a:t>16-20pt</a:t>
            </a:r>
          </a:p>
          <a:p>
            <a:pPr marL="266700" indent="-266700" algn="r" eaLnBrk="1" hangingPunct="1">
              <a:defRPr/>
            </a:pPr>
            <a:endParaRPr lang="en-US" altLang="zh-CN" sz="1400">
              <a:ea typeface="微软雅黑" panose="020B0503020204020204" pitchFamily="34" charset="-122"/>
              <a:sym typeface="+mn-ea"/>
            </a:endParaRPr>
          </a:p>
          <a:p>
            <a:pPr marL="266700" indent="-266700" eaLnBrk="1" hangingPunct="1">
              <a:defRPr/>
            </a:pPr>
            <a:r>
              <a:rPr lang="en-US" altLang="zh-CN" sz="1400" b="1"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、字色规则：</a:t>
            </a:r>
          </a:p>
          <a:p>
            <a:pPr marL="266700" indent="-266700" algn="r" eaLnBrk="1" hangingPunct="1"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普通：白色</a:t>
            </a:r>
            <a:r>
              <a:rPr lang="zh-CN" altLang="en-US" sz="1200" b="1">
                <a:ea typeface="微软雅黑" panose="020B0503020204020204" pitchFamily="34" charset="-122"/>
                <a:sym typeface="+mn-ea"/>
              </a:rPr>
              <a:t>    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-4754563" y="4951413"/>
            <a:ext cx="46101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>
            <a:off x="-4754563" y="5978525"/>
            <a:ext cx="46101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12433300" y="1588"/>
            <a:ext cx="4608513" cy="68564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177800" indent="-177800" algn="ctr" eaLnBrk="1" hangingPunct="1">
              <a:lnSpc>
                <a:spcPct val="130000"/>
              </a:lnSpc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阅读权限规则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最高权限：董事长、总裁阅读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（用于决策与内参，绝密）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第二权限：集团领导与骨干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（用于交流与发布，保密）</a:t>
            </a:r>
            <a:endParaRPr lang="en-US" altLang="zh-CN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第三权限：集团人力资源团队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（用于人力资源内部工作保密）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400" b="1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第四权限：集团员工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（用于发布）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400" b="1">
                <a:ea typeface="微软雅黑" panose="020B0503020204020204" pitchFamily="34" charset="-122"/>
                <a:sym typeface="+mn-ea"/>
              </a:rPr>
              <a:t>最广权限，不使用保密标示</a:t>
            </a: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200">
              <a:ea typeface="微软雅黑" panose="020B0503020204020204" pitchFamily="34" charset="-122"/>
              <a:sym typeface="+mn-ea"/>
            </a:endParaRPr>
          </a:p>
          <a:p>
            <a:pPr marL="177800" indent="-177800" eaLnBrk="1" hangingPunct="1">
              <a:lnSpc>
                <a:spcPct val="130000"/>
              </a:lnSpc>
              <a:buSzPct val="80000"/>
              <a:buFont typeface="Wingdings" panose="05000000000000000000" pitchFamily="2" charset="2"/>
              <a:buChar char="n"/>
              <a:defRPr/>
            </a:pPr>
            <a:endParaRPr lang="zh-CN" altLang="en-US" sz="12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Line 28"/>
          <p:cNvSpPr>
            <a:spLocks noChangeShapeType="1"/>
          </p:cNvSpPr>
          <p:nvPr/>
        </p:nvSpPr>
        <p:spPr bwMode="auto">
          <a:xfrm>
            <a:off x="12431713" y="2684463"/>
            <a:ext cx="4610100" cy="1587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45"/>
          <p:cNvSpPr>
            <a:spLocks noChangeArrowheads="1"/>
          </p:cNvSpPr>
          <p:nvPr/>
        </p:nvSpPr>
        <p:spPr bwMode="auto">
          <a:xfrm>
            <a:off x="12815888" y="2060575"/>
            <a:ext cx="1706562" cy="434975"/>
          </a:xfrm>
          <a:prstGeom prst="foldedCorner">
            <a:avLst>
              <a:gd name="adj" fmla="val 12500"/>
            </a:avLst>
          </a:prstGeom>
          <a:solidFill>
            <a:srgbClr val="FA6464"/>
          </a:solidFill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36000" tIns="36000" rIns="36000" bIns="36000" anchor="ctr"/>
          <a:lstStyle>
            <a:lvl1pPr marL="342900" indent="-3429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保   密</a:t>
            </a:r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12431713" y="4087813"/>
            <a:ext cx="4610100" cy="1587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47"/>
          <p:cNvSpPr>
            <a:spLocks noChangeArrowheads="1"/>
          </p:cNvSpPr>
          <p:nvPr/>
        </p:nvSpPr>
        <p:spPr bwMode="auto">
          <a:xfrm>
            <a:off x="12815888" y="3449638"/>
            <a:ext cx="1706562" cy="434975"/>
          </a:xfrm>
          <a:prstGeom prst="foldedCorner">
            <a:avLst>
              <a:gd name="adj" fmla="val 12500"/>
            </a:avLst>
          </a:prstGeom>
          <a:solidFill>
            <a:srgbClr val="FA961E"/>
          </a:solidFill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36000" tIns="36000" rIns="36000" bIns="36000" anchor="ctr"/>
          <a:lstStyle>
            <a:lvl1pPr marL="342900" indent="-3429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保   密</a:t>
            </a:r>
          </a:p>
        </p:txBody>
      </p:sp>
      <p:sp>
        <p:nvSpPr>
          <p:cNvPr id="16" name="Line 48"/>
          <p:cNvSpPr>
            <a:spLocks noChangeShapeType="1"/>
          </p:cNvSpPr>
          <p:nvPr/>
        </p:nvSpPr>
        <p:spPr bwMode="auto">
          <a:xfrm>
            <a:off x="12431713" y="5440363"/>
            <a:ext cx="4610100" cy="1587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12815888" y="4802188"/>
            <a:ext cx="1706562" cy="434975"/>
          </a:xfrm>
          <a:prstGeom prst="foldedCorner">
            <a:avLst>
              <a:gd name="adj" fmla="val 12500"/>
            </a:avLst>
          </a:prstGeom>
          <a:solidFill>
            <a:srgbClr val="3282C8"/>
          </a:solidFill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36000" tIns="36000" rIns="36000" bIns="36000" anchor="ctr"/>
          <a:lstStyle>
            <a:lvl1pPr marL="342900" indent="-3429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保   密</a:t>
            </a:r>
          </a:p>
        </p:txBody>
      </p:sp>
      <p:sp>
        <p:nvSpPr>
          <p:cNvPr id="18" name="Line 50"/>
          <p:cNvSpPr>
            <a:spLocks noChangeShapeType="1"/>
          </p:cNvSpPr>
          <p:nvPr/>
        </p:nvSpPr>
        <p:spPr bwMode="auto">
          <a:xfrm>
            <a:off x="12433300" y="7056438"/>
            <a:ext cx="4610100" cy="1587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52"/>
          <p:cNvSpPr>
            <a:spLocks noChangeArrowheads="1"/>
          </p:cNvSpPr>
          <p:nvPr/>
        </p:nvSpPr>
        <p:spPr bwMode="auto">
          <a:xfrm>
            <a:off x="12526963" y="390525"/>
            <a:ext cx="44005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400">
                <a:solidFill>
                  <a:srgbClr val="CC0000"/>
                </a:solidFill>
                <a:ea typeface="微软雅黑" panose="020B0503020204020204" pitchFamily="34" charset="-122"/>
                <a:sym typeface="+mn-ea"/>
              </a:rPr>
              <a:t>说明：对于重要或具有保密性质的文档需要遵循阅读权限规则，其他培训、分享、过程等材料不必使用权限规则。</a:t>
            </a:r>
          </a:p>
        </p:txBody>
      </p:sp>
      <p:sp>
        <p:nvSpPr>
          <p:cNvPr id="20" name="AutoShape 55"/>
          <p:cNvSpPr>
            <a:spLocks noChangeArrowheads="1"/>
          </p:cNvSpPr>
          <p:nvPr/>
        </p:nvSpPr>
        <p:spPr bwMode="auto">
          <a:xfrm>
            <a:off x="-4754563" y="1588"/>
            <a:ext cx="4608513" cy="1987550"/>
          </a:xfrm>
          <a:prstGeom prst="wedgeRectCallout">
            <a:avLst>
              <a:gd name="adj1" fmla="val 52435"/>
              <a:gd name="adj2" fmla="val -37458"/>
            </a:avLst>
          </a:prstGeom>
          <a:solidFill>
            <a:schemeClr val="bg1"/>
          </a:solidFill>
          <a:ln w="9525" algn="ctr">
            <a:noFill/>
            <a:miter lim="800000"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266700" indent="-2667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封页左上角有三个“保密”图标，请不要变动图标位置。</a:t>
            </a:r>
          </a:p>
          <a:p>
            <a:pPr marL="266700" indent="-2667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“保密”图标代表了此文档的阅读权限规则，请见右侧说明。</a:t>
            </a:r>
          </a:p>
          <a:p>
            <a:pPr marL="266700" indent="-2667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>
                <a:solidFill>
                  <a:srgbClr val="CC0000"/>
                </a:solidFill>
                <a:ea typeface="微软雅黑" panose="020B0503020204020204" pitchFamily="34" charset="-122"/>
                <a:sym typeface="+mn-ea"/>
              </a:rPr>
              <a:t>撰写报告时，先选择报告保密权限，保留相应图标，删除另外两个保密图标。</a:t>
            </a:r>
            <a:endParaRPr lang="zh-CN" altLang="en-US" sz="1200">
              <a:solidFill>
                <a:srgbClr val="CC000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Rectangle 60"/>
          <p:cNvSpPr>
            <a:spLocks noChangeArrowheads="1"/>
          </p:cNvSpPr>
          <p:nvPr/>
        </p:nvSpPr>
        <p:spPr bwMode="auto">
          <a:xfrm>
            <a:off x="-4754563" y="2074863"/>
            <a:ext cx="4608513" cy="17414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266700" indent="-2667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如果需要注明文档撰写人，可以在箭头指处（“人力资源部”上方）写入你的姓名。</a:t>
            </a:r>
          </a:p>
          <a:p>
            <a:pPr marL="266700" indent="-266700" eaLnBrk="1" hangingPunct="1">
              <a:lnSpc>
                <a:spcPct val="12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1400">
                <a:ea typeface="微软雅黑" panose="020B0503020204020204" pitchFamily="34" charset="-122"/>
                <a:sym typeface="+mn-ea"/>
              </a:rPr>
              <a:t>其他情况，文档均以人力资源部出品。</a:t>
            </a:r>
          </a:p>
        </p:txBody>
      </p:sp>
      <p:sp>
        <p:nvSpPr>
          <p:cNvPr id="22" name="AutoShape 61"/>
          <p:cNvSpPr>
            <a:spLocks noChangeArrowheads="1"/>
          </p:cNvSpPr>
          <p:nvPr/>
        </p:nvSpPr>
        <p:spPr bwMode="auto">
          <a:xfrm rot="2700000">
            <a:off x="-828676" y="3454401"/>
            <a:ext cx="765175" cy="266700"/>
          </a:xfrm>
          <a:prstGeom prst="rightArrow">
            <a:avLst>
              <a:gd name="adj1" fmla="val 50000"/>
              <a:gd name="adj2" fmla="val 53869"/>
            </a:avLst>
          </a:prstGeom>
          <a:solidFill>
            <a:srgbClr val="32B464"/>
          </a:solidFill>
          <a:ln w="9525" algn="ctr">
            <a:solidFill>
              <a:schemeClr val="bg2"/>
            </a:solidFill>
            <a:miter lim="800000"/>
          </a:ln>
        </p:spPr>
        <p:txBody>
          <a:bodyPr wrap="none" lIns="36000" tIns="36000" rIns="36000" bIns="36000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2000" b="1">
              <a:ea typeface="微软雅黑" panose="020B0503020204020204" pitchFamily="34" charset="-122"/>
            </a:endParaRP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9175750" y="2636838"/>
            <a:ext cx="2833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20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请使用恰当的图片覆盖“灰板”</a:t>
            </a:r>
          </a:p>
        </p:txBody>
      </p:sp>
      <p:pic>
        <p:nvPicPr>
          <p:cNvPr id="24" name="Picture 34" descr="金地物业标识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0" y="234950"/>
            <a:ext cx="20701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mtClean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05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481938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BA37D-A292-4759-B27F-2E6D1628A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57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A4898-FAC2-4B78-B1C1-49E66C965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86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FFDCB-B70F-472A-89DA-0284AB735E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250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DC286-9568-4C2F-8EE0-3B518CE8FC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246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65A31-29E8-4937-9D0C-393583D3CE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00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0176B-7C00-4B4B-9293-1B5FD18483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075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C527C-EB23-40B8-9996-A212639556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251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6BF11-A8B6-4B6F-8EB6-DDE16EDF38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4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7050" y="6499225"/>
            <a:ext cx="11664950" cy="3603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6140450"/>
            <a:ext cx="527050" cy="360363"/>
          </a:xfrm>
          <a:prstGeom prst="rect">
            <a:avLst/>
          </a:prstGeom>
          <a:solidFill>
            <a:srgbClr val="F64C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407988" y="901700"/>
            <a:ext cx="11784012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-1588" y="6538913"/>
            <a:ext cx="490538" cy="306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algn="r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r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r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r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r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D60682B5-5AAA-4E8C-9913-BFEFA900D669}" type="slidenum">
              <a:rPr lang="zh-CN" altLang="en-US" sz="1400" smtClean="0">
                <a:solidFill>
                  <a:schemeClr val="accent2"/>
                </a:solidFill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pPr algn="ctr" eaLnBrk="1" hangingPunct="1">
                <a:defRPr/>
              </a:pPr>
              <a:t>‹#›</a:t>
            </a:fld>
            <a:endParaRPr lang="en-US" altLang="zh-CN" sz="1400">
              <a:solidFill>
                <a:schemeClr val="accent2"/>
              </a:solidFill>
              <a:ea typeface="Arial Unicode MS" panose="020B0604020202020204" pitchFamily="34" charset="-122"/>
              <a:cs typeface="Arial Unicode MS" panose="020B0604020202020204" pitchFamily="34" charset="-122"/>
              <a:sym typeface="+mn-ea"/>
            </a:endParaRPr>
          </a:p>
        </p:txBody>
      </p:sp>
      <p:pic>
        <p:nvPicPr>
          <p:cNvPr id="9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234950"/>
            <a:ext cx="16573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102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bg bwMode="auto">
      <p:bgPr>
        <a:solidFill>
          <a:srgbClr val="C2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11"/>
          <p:cNvSpPr>
            <a:spLocks noGrp="1" noChangeAspect="1" noChangeArrowheads="1"/>
          </p:cNvSpPr>
          <p:nvPr isPhoto="1"/>
        </p:nvSpPr>
        <p:spPr bwMode="auto">
          <a:xfrm>
            <a:off x="0" y="0"/>
            <a:ext cx="12190413" cy="6858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3" name="Line 664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50813" y="3338513"/>
            <a:ext cx="8343900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284163" y="4868863"/>
            <a:ext cx="11622087" cy="720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2000" b="1">
              <a:ea typeface="微软雅黑" panose="020B0503020204020204" pitchFamily="34" charset="-122"/>
            </a:endParaRPr>
          </a:p>
        </p:txBody>
      </p:sp>
      <p:sp>
        <p:nvSpPr>
          <p:cNvPr id="5" name="PRESENTATION SUBTITLE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84163" y="4232275"/>
            <a:ext cx="6675437" cy="320675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lIns="0" tIns="0" rIns="0" bIns="0" anchor="ctr">
            <a:spAutoFit/>
          </a:bodyPr>
          <a:lstStyle>
            <a:lvl1pPr algn="r" defTabSz="831850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r" defTabSz="831850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algn="r" defTabSz="831850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algn="r" defTabSz="831850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algn="r" defTabSz="831850">
              <a:spcBef>
                <a:spcPct val="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algn="r" defTabSz="8318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algn="r" defTabSz="8318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algn="r" defTabSz="8318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algn="r" defTabSz="8318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eaLnBrk="1" hangingPunct="1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总部住宅业务运营管理部   管家服务体系推广运营组  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2017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11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月</a:t>
            </a:r>
          </a:p>
        </p:txBody>
      </p:sp>
      <p:pic>
        <p:nvPicPr>
          <p:cNvPr id="6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234950"/>
            <a:ext cx="16573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 descr="11"/>
          <p:cNvSpPr>
            <a:spLocks noGrp="1" noChangeAspect="1" noChangeArrowheads="1"/>
          </p:cNvSpPr>
          <p:nvPr isPhoto="1" userDrawn="1"/>
        </p:nvSpPr>
        <p:spPr bwMode="auto">
          <a:xfrm>
            <a:off x="0" y="0"/>
            <a:ext cx="12190413" cy="68580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8" name="Line 664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150813" y="3338513"/>
            <a:ext cx="8343900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9"/>
          <p:cNvSpPr>
            <a:spLocks noChangeArrowheads="1"/>
          </p:cNvSpPr>
          <p:nvPr userDrawn="1"/>
        </p:nvSpPr>
        <p:spPr bwMode="auto">
          <a:xfrm>
            <a:off x="284163" y="4868863"/>
            <a:ext cx="11622087" cy="720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2000" b="1">
              <a:ea typeface="微软雅黑" panose="020B0503020204020204" pitchFamily="34" charset="-122"/>
            </a:endParaRPr>
          </a:p>
        </p:txBody>
      </p:sp>
      <p:sp>
        <p:nvSpPr>
          <p:cNvPr id="10" name="Line 50"/>
          <p:cNvSpPr>
            <a:spLocks noChangeShapeType="1"/>
          </p:cNvSpPr>
          <p:nvPr userDrawn="1"/>
        </p:nvSpPr>
        <p:spPr bwMode="auto">
          <a:xfrm>
            <a:off x="12433300" y="7056438"/>
            <a:ext cx="4610100" cy="1587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Picture 3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234950"/>
            <a:ext cx="16573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4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 bwMode="auto">
      <p:bgPr>
        <a:solidFill>
          <a:srgbClr val="C2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 descr="11"/>
          <p:cNvSpPr>
            <a:spLocks noGrp="1" noChangeAspect="1" noChangeArrowheads="1"/>
          </p:cNvSpPr>
          <p:nvPr isPhoto="1" userDrawn="1"/>
        </p:nvSpPr>
        <p:spPr bwMode="auto">
          <a:xfrm>
            <a:off x="0" y="0"/>
            <a:ext cx="12190413" cy="6858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3" name="Line 664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150813" y="3338513"/>
            <a:ext cx="8343900" cy="15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19"/>
          <p:cNvSpPr>
            <a:spLocks noChangeArrowheads="1"/>
          </p:cNvSpPr>
          <p:nvPr userDrawn="1"/>
        </p:nvSpPr>
        <p:spPr bwMode="auto">
          <a:xfrm>
            <a:off x="284163" y="4868863"/>
            <a:ext cx="11622087" cy="720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2000" b="1">
              <a:ea typeface="微软雅黑" panose="020B0503020204020204" pitchFamily="34" charset="-122"/>
            </a:endParaRPr>
          </a:p>
        </p:txBody>
      </p:sp>
      <p:sp>
        <p:nvSpPr>
          <p:cNvPr id="5" name="Line 50"/>
          <p:cNvSpPr>
            <a:spLocks noChangeShapeType="1"/>
          </p:cNvSpPr>
          <p:nvPr userDrawn="1"/>
        </p:nvSpPr>
        <p:spPr bwMode="auto">
          <a:xfrm>
            <a:off x="12433300" y="7056438"/>
            <a:ext cx="4610100" cy="1587"/>
          </a:xfrm>
          <a:prstGeom prst="line">
            <a:avLst/>
          </a:prstGeom>
          <a:noFill/>
          <a:ln w="9525">
            <a:solidFill>
              <a:schemeClr val="bg2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3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234950"/>
            <a:ext cx="16573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40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 descr="16"/>
          <p:cNvSpPr>
            <a:spLocks noGrp="1" noChangeAspect="1" noChangeArrowheads="1"/>
          </p:cNvSpPr>
          <p:nvPr isPhoto="1"/>
        </p:nvSpPr>
        <p:spPr bwMode="auto">
          <a:xfrm>
            <a:off x="0" y="1270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1800"/>
          </a:p>
        </p:txBody>
      </p:sp>
      <p:pic>
        <p:nvPicPr>
          <p:cNvPr id="3" name="Picture 10" descr="建筑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5516563"/>
            <a:ext cx="12206288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1800" y="4868863"/>
            <a:ext cx="11474450" cy="665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2000" b="1">
              <a:ea typeface="微软雅黑" panose="020B0503020204020204" pitchFamily="34" charset="-122"/>
            </a:endParaRPr>
          </a:p>
        </p:txBody>
      </p:sp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234950"/>
            <a:ext cx="16573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90671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 descr="16"/>
          <p:cNvSpPr>
            <a:spLocks noGrp="1" noChangeAspect="1" noChangeArrowheads="1"/>
          </p:cNvSpPr>
          <p:nvPr isPhoto="1"/>
        </p:nvSpPr>
        <p:spPr bwMode="auto">
          <a:xfrm>
            <a:off x="-14288" y="0"/>
            <a:ext cx="12192001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1800"/>
          </a:p>
        </p:txBody>
      </p:sp>
      <p:pic>
        <p:nvPicPr>
          <p:cNvPr id="3" name="Picture 10" descr="建筑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5516563"/>
            <a:ext cx="12206288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1800" y="4868863"/>
            <a:ext cx="11474450" cy="6651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20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 sz="2000" b="1">
              <a:ea typeface="微软雅黑" panose="020B0503020204020204" pitchFamily="34" charset="-122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660650"/>
            <a:ext cx="3741738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234950"/>
            <a:ext cx="16573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91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B0DBD-BF8F-47E4-B3F9-6A812B6792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03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B345C-0D94-44DC-A5D2-77B94CC02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922E8-1D6E-484B-B415-1C79A4D70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04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196975"/>
            <a:ext cx="1097280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2913" y="234950"/>
            <a:ext cx="90487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553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</p:sldLayoutIdLst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lnSpc>
          <a:spcPct val="20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1" fontAlgn="base" hangingPunct="1">
        <a:lnSpc>
          <a:spcPct val="200000"/>
        </a:lnSpc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1" fontAlgn="base" hangingPunct="1">
        <a:lnSpc>
          <a:spcPct val="2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6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1" fontAlgn="base" hangingPunct="1">
        <a:lnSpc>
          <a:spcPct val="2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14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1" fontAlgn="base" hangingPunct="1">
        <a:lnSpc>
          <a:spcPct val="2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12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C2C1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5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金地物业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00" b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00" b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400" b="1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B1BE314-85B6-4577-98A6-1334077DA2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95250" y="1519237"/>
            <a:ext cx="8821738" cy="935038"/>
          </a:xfrm>
        </p:spPr>
        <p:txBody>
          <a:bodyPr anchor="b">
            <a:noAutofit/>
          </a:bodyPr>
          <a:lstStyle/>
          <a:p>
            <a:pPr algn="ctr">
              <a:lnSpc>
                <a:spcPct val="150000"/>
              </a:lnSpc>
            </a:pPr>
            <a:br>
              <a:rPr lang="zh-CN" altLang="en-US" sz="4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立项报告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077075" y="2454275"/>
            <a:ext cx="15335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b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br>
              <a:rPr lang="zh-CN" altLang="en-US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XXXX</a:t>
            </a:r>
            <a:r>
              <a:rPr lang="zh-CN" altLang="en-US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XX</a:t>
            </a:r>
            <a:r>
              <a:rPr lang="zh-CN" altLang="en-US" kern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105899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F64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976695" y="2049510"/>
            <a:ext cx="2464455" cy="2192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4</a:t>
            </a:r>
          </a:p>
        </p:txBody>
      </p:sp>
      <p:sp>
        <p:nvSpPr>
          <p:cNvPr id="31" name="矩形 30"/>
          <p:cNvSpPr/>
          <p:nvPr/>
        </p:nvSpPr>
        <p:spPr>
          <a:xfrm>
            <a:off x="4441150" y="2980318"/>
            <a:ext cx="7750850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4000" spc="225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采购模式及费用预算</a:t>
            </a:r>
            <a:endParaRPr lang="en-US" altLang="zh-CN" sz="4000" spc="225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16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isḷíḑê"/>
          <p:cNvGrpSpPr/>
          <p:nvPr/>
        </p:nvGrpSpPr>
        <p:grpSpPr>
          <a:xfrm>
            <a:off x="0" y="0"/>
            <a:ext cx="4646078" cy="6858000"/>
            <a:chOff x="0" y="0"/>
            <a:chExt cx="4646078" cy="6858000"/>
          </a:xfrm>
        </p:grpSpPr>
        <p:sp>
          <p:nvSpPr>
            <p:cNvPr id="30" name="iṧlíďé"/>
            <p:cNvSpPr/>
            <p:nvPr/>
          </p:nvSpPr>
          <p:spPr bwMode="auto">
            <a:xfrm>
              <a:off x="0" y="2279659"/>
              <a:ext cx="2320475" cy="3462689"/>
            </a:xfrm>
            <a:custGeom>
              <a:avLst/>
              <a:gdLst>
                <a:gd name="connsiteX0" fmla="*/ 864869 w 1724024"/>
                <a:gd name="connsiteY0" fmla="*/ 0 h 2572646"/>
                <a:gd name="connsiteX1" fmla="*/ 1724024 w 1724024"/>
                <a:gd name="connsiteY1" fmla="*/ 859155 h 2572646"/>
                <a:gd name="connsiteX2" fmla="*/ 0 w 1724024"/>
                <a:gd name="connsiteY2" fmla="*/ 2572646 h 2572646"/>
                <a:gd name="connsiteX3" fmla="*/ 0 w 1724024"/>
                <a:gd name="connsiteY3" fmla="*/ 859596 h 257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024" h="2572646">
                  <a:moveTo>
                    <a:pt x="864869" y="0"/>
                  </a:moveTo>
                  <a:lnTo>
                    <a:pt x="1724024" y="859155"/>
                  </a:lnTo>
                  <a:lnTo>
                    <a:pt x="0" y="2572646"/>
                  </a:lnTo>
                  <a:lnTo>
                    <a:pt x="0" y="85959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9pPr>
            </a:lstStyle>
            <a:p>
              <a:endParaRPr lang="id-ID" sz="1600"/>
            </a:p>
          </p:txBody>
        </p:sp>
        <p:sp>
          <p:nvSpPr>
            <p:cNvPr id="31" name="ïSļídè"/>
            <p:cNvSpPr/>
            <p:nvPr/>
          </p:nvSpPr>
          <p:spPr bwMode="auto">
            <a:xfrm>
              <a:off x="0" y="1119140"/>
              <a:ext cx="1164083" cy="2316915"/>
            </a:xfrm>
            <a:custGeom>
              <a:avLst/>
              <a:gdLst>
                <a:gd name="connsiteX0" fmla="*/ 0 w 864869"/>
                <a:gd name="connsiteY0" fmla="*/ 0 h 1721379"/>
                <a:gd name="connsiteX1" fmla="*/ 864869 w 864869"/>
                <a:gd name="connsiteY1" fmla="*/ 862224 h 1721379"/>
                <a:gd name="connsiteX2" fmla="*/ 475 w 864869"/>
                <a:gd name="connsiteY2" fmla="*/ 1721379 h 1721379"/>
                <a:gd name="connsiteX3" fmla="*/ 0 w 864869"/>
                <a:gd name="connsiteY3" fmla="*/ 1720905 h 172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869" h="1721379">
                  <a:moveTo>
                    <a:pt x="0" y="0"/>
                  </a:moveTo>
                  <a:lnTo>
                    <a:pt x="864869" y="862224"/>
                  </a:lnTo>
                  <a:lnTo>
                    <a:pt x="475" y="1721379"/>
                  </a:lnTo>
                  <a:lnTo>
                    <a:pt x="0" y="1720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9pPr>
            </a:lstStyle>
            <a:p>
              <a:endParaRPr lang="id-ID" sz="1600"/>
            </a:p>
          </p:txBody>
        </p:sp>
        <p:sp>
          <p:nvSpPr>
            <p:cNvPr id="32" name="ïṧļídê"/>
            <p:cNvSpPr/>
            <p:nvPr/>
          </p:nvSpPr>
          <p:spPr bwMode="auto">
            <a:xfrm>
              <a:off x="0" y="0"/>
              <a:ext cx="3489686" cy="3455074"/>
            </a:xfrm>
            <a:custGeom>
              <a:avLst/>
              <a:gdLst>
                <a:gd name="connsiteX0" fmla="*/ 0 w 2592704"/>
                <a:gd name="connsiteY0" fmla="*/ 0 h 2566988"/>
                <a:gd name="connsiteX1" fmla="*/ 879633 w 2592704"/>
                <a:gd name="connsiteY1" fmla="*/ 0 h 2566988"/>
                <a:gd name="connsiteX2" fmla="*/ 2592704 w 2592704"/>
                <a:gd name="connsiteY2" fmla="*/ 1707833 h 2566988"/>
                <a:gd name="connsiteX3" fmla="*/ 1728310 w 2592704"/>
                <a:gd name="connsiteY3" fmla="*/ 2566988 h 2566988"/>
                <a:gd name="connsiteX4" fmla="*/ 0 w 2592704"/>
                <a:gd name="connsiteY4" fmla="*/ 842197 h 256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2704" h="2566988">
                  <a:moveTo>
                    <a:pt x="0" y="0"/>
                  </a:moveTo>
                  <a:lnTo>
                    <a:pt x="879633" y="0"/>
                  </a:lnTo>
                  <a:lnTo>
                    <a:pt x="2592704" y="1707833"/>
                  </a:lnTo>
                  <a:lnTo>
                    <a:pt x="1728310" y="2566988"/>
                  </a:lnTo>
                  <a:lnTo>
                    <a:pt x="0" y="84219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9pPr>
            </a:lstStyle>
            <a:p>
              <a:endParaRPr lang="id-ID" sz="1600"/>
            </a:p>
          </p:txBody>
        </p:sp>
        <p:sp>
          <p:nvSpPr>
            <p:cNvPr id="33" name="iṡlïḍê"/>
            <p:cNvSpPr/>
            <p:nvPr/>
          </p:nvSpPr>
          <p:spPr bwMode="auto">
            <a:xfrm>
              <a:off x="0" y="2260637"/>
              <a:ext cx="4646078" cy="4597363"/>
            </a:xfrm>
            <a:custGeom>
              <a:avLst/>
              <a:gdLst>
                <a:gd name="connsiteX0" fmla="*/ 2592704 w 3451859"/>
                <a:gd name="connsiteY0" fmla="*/ 0 h 3415665"/>
                <a:gd name="connsiteX1" fmla="*/ 3451859 w 3451859"/>
                <a:gd name="connsiteY1" fmla="*/ 859155 h 3415665"/>
                <a:gd name="connsiteX2" fmla="*/ 879633 w 3451859"/>
                <a:gd name="connsiteY2" fmla="*/ 3415665 h 3415665"/>
                <a:gd name="connsiteX3" fmla="*/ 0 w 3451859"/>
                <a:gd name="connsiteY3" fmla="*/ 3415665 h 3415665"/>
                <a:gd name="connsiteX4" fmla="*/ 0 w 3451859"/>
                <a:gd name="connsiteY4" fmla="*/ 2576895 h 341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1859" h="3415665">
                  <a:moveTo>
                    <a:pt x="2592704" y="0"/>
                  </a:moveTo>
                  <a:lnTo>
                    <a:pt x="3451859" y="859155"/>
                  </a:lnTo>
                  <a:lnTo>
                    <a:pt x="879633" y="3415665"/>
                  </a:lnTo>
                  <a:lnTo>
                    <a:pt x="0" y="3415665"/>
                  </a:lnTo>
                  <a:lnTo>
                    <a:pt x="0" y="25768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id-ID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9pPr>
            </a:lstStyle>
            <a:p>
              <a:endParaRPr lang="id-ID" sz="1600"/>
            </a:p>
          </p:txBody>
        </p:sp>
        <p:sp>
          <p:nvSpPr>
            <p:cNvPr id="34" name="îŝ1iďe"/>
            <p:cNvSpPr txBox="1"/>
            <p:nvPr/>
          </p:nvSpPr>
          <p:spPr>
            <a:xfrm rot="18883833">
              <a:off x="144593" y="3943690"/>
              <a:ext cx="4356893" cy="1231257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id-ID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</a:defRPr>
              </a:lvl9pPr>
            </a:lstStyle>
            <a:p>
              <a:r>
                <a:rPr lang="id-ID" sz="6000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91558" y="1916518"/>
            <a:ext cx="5053009" cy="3379408"/>
            <a:chOff x="6079590" y="1897856"/>
            <a:chExt cx="5053009" cy="3379408"/>
          </a:xfrm>
        </p:grpSpPr>
        <p:sp>
          <p:nvSpPr>
            <p:cNvPr id="27" name="ïSľiḑe"/>
            <p:cNvSpPr/>
            <p:nvPr/>
          </p:nvSpPr>
          <p:spPr bwMode="auto">
            <a:xfrm>
              <a:off x="7368467" y="2815660"/>
              <a:ext cx="3764132" cy="86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0" name="iSlîḍè"/>
            <p:cNvGrpSpPr/>
            <p:nvPr/>
          </p:nvGrpSpPr>
          <p:grpSpPr>
            <a:xfrm>
              <a:off x="6916519" y="3100876"/>
              <a:ext cx="194460" cy="234124"/>
              <a:chOff x="6932220" y="2026513"/>
              <a:chExt cx="194460" cy="234124"/>
            </a:xfrm>
          </p:grpSpPr>
          <p:sp>
            <p:nvSpPr>
              <p:cNvPr id="23" name="îślíḓe"/>
              <p:cNvSpPr/>
              <p:nvPr/>
            </p:nvSpPr>
            <p:spPr bwMode="auto">
              <a:xfrm>
                <a:off x="6932220" y="2026513"/>
                <a:ext cx="194460" cy="155899"/>
              </a:xfrm>
              <a:custGeom>
                <a:avLst/>
                <a:gdLst>
                  <a:gd name="T0" fmla="*/ 0 w 353"/>
                  <a:gd name="T1" fmla="*/ 0 h 283"/>
                  <a:gd name="T2" fmla="*/ 282 w 353"/>
                  <a:gd name="T3" fmla="*/ 283 h 283"/>
                  <a:gd name="T4" fmla="*/ 353 w 353"/>
                  <a:gd name="T5" fmla="*/ 212 h 283"/>
                  <a:gd name="T6" fmla="*/ 141 w 353"/>
                  <a:gd name="T7" fmla="*/ 0 h 283"/>
                  <a:gd name="T8" fmla="*/ 0 w 353"/>
                  <a:gd name="T9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283">
                    <a:moveTo>
                      <a:pt x="0" y="0"/>
                    </a:moveTo>
                    <a:lnTo>
                      <a:pt x="282" y="283"/>
                    </a:lnTo>
                    <a:lnTo>
                      <a:pt x="353" y="212"/>
                    </a:lnTo>
                    <a:lnTo>
                      <a:pt x="14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id-ID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20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íṧ1îḑé"/>
              <p:cNvSpPr/>
              <p:nvPr/>
            </p:nvSpPr>
            <p:spPr bwMode="auto">
              <a:xfrm>
                <a:off x="6932220" y="2104738"/>
                <a:ext cx="194460" cy="155899"/>
              </a:xfrm>
              <a:custGeom>
                <a:avLst/>
                <a:gdLst>
                  <a:gd name="T0" fmla="*/ 0 w 353"/>
                  <a:gd name="T1" fmla="*/ 283 h 283"/>
                  <a:gd name="T2" fmla="*/ 282 w 353"/>
                  <a:gd name="T3" fmla="*/ 0 h 283"/>
                  <a:gd name="T4" fmla="*/ 353 w 353"/>
                  <a:gd name="T5" fmla="*/ 71 h 283"/>
                  <a:gd name="T6" fmla="*/ 141 w 353"/>
                  <a:gd name="T7" fmla="*/ 283 h 283"/>
                  <a:gd name="T8" fmla="*/ 0 w 353"/>
                  <a:gd name="T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3" h="283">
                    <a:moveTo>
                      <a:pt x="0" y="283"/>
                    </a:moveTo>
                    <a:lnTo>
                      <a:pt x="282" y="0"/>
                    </a:lnTo>
                    <a:lnTo>
                      <a:pt x="353" y="71"/>
                    </a:lnTo>
                    <a:lnTo>
                      <a:pt x="141" y="283"/>
                    </a:lnTo>
                    <a:lnTo>
                      <a:pt x="0" y="2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>
                <a:defPPr>
                  <a:defRPr lang="id-ID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</a:defRPr>
                </a:lvl9pPr>
              </a:lstStyle>
              <a:p>
                <a:endParaRPr lang="id-ID" sz="20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1" name="isḷídé"/>
            <p:cNvSpPr/>
            <p:nvPr/>
          </p:nvSpPr>
          <p:spPr bwMode="auto">
            <a:xfrm>
              <a:off x="6079590" y="2848316"/>
              <a:ext cx="739244" cy="739244"/>
            </a:xfrm>
            <a:prstGeom prst="rect">
              <a:avLst/>
            </a:prstGeom>
            <a:noFill/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0" forceAA="0" compatLnSpc="1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02</a:t>
              </a: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079590" y="1897856"/>
              <a:ext cx="5053009" cy="861180"/>
              <a:chOff x="6079590" y="1897856"/>
              <a:chExt cx="5053009" cy="861180"/>
            </a:xfrm>
          </p:grpSpPr>
          <p:grpSp>
            <p:nvGrpSpPr>
              <p:cNvPr id="25" name="ïSḷîḓé"/>
              <p:cNvGrpSpPr/>
              <p:nvPr/>
            </p:nvGrpSpPr>
            <p:grpSpPr>
              <a:xfrm>
                <a:off x="6916519" y="2272352"/>
                <a:ext cx="194460" cy="234124"/>
                <a:chOff x="6932220" y="2026513"/>
                <a:chExt cx="194460" cy="234124"/>
              </a:xfrm>
            </p:grpSpPr>
            <p:sp>
              <p:nvSpPr>
                <p:cNvPr id="28" name="îṥlïdè"/>
                <p:cNvSpPr/>
                <p:nvPr/>
              </p:nvSpPr>
              <p:spPr bwMode="auto">
                <a:xfrm>
                  <a:off x="6932220" y="2026513"/>
                  <a:ext cx="194460" cy="155899"/>
                </a:xfrm>
                <a:custGeom>
                  <a:avLst/>
                  <a:gdLst>
                    <a:gd name="T0" fmla="*/ 0 w 353"/>
                    <a:gd name="T1" fmla="*/ 0 h 283"/>
                    <a:gd name="T2" fmla="*/ 282 w 353"/>
                    <a:gd name="T3" fmla="*/ 283 h 283"/>
                    <a:gd name="T4" fmla="*/ 353 w 353"/>
                    <a:gd name="T5" fmla="*/ 212 h 283"/>
                    <a:gd name="T6" fmla="*/ 141 w 353"/>
                    <a:gd name="T7" fmla="*/ 0 h 283"/>
                    <a:gd name="T8" fmla="*/ 0 w 353"/>
                    <a:gd name="T9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3" h="283">
                      <a:moveTo>
                        <a:pt x="0" y="0"/>
                      </a:moveTo>
                      <a:lnTo>
                        <a:pt x="282" y="283"/>
                      </a:lnTo>
                      <a:lnTo>
                        <a:pt x="353" y="212"/>
                      </a:lnTo>
                      <a:lnTo>
                        <a:pt x="1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id-ID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20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9" name="íṩļïḍè"/>
                <p:cNvSpPr/>
                <p:nvPr/>
              </p:nvSpPr>
              <p:spPr bwMode="auto">
                <a:xfrm>
                  <a:off x="6932220" y="2104738"/>
                  <a:ext cx="194460" cy="155899"/>
                </a:xfrm>
                <a:custGeom>
                  <a:avLst/>
                  <a:gdLst>
                    <a:gd name="T0" fmla="*/ 0 w 353"/>
                    <a:gd name="T1" fmla="*/ 283 h 283"/>
                    <a:gd name="T2" fmla="*/ 282 w 353"/>
                    <a:gd name="T3" fmla="*/ 0 h 283"/>
                    <a:gd name="T4" fmla="*/ 353 w 353"/>
                    <a:gd name="T5" fmla="*/ 71 h 283"/>
                    <a:gd name="T6" fmla="*/ 141 w 353"/>
                    <a:gd name="T7" fmla="*/ 283 h 283"/>
                    <a:gd name="T8" fmla="*/ 0 w 353"/>
                    <a:gd name="T9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3" h="283">
                      <a:moveTo>
                        <a:pt x="0" y="283"/>
                      </a:moveTo>
                      <a:lnTo>
                        <a:pt x="282" y="0"/>
                      </a:lnTo>
                      <a:lnTo>
                        <a:pt x="353" y="71"/>
                      </a:lnTo>
                      <a:lnTo>
                        <a:pt x="141" y="283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id-ID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20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26" name="ïśľîḓe"/>
              <p:cNvSpPr/>
              <p:nvPr/>
            </p:nvSpPr>
            <p:spPr bwMode="auto">
              <a:xfrm>
                <a:off x="6079590" y="2019792"/>
                <a:ext cx="739244" cy="739244"/>
              </a:xfrm>
              <a:prstGeom prst="rect">
                <a:avLst/>
              </a:prstGeom>
              <a:noFill/>
              <a:ln w="19050">
                <a:noFill/>
                <a:round/>
              </a:ln>
            </p:spPr>
            <p:txBody>
              <a:bodyPr rot="0" spcFirstLastPara="0" vert="horz" wrap="square" lIns="91440" tIns="45720" rIns="91440" bIns="4572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01</a:t>
                </a:r>
              </a:p>
            </p:txBody>
          </p:sp>
          <p:sp>
            <p:nvSpPr>
              <p:cNvPr id="22" name="í$ḻïde"/>
              <p:cNvSpPr/>
              <p:nvPr/>
            </p:nvSpPr>
            <p:spPr bwMode="auto">
              <a:xfrm>
                <a:off x="7368467" y="1897856"/>
                <a:ext cx="3764132" cy="861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立项背景及建设目标</a:t>
                </a:r>
              </a:p>
            </p:txBody>
          </p:sp>
        </p:grpSp>
        <p:sp>
          <p:nvSpPr>
            <p:cNvPr id="36" name="í$ḻïde"/>
            <p:cNvSpPr/>
            <p:nvPr/>
          </p:nvSpPr>
          <p:spPr bwMode="auto">
            <a:xfrm>
              <a:off x="7368467" y="2726380"/>
              <a:ext cx="3764132" cy="861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项目整体需求及本期建设需求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079590" y="3592691"/>
              <a:ext cx="5053009" cy="861180"/>
              <a:chOff x="6079590" y="1897856"/>
              <a:chExt cx="5053009" cy="861180"/>
            </a:xfrm>
          </p:grpSpPr>
          <p:grpSp>
            <p:nvGrpSpPr>
              <p:cNvPr id="38" name="ïSḷîḓé"/>
              <p:cNvGrpSpPr/>
              <p:nvPr/>
            </p:nvGrpSpPr>
            <p:grpSpPr>
              <a:xfrm>
                <a:off x="6916519" y="2272352"/>
                <a:ext cx="194460" cy="234124"/>
                <a:chOff x="6932220" y="2026513"/>
                <a:chExt cx="194460" cy="234124"/>
              </a:xfrm>
            </p:grpSpPr>
            <p:sp>
              <p:nvSpPr>
                <p:cNvPr id="41" name="îṥlïdè"/>
                <p:cNvSpPr/>
                <p:nvPr/>
              </p:nvSpPr>
              <p:spPr bwMode="auto">
                <a:xfrm>
                  <a:off x="6932220" y="2026513"/>
                  <a:ext cx="194460" cy="155899"/>
                </a:xfrm>
                <a:custGeom>
                  <a:avLst/>
                  <a:gdLst>
                    <a:gd name="T0" fmla="*/ 0 w 353"/>
                    <a:gd name="T1" fmla="*/ 0 h 283"/>
                    <a:gd name="T2" fmla="*/ 282 w 353"/>
                    <a:gd name="T3" fmla="*/ 283 h 283"/>
                    <a:gd name="T4" fmla="*/ 353 w 353"/>
                    <a:gd name="T5" fmla="*/ 212 h 283"/>
                    <a:gd name="T6" fmla="*/ 141 w 353"/>
                    <a:gd name="T7" fmla="*/ 0 h 283"/>
                    <a:gd name="T8" fmla="*/ 0 w 353"/>
                    <a:gd name="T9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3" h="283">
                      <a:moveTo>
                        <a:pt x="0" y="0"/>
                      </a:moveTo>
                      <a:lnTo>
                        <a:pt x="282" y="283"/>
                      </a:lnTo>
                      <a:lnTo>
                        <a:pt x="353" y="212"/>
                      </a:lnTo>
                      <a:lnTo>
                        <a:pt x="1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id-ID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20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2" name="íṩļïḍè"/>
                <p:cNvSpPr/>
                <p:nvPr/>
              </p:nvSpPr>
              <p:spPr bwMode="auto">
                <a:xfrm>
                  <a:off x="6932220" y="2104738"/>
                  <a:ext cx="194460" cy="155899"/>
                </a:xfrm>
                <a:custGeom>
                  <a:avLst/>
                  <a:gdLst>
                    <a:gd name="T0" fmla="*/ 0 w 353"/>
                    <a:gd name="T1" fmla="*/ 283 h 283"/>
                    <a:gd name="T2" fmla="*/ 282 w 353"/>
                    <a:gd name="T3" fmla="*/ 0 h 283"/>
                    <a:gd name="T4" fmla="*/ 353 w 353"/>
                    <a:gd name="T5" fmla="*/ 71 h 283"/>
                    <a:gd name="T6" fmla="*/ 141 w 353"/>
                    <a:gd name="T7" fmla="*/ 283 h 283"/>
                    <a:gd name="T8" fmla="*/ 0 w 353"/>
                    <a:gd name="T9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3" h="283">
                      <a:moveTo>
                        <a:pt x="0" y="283"/>
                      </a:moveTo>
                      <a:lnTo>
                        <a:pt x="282" y="0"/>
                      </a:lnTo>
                      <a:lnTo>
                        <a:pt x="353" y="71"/>
                      </a:lnTo>
                      <a:lnTo>
                        <a:pt x="141" y="283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id-ID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20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39" name="ïśľîḓe"/>
              <p:cNvSpPr/>
              <p:nvPr/>
            </p:nvSpPr>
            <p:spPr bwMode="auto">
              <a:xfrm>
                <a:off x="6079590" y="2019792"/>
                <a:ext cx="739244" cy="739244"/>
              </a:xfrm>
              <a:prstGeom prst="rect">
                <a:avLst/>
              </a:prstGeom>
              <a:noFill/>
              <a:ln w="19050">
                <a:noFill/>
                <a:round/>
              </a:ln>
            </p:spPr>
            <p:txBody>
              <a:bodyPr rot="0" spcFirstLastPara="0" vert="horz" wrap="square" lIns="91440" tIns="45720" rIns="91440" bIns="4572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03</a:t>
                </a:r>
              </a:p>
            </p:txBody>
          </p:sp>
          <p:sp>
            <p:nvSpPr>
              <p:cNvPr id="40" name="í$ḻïde"/>
              <p:cNvSpPr/>
              <p:nvPr/>
            </p:nvSpPr>
            <p:spPr bwMode="auto">
              <a:xfrm>
                <a:off x="7368467" y="1897856"/>
                <a:ext cx="3764132" cy="861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项目建设方案及规划</a:t>
                </a: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079590" y="4416084"/>
              <a:ext cx="5053009" cy="861180"/>
              <a:chOff x="6079590" y="1897856"/>
              <a:chExt cx="5053009" cy="861180"/>
            </a:xfrm>
          </p:grpSpPr>
          <p:grpSp>
            <p:nvGrpSpPr>
              <p:cNvPr id="44" name="ïSḷîḓé"/>
              <p:cNvGrpSpPr/>
              <p:nvPr/>
            </p:nvGrpSpPr>
            <p:grpSpPr>
              <a:xfrm>
                <a:off x="6916519" y="2272352"/>
                <a:ext cx="194460" cy="234124"/>
                <a:chOff x="6932220" y="2026513"/>
                <a:chExt cx="194460" cy="234124"/>
              </a:xfrm>
            </p:grpSpPr>
            <p:sp>
              <p:nvSpPr>
                <p:cNvPr id="47" name="îṥlïdè"/>
                <p:cNvSpPr/>
                <p:nvPr/>
              </p:nvSpPr>
              <p:spPr bwMode="auto">
                <a:xfrm>
                  <a:off x="6932220" y="2026513"/>
                  <a:ext cx="194460" cy="155899"/>
                </a:xfrm>
                <a:custGeom>
                  <a:avLst/>
                  <a:gdLst>
                    <a:gd name="T0" fmla="*/ 0 w 353"/>
                    <a:gd name="T1" fmla="*/ 0 h 283"/>
                    <a:gd name="T2" fmla="*/ 282 w 353"/>
                    <a:gd name="T3" fmla="*/ 283 h 283"/>
                    <a:gd name="T4" fmla="*/ 353 w 353"/>
                    <a:gd name="T5" fmla="*/ 212 h 283"/>
                    <a:gd name="T6" fmla="*/ 141 w 353"/>
                    <a:gd name="T7" fmla="*/ 0 h 283"/>
                    <a:gd name="T8" fmla="*/ 0 w 353"/>
                    <a:gd name="T9" fmla="*/ 0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3" h="283">
                      <a:moveTo>
                        <a:pt x="0" y="0"/>
                      </a:moveTo>
                      <a:lnTo>
                        <a:pt x="282" y="283"/>
                      </a:lnTo>
                      <a:lnTo>
                        <a:pt x="353" y="212"/>
                      </a:lnTo>
                      <a:lnTo>
                        <a:pt x="14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id-ID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20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8" name="íṩļïḍè"/>
                <p:cNvSpPr/>
                <p:nvPr/>
              </p:nvSpPr>
              <p:spPr bwMode="auto">
                <a:xfrm>
                  <a:off x="6932220" y="2104738"/>
                  <a:ext cx="194460" cy="155899"/>
                </a:xfrm>
                <a:custGeom>
                  <a:avLst/>
                  <a:gdLst>
                    <a:gd name="T0" fmla="*/ 0 w 353"/>
                    <a:gd name="T1" fmla="*/ 283 h 283"/>
                    <a:gd name="T2" fmla="*/ 282 w 353"/>
                    <a:gd name="T3" fmla="*/ 0 h 283"/>
                    <a:gd name="T4" fmla="*/ 353 w 353"/>
                    <a:gd name="T5" fmla="*/ 71 h 283"/>
                    <a:gd name="T6" fmla="*/ 141 w 353"/>
                    <a:gd name="T7" fmla="*/ 283 h 283"/>
                    <a:gd name="T8" fmla="*/ 0 w 353"/>
                    <a:gd name="T9" fmla="*/ 283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3" h="283">
                      <a:moveTo>
                        <a:pt x="0" y="283"/>
                      </a:moveTo>
                      <a:lnTo>
                        <a:pt x="282" y="0"/>
                      </a:lnTo>
                      <a:lnTo>
                        <a:pt x="353" y="71"/>
                      </a:lnTo>
                      <a:lnTo>
                        <a:pt x="141" y="283"/>
                      </a:lnTo>
                      <a:lnTo>
                        <a:pt x="0" y="2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normAutofit fontScale="25000" lnSpcReduction="20000"/>
                </a:bodyPr>
                <a:lstStyle>
                  <a:defPPr>
                    <a:defRPr lang="id-ID"/>
                  </a:defPPr>
                  <a:lvl1pPr marL="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1pPr>
                  <a:lvl2pPr marL="3429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2pPr>
                  <a:lvl3pPr marL="6858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3pPr>
                  <a:lvl4pPr marL="10287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4pPr>
                  <a:lvl5pPr marL="13716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5pPr>
                  <a:lvl6pPr marL="17145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6pPr>
                  <a:lvl7pPr marL="20574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7pPr>
                  <a:lvl8pPr marL="24003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8pPr>
                  <a:lvl9pPr marL="2743200" algn="l" defTabSz="685800" rtl="0" eaLnBrk="1" latinLnBrk="0" hangingPunct="1">
                    <a:defRPr sz="135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id-ID" sz="20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45" name="ïśľîḓe"/>
              <p:cNvSpPr/>
              <p:nvPr/>
            </p:nvSpPr>
            <p:spPr bwMode="auto">
              <a:xfrm>
                <a:off x="6079590" y="2019792"/>
                <a:ext cx="739244" cy="739244"/>
              </a:xfrm>
              <a:prstGeom prst="rect">
                <a:avLst/>
              </a:prstGeom>
              <a:noFill/>
              <a:ln w="19050">
                <a:noFill/>
                <a:round/>
              </a:ln>
            </p:spPr>
            <p:txBody>
              <a:bodyPr rot="0" spcFirstLastPara="0" vert="horz" wrap="square" lIns="91440" tIns="45720" rIns="91440" bIns="45720" anchor="ctr" anchorCtr="0" forceAA="0" compatLnSpc="1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04</a:t>
                </a:r>
              </a:p>
            </p:txBody>
          </p:sp>
          <p:sp>
            <p:nvSpPr>
              <p:cNvPr id="46" name="í$ḻïde"/>
              <p:cNvSpPr/>
              <p:nvPr/>
            </p:nvSpPr>
            <p:spPr bwMode="auto">
              <a:xfrm>
                <a:off x="7368467" y="1897856"/>
                <a:ext cx="3764132" cy="861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采购模式及费用预算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13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F64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976695" y="2049510"/>
            <a:ext cx="2464455" cy="2192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1</a:t>
            </a:r>
          </a:p>
        </p:txBody>
      </p:sp>
      <p:sp>
        <p:nvSpPr>
          <p:cNvPr id="31" name="矩形 30"/>
          <p:cNvSpPr/>
          <p:nvPr/>
        </p:nvSpPr>
        <p:spPr>
          <a:xfrm>
            <a:off x="4441150" y="2980318"/>
            <a:ext cx="7750850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4000" spc="225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立项背景及建设目标</a:t>
            </a:r>
          </a:p>
        </p:txBody>
      </p:sp>
    </p:spTree>
    <p:extLst>
      <p:ext uri="{BB962C8B-B14F-4D97-AF65-F5344CB8AC3E}">
        <p14:creationId xmlns:p14="http://schemas.microsoft.com/office/powerpoint/2010/main" val="352400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600510" y="225933"/>
            <a:ext cx="716602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一、立项背景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42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600510" y="225933"/>
            <a:ext cx="716602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二、建设目标</a:t>
            </a:r>
          </a:p>
        </p:txBody>
      </p:sp>
    </p:spTree>
    <p:extLst>
      <p:ext uri="{BB962C8B-B14F-4D97-AF65-F5344CB8AC3E}">
        <p14:creationId xmlns:p14="http://schemas.microsoft.com/office/powerpoint/2010/main" val="42428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DB328E2-B371-4F6C-A84F-3EA08E4994D5}"/>
              </a:ext>
            </a:extLst>
          </p:cNvPr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6922DCA0-1D99-42A5-A5DB-5AB7C1F9D057}"/>
              </a:ext>
            </a:extLst>
          </p:cNvPr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F64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"/>
              <a:ea typeface="微软雅黑" panose="020B0503020204020204" pitchFamily="34" charset="-122"/>
              <a:sym typeface="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9CA21C-4690-466E-A8A0-A301E122288B}"/>
              </a:ext>
            </a:extLst>
          </p:cNvPr>
          <p:cNvSpPr/>
          <p:nvPr/>
        </p:nvSpPr>
        <p:spPr>
          <a:xfrm>
            <a:off x="4441150" y="2932710"/>
            <a:ext cx="7750850" cy="88280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spc="225" dirty="0">
                <a:latin typeface=""/>
                <a:ea typeface="微软雅黑" panose="020B0503020204020204" pitchFamily="34" charset="-122"/>
                <a:cs typeface="+mn-ea"/>
              </a:rPr>
              <a:t>项目整体需求及本期建设需求</a:t>
            </a:r>
          </a:p>
        </p:txBody>
      </p:sp>
      <p:sp>
        <p:nvSpPr>
          <p:cNvPr id="5" name="矩形 4"/>
          <p:cNvSpPr/>
          <p:nvPr/>
        </p:nvSpPr>
        <p:spPr>
          <a:xfrm>
            <a:off x="1976695" y="2049510"/>
            <a:ext cx="2464455" cy="2192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887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600510" y="225933"/>
            <a:ext cx="716602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一、项目整体需求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09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 bwMode="auto">
          <a:xfrm>
            <a:off x="600510" y="225933"/>
            <a:ext cx="716602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二、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本期建设需求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93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2049510"/>
            <a:ext cx="12192000" cy="2758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平行四边形 23"/>
          <p:cNvSpPr/>
          <p:nvPr/>
        </p:nvSpPr>
        <p:spPr>
          <a:xfrm>
            <a:off x="1627773" y="1384300"/>
            <a:ext cx="3162300" cy="4089400"/>
          </a:xfrm>
          <a:prstGeom prst="parallelogram">
            <a:avLst/>
          </a:prstGeom>
          <a:solidFill>
            <a:srgbClr val="F64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976695" y="2049510"/>
            <a:ext cx="2464455" cy="2192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en-US" sz="13800" spc="225" dirty="0">
                <a:solidFill>
                  <a:schemeClr val="bg1"/>
                </a:solidFill>
                <a:latin typeface="包图粗朗体" panose="02000000000000000000" pitchFamily="2" charset="-122"/>
                <a:ea typeface="包图粗朗体" panose="02000000000000000000" pitchFamily="2" charset="-122"/>
                <a:cs typeface="+mn-ea"/>
                <a:sym typeface="+mn-lt"/>
              </a:rPr>
              <a:t>3</a:t>
            </a:r>
          </a:p>
        </p:txBody>
      </p:sp>
      <p:sp>
        <p:nvSpPr>
          <p:cNvPr id="31" name="矩形 30"/>
          <p:cNvSpPr/>
          <p:nvPr/>
        </p:nvSpPr>
        <p:spPr>
          <a:xfrm>
            <a:off x="4441150" y="2980318"/>
            <a:ext cx="7750850" cy="68480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4000" spc="225" dirty="0">
                <a:latin typeface="字魂59号-创粗黑" panose="00000500000000000000" pitchFamily="2" charset="-122"/>
                <a:ea typeface="字魂59号-创粗黑" panose="00000500000000000000" pitchFamily="2" charset="-122"/>
                <a:cs typeface="+mn-ea"/>
                <a:sym typeface="+mn-lt"/>
              </a:rPr>
              <a:t>项目建设方案及规划</a:t>
            </a:r>
            <a:endParaRPr lang="en-US" altLang="zh-CN" sz="4000" spc="225" dirty="0"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0840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SUBTITLE"/>
  <p:tag name="TOP" val="302.25"/>
  <p:tag name="LEFT" val="59.25"/>
  <p:tag name="WIDTH" val="550"/>
  <p:tag name="HEIGHT" val="28.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5.875"/>
  <p:tag name="LEFT" val="59.25"/>
  <p:tag name="WIDTH" val="542"/>
  <p:tag name="HEIGHT" val="0.125"/>
</p:tagLst>
</file>

<file path=ppt/theme/theme1.xml><?xml version="1.0" encoding="utf-8"?>
<a:theme xmlns:a="http://schemas.openxmlformats.org/drawingml/2006/main" name="主题1">
  <a:themeElements>
    <a:clrScheme name="1_金地集团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64C31"/>
      </a:accent1>
      <a:accent2>
        <a:srgbClr val="CC3300"/>
      </a:accent2>
      <a:accent3>
        <a:srgbClr val="FFFFFF"/>
      </a:accent3>
      <a:accent4>
        <a:srgbClr val="000000"/>
      </a:accent4>
      <a:accent5>
        <a:srgbClr val="FAB2AD"/>
      </a:accent5>
      <a:accent6>
        <a:srgbClr val="B92D00"/>
      </a:accent6>
      <a:hlink>
        <a:srgbClr val="B2B2B2"/>
      </a:hlink>
      <a:folHlink>
        <a:srgbClr val="316EF7"/>
      </a:folHlink>
    </a:clrScheme>
    <a:fontScheme name="5_金地集团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金地集团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64C31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AB2AD"/>
        </a:accent5>
        <a:accent6>
          <a:srgbClr val="B92D00"/>
        </a:accent6>
        <a:hlink>
          <a:srgbClr val="B2B2B2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金地集团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64C31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AB2AD"/>
        </a:accent5>
        <a:accent6>
          <a:srgbClr val="B92D00"/>
        </a:accent6>
        <a:hlink>
          <a:srgbClr val="B2B2B2"/>
        </a:hlink>
        <a:folHlink>
          <a:srgbClr val="316EF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1F5210E9-ABD2-4E1C-820E-E683DCCBFD49}" vid="{C1F4288C-2463-43BA-BFD0-3D3366604CD5}"/>
    </a:ext>
  </a:extLst>
</a:theme>
</file>

<file path=ppt/theme/theme2.xml><?xml version="1.0" encoding="utf-8"?>
<a:theme xmlns:a="http://schemas.openxmlformats.org/drawingml/2006/main" name="3_金地集团  ">
  <a:themeElements>
    <a:clrScheme name="1_金地集团 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金地集团  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微软雅黑" panose="020B0503020204020204" pitchFamily="34" charset="-122"/>
          </a:defRPr>
        </a:defPPr>
      </a:lstStyle>
    </a:lnDef>
  </a:objectDefaults>
  <a:extraClrSchemeLst>
    <a:extraClrScheme>
      <a:clrScheme name="1_金地集团 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金地集团 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金地集团 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金地集团 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金地集团 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金地集团 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金地集团 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金地集团 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金地集团 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金地集团 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金地集团 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金地集团 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金地集团  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64C31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AB2AD"/>
        </a:accent5>
        <a:accent6>
          <a:srgbClr val="B92D00"/>
        </a:accent6>
        <a:hlink>
          <a:srgbClr val="B2B2B2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金地集团  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64C31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FAB2AD"/>
        </a:accent5>
        <a:accent6>
          <a:srgbClr val="B92D00"/>
        </a:accent6>
        <a:hlink>
          <a:srgbClr val="B2B2B2"/>
        </a:hlink>
        <a:folHlink>
          <a:srgbClr val="316EF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11473</TotalTime>
  <Words>86</Words>
  <Application>Microsoft Office PowerPoint</Application>
  <PresentationFormat>宽屏</PresentationFormat>
  <Paragraphs>30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 Unicode MS</vt:lpstr>
      <vt:lpstr>包图粗朗体</vt:lpstr>
      <vt:lpstr>楷体</vt:lpstr>
      <vt:lpstr>宋体</vt:lpstr>
      <vt:lpstr>微软雅黑</vt:lpstr>
      <vt:lpstr>字魂59号-创粗黑</vt:lpstr>
      <vt:lpstr>Arial</vt:lpstr>
      <vt:lpstr>Calibri</vt:lpstr>
      <vt:lpstr>Wingdings</vt:lpstr>
      <vt:lpstr>主题1</vt:lpstr>
      <vt:lpstr>3_金地集团  </vt:lpstr>
      <vt:lpstr>自定义设计方案</vt:lpstr>
      <vt:lpstr> 立项报告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2020年二季度工作回顾 及三季度工作计划</dc:title>
  <dc:creator>fengjianwei@gemdale.com</dc:creator>
  <cp:lastModifiedBy>UWE06冯建伟</cp:lastModifiedBy>
  <cp:revision>267</cp:revision>
  <dcterms:created xsi:type="dcterms:W3CDTF">2020-07-16T05:53:33Z</dcterms:created>
  <dcterms:modified xsi:type="dcterms:W3CDTF">2022-09-20T03:09:27Z</dcterms:modified>
</cp:coreProperties>
</file>