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8"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3341E-9A14-5ED5-4C5A-28A6ED276F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2E0D793C-0234-9421-3CE2-6E20916AB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B6EB8BDB-7DCC-72C7-6B08-C0A1C71A387E}"/>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5" name="Espace réservé du pied de page 4">
            <a:extLst>
              <a:ext uri="{FF2B5EF4-FFF2-40B4-BE49-F238E27FC236}">
                <a16:creationId xmlns:a16="http://schemas.microsoft.com/office/drawing/2014/main" id="{4CEA8544-352D-2247-E629-3DB7CDED35CB}"/>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E9ECBDB-3883-276E-629D-5EE953BFBE2B}"/>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1874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BF07-5819-54EE-FE58-99C935B8D25F}"/>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727C9109-70B6-CC03-84F1-9F5F9CE6EF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23C954F7-2EAC-44BB-28A8-83DF3AC5EB90}"/>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5" name="Espace réservé du pied de page 4">
            <a:extLst>
              <a:ext uri="{FF2B5EF4-FFF2-40B4-BE49-F238E27FC236}">
                <a16:creationId xmlns:a16="http://schemas.microsoft.com/office/drawing/2014/main" id="{B8FE0CA7-DB40-88C1-E2C3-FB301CFAE442}"/>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D3D5FE1-40CF-352B-4626-8A29CE6F19AF}"/>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7310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FDC0383-1684-5F2A-F9E6-90F9FD74538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313A2A4C-0EF8-01FE-B96E-35F198386EA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3936156B-E459-E9E5-7D68-1494C84C6D57}"/>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5" name="Espace réservé du pied de page 4">
            <a:extLst>
              <a:ext uri="{FF2B5EF4-FFF2-40B4-BE49-F238E27FC236}">
                <a16:creationId xmlns:a16="http://schemas.microsoft.com/office/drawing/2014/main" id="{699334B6-CAFD-F7FD-AF9B-9D062F440BCA}"/>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2F2F22BA-F12E-061D-CCE2-3594208F5B5B}"/>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4725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533AC-0FCE-AA09-910D-0A0D9B9D16C5}"/>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28D673A8-698F-734D-33F6-1CFC2D04671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DACA7FCF-A519-CA1E-3A22-A98893CF267C}"/>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5" name="Espace réservé du pied de page 4">
            <a:extLst>
              <a:ext uri="{FF2B5EF4-FFF2-40B4-BE49-F238E27FC236}">
                <a16:creationId xmlns:a16="http://schemas.microsoft.com/office/drawing/2014/main" id="{2D34EAB4-28E7-CBE0-35DC-5863FCF53427}"/>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CD5E168-01D2-1E5F-6121-3C5ED5CD009E}"/>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89656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54467-CCB7-2415-7424-328388B6CE9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DF8E8DFF-93A2-6787-6637-BC79F06C2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A10038B-84B5-9A3A-C96E-40EA0F229B25}"/>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5" name="Espace réservé du pied de page 4">
            <a:extLst>
              <a:ext uri="{FF2B5EF4-FFF2-40B4-BE49-F238E27FC236}">
                <a16:creationId xmlns:a16="http://schemas.microsoft.com/office/drawing/2014/main" id="{0677A2E8-6295-A9D0-F50B-C44DD4B25539}"/>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68D98CB-6C34-FBF3-CAC2-AFA6765DB8FF}"/>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3813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8D1493-A141-B9A5-90BD-EBFBA22819DC}"/>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91869822-7615-459B-0E61-10BACEFFE7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21433ECE-E3EF-13CE-4B57-68B636FD9E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6019110D-2A76-6BB1-AE8A-4B6347A888E9}"/>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6" name="Espace réservé du pied de page 5">
            <a:extLst>
              <a:ext uri="{FF2B5EF4-FFF2-40B4-BE49-F238E27FC236}">
                <a16:creationId xmlns:a16="http://schemas.microsoft.com/office/drawing/2014/main" id="{38362C10-03A5-853B-3772-ABCA64D53821}"/>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79B1D70C-9D99-EA8B-EFBB-E171A2E54288}"/>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48448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6C8197-EDDF-95AE-7E85-F0BC0A6FC7B2}"/>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26EE421F-5410-2229-2FEF-DDC1E5019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2CC2380-33FC-2BE5-3796-47A23A8354A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03B6167B-D593-E736-0E20-D69A66FC8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67B7CA-24E8-88B3-4611-B4B735C719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EF80050A-1761-4A6F-DDDD-12D44CA1A74C}"/>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8" name="Espace réservé du pied de page 7">
            <a:extLst>
              <a:ext uri="{FF2B5EF4-FFF2-40B4-BE49-F238E27FC236}">
                <a16:creationId xmlns:a16="http://schemas.microsoft.com/office/drawing/2014/main" id="{B8851308-D7E3-2248-1531-C2AE11FAF6C9}"/>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F06FF473-0120-DBEA-2B13-023639B19387}"/>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49368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8DE3F-A645-2770-7279-65C85E4AE36C}"/>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17C7E5CD-2E8C-3A8A-ACF0-7291D6D170DD}"/>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4" name="Espace réservé du pied de page 3">
            <a:extLst>
              <a:ext uri="{FF2B5EF4-FFF2-40B4-BE49-F238E27FC236}">
                <a16:creationId xmlns:a16="http://schemas.microsoft.com/office/drawing/2014/main" id="{4C067A72-373A-BDAE-C1C3-97F0D7BFB42A}"/>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2C9DA270-9C9A-0A2A-1AF0-35D505995646}"/>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4446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4A89D8-742E-001F-1F95-E347292790BF}"/>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3" name="Espace réservé du pied de page 2">
            <a:extLst>
              <a:ext uri="{FF2B5EF4-FFF2-40B4-BE49-F238E27FC236}">
                <a16:creationId xmlns:a16="http://schemas.microsoft.com/office/drawing/2014/main" id="{7F1E92B7-1C50-520B-BE94-84DE39D9D22F}"/>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F3603343-9E12-3437-90D2-64CE4301BC97}"/>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52857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EF1AD-F5CB-47FA-E02F-4D62568C15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A0B4E7B2-4123-FD89-7498-D852F0EBA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61BFA280-4AFE-1706-61ED-849AAEF3D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74D94A-430A-74D7-A956-2AD55DA32397}"/>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6" name="Espace réservé du pied de page 5">
            <a:extLst>
              <a:ext uri="{FF2B5EF4-FFF2-40B4-BE49-F238E27FC236}">
                <a16:creationId xmlns:a16="http://schemas.microsoft.com/office/drawing/2014/main" id="{7A9C116F-9AC9-5527-4EFD-67D78C0F9DC2}"/>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E26DC797-9525-E994-7E5B-1BF6EB2607E2}"/>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85518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27D2D-4F2C-89A8-B321-735225536E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CFFD360E-12F3-854E-A53A-7D4FA518C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9DD469AA-D46E-FC88-F4E8-F6F5569A8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555A0B-5B8A-8C31-31DD-011AA42D17CC}"/>
              </a:ext>
            </a:extLst>
          </p:cNvPr>
          <p:cNvSpPr>
            <a:spLocks noGrp="1"/>
          </p:cNvSpPr>
          <p:nvPr>
            <p:ph type="dt" sz="half" idx="10"/>
          </p:nvPr>
        </p:nvSpPr>
        <p:spPr/>
        <p:txBody>
          <a:bodyPr/>
          <a:lstStyle/>
          <a:p>
            <a:fld id="{ADD7F33F-A7CB-4993-8A43-759D8D71DF0F}" type="datetimeFigureOut">
              <a:rPr lang="fr-BF" smtClean="0"/>
              <a:t>14/09/2024</a:t>
            </a:fld>
            <a:endParaRPr lang="fr-BF"/>
          </a:p>
        </p:txBody>
      </p:sp>
      <p:sp>
        <p:nvSpPr>
          <p:cNvPr id="6" name="Espace réservé du pied de page 5">
            <a:extLst>
              <a:ext uri="{FF2B5EF4-FFF2-40B4-BE49-F238E27FC236}">
                <a16:creationId xmlns:a16="http://schemas.microsoft.com/office/drawing/2014/main" id="{25C0C38A-ED80-9AE3-1293-153378660781}"/>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AC9F6C0C-A0C4-87D8-60A7-70AE5492E5A3}"/>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43045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38EC1A-5B91-8368-77E5-50E728F4E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49AE6F6E-FFCE-BC53-2E32-5BB99E8B2C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407472A5-30BC-EB44-B733-1571FAD96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7F33F-A7CB-4993-8A43-759D8D71DF0F}" type="datetimeFigureOut">
              <a:rPr lang="fr-BF" smtClean="0"/>
              <a:t>14/09/2024</a:t>
            </a:fld>
            <a:endParaRPr lang="fr-BF"/>
          </a:p>
        </p:txBody>
      </p:sp>
      <p:sp>
        <p:nvSpPr>
          <p:cNvPr id="5" name="Espace réservé du pied de page 4">
            <a:extLst>
              <a:ext uri="{FF2B5EF4-FFF2-40B4-BE49-F238E27FC236}">
                <a16:creationId xmlns:a16="http://schemas.microsoft.com/office/drawing/2014/main" id="{12346E43-E52A-208D-6897-3FC286E10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3A4EBE12-1ED3-F3CB-0266-02557056D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DEFBC-3799-459D-B18D-7DAF0859BB3C}" type="slidenum">
              <a:rPr lang="fr-BF" smtClean="0"/>
              <a:t>‹N°›</a:t>
            </a:fld>
            <a:endParaRPr lang="fr-BF"/>
          </a:p>
        </p:txBody>
      </p:sp>
    </p:spTree>
    <p:extLst>
      <p:ext uri="{BB962C8B-B14F-4D97-AF65-F5344CB8AC3E}">
        <p14:creationId xmlns:p14="http://schemas.microsoft.com/office/powerpoint/2010/main" val="172215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insuranceblog.accenture.com/insurers-are-grappling-with-the-big-challenges-posed-by-new-risks" TargetMode="Externa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5CB5C-0BA9-F0C8-D9B7-9D24F69A0705}"/>
              </a:ext>
            </a:extLst>
          </p:cNvPr>
          <p:cNvSpPr>
            <a:spLocks noGrp="1"/>
          </p:cNvSpPr>
          <p:nvPr>
            <p:ph type="ctrTitle"/>
          </p:nvPr>
        </p:nvSpPr>
        <p:spPr/>
        <p:txBody>
          <a:bodyPr>
            <a:normAutofit/>
          </a:bodyPr>
          <a:lstStyle/>
          <a:p>
            <a:r>
              <a:rPr lang="fr-FR" sz="4800" dirty="0">
                <a:latin typeface="Times New Roman" panose="02020603050405020304" pitchFamily="18" charset="0"/>
                <a:cs typeface="Times New Roman" panose="02020603050405020304" pitchFamily="18" charset="0"/>
              </a:rPr>
              <a:t>Mise en place d’une application RESTful Spring Boot , </a:t>
            </a:r>
            <a:r>
              <a:rPr lang="fr-FR" sz="4800" dirty="0" err="1">
                <a:latin typeface="Times New Roman" panose="02020603050405020304" pitchFamily="18" charset="0"/>
                <a:cs typeface="Times New Roman" panose="02020603050405020304" pitchFamily="18" charset="0"/>
              </a:rPr>
              <a:t>MySql</a:t>
            </a:r>
            <a:r>
              <a:rPr lang="fr-FR" sz="4800" dirty="0">
                <a:latin typeface="Times New Roman" panose="02020603050405020304" pitchFamily="18" charset="0"/>
                <a:cs typeface="Times New Roman" panose="02020603050405020304" pitchFamily="18" charset="0"/>
              </a:rPr>
              <a:t> et Talend  Open Studio</a:t>
            </a:r>
            <a:endParaRPr lang="fr-BF" sz="48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D686536D-F5C8-A011-BA5C-EA65C3249D44}"/>
              </a:ext>
            </a:extLst>
          </p:cNvPr>
          <p:cNvSpPr>
            <a:spLocks noGrp="1"/>
          </p:cNvSpPr>
          <p:nvPr>
            <p:ph type="subTitle" idx="1"/>
          </p:nvPr>
        </p:nvSpPr>
        <p:spPr>
          <a:xfrm>
            <a:off x="1524000" y="3706182"/>
            <a:ext cx="9144000" cy="503797"/>
          </a:xfrm>
        </p:spPr>
        <p:txBody>
          <a:bodyPr/>
          <a:lstStyle/>
          <a:p>
            <a:r>
              <a:rPr lang="fr-FR" dirty="0">
                <a:latin typeface="Times New Roman" panose="02020603050405020304" pitchFamily="18" charset="0"/>
                <a:cs typeface="Times New Roman" panose="02020603050405020304" pitchFamily="18" charset="0"/>
              </a:rPr>
              <a:t>Monitoring avec Prometheus</a:t>
            </a:r>
            <a:endParaRPr lang="fr-BF" dirty="0">
              <a:latin typeface="Times New Roman" panose="02020603050405020304" pitchFamily="18" charset="0"/>
              <a:cs typeface="Times New Roman" panose="02020603050405020304" pitchFamily="18" charset="0"/>
            </a:endParaRPr>
          </a:p>
        </p:txBody>
      </p:sp>
      <p:sp>
        <p:nvSpPr>
          <p:cNvPr id="4" name="Sous-titre 2">
            <a:extLst>
              <a:ext uri="{FF2B5EF4-FFF2-40B4-BE49-F238E27FC236}">
                <a16:creationId xmlns:a16="http://schemas.microsoft.com/office/drawing/2014/main" id="{EC9572F1-3CAB-E85F-C1FD-181477CA6E20}"/>
              </a:ext>
            </a:extLst>
          </p:cNvPr>
          <p:cNvSpPr txBox="1">
            <a:spLocks/>
          </p:cNvSpPr>
          <p:nvPr/>
        </p:nvSpPr>
        <p:spPr>
          <a:xfrm>
            <a:off x="1523999" y="4453684"/>
            <a:ext cx="9573087" cy="20891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dirty="0">
                <a:latin typeface="Times New Roman" panose="02020603050405020304" pitchFamily="18" charset="0"/>
                <a:cs typeface="Times New Roman" panose="02020603050405020304" pitchFamily="18" charset="0"/>
              </a:rPr>
              <a:t>Groupe 4</a:t>
            </a:r>
          </a:p>
          <a:p>
            <a:r>
              <a:rPr lang="fr-FR" sz="1100" b="1" dirty="0">
                <a:latin typeface="Times New Roman" panose="02020603050405020304" pitchFamily="18" charset="0"/>
                <a:cs typeface="Times New Roman" panose="02020603050405020304" pitchFamily="18" charset="0"/>
              </a:rPr>
              <a:t>TRAORE ISSOUF </a:t>
            </a:r>
          </a:p>
          <a:p>
            <a:r>
              <a:rPr lang="fr-FR" sz="1100" b="1" dirty="0">
                <a:latin typeface="Times New Roman" panose="02020603050405020304" pitchFamily="18" charset="0"/>
                <a:cs typeface="Times New Roman" panose="02020603050405020304" pitchFamily="18" charset="0"/>
              </a:rPr>
              <a:t>OUEDRAOGO SOULEYMANE</a:t>
            </a:r>
          </a:p>
          <a:p>
            <a:r>
              <a:rPr lang="fr-FR" sz="1100" b="1" dirty="0">
                <a:latin typeface="Times New Roman" panose="02020603050405020304" pitchFamily="18" charset="0"/>
                <a:cs typeface="Times New Roman" panose="02020603050405020304" pitchFamily="18" charset="0"/>
              </a:rPr>
              <a:t>OURDRAOGO ROCK</a:t>
            </a:r>
          </a:p>
          <a:p>
            <a:r>
              <a:rPr lang="fr-FR" sz="1100" b="1" dirty="0">
                <a:latin typeface="Times New Roman" panose="02020603050405020304" pitchFamily="18" charset="0"/>
                <a:cs typeface="Times New Roman" panose="02020603050405020304" pitchFamily="18" charset="0"/>
              </a:rPr>
              <a:t>MILLOGO NOCOLAS</a:t>
            </a:r>
            <a:endParaRPr lang="fr-BF" sz="1100" b="1" dirty="0">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DB3BE70E-BF92-127F-76C5-C33EE54D3F7E}"/>
              </a:ext>
            </a:extLst>
          </p:cNvPr>
          <p:cNvSpPr txBox="1">
            <a:spLocks/>
          </p:cNvSpPr>
          <p:nvPr/>
        </p:nvSpPr>
        <p:spPr>
          <a:xfrm>
            <a:off x="4662343" y="6328232"/>
            <a:ext cx="2867314" cy="5297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latin typeface="Times New Roman" panose="02020603050405020304" pitchFamily="18" charset="0"/>
                <a:cs typeface="Times New Roman" panose="02020603050405020304" pitchFamily="18" charset="0"/>
              </a:rPr>
              <a:t>Septembre 2024</a:t>
            </a: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92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479FE-E7C3-1CD9-BFF7-B06B2CE310B4}"/>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Introduction</a:t>
            </a:r>
            <a:endParaRPr lang="fr-BF" dirty="0">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C99B9E73-C37E-DA6C-53C2-CFD5654E30A7}"/>
              </a:ext>
            </a:extLst>
          </p:cNvPr>
          <p:cNvSpPr txBox="1"/>
          <p:nvPr/>
        </p:nvSpPr>
        <p:spPr>
          <a:xfrm>
            <a:off x="1246093" y="1517627"/>
            <a:ext cx="9968753" cy="1938992"/>
          </a:xfrm>
          <a:prstGeom prst="rect">
            <a:avLst/>
          </a:prstGeom>
          <a:noFill/>
        </p:spPr>
        <p:txBody>
          <a:bodyPr wrap="square" rtlCol="0">
            <a:spAutoFit/>
          </a:bodyPr>
          <a:lstStyle/>
          <a:p>
            <a:pPr algn="just"/>
            <a:r>
              <a:rPr lang="fr-FR" sz="2400" dirty="0"/>
              <a:t>Les applications modernes affrontent des défis comme la gestion des performances, la transformation des données et la surveillance continue. Pour y répondre, nous avons utilisé </a:t>
            </a:r>
            <a:r>
              <a:rPr lang="fr-FR" sz="2400" b="1" dirty="0"/>
              <a:t>Prometheus</a:t>
            </a:r>
            <a:r>
              <a:rPr lang="fr-FR" sz="2400" dirty="0"/>
              <a:t> pour le monitoring en temps réel et </a:t>
            </a:r>
            <a:r>
              <a:rPr lang="fr-FR" sz="2400" b="1" dirty="0"/>
              <a:t>Talend</a:t>
            </a:r>
            <a:r>
              <a:rPr lang="fr-FR" sz="2400" dirty="0"/>
              <a:t> pour l'ETL. Le projet a abouti au développement d'une API Spring Boot robuste pour gérer efficacement les produits et les achats clients.</a:t>
            </a:r>
            <a:endParaRPr lang="fr-BF"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39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E1CE0-C941-8A60-B17E-D6BB8DDDF4F0}"/>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Objectif du projet</a:t>
            </a:r>
            <a:endParaRPr lang="fr-BF"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F76884C3-7E64-8FF6-C6A7-6C7196CF6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70" y="2418863"/>
            <a:ext cx="2177435" cy="2177435"/>
          </a:xfrm>
        </p:spPr>
      </p:pic>
      <p:sp>
        <p:nvSpPr>
          <p:cNvPr id="4" name="ZoneTexte 3">
            <a:extLst>
              <a:ext uri="{FF2B5EF4-FFF2-40B4-BE49-F238E27FC236}">
                <a16:creationId xmlns:a16="http://schemas.microsoft.com/office/drawing/2014/main" id="{4FA2C408-C452-0FD2-653D-2641D83861D8}"/>
              </a:ext>
            </a:extLst>
          </p:cNvPr>
          <p:cNvSpPr txBox="1"/>
          <p:nvPr/>
        </p:nvSpPr>
        <p:spPr>
          <a:xfrm>
            <a:off x="3222319" y="2409683"/>
            <a:ext cx="8606117" cy="219579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Développer une application RESTful  avec Spring Boot </a:t>
            </a:r>
          </a:p>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Extraction et transformation des données avec Talend Open Studio</a:t>
            </a:r>
          </a:p>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Monitoring avec Prometheus</a:t>
            </a:r>
            <a:endParaRPr lang="fr-BF"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93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82DE8-78CD-02A5-E5A6-891A046989B5}"/>
              </a:ext>
            </a:extLst>
          </p:cNvPr>
          <p:cNvSpPr>
            <a:spLocks noGrp="1"/>
          </p:cNvSpPr>
          <p:nvPr>
            <p:ph type="title"/>
          </p:nvPr>
        </p:nvSpPr>
        <p:spPr>
          <a:xfrm>
            <a:off x="839787" y="295835"/>
            <a:ext cx="10512425" cy="932330"/>
          </a:xfrm>
        </p:spPr>
        <p:txBody>
          <a:bodyPr/>
          <a:lstStyle/>
          <a:p>
            <a:pPr algn="ctr"/>
            <a:r>
              <a:rPr lang="fr-FR" dirty="0">
                <a:latin typeface="Times New Roman" panose="02020603050405020304" pitchFamily="18" charset="0"/>
                <a:cs typeface="Times New Roman" panose="02020603050405020304" pitchFamily="18" charset="0"/>
              </a:rPr>
              <a:t>Architecture du Système </a:t>
            </a:r>
            <a:endParaRPr lang="fr-BF"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17BB4B85-8FA7-20F2-2218-CB7C0B1BB64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59524" y="1745316"/>
            <a:ext cx="6292688" cy="3367368"/>
          </a:xfrm>
        </p:spPr>
      </p:pic>
      <p:sp>
        <p:nvSpPr>
          <p:cNvPr id="4" name="Espace réservé du texte 3">
            <a:extLst>
              <a:ext uri="{FF2B5EF4-FFF2-40B4-BE49-F238E27FC236}">
                <a16:creationId xmlns:a16="http://schemas.microsoft.com/office/drawing/2014/main" id="{D598F1DE-4348-D158-4DB3-EC90298CABD5}"/>
              </a:ext>
            </a:extLst>
          </p:cNvPr>
          <p:cNvSpPr>
            <a:spLocks noGrp="1"/>
          </p:cNvSpPr>
          <p:nvPr>
            <p:ph type="body" sz="half" idx="2"/>
          </p:nvPr>
        </p:nvSpPr>
        <p:spPr>
          <a:xfrm>
            <a:off x="839787" y="1745316"/>
            <a:ext cx="4219736" cy="3543860"/>
          </a:xfrm>
        </p:spPr>
        <p:txBody>
          <a:bodyPr/>
          <a:lstStyle/>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API Spring Boot</a:t>
            </a:r>
            <a:r>
              <a:rPr lang="fr-FR" dirty="0">
                <a:latin typeface="Times New Roman" panose="02020603050405020304" pitchFamily="18" charset="0"/>
                <a:cs typeface="Times New Roman" panose="02020603050405020304" pitchFamily="18" charset="0"/>
              </a:rPr>
              <a:t> : Au cœur du système, cette API gère les produits, les catégories, et les transactions d'achat. Elle interagit avec une base de données pour stocker ces informations et expose des Endpoint REST pour les applications clientes.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Talend (ETL)</a:t>
            </a:r>
            <a:r>
              <a:rPr lang="fr-FR" dirty="0">
                <a:latin typeface="Times New Roman" panose="02020603050405020304" pitchFamily="18" charset="0"/>
                <a:cs typeface="Times New Roman" panose="02020603050405020304" pitchFamily="18" charset="0"/>
              </a:rPr>
              <a:t> : Cet outil extrait et transforme les données de la base de données pour les charger dans d'autres systèmes.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Prometheus</a:t>
            </a:r>
            <a:r>
              <a:rPr lang="fr-FR" dirty="0">
                <a:latin typeface="Times New Roman" panose="02020603050405020304" pitchFamily="18" charset="0"/>
                <a:cs typeface="Times New Roman" panose="02020603050405020304" pitchFamily="18" charset="0"/>
              </a:rPr>
              <a:t> : Utilisé pour le monitoring, Prometheus collecte des métriques sur les performances de l'API et les ressources du système.</a:t>
            </a: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92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01331C-789B-F51C-A166-F94E9116FFAF}"/>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	Extraction et transformation des données avec Talend</a:t>
            </a:r>
            <a:endParaRPr lang="fr-BF"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83864059-846E-553E-75F7-D4F530E3E27D}"/>
              </a:ext>
            </a:extLst>
          </p:cNvPr>
          <p:cNvSpPr>
            <a:spLocks noGrp="1"/>
          </p:cNvSpPr>
          <p:nvPr>
            <p:ph type="body" idx="1"/>
          </p:nvPr>
        </p:nvSpPr>
        <p:spPr/>
        <p:txBody>
          <a:bodyPr>
            <a:normAutofit fontScale="92500" lnSpcReduction="20000"/>
          </a:bodyPr>
          <a:lstStyle/>
          <a:p>
            <a:r>
              <a:rPr lang="fr-FR" dirty="0"/>
              <a:t>Descriptif</a:t>
            </a:r>
            <a:endParaRPr lang="fr-BF" dirty="0"/>
          </a:p>
        </p:txBody>
      </p:sp>
      <p:sp>
        <p:nvSpPr>
          <p:cNvPr id="4" name="Espace réservé du contenu 3">
            <a:extLst>
              <a:ext uri="{FF2B5EF4-FFF2-40B4-BE49-F238E27FC236}">
                <a16:creationId xmlns:a16="http://schemas.microsoft.com/office/drawing/2014/main" id="{6CB92362-867F-1977-8AB4-0F48CDDE7C5D}"/>
              </a:ext>
            </a:extLst>
          </p:cNvPr>
          <p:cNvSpPr>
            <a:spLocks noGrp="1"/>
          </p:cNvSpPr>
          <p:nvPr>
            <p:ph sz="half" idx="2"/>
          </p:nvPr>
        </p:nvSpPr>
        <p:spPr/>
        <p:txBody>
          <a:bodyPr>
            <a:normAutofit/>
          </a:bodyPr>
          <a:lstStyle/>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Extraction :</a:t>
            </a:r>
            <a:r>
              <a:rPr lang="fr-FR" sz="1800" dirty="0">
                <a:latin typeface="Times New Roman" panose="02020603050405020304" pitchFamily="18" charset="0"/>
                <a:cs typeface="Times New Roman" panose="02020603050405020304" pitchFamily="18" charset="0"/>
              </a:rPr>
              <a:t> Récupération des données depuis une ‘API en ligne https://fakestoreapi.com/products.</a:t>
            </a:r>
          </a:p>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Transformation :</a:t>
            </a:r>
            <a:r>
              <a:rPr lang="fr-FR" sz="1800" dirty="0">
                <a:latin typeface="Times New Roman" panose="02020603050405020304" pitchFamily="18" charset="0"/>
                <a:cs typeface="Times New Roman" panose="02020603050405020304" pitchFamily="18" charset="0"/>
              </a:rPr>
              <a:t> Nettoyage, normalisation et mapping des données pour répondre aux besoins du système.</a:t>
            </a:r>
          </a:p>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Chargement :</a:t>
            </a:r>
            <a:r>
              <a:rPr lang="fr-FR" sz="1800" dirty="0">
                <a:latin typeface="Times New Roman" panose="02020603050405020304" pitchFamily="18" charset="0"/>
                <a:cs typeface="Times New Roman" panose="02020603050405020304" pitchFamily="18" charset="0"/>
              </a:rPr>
              <a:t> Insertion des données transformées dans un entrepôt de données ou une autre destination cible.</a:t>
            </a:r>
          </a:p>
          <a:p>
            <a:pPr marL="0" indent="0">
              <a:buNone/>
            </a:pPr>
            <a:r>
              <a:rPr lang="fr-FR" sz="1800" b="1" i="1" dirty="0">
                <a:solidFill>
                  <a:srgbClr val="FF0000"/>
                </a:solidFill>
                <a:latin typeface="Times New Roman" panose="02020603050405020304" pitchFamily="18" charset="0"/>
                <a:cs typeface="Times New Roman" panose="02020603050405020304" pitchFamily="18" charset="0"/>
              </a:rPr>
              <a:t>Talend automatise et optimise ces processus, assurant la qualité et l'intégrité des données.</a:t>
            </a:r>
            <a:endParaRPr lang="fr-FR" sz="1800" b="1" dirty="0">
              <a:solidFill>
                <a:srgbClr val="FF0000"/>
              </a:solidFill>
              <a:latin typeface="Times New Roman" panose="02020603050405020304" pitchFamily="18" charset="0"/>
              <a:cs typeface="Times New Roman" panose="02020603050405020304" pitchFamily="18" charset="0"/>
            </a:endParaRPr>
          </a:p>
          <a:p>
            <a:endParaRPr lang="fr-BF" sz="1800"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8299FEDB-58AA-9FF5-0936-0DF51FF376D5}"/>
              </a:ext>
            </a:extLst>
          </p:cNvPr>
          <p:cNvSpPr>
            <a:spLocks noGrp="1"/>
          </p:cNvSpPr>
          <p:nvPr>
            <p:ph type="body" sz="quarter" idx="3"/>
          </p:nvPr>
        </p:nvSpPr>
        <p:spPr/>
        <p:txBody>
          <a:bodyPr>
            <a:normAutofit fontScale="92500" lnSpcReduction="20000"/>
          </a:bodyPr>
          <a:lstStyle/>
          <a:p>
            <a:r>
              <a:rPr lang="fr-FR" dirty="0"/>
              <a:t>Capture du job pour la récupération , le traitement et le chargement des produit de  l’api dans notre BD</a:t>
            </a:r>
            <a:endParaRPr lang="fr-BF" dirty="0"/>
          </a:p>
        </p:txBody>
      </p:sp>
      <p:pic>
        <p:nvPicPr>
          <p:cNvPr id="12" name="Espace réservé du contenu 11">
            <a:extLst>
              <a:ext uri="{FF2B5EF4-FFF2-40B4-BE49-F238E27FC236}">
                <a16:creationId xmlns:a16="http://schemas.microsoft.com/office/drawing/2014/main" id="{05DD7B60-0B6C-C136-F9BB-65CC749AC7A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658793"/>
            <a:ext cx="5183188" cy="3319975"/>
          </a:xfrm>
        </p:spPr>
      </p:pic>
    </p:spTree>
    <p:extLst>
      <p:ext uri="{BB962C8B-B14F-4D97-AF65-F5344CB8AC3E}">
        <p14:creationId xmlns:p14="http://schemas.microsoft.com/office/powerpoint/2010/main" val="20761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D129B-E26B-FC3D-2DF1-019854154343}"/>
              </a:ext>
            </a:extLst>
          </p:cNvPr>
          <p:cNvSpPr>
            <a:spLocks noGrp="1"/>
          </p:cNvSpPr>
          <p:nvPr>
            <p:ph type="title"/>
          </p:nvPr>
        </p:nvSpPr>
        <p:spPr/>
        <p:txBody>
          <a:bodyPr/>
          <a:lstStyle/>
          <a:p>
            <a:pPr algn="ctr"/>
            <a:r>
              <a:rPr lang="fr-FR" dirty="0"/>
              <a:t>Développement de l’API </a:t>
            </a:r>
            <a:r>
              <a:rPr lang="fr-FR" dirty="0" err="1"/>
              <a:t>Restful</a:t>
            </a:r>
            <a:r>
              <a:rPr lang="fr-FR" dirty="0"/>
              <a:t> avec Spring boot</a:t>
            </a:r>
            <a:endParaRPr lang="fr-BF" dirty="0"/>
          </a:p>
        </p:txBody>
      </p:sp>
      <p:sp>
        <p:nvSpPr>
          <p:cNvPr id="3" name="Espace réservé du texte 2">
            <a:extLst>
              <a:ext uri="{FF2B5EF4-FFF2-40B4-BE49-F238E27FC236}">
                <a16:creationId xmlns:a16="http://schemas.microsoft.com/office/drawing/2014/main" id="{DA28183B-9718-A9BD-2244-3AE7203B284F}"/>
              </a:ext>
            </a:extLst>
          </p:cNvPr>
          <p:cNvSpPr>
            <a:spLocks noGrp="1"/>
          </p:cNvSpPr>
          <p:nvPr>
            <p:ph type="body" idx="1"/>
          </p:nvPr>
        </p:nvSpPr>
        <p:spPr/>
        <p:txBody>
          <a:bodyPr/>
          <a:lstStyle/>
          <a:p>
            <a:r>
              <a:rPr lang="fr-FR" dirty="0"/>
              <a:t>Développement de l'API avec Spring</a:t>
            </a:r>
            <a:endParaRPr lang="fr-BF" dirty="0"/>
          </a:p>
        </p:txBody>
      </p:sp>
      <p:sp>
        <p:nvSpPr>
          <p:cNvPr id="5" name="Espace réservé du texte 4">
            <a:extLst>
              <a:ext uri="{FF2B5EF4-FFF2-40B4-BE49-F238E27FC236}">
                <a16:creationId xmlns:a16="http://schemas.microsoft.com/office/drawing/2014/main" id="{99CB71EA-B931-EEAD-EF84-722AFFE18E2C}"/>
              </a:ext>
            </a:extLst>
          </p:cNvPr>
          <p:cNvSpPr>
            <a:spLocks noGrp="1"/>
          </p:cNvSpPr>
          <p:nvPr>
            <p:ph type="body" sz="quarter" idx="3"/>
          </p:nvPr>
        </p:nvSpPr>
        <p:spPr/>
        <p:txBody>
          <a:bodyPr/>
          <a:lstStyle/>
          <a:p>
            <a:r>
              <a:rPr lang="fr-FR" dirty="0"/>
              <a:t>Test du </a:t>
            </a:r>
            <a:r>
              <a:rPr lang="fr-FR" dirty="0" err="1"/>
              <a:t>endpoint</a:t>
            </a:r>
            <a:r>
              <a:rPr lang="fr-FR" dirty="0"/>
              <a:t> </a:t>
            </a:r>
            <a:r>
              <a:rPr kumimoji="0" lang="fr-BF" altLang="fr-BF"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fr-FR" altLang="fr-BF"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sur </a:t>
            </a:r>
            <a:r>
              <a:rPr kumimoji="0" lang="fr-FR" altLang="fr-BF"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postman</a:t>
            </a:r>
            <a:endParaRPr lang="fr-BF" dirty="0"/>
          </a:p>
        </p:txBody>
      </p:sp>
      <p:pic>
        <p:nvPicPr>
          <p:cNvPr id="8" name="Espace réservé du contenu 7">
            <a:extLst>
              <a:ext uri="{FF2B5EF4-FFF2-40B4-BE49-F238E27FC236}">
                <a16:creationId xmlns:a16="http://schemas.microsoft.com/office/drawing/2014/main" id="{A1EFE1A6-8136-E324-E7CE-B7718AFF6D8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3100900"/>
            <a:ext cx="5183188" cy="2863802"/>
          </a:xfrm>
        </p:spPr>
      </p:pic>
      <p:sp>
        <p:nvSpPr>
          <p:cNvPr id="7" name="Rectangle 1">
            <a:extLst>
              <a:ext uri="{FF2B5EF4-FFF2-40B4-BE49-F238E27FC236}">
                <a16:creationId xmlns:a16="http://schemas.microsoft.com/office/drawing/2014/main" id="{FAEF9BD7-B61C-FDAE-8E01-022305EA2487}"/>
              </a:ext>
            </a:extLst>
          </p:cNvPr>
          <p:cNvSpPr>
            <a:spLocks noGrp="1" noChangeArrowheads="1"/>
          </p:cNvSpPr>
          <p:nvPr>
            <p:ph sz="half" idx="2"/>
          </p:nvPr>
        </p:nvSpPr>
        <p:spPr bwMode="auto">
          <a:xfrm>
            <a:off x="839788" y="2577654"/>
            <a:ext cx="52906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Structure de l'API :</a:t>
            </a:r>
            <a:endPar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Gère les requêtes HTTP et les routes.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Contient la logique métier.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Repository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Interagit avec la base de données via JPA.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Principaux Endpoint :</a:t>
            </a:r>
            <a:endPar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Récupère la liste des produits.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Ajoute un nouveau produit.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 Met à jour un produit existant.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DELETE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 Supprime un produit.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categories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Récupère la liste des catégories.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orders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Enregistre un achat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L'API est conçue pour être évolutive et facile à maintenir, </a:t>
            </a:r>
            <a:endParaRPr kumimoji="0" lang="fr-FR"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offrant des Endpoint clairs pour la gestion</a:t>
            </a:r>
            <a:endParaRPr kumimoji="0" lang="fr-FR"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des produits, des catégories, et des achats clients.</a:t>
            </a:r>
          </a:p>
        </p:txBody>
      </p:sp>
    </p:spTree>
    <p:extLst>
      <p:ext uri="{BB962C8B-B14F-4D97-AF65-F5344CB8AC3E}">
        <p14:creationId xmlns:p14="http://schemas.microsoft.com/office/powerpoint/2010/main" val="12635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C0F64-2B14-D6FB-9F41-8089E50873BD}"/>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Intégration de Prometheus pour le monitoring</a:t>
            </a:r>
            <a:endParaRPr lang="fr-BF"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03C2C057-710F-36CB-3916-D8132FC773CC}"/>
              </a:ext>
            </a:extLst>
          </p:cNvPr>
          <p:cNvSpPr>
            <a:spLocks noGrp="1"/>
          </p:cNvSpPr>
          <p:nvPr>
            <p:ph type="body" idx="1"/>
          </p:nvPr>
        </p:nvSpPr>
        <p:spPr/>
        <p:txBody>
          <a:bodyPr/>
          <a:lstStyle/>
          <a:p>
            <a:r>
              <a:rPr lang="fr-FR" dirty="0"/>
              <a:t>Prometheus </a:t>
            </a:r>
            <a:r>
              <a:rPr lang="fr-FR" dirty="0" err="1"/>
              <a:t>Overview</a:t>
            </a:r>
            <a:endParaRPr lang="fr-BF" dirty="0"/>
          </a:p>
        </p:txBody>
      </p:sp>
      <p:sp>
        <p:nvSpPr>
          <p:cNvPr id="4" name="Espace réservé du contenu 3">
            <a:extLst>
              <a:ext uri="{FF2B5EF4-FFF2-40B4-BE49-F238E27FC236}">
                <a16:creationId xmlns:a16="http://schemas.microsoft.com/office/drawing/2014/main" id="{509673D6-C3BE-9DFA-8B8C-62661CC463DE}"/>
              </a:ext>
            </a:extLst>
          </p:cNvPr>
          <p:cNvSpPr>
            <a:spLocks noGrp="1"/>
          </p:cNvSpPr>
          <p:nvPr>
            <p:ph sz="half" idx="2"/>
          </p:nvPr>
        </p:nvSpPr>
        <p:spPr/>
        <p:txBody>
          <a:bodyPr>
            <a:normAutofit fontScale="47500" lnSpcReduction="20000"/>
          </a:bodyPr>
          <a:lstStyle/>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Présentation de Prometheus :</a:t>
            </a:r>
            <a:endParaRPr lang="fr-FR" sz="2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sz="2900" dirty="0">
                <a:latin typeface="Times New Roman" panose="02020603050405020304" pitchFamily="18" charset="0"/>
                <a:cs typeface="Times New Roman" panose="02020603050405020304" pitchFamily="18" charset="0"/>
              </a:rPr>
              <a:t>Prometheus est un outil de monitoring open-source conçu pour collecter, stocker et analyser des métriques en temps réel. Il est largement utilisé pour surveiller les performances des applications et des infrastructures.</a:t>
            </a:r>
          </a:p>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Utilisation dans notre API :</a:t>
            </a:r>
            <a:endParaRPr lang="fr-FR" sz="2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Métriques Collectées :</a:t>
            </a:r>
            <a:r>
              <a:rPr lang="fr-FR" sz="2900" dirty="0">
                <a:latin typeface="Times New Roman" panose="02020603050405020304" pitchFamily="18" charset="0"/>
                <a:cs typeface="Times New Roman" panose="02020603050405020304" pitchFamily="18" charset="0"/>
              </a:rPr>
              <a:t> Prometheus collecte des données sur les performances de l'API, telles que le nombre de requêtes, les temps de réponse, et l'utilisation des ressources.</a:t>
            </a:r>
          </a:p>
          <a:p>
            <a:pPr marL="742950" lvl="1" indent="-285750">
              <a:buFont typeface="Arial" panose="020B0604020202020204" pitchFamily="34" charset="0"/>
              <a:buChar char="•"/>
            </a:pPr>
            <a:r>
              <a:rPr lang="fr-FR" sz="2900" b="1" dirty="0" err="1">
                <a:latin typeface="Times New Roman" panose="02020603050405020304" pitchFamily="18" charset="0"/>
                <a:cs typeface="Times New Roman" panose="02020603050405020304" pitchFamily="18" charset="0"/>
              </a:rPr>
              <a:t>Alerting</a:t>
            </a:r>
            <a:r>
              <a:rPr lang="fr-FR" sz="2900" b="1" dirty="0">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 En cas de dépassement de seuils critiques (ex. temps de réponse élevés), des alertes sont générées pour permettre une intervention rapide.</a:t>
            </a:r>
          </a:p>
          <a:p>
            <a:pPr marL="742950" lvl="1" indent="-285750">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Visualisation :</a:t>
            </a:r>
            <a:r>
              <a:rPr lang="fr-FR" sz="2900" dirty="0">
                <a:latin typeface="Times New Roman" panose="02020603050405020304" pitchFamily="18" charset="0"/>
                <a:cs typeface="Times New Roman" panose="02020603050405020304" pitchFamily="18" charset="0"/>
              </a:rPr>
              <a:t> Les données sont visualisées via </a:t>
            </a:r>
            <a:r>
              <a:rPr lang="fr-FR" sz="2900" dirty="0" err="1">
                <a:latin typeface="Times New Roman" panose="02020603050405020304" pitchFamily="18" charset="0"/>
                <a:cs typeface="Times New Roman" panose="02020603050405020304" pitchFamily="18" charset="0"/>
              </a:rPr>
              <a:t>Grafana</a:t>
            </a:r>
            <a:r>
              <a:rPr lang="fr-FR" sz="2900" dirty="0">
                <a:latin typeface="Times New Roman" panose="02020603050405020304" pitchFamily="18" charset="0"/>
                <a:cs typeface="Times New Roman" panose="02020603050405020304" pitchFamily="18" charset="0"/>
              </a:rPr>
              <a:t> ou l'interface Prometheus pour un suivi continu et une optimisation des performances.</a:t>
            </a:r>
          </a:p>
          <a:p>
            <a:pPr marL="0" indent="0">
              <a:buNone/>
            </a:pPr>
            <a:r>
              <a:rPr lang="fr-FR" sz="2900" dirty="0">
                <a:solidFill>
                  <a:srgbClr val="FF0000"/>
                </a:solidFill>
                <a:latin typeface="Times New Roman" panose="02020603050405020304" pitchFamily="18" charset="0"/>
                <a:cs typeface="Times New Roman" panose="02020603050405020304" pitchFamily="18" charset="0"/>
              </a:rPr>
              <a:t>Grâce à Prometheus, nous assurons une surveillance proactive de l'API, garantissant sa fiabilité et son efficacité.</a:t>
            </a:r>
          </a:p>
          <a:p>
            <a:endParaRPr lang="fr-BF"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A4FDE062-C2F7-A904-61EE-88A7DBCAF557}"/>
              </a:ext>
            </a:extLst>
          </p:cNvPr>
          <p:cNvSpPr>
            <a:spLocks noGrp="1"/>
          </p:cNvSpPr>
          <p:nvPr>
            <p:ph type="body" sz="quarter" idx="3"/>
          </p:nvPr>
        </p:nvSpPr>
        <p:spPr/>
        <p:txBody>
          <a:bodyPr/>
          <a:lstStyle/>
          <a:p>
            <a:r>
              <a:rPr lang="fr-FR" dirty="0"/>
              <a:t>Capture de l’interface de </a:t>
            </a:r>
            <a:r>
              <a:rPr lang="fr-FR" dirty="0" err="1"/>
              <a:t>prometheus</a:t>
            </a:r>
            <a:endParaRPr lang="fr-FR" dirty="0"/>
          </a:p>
        </p:txBody>
      </p:sp>
      <p:pic>
        <p:nvPicPr>
          <p:cNvPr id="8" name="Espace réservé du contenu 7">
            <a:extLst>
              <a:ext uri="{FF2B5EF4-FFF2-40B4-BE49-F238E27FC236}">
                <a16:creationId xmlns:a16="http://schemas.microsoft.com/office/drawing/2014/main" id="{F1E0FD0F-0394-5C5A-6A31-3795E7D6DC3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883877"/>
            <a:ext cx="5183188" cy="3305785"/>
          </a:xfrm>
        </p:spPr>
      </p:pic>
    </p:spTree>
    <p:extLst>
      <p:ext uri="{BB962C8B-B14F-4D97-AF65-F5344CB8AC3E}">
        <p14:creationId xmlns:p14="http://schemas.microsoft.com/office/powerpoint/2010/main" val="295870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CF488-4FA7-CFFC-A312-C9DB4851C47B}"/>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Défis et Solutions </a:t>
            </a:r>
            <a:endParaRPr lang="fr-BF" dirty="0">
              <a:latin typeface="Times New Roman" panose="02020603050405020304" pitchFamily="18" charset="0"/>
              <a:cs typeface="Times New Roman" panose="02020603050405020304" pitchFamily="18" charset="0"/>
            </a:endParaRPr>
          </a:p>
        </p:txBody>
      </p:sp>
      <p:pic>
        <p:nvPicPr>
          <p:cNvPr id="8" name="Espace réservé du contenu 7">
            <a:extLst>
              <a:ext uri="{FF2B5EF4-FFF2-40B4-BE49-F238E27FC236}">
                <a16:creationId xmlns:a16="http://schemas.microsoft.com/office/drawing/2014/main" id="{7F9184FB-2EBD-A098-585E-61BBBF109D4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2870" y="1690688"/>
            <a:ext cx="4946931" cy="3499878"/>
          </a:xfrm>
        </p:spPr>
      </p:pic>
      <p:sp>
        <p:nvSpPr>
          <p:cNvPr id="6" name="Espace réservé du contenu 5">
            <a:extLst>
              <a:ext uri="{FF2B5EF4-FFF2-40B4-BE49-F238E27FC236}">
                <a16:creationId xmlns:a16="http://schemas.microsoft.com/office/drawing/2014/main" id="{5892CF9B-6BE5-05D2-D9CB-EF264CA92834}"/>
              </a:ext>
            </a:extLst>
          </p:cNvPr>
          <p:cNvSpPr>
            <a:spLocks noGrp="1"/>
          </p:cNvSpPr>
          <p:nvPr>
            <p:ph sz="quarter" idx="4"/>
          </p:nvPr>
        </p:nvSpPr>
        <p:spPr>
          <a:xfrm>
            <a:off x="6172201" y="1690687"/>
            <a:ext cx="5183188" cy="3499878"/>
          </a:xfrm>
        </p:spPr>
        <p:txBody>
          <a:bodyPr>
            <a:normAutofit/>
          </a:bodyPr>
          <a:lstStyle/>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1 :</a:t>
            </a:r>
            <a:r>
              <a:rPr lang="fr-FR" sz="1600" dirty="0">
                <a:latin typeface="Times New Roman" panose="02020603050405020304" pitchFamily="18" charset="0"/>
                <a:cs typeface="Times New Roman" panose="02020603050405020304" pitchFamily="18" charset="0"/>
              </a:rPr>
              <a:t> Gestion des performances sous forte charge.</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Mise en cache des requêtes fréquentes et optimisation des requêtes SQL.</a:t>
            </a:r>
          </a:p>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2:</a:t>
            </a:r>
            <a:r>
              <a:rPr lang="fr-FR" sz="1600" dirty="0">
                <a:latin typeface="Times New Roman" panose="02020603050405020304" pitchFamily="18" charset="0"/>
                <a:cs typeface="Times New Roman" panose="02020603050405020304" pitchFamily="18" charset="0"/>
              </a:rPr>
              <a:t> Surveillance continue du système.</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Intégration de Prometheus pour un monitoring en temps réel et des alertes automatiques.</a:t>
            </a:r>
          </a:p>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3 :</a:t>
            </a:r>
            <a:r>
              <a:rPr lang="fr-FR" sz="1600" dirty="0">
                <a:latin typeface="Times New Roman" panose="02020603050405020304" pitchFamily="18" charset="0"/>
                <a:cs typeface="Times New Roman" panose="02020603050405020304" pitchFamily="18" charset="0"/>
              </a:rPr>
              <a:t> Transformation des données hétérogènes.</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Utilisation de Talend pour un ETL automatisé et cohérent.</a:t>
            </a:r>
          </a:p>
          <a:p>
            <a:pPr marL="0" indent="0">
              <a:buNone/>
            </a:pPr>
            <a:r>
              <a:rPr lang="fr-FR" sz="1600" dirty="0">
                <a:solidFill>
                  <a:srgbClr val="FF0000"/>
                </a:solidFill>
                <a:latin typeface="Times New Roman" panose="02020603050405020304" pitchFamily="18" charset="0"/>
                <a:cs typeface="Times New Roman" panose="02020603050405020304" pitchFamily="18" charset="0"/>
              </a:rPr>
              <a:t>Chaque défi a été abordé avec des solutions techniques pour garantir la robustesse du système</a:t>
            </a:r>
            <a:r>
              <a:rPr lang="fr-FR" sz="1600" i="1" dirty="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a:p>
            <a:endParaRPr lang="fr-BF"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7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F9CDA-14DF-D760-1228-42C0889B5709}"/>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Conclusion</a:t>
            </a:r>
            <a:endParaRPr lang="fr-BF"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5B7C46A-C20E-9E1B-7837-A10FA0AC6986}"/>
              </a:ext>
            </a:extLst>
          </p:cNvPr>
          <p:cNvSpPr>
            <a:spLocks noGrp="1"/>
          </p:cNvSpPr>
          <p:nvPr>
            <p:ph idx="1"/>
          </p:nvPr>
        </p:nvSpPr>
        <p:spPr>
          <a:xfrm>
            <a:off x="838200" y="1825625"/>
            <a:ext cx="10515600" cy="2091951"/>
          </a:xfrm>
        </p:spPr>
        <p:txBody>
          <a:bodyPr/>
          <a:lstStyle/>
          <a:p>
            <a:pPr marL="0" indent="0" algn="just">
              <a:buNone/>
            </a:pPr>
            <a:r>
              <a:rPr lang="fr-FR" dirty="0"/>
              <a:t>Le projet a efficacement surmonté les défis de performance et de gestion des données grâce à </a:t>
            </a:r>
            <a:r>
              <a:rPr lang="fr-FR" b="1" dirty="0"/>
              <a:t>Prometheus</a:t>
            </a:r>
            <a:r>
              <a:rPr lang="fr-FR" dirty="0"/>
              <a:t> pour la surveillance en temps réel et </a:t>
            </a:r>
            <a:r>
              <a:rPr lang="fr-FR" b="1" dirty="0"/>
              <a:t>Talend</a:t>
            </a:r>
            <a:r>
              <a:rPr lang="fr-FR" dirty="0"/>
              <a:t> pour l'ETL. L'API Spring Boot développée assure une gestion fluide des produits et des achats clients, tout en offrant une solution robuste et évolutive pour les besoins futurs.</a:t>
            </a:r>
            <a:endParaRPr lang="fr-BF" dirty="0"/>
          </a:p>
        </p:txBody>
      </p:sp>
    </p:spTree>
    <p:extLst>
      <p:ext uri="{BB962C8B-B14F-4D97-AF65-F5344CB8AC3E}">
        <p14:creationId xmlns:p14="http://schemas.microsoft.com/office/powerpoint/2010/main" val="26687302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746</Words>
  <Application>Microsoft Office PowerPoint</Application>
  <PresentationFormat>Grand écran</PresentationFormat>
  <Paragraphs>62</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Times New Roman</vt:lpstr>
      <vt:lpstr>Wingdings</vt:lpstr>
      <vt:lpstr>Thème Office</vt:lpstr>
      <vt:lpstr>Mise en place d’une application RESTful Spring Boot , MySql et Talend  Open Studio</vt:lpstr>
      <vt:lpstr>Introduction</vt:lpstr>
      <vt:lpstr>Objectif du projet</vt:lpstr>
      <vt:lpstr>Architecture du Système </vt:lpstr>
      <vt:lpstr> Extraction et transformation des données avec Talend</vt:lpstr>
      <vt:lpstr>Développement de l’API Restful avec Spring boot</vt:lpstr>
      <vt:lpstr>Intégration de Prometheus pour le monitoring</vt:lpstr>
      <vt:lpstr>Défis et Solutions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LICELI</dc:creator>
  <cp:lastModifiedBy>issouf traore</cp:lastModifiedBy>
  <cp:revision>5</cp:revision>
  <dcterms:created xsi:type="dcterms:W3CDTF">2024-09-02T09:16:26Z</dcterms:created>
  <dcterms:modified xsi:type="dcterms:W3CDTF">2024-09-14T16:48:37Z</dcterms:modified>
</cp:coreProperties>
</file>