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67" d="100"/>
          <a:sy n="67" d="100"/>
        </p:scale>
        <p:origin x="379" y="4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normAutofit/>
          </a:bodyPr>
          <a:lstStyle>
            <a:lvl1pPr marL="0" indent="0" algn="r">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70298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85590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78627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7524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404449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92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549410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134424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369758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GB" sz="3200" b="1" kern="1200" dirty="0">
                <a:solidFill>
                  <a:schemeClr val="tx1"/>
                </a:solidFill>
                <a:latin typeface="+mj-lt"/>
                <a:ea typeface="+mj-ea"/>
                <a:cs typeface="+mj-cs"/>
              </a:defRPr>
            </a:lvl1pPr>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fld id="{0FA3285A-3BF8-4E93-8A4F-3C436A480EC2}" type="datetimeFigureOut">
              <a:rPr lang="en-GB" smtClean="0"/>
              <a:t>30/11/2020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80D510-81BF-4116-8778-0A1E4C57F434}" type="slidenum">
              <a:rPr lang="en-GB" smtClean="0"/>
              <a:t>‹#›</a:t>
            </a:fld>
            <a:endParaRPr lang="en-GB"/>
          </a:p>
        </p:txBody>
      </p:sp>
      <p:sp>
        <p:nvSpPr>
          <p:cNvPr id="7" name="Content Placeholder 2"/>
          <p:cNvSpPr>
            <a:spLocks noGrp="1"/>
          </p:cNvSpPr>
          <p:nvPr>
            <p:ph idx="13"/>
          </p:nvPr>
        </p:nvSpPr>
        <p:spPr>
          <a:xfrm>
            <a:off x="838200" y="1825625"/>
            <a:ext cx="10515600" cy="1624965"/>
          </a:xfrm>
        </p:spPr>
        <p:txBody>
          <a:bodyPr>
            <a:noAutofit/>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6243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677334" y="1428751"/>
            <a:ext cx="8596668" cy="4612612"/>
          </a:xfrm>
        </p:spPr>
        <p:txBody>
          <a:bodyPr>
            <a:normAutofit/>
          </a:bodyPr>
          <a:lstStyle>
            <a:lvl1pPr>
              <a:defRPr sz="1400"/>
            </a:lvl1pPr>
            <a:lvl2pPr marL="354013" indent="-354013">
              <a:defRPr lang="en-US" sz="1400" kern="1200" dirty="0" smtClean="0">
                <a:solidFill>
                  <a:schemeClr val="tx1">
                    <a:lumMod val="75000"/>
                    <a:lumOff val="25000"/>
                  </a:schemeClr>
                </a:solidFill>
                <a:latin typeface="+mn-lt"/>
                <a:ea typeface="+mn-ea"/>
                <a:cs typeface="+mn-cs"/>
              </a:defRPr>
            </a:lvl2pPr>
            <a:lvl3pPr>
              <a:defRPr lang="en-US" sz="1400" kern="1200" dirty="0" smtClean="0">
                <a:solidFill>
                  <a:schemeClr val="tx1">
                    <a:lumMod val="75000"/>
                    <a:lumOff val="25000"/>
                  </a:schemeClr>
                </a:solidFill>
                <a:latin typeface="+mn-lt"/>
                <a:ea typeface="+mn-ea"/>
                <a:cs typeface="+mn-cs"/>
              </a:defRPr>
            </a:lvl3pPr>
            <a:lvl4pPr>
              <a:defRPr lang="en-US" sz="1400" kern="1200" dirty="0" smtClean="0">
                <a:solidFill>
                  <a:schemeClr val="tx1">
                    <a:lumMod val="75000"/>
                    <a:lumOff val="25000"/>
                  </a:schemeClr>
                </a:solidFill>
                <a:latin typeface="+mn-lt"/>
                <a:ea typeface="+mn-ea"/>
                <a:cs typeface="+mn-cs"/>
              </a:defRPr>
            </a:lvl4pPr>
            <a:lvl5pPr>
              <a:defRPr lang="en-US" sz="1400" kern="1200"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593038458"/>
      </p:ext>
    </p:extLst>
  </p:cSld>
  <p:clrMapOvr>
    <a:masterClrMapping/>
  </p:clrMapOvr>
  <p:extLst mod="1">
    <p:ext uri="{DCECCB84-F9BA-43D5-87BE-67443E8EF086}">
      <p15:sldGuideLst xmlns:p15="http://schemas.microsoft.com/office/powerpoint/2012/main">
        <p15:guide id="1" orient="horz" pos="89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normAutofit/>
          </a:bodyPr>
          <a:lstStyle>
            <a:lvl1pPr>
              <a:defRPr sz="36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graphicFrame>
        <p:nvGraphicFramePr>
          <p:cNvPr id="7" name="Table 6"/>
          <p:cNvGraphicFramePr>
            <a:graphicFrameLocks noGrp="1"/>
          </p:cNvGraphicFramePr>
          <p:nvPr userDrawn="1">
            <p:extLst>
              <p:ext uri="{D42A27DB-BD31-4B8C-83A1-F6EECF244321}">
                <p14:modId xmlns:p14="http://schemas.microsoft.com/office/powerpoint/2010/main" val="2815370940"/>
              </p:ext>
            </p:extLst>
          </p:nvPr>
        </p:nvGraphicFramePr>
        <p:xfrm>
          <a:off x="677863" y="1520190"/>
          <a:ext cx="8128002" cy="2865438"/>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477573">
                <a:tc>
                  <a:txBody>
                    <a:bodyPr/>
                    <a:lstStyle/>
                    <a:p>
                      <a:endParaRPr lang="en-GB" sz="1400" dirty="0"/>
                    </a:p>
                  </a:txBody>
                  <a:tcPr/>
                </a:tc>
                <a:tc>
                  <a:txBody>
                    <a:bodyPr/>
                    <a:lstStyle/>
                    <a:p>
                      <a:endParaRPr lang="en-GB" sz="1400" dirty="0"/>
                    </a:p>
                  </a:txBody>
                  <a:tcPr/>
                </a:tc>
                <a:tc>
                  <a:txBody>
                    <a:bodyPr/>
                    <a:lstStyle/>
                    <a:p>
                      <a:endParaRPr lang="en-GB" sz="1400" dirty="0"/>
                    </a:p>
                  </a:txBody>
                  <a:tcPr/>
                </a:tc>
                <a:tc>
                  <a:txBody>
                    <a:bodyPr/>
                    <a:lstStyle/>
                    <a:p>
                      <a:endParaRPr lang="en-GB" sz="1400"/>
                    </a:p>
                  </a:txBody>
                  <a:tcPr/>
                </a:tc>
                <a:tc>
                  <a:txBody>
                    <a:bodyPr/>
                    <a:lstStyle/>
                    <a:p>
                      <a:endParaRPr lang="en-GB" sz="1400"/>
                    </a:p>
                  </a:txBody>
                  <a:tcPr/>
                </a:tc>
                <a:tc>
                  <a:txBody>
                    <a:bodyPr/>
                    <a:lstStyle/>
                    <a:p>
                      <a:endParaRPr lang="en-GB" sz="1400"/>
                    </a:p>
                  </a:txBody>
                  <a:tcPr/>
                </a:tc>
              </a:tr>
              <a:tr h="477573">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dirty="0"/>
                    </a:p>
                  </a:txBody>
                  <a:tcPr/>
                </a:tc>
                <a:tc>
                  <a:txBody>
                    <a:bodyPr/>
                    <a:lstStyle/>
                    <a:p>
                      <a:endParaRPr lang="en-GB" sz="1400"/>
                    </a:p>
                  </a:txBody>
                  <a:tcPr/>
                </a:tc>
                <a:tc>
                  <a:txBody>
                    <a:bodyPr/>
                    <a:lstStyle/>
                    <a:p>
                      <a:endParaRPr lang="en-GB" sz="1400"/>
                    </a:p>
                  </a:txBody>
                  <a:tcPr/>
                </a:tc>
              </a:tr>
              <a:tr h="477573">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a:p>
                  </a:txBody>
                  <a:tcPr/>
                </a:tc>
                <a:tc>
                  <a:txBody>
                    <a:bodyPr/>
                    <a:lstStyle/>
                    <a:p>
                      <a:endParaRPr lang="en-GB" sz="1400"/>
                    </a:p>
                  </a:txBody>
                  <a:tcPr/>
                </a:tc>
              </a:tr>
              <a:tr h="477573">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dirty="0"/>
                    </a:p>
                  </a:txBody>
                  <a:tcPr/>
                </a:tc>
                <a:tc>
                  <a:txBody>
                    <a:bodyPr/>
                    <a:lstStyle/>
                    <a:p>
                      <a:endParaRPr lang="en-GB" sz="1400"/>
                    </a:p>
                  </a:txBody>
                  <a:tcPr/>
                </a:tc>
              </a:tr>
              <a:tr h="477573">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a:p>
                  </a:txBody>
                  <a:tcPr/>
                </a:tc>
              </a:tr>
              <a:tr h="477573">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dirty="0"/>
                    </a:p>
                  </a:txBody>
                  <a:tcPr/>
                </a:tc>
                <a:tc>
                  <a:txBody>
                    <a:bodyPr/>
                    <a:lstStyle/>
                    <a:p>
                      <a:endParaRPr lang="en-GB" sz="1400" dirty="0"/>
                    </a:p>
                  </a:txBody>
                  <a:tcPr/>
                </a:tc>
              </a:tr>
            </a:tbl>
          </a:graphicData>
        </a:graphic>
      </p:graphicFrame>
    </p:spTree>
    <p:extLst>
      <p:ext uri="{BB962C8B-B14F-4D97-AF65-F5344CB8AC3E}">
        <p14:creationId xmlns:p14="http://schemas.microsoft.com/office/powerpoint/2010/main" val="114033493"/>
      </p:ext>
    </p:extLst>
  </p:cSld>
  <p:clrMapOvr>
    <a:masterClrMapping/>
  </p:clrMapOvr>
  <p:extLst mod="1">
    <p:ext uri="{DCECCB84-F9BA-43D5-87BE-67443E8EF086}">
      <p15:sldGuideLst xmlns:p15="http://schemas.microsoft.com/office/powerpoint/2012/main">
        <p15:guide id="4294967295" orient="horz" pos="890">
          <p15:clr>
            <a:srgbClr val="FBAE40"/>
          </p15:clr>
        </p15:guide>
        <p15:guide id="4294967295"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A3285A-3BF8-4E93-8A4F-3C436A480EC2}" type="datetimeFigureOut">
              <a:rPr lang="en-GB" smtClean="0"/>
              <a:t>30/11/2020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426983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2" y="1428752"/>
            <a:ext cx="4184035" cy="4612611"/>
          </a:xfr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1428751"/>
            <a:ext cx="4184034" cy="4612612"/>
          </a:xfr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415155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7710"/>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675745" y="1531621"/>
            <a:ext cx="4185623" cy="4509742"/>
          </a:xfr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5088384" y="1531621"/>
            <a:ext cx="4185617" cy="4509741"/>
          </a:xfr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smtClean="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en-US" sz="1400" kern="1200" dirty="0">
                <a:solidFill>
                  <a:schemeClr val="tx1">
                    <a:lumMod val="75000"/>
                    <a:lumOff val="25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A3285A-3BF8-4E93-8A4F-3C436A480EC2}" type="datetimeFigureOut">
              <a:rPr lang="en-GB" smtClean="0"/>
              <a:t>30/11/2020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81334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62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A3285A-3BF8-4E93-8A4F-3C436A480EC2}" type="datetimeFigureOut">
              <a:rPr lang="en-GB" smtClean="0"/>
              <a:t>30/11/2020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31943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3285A-3BF8-4E93-8A4F-3C436A480EC2}" type="datetimeFigureOut">
              <a:rPr lang="en-GB" smtClean="0"/>
              <a:t>30/11/2020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211477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3285A-3BF8-4E93-8A4F-3C436A480EC2}" type="datetimeFigureOut">
              <a:rPr lang="en-GB" smtClean="0"/>
              <a:t>30/11/2020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80D510-81BF-4116-8778-0A1E4C57F434}" type="slidenum">
              <a:rPr lang="en-GB" smtClean="0"/>
              <a:t>‹#›</a:t>
            </a:fld>
            <a:endParaRPr lang="en-GB"/>
          </a:p>
        </p:txBody>
      </p:sp>
    </p:spTree>
    <p:extLst>
      <p:ext uri="{BB962C8B-B14F-4D97-AF65-F5344CB8AC3E}">
        <p14:creationId xmlns:p14="http://schemas.microsoft.com/office/powerpoint/2010/main" val="60662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A3285A-3BF8-4E93-8A4F-3C436A480EC2}" type="datetimeFigureOut">
              <a:rPr lang="en-GB" smtClean="0"/>
              <a:t>30/11/2020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80D510-81BF-4116-8778-0A1E4C57F434}" type="slidenum">
              <a:rPr lang="en-GB" smtClean="0"/>
              <a:t>‹#›</a:t>
            </a:fld>
            <a:endParaRPr lang="en-GB"/>
          </a:p>
        </p:txBody>
      </p:sp>
    </p:spTree>
    <p:extLst>
      <p:ext uri="{BB962C8B-B14F-4D97-AF65-F5344CB8AC3E}">
        <p14:creationId xmlns:p14="http://schemas.microsoft.com/office/powerpoint/2010/main" val="42382473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48"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65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projecttemplate.net" TargetMode="External" /><Relationship Id="rId2" Type="http://schemas.openxmlformats.org/officeDocument/2006/relationships/image" Target="../media/image2.jp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marL="0" indent="0">
              <a:buNone/>
            </a:pPr>
            <a:r>
              <a:rPr/>
              <a:t>Overview</a:t>
            </a:r>
            <a:r>
              <a:rPr/>
              <a:t> </a:t>
            </a:r>
            <a:r>
              <a:rPr/>
              <a:t>Presentation</a:t>
            </a:r>
          </a:p>
        </p:txBody>
      </p:sp>
      <p:sp>
        <p:nvSpPr>
          <p:cNvPr id="3" name="Subtitle 2"/>
          <p:cNvSpPr>
            <a:spLocks noGrp="1"/>
          </p:cNvSpPr>
          <p:nvPr>
            <p:ph type="subTitle" idx="1"/>
          </p:nvPr>
        </p:nvSpPr>
        <p:spPr>
          <a:xfrm>
            <a:off x="1507067" y="4050833"/>
            <a:ext cx="7766936" cy="1096899"/>
          </a:xfrm>
        </p:spPr>
        <p:txBody>
          <a:bodyPr/>
          <a:lstStyle/>
          <a:p>
            <a:pPr lvl="0" marL="0" indent="0">
              <a:buNone/>
            </a:pPr>
            <a:br/>
            <a:br/>
            <a:r>
              <a:rPr/>
              <a:t>Issy</a:t>
            </a:r>
            <a:r>
              <a:rPr/>
              <a:t> </a:t>
            </a:r>
            <a:r>
              <a:rPr/>
              <a:t>Middleton</a:t>
            </a:r>
          </a:p>
        </p:txBody>
      </p:sp>
      <p:sp>
        <p:nvSpPr>
          <p:cNvPr id="4" name="Date Placeholder 3"/>
          <p:cNvSpPr>
            <a:spLocks noGrp="1"/>
          </p:cNvSpPr>
          <p:nvPr>
            <p:ph type="dt" sz="half" idx="10"/>
          </p:nvPr>
        </p:nvSpPr>
        <p:spPr/>
        <p:txBody>
          <a:bodyPr/>
          <a:lstStyle/>
          <a:p>
            <a:pPr lvl="0" marL="0" indent="0">
              <a:buNone/>
            </a:pPr>
            <a:r>
              <a:rPr/>
              <a:t>30/11/2020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Students</a:t>
            </a:r>
            <a:r>
              <a:rPr/>
              <a:t> </a:t>
            </a:r>
            <a:r>
              <a:rPr/>
              <a:t>sharing</a:t>
            </a:r>
            <a:r>
              <a:rPr/>
              <a:t> </a:t>
            </a:r>
            <a:r>
              <a:rPr/>
              <a:t>data</a:t>
            </a:r>
          </a:p>
        </p:txBody>
      </p:sp>
      <p:sp>
        <p:nvSpPr>
          <p:cNvPr id="3" name="Content Placeholder 2"/>
          <p:cNvSpPr>
            <a:spLocks noGrp="1"/>
          </p:cNvSpPr>
          <p:nvPr>
            <p:ph idx="1"/>
          </p:nvPr>
        </p:nvSpPr>
        <p:spPr/>
        <p:txBody>
          <a:bodyPr/>
          <a:lstStyle/>
          <a:p>
            <a:pPr lvl="0" marL="0" indent="0">
              <a:buNone/>
            </a:pPr>
            <a:r>
              <a:rPr/>
              <a:t>Of students that shared data at least one detail was 3769, which equates to 10.70% of total students.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73100" y="1422400"/>
          <a:ext cx="8585200" cy="4610100"/>
        </p:xfrm>
        <a:graphic>
          <a:graphicData uri="http://schemas.openxmlformats.org/drawingml/2006/table">
            <a:tbl>
              <a:tblPr firstRow="1" bandRow="1">
                <a:tableStyleId>{5C22544A-7EE6-4342-B048-85BDC9FD1C3A}</a:tableStyleId>
              </a:tblPr>
              <a:tblGrid>
                <a:gridCol w="2857500"/>
                <a:gridCol w="2857500"/>
                <a:gridCol w="2857500"/>
              </a:tblGrid>
              <a:tr h="0">
                <a:tc>
                  <a:txBody>
                    <a:bodyPr/>
                    <a:lstStyle/>
                    <a:p>
                      <a:pPr lvl="0" marL="0" indent="0">
                        <a:buNone/>
                      </a:pPr>
                      <a:r>
                        <a:rPr/>
                        <a:t>Survey</a:t>
                      </a:r>
                      <a:r>
                        <a:rPr/>
                        <a:t> </a:t>
                      </a:r>
                      <a:r>
                        <a:rPr/>
                        <a:t>No.</a:t>
                      </a:r>
                    </a:p>
                  </a:txBody>
                  <a:tcPr/>
                </a:tc>
                <a:tc>
                  <a:txBody>
                    <a:bodyPr/>
                    <a:lstStyle/>
                    <a:p>
                      <a:pPr lvl="0" marL="0" indent="0">
                        <a:buNone/>
                      </a:pPr>
                      <a:r>
                        <a:rPr/>
                        <a:t>%</a:t>
                      </a:r>
                      <a:r>
                        <a:rPr/>
                        <a:t> </a:t>
                      </a:r>
                      <a:r>
                        <a:rPr/>
                        <a:t>of</a:t>
                      </a:r>
                      <a:r>
                        <a:rPr/>
                        <a:t> </a:t>
                      </a:r>
                      <a:r>
                        <a:rPr/>
                        <a:t>Students</a:t>
                      </a:r>
                      <a:r>
                        <a:rPr/>
                        <a:t> </a:t>
                      </a:r>
                      <a:r>
                        <a:rPr/>
                        <a:t>*</a:t>
                      </a:r>
                    </a:p>
                  </a:txBody>
                  <a:tcPr/>
                </a:tc>
                <a:tc>
                  <a:txBody>
                    <a:bodyPr/>
                    <a:lstStyle/>
                    <a:p>
                      <a:pPr lvl="0" marL="0" indent="0">
                        <a:buNone/>
                      </a:pPr>
                      <a:r>
                        <a:rPr/>
                        <a:t>Ave.</a:t>
                      </a:r>
                      <a:r>
                        <a:rPr/>
                        <a:t> </a:t>
                      </a:r>
                      <a:r>
                        <a:rPr/>
                        <a:t>Items</a:t>
                      </a:r>
                      <a:r>
                        <a:rPr/>
                        <a:t> </a:t>
                      </a:r>
                      <a:r>
                        <a:rPr/>
                        <a:t>*</a:t>
                      </a:r>
                    </a:p>
                  </a:txBody>
                  <a:tcPr/>
                </a:tc>
              </a:tr>
              <a:tr h="0">
                <a:tc>
                  <a:txBody>
                    <a:bodyPr/>
                    <a:lstStyle/>
                    <a:p>
                      <a:pPr lvl="0" marL="0" indent="0">
                        <a:buNone/>
                      </a:pPr>
                      <a:r>
                        <a:rPr/>
                        <a:t>1</a:t>
                      </a:r>
                    </a:p>
                  </a:txBody>
                </a:tc>
                <a:tc>
                  <a:txBody>
                    <a:bodyPr/>
                    <a:lstStyle/>
                    <a:p>
                      <a:pPr lvl="0" marL="0" indent="0">
                        <a:buNone/>
                      </a:pPr>
                      <a:r>
                        <a:rPr/>
                        <a:t>11.98%</a:t>
                      </a:r>
                    </a:p>
                  </a:txBody>
                </a:tc>
                <a:tc>
                  <a:txBody>
                    <a:bodyPr/>
                    <a:lstStyle/>
                    <a:p>
                      <a:pPr lvl="0" marL="0" indent="0">
                        <a:buNone/>
                      </a:pPr>
                      <a:r>
                        <a:rPr/>
                        <a:t>4.69</a:t>
                      </a:r>
                    </a:p>
                  </a:txBody>
                </a:tc>
              </a:tr>
              <a:tr h="0">
                <a:tc>
                  <a:txBody>
                    <a:bodyPr/>
                    <a:lstStyle/>
                    <a:p>
                      <a:pPr lvl="0" marL="0" indent="0">
                        <a:buNone/>
                      </a:pPr>
                      <a:r>
                        <a:rPr/>
                        <a:t>2</a:t>
                      </a:r>
                    </a:p>
                  </a:txBody>
                </a:tc>
                <a:tc>
                  <a:txBody>
                    <a:bodyPr/>
                    <a:lstStyle/>
                    <a:p>
                      <a:pPr lvl="0" marL="0" indent="0">
                        <a:buNone/>
                      </a:pPr>
                      <a:r>
                        <a:rPr/>
                        <a:t>10.91%</a:t>
                      </a:r>
                    </a:p>
                  </a:txBody>
                </a:tc>
                <a:tc>
                  <a:txBody>
                    <a:bodyPr/>
                    <a:lstStyle/>
                    <a:p>
                      <a:pPr lvl="0" marL="0" indent="0">
                        <a:buNone/>
                      </a:pPr>
                      <a:r>
                        <a:rPr/>
                        <a:t>4.68</a:t>
                      </a:r>
                    </a:p>
                  </a:txBody>
                </a:tc>
              </a:tr>
              <a:tr h="0">
                <a:tc>
                  <a:txBody>
                    <a:bodyPr/>
                    <a:lstStyle/>
                    <a:p>
                      <a:pPr lvl="0" marL="0" indent="0">
                        <a:buNone/>
                      </a:pPr>
                      <a:r>
                        <a:rPr/>
                        <a:t>3</a:t>
                      </a:r>
                    </a:p>
                  </a:txBody>
                </a:tc>
                <a:tc>
                  <a:txBody>
                    <a:bodyPr/>
                    <a:lstStyle/>
                    <a:p>
                      <a:pPr lvl="0" marL="0" indent="0">
                        <a:buNone/>
                      </a:pPr>
                      <a:r>
                        <a:rPr/>
                        <a:t>10.15%</a:t>
                      </a:r>
                    </a:p>
                  </a:txBody>
                </a:tc>
                <a:tc>
                  <a:txBody>
                    <a:bodyPr/>
                    <a:lstStyle/>
                    <a:p>
                      <a:pPr lvl="0" marL="0" indent="0">
                        <a:buNone/>
                      </a:pPr>
                      <a:r>
                        <a:rPr/>
                        <a:t>4.68</a:t>
                      </a:r>
                    </a:p>
                  </a:txBody>
                </a:tc>
              </a:tr>
              <a:tr h="0">
                <a:tc>
                  <a:txBody>
                    <a:bodyPr/>
                    <a:lstStyle/>
                    <a:p>
                      <a:pPr lvl="0" marL="0" indent="0">
                        <a:buNone/>
                      </a:pPr>
                      <a:r>
                        <a:rPr/>
                        <a:t>4</a:t>
                      </a:r>
                    </a:p>
                  </a:txBody>
                </a:tc>
                <a:tc>
                  <a:txBody>
                    <a:bodyPr/>
                    <a:lstStyle/>
                    <a:p>
                      <a:pPr lvl="0" marL="0" indent="0">
                        <a:buNone/>
                      </a:pPr>
                      <a:r>
                        <a:rPr/>
                        <a:t>9.13%</a:t>
                      </a:r>
                    </a:p>
                  </a:txBody>
                </a:tc>
                <a:tc>
                  <a:txBody>
                    <a:bodyPr/>
                    <a:lstStyle/>
                    <a:p>
                      <a:pPr lvl="0" marL="0" indent="0">
                        <a:buNone/>
                      </a:pPr>
                      <a:r>
                        <a:rPr/>
                        <a:t>4.71</a:t>
                      </a:r>
                    </a:p>
                  </a:txBody>
                </a:tc>
              </a:tr>
              <a:tr h="0">
                <a:tc>
                  <a:txBody>
                    <a:bodyPr/>
                    <a:lstStyle/>
                    <a:p>
                      <a:pPr lvl="0" marL="0" indent="0">
                        <a:buNone/>
                      </a:pPr>
                      <a:r>
                        <a:rPr/>
                        <a:t>5</a:t>
                      </a:r>
                    </a:p>
                  </a:txBody>
                </a:tc>
                <a:tc>
                  <a:txBody>
                    <a:bodyPr/>
                    <a:lstStyle/>
                    <a:p>
                      <a:pPr lvl="0" marL="0" indent="0">
                        <a:buNone/>
                      </a:pPr>
                      <a:r>
                        <a:rPr/>
                        <a:t>11.57%</a:t>
                      </a:r>
                    </a:p>
                  </a:txBody>
                </a:tc>
                <a:tc>
                  <a:txBody>
                    <a:bodyPr/>
                    <a:lstStyle/>
                    <a:p>
                      <a:pPr lvl="0" marL="0" indent="0">
                        <a:buNone/>
                      </a:pPr>
                      <a:r>
                        <a:rPr/>
                        <a:t>4.65</a:t>
                      </a:r>
                    </a:p>
                  </a:txBody>
                </a:tc>
              </a:tr>
              <a:tr h="0">
                <a:tc>
                  <a:txBody>
                    <a:bodyPr/>
                    <a:lstStyle/>
                    <a:p>
                      <a:pPr lvl="0" marL="0" indent="0">
                        <a:buNone/>
                      </a:pPr>
                      <a:r>
                        <a:rPr/>
                        <a:t>6</a:t>
                      </a:r>
                    </a:p>
                  </a:txBody>
                </a:tc>
                <a:tc>
                  <a:txBody>
                    <a:bodyPr/>
                    <a:lstStyle/>
                    <a:p>
                      <a:pPr lvl="0" marL="0" indent="0">
                        <a:buNone/>
                      </a:pPr>
                      <a:r>
                        <a:rPr/>
                        <a:t>7.50%</a:t>
                      </a:r>
                    </a:p>
                  </a:txBody>
                </a:tc>
                <a:tc>
                  <a:txBody>
                    <a:bodyPr/>
                    <a:lstStyle/>
                    <a:p>
                      <a:pPr lvl="0" marL="0" indent="0">
                        <a:buNone/>
                      </a:pPr>
                      <a:r>
                        <a:rPr/>
                        <a:t>4.67</a:t>
                      </a:r>
                    </a:p>
                  </a:txBody>
                </a:tc>
              </a:tr>
              <a:tr h="0">
                <a:tc>
                  <a:txBody>
                    <a:bodyPr/>
                    <a:lstStyle/>
                    <a:p>
                      <a:pPr lvl="0" marL="0" indent="0">
                        <a:buNone/>
                      </a:pPr>
                      <a:r>
                        <a:rPr/>
                        <a:t>7</a:t>
                      </a:r>
                    </a:p>
                  </a:txBody>
                </a:tc>
                <a:tc>
                  <a:txBody>
                    <a:bodyPr/>
                    <a:lstStyle/>
                    <a:p>
                      <a:pPr lvl="0" marL="0" indent="0">
                        <a:buNone/>
                      </a:pPr>
                      <a:r>
                        <a:rPr/>
                        <a:t>7.94%</a:t>
                      </a:r>
                    </a:p>
                  </a:txBody>
                </a:tc>
                <a:tc>
                  <a:txBody>
                    <a:bodyPr/>
                    <a:lstStyle/>
                    <a:p>
                      <a:pPr lvl="0" marL="0" indent="0">
                        <a:buNone/>
                      </a:pPr>
                      <a:r>
                        <a:rPr/>
                        <a:t>4.57</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where students shared at least one of the five lifestyle details</a:t>
            </a:r>
          </a:p>
          <a:p>
            <a:pPr lvl="0" marL="0" indent="0">
              <a:buNone/>
            </a:pPr>
            <a:r>
              <a:rPr/>
              <a:t>Over the seven enrolments, the percentage of students sharing data dropped from almost 12% to under 8%. However for those students that did share data the amount of details they provided stayed fairly level at around an average of 4.7 items per student, dropping very marginally in the last intake to 4.6. Where students did share at least one, 73.26% of students provide all five requested details.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Producing</a:t>
            </a:r>
            <a:r>
              <a:rPr/>
              <a:t> </a:t>
            </a:r>
            <a:r>
              <a:rPr/>
              <a:t>graphs</a:t>
            </a:r>
          </a:p>
        </p:txBody>
      </p:sp>
      <p:pic>
        <p:nvPicPr>
          <p:cNvPr descr="Overview-Presentation_files/figure-pptx/unnamed-chunk-2-1.png" id="0" name="Picture 1"/>
          <p:cNvPicPr>
            <a:picLocks noGrp="1" noChangeAspect="1"/>
          </p:cNvPicPr>
          <p:nvPr/>
        </p:nvPicPr>
        <p:blipFill>
          <a:blip r:embed="rId2"/>
          <a:stretch>
            <a:fillRect/>
          </a:stretch>
        </p:blipFill>
        <p:spPr bwMode="auto">
          <a:xfrm>
            <a:off x="2082800" y="1422400"/>
            <a:ext cx="5765800" cy="46101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Shared_Gender</a:t>
            </a:r>
          </a:p>
          <a:p>
            <a:pPr lvl="0" marL="0" indent="0">
              <a:buNone/>
            </a:pPr>
            <a:r>
              <a:rPr/>
              <a:t>Shared_Gender_by_Age</a:t>
            </a:r>
          </a:p>
          <a:p>
            <a:pPr lvl="0" marL="0" indent="0">
              <a:buNone/>
            </a:pPr>
            <a:r>
              <a:rPr/>
              <a:t>Shared_Gender_by_Emp_by_Survey</a:t>
            </a:r>
          </a:p>
          <a:p>
            <a:pPr lvl="0" marL="0" indent="0">
              <a:buNone/>
            </a:pPr>
            <a:r>
              <a:rPr/>
              <a:t>Shared_Gender_by_Age_by_Survey</a:t>
            </a:r>
          </a:p>
          <a:p>
            <a:pPr lvl="0" marL="0" indent="0">
              <a:buNone/>
            </a:pPr>
            <a:r>
              <a:rPr/>
              <a:t>Shared_MF_by_Age_by_Survey</a:t>
            </a:r>
          </a:p>
          <a:p>
            <a:pPr lvl="0" marL="0" indent="0">
              <a:buNone/>
            </a:pPr>
            <a:r>
              <a:rPr/>
              <a:t>Shared_MF_by_Age</a:t>
            </a:r>
          </a:p>
          <a:p>
            <a:pPr lvl="0" marL="0" indent="0">
              <a:buNone/>
            </a:pPr>
            <a:r>
              <a:rPr/>
              <a:t>Shared_Age_and_Gender_by_Year</a:t>
            </a:r>
          </a:p>
          <a:p>
            <a:pPr lvl="0" marL="0" indent="0">
              <a:buNone/>
            </a:pPr>
            <a:r>
              <a:rPr/>
              <a:t>Annual_Survey_Response</a:t>
            </a:r>
          </a:p>
          <a:p>
            <a:pPr lvl="0" marL="0" indent="0">
              <a:buNone/>
            </a:pPr>
            <a:r>
              <a:rPr/>
              <a:t>Survey_Response2</a:t>
            </a:r>
          </a:p>
          <a:p>
            <a:pPr lvl="0" marL="0" indent="0">
              <a:buNone/>
            </a:pPr>
            <a:r>
              <a:rPr/>
              <a:t>Employment_Area_Total</a:t>
            </a:r>
          </a:p>
          <a:p>
            <a:pPr lvl="0" marL="0" indent="0">
              <a:buNone/>
            </a:pPr>
            <a:r>
              <a:rPr/>
              <a:t>Employment_Area_by_Year</a:t>
            </a:r>
          </a:p>
          <a:p>
            <a:pPr lvl="0" marL="0" indent="0">
              <a:buNone/>
            </a:pPr>
            <a:r>
              <a:rPr/>
              <a:t>Employment_Status_Total</a:t>
            </a:r>
          </a:p>
          <a:p>
            <a:pPr lvl="0" marL="0" indent="0">
              <a:buNone/>
            </a:pPr>
            <a:r>
              <a:rPr/>
              <a:t>Employment_Status_by_Year</a:t>
            </a:r>
          </a:p>
          <a:p>
            <a:pPr lvl="0" marL="0" indent="0">
              <a:buNone/>
            </a:pPr>
            <a:r>
              <a:rPr/>
              <a:t>Not_Provided</a:t>
            </a:r>
          </a:p>
          <a:p>
            <a:pPr lvl="0" marL="0" indent="0">
              <a:buNone/>
            </a:pPr>
            <a:r>
              <a:rPr/>
              <a:t>Shared_Info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Loading</a:t>
            </a:r>
            <a:r>
              <a:rPr/>
              <a:t> </a:t>
            </a:r>
            <a:r>
              <a:rPr/>
              <a:t>into</a:t>
            </a:r>
            <a:r>
              <a:rPr/>
              <a:t> </a:t>
            </a:r>
            <a:r>
              <a:rPr/>
              <a:t>an</a:t>
            </a:r>
            <a:r>
              <a:rPr/>
              <a:t> </a:t>
            </a:r>
            <a:r>
              <a:rPr/>
              <a:t>RMarkdown</a:t>
            </a:r>
            <a:r>
              <a:rPr/>
              <a:t> </a:t>
            </a:r>
            <a:r>
              <a:rPr/>
              <a:t>report</a:t>
            </a:r>
          </a:p>
        </p:txBody>
      </p:sp>
      <p:sp>
        <p:nvSpPr>
          <p:cNvPr id="3" name="Content Placeholder 2"/>
          <p:cNvSpPr>
            <a:spLocks noGrp="1"/>
          </p:cNvSpPr>
          <p:nvPr>
            <p:ph idx="1"/>
          </p:nvPr>
        </p:nvSpPr>
        <p:spPr/>
        <p:txBody>
          <a:bodyPr/>
          <a:lstStyle/>
          <a:p>
            <a:pPr lvl="0" marL="0" indent="0">
              <a:buNone/>
            </a:pPr>
            <a:r>
              <a:rPr/>
              <a:t>I used the RMarkdown file to generate a report to be stored in the Reports section of the project file structure. During the generation of graphs and tables I returned to the data preparation phase frequently. Regularly, I would update the Git version control by using a Commit and Push commands.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Contents</a:t>
            </a:r>
          </a:p>
        </p:txBody>
      </p:sp>
      <p:sp>
        <p:nvSpPr>
          <p:cNvPr id="3" name="Content Placeholder 2"/>
          <p:cNvSpPr>
            <a:spLocks noGrp="1"/>
          </p:cNvSpPr>
          <p:nvPr>
            <p:ph idx="1"/>
          </p:nvPr>
        </p:nvSpPr>
        <p:spPr/>
        <p:txBody>
          <a:bodyPr/>
          <a:lstStyle/>
          <a:p>
            <a:pPr lvl="0" marL="0" indent="0">
              <a:buNone/>
            </a:pPr>
            <a:r>
              <a:rPr/>
              <a:t>This is an R Markdown presentation, summarising the Exploratory_Analysis project conducted by Issy Middleton for CSC8631 - Data Management &amp; Exploratory Analysis.</a:t>
            </a:r>
          </a:p>
          <a:p>
            <a:pPr lvl="0" marL="0" indent="0">
              <a:buNone/>
            </a:pPr>
            <a:r>
              <a:rPr/>
              <a:t> </a:t>
            </a:r>
          </a:p>
          <a:p>
            <a:pPr lvl="1"/>
            <a:r>
              <a:rPr/>
              <a:t>Looking at the data</a:t>
            </a:r>
          </a:p>
          <a:p>
            <a:pPr lvl="1"/>
            <a:r>
              <a:rPr/>
              <a:t>Deciding on an area of interest</a:t>
            </a:r>
          </a:p>
          <a:p>
            <a:pPr lvl="1"/>
            <a:r>
              <a:rPr/>
              <a:t>Using ProjectTemplate</a:t>
            </a:r>
          </a:p>
          <a:p>
            <a:pPr lvl="1"/>
            <a:r>
              <a:rPr/>
              <a:t>Version Control</a:t>
            </a:r>
          </a:p>
          <a:p>
            <a:pPr lvl="1"/>
            <a:r>
              <a:rPr/>
              <a:t>Pre-processing</a:t>
            </a:r>
          </a:p>
          <a:p>
            <a:pPr lvl="1"/>
            <a:r>
              <a:rPr/>
              <a:t>Producing graphs and tables</a:t>
            </a:r>
          </a:p>
          <a:p>
            <a:pPr lvl="1"/>
            <a:r>
              <a:rPr/>
              <a:t>Loading into an RMarkdown report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Looking</a:t>
            </a:r>
            <a:r>
              <a:rPr/>
              <a:t> </a:t>
            </a:r>
            <a:r>
              <a:rPr/>
              <a:t>at</a:t>
            </a:r>
            <a:r>
              <a:rPr/>
              <a:t> </a:t>
            </a:r>
            <a:r>
              <a:rPr/>
              <a:t>the</a:t>
            </a:r>
            <a:r>
              <a:rPr/>
              <a:t> </a:t>
            </a:r>
            <a:r>
              <a:rPr/>
              <a:t>data</a:t>
            </a:r>
            <a:r>
              <a:rPr/>
              <a:t> </a:t>
            </a:r>
            <a:r>
              <a:rPr/>
              <a:t>-</a:t>
            </a:r>
            <a:r>
              <a:rPr/>
              <a:t> </a:t>
            </a:r>
            <a:r>
              <a:rPr/>
              <a:t>names,</a:t>
            </a:r>
            <a:r>
              <a:rPr/>
              <a:t> </a:t>
            </a:r>
            <a:r>
              <a:rPr/>
              <a:t>size,</a:t>
            </a:r>
            <a:r>
              <a:rPr/>
              <a:t> </a:t>
            </a:r>
            <a:r>
              <a:rPr/>
              <a:t>file</a:t>
            </a:r>
            <a:r>
              <a:rPr/>
              <a:t> </a:t>
            </a:r>
            <a:r>
              <a:rPr/>
              <a:t>types</a:t>
            </a:r>
          </a:p>
        </p:txBody>
      </p:sp>
      <p:pic>
        <p:nvPicPr>
          <p:cNvPr descr="Images/Files.jpg" id="0" name="Picture 1"/>
          <p:cNvPicPr>
            <a:picLocks noGrp="1" noChangeAspect="1"/>
          </p:cNvPicPr>
          <p:nvPr/>
        </p:nvPicPr>
        <p:blipFill>
          <a:blip r:embed="rId2"/>
          <a:stretch>
            <a:fillRect/>
          </a:stretch>
        </p:blipFill>
        <p:spPr bwMode="auto">
          <a:xfrm>
            <a:off x="1727200" y="1422400"/>
            <a:ext cx="6477000" cy="4102100"/>
          </a:xfrm>
          <a:prstGeom prst="rect">
            <a:avLst/>
          </a:prstGeom>
          <a:noFill/>
          <a:ln w="9525">
            <a:noFill/>
            <a:headEnd/>
            <a:tailEnd/>
          </a:ln>
        </p:spPr>
      </p:pic>
      <p:sp>
        <p:nvSpPr>
          <p:cNvPr id="1" name="TextBox 3"/>
          <p:cNvSpPr txBox="1"/>
          <p:nvPr/>
        </p:nvSpPr>
        <p:spPr>
          <a:xfrm>
            <a:off x="673100" y="5524500"/>
            <a:ext cx="8585200" cy="508000"/>
          </a:xfrm>
          <a:prstGeom prst="rect">
            <a:avLst/>
          </a:prstGeom>
          <a:noFill/>
        </p:spPr>
        <p:txBody>
          <a:bodyPr/>
          <a:lstStyle/>
          <a:p>
            <a:pPr lvl="0" marL="0" indent="0" algn="ctr">
              <a:buNone/>
            </a:pPr>
            <a:r>
              <a:rPr/>
              <a:t>The</a:t>
            </a:r>
            <a:r>
              <a:rPr/>
              <a:t> </a:t>
            </a:r>
            <a:r>
              <a:rPr/>
              <a:t>files</a:t>
            </a:r>
            <a:r>
              <a:rPr/>
              <a:t> </a:t>
            </a:r>
            <a:r>
              <a:rPr/>
              <a:t>varied</a:t>
            </a:r>
            <a:r>
              <a:rPr/>
              <a:t> </a:t>
            </a:r>
            <a:r>
              <a:rPr/>
              <a:t>in</a:t>
            </a:r>
            <a:r>
              <a:rPr/>
              <a:t> </a:t>
            </a:r>
            <a:r>
              <a:rPr/>
              <a:t>size</a:t>
            </a:r>
            <a:r>
              <a:rPr/>
              <a:t> </a:t>
            </a:r>
            <a:r>
              <a:rPr/>
              <a:t>and</a:t>
            </a:r>
            <a:r>
              <a:rPr/>
              <a:t> </a:t>
            </a:r>
            <a:r>
              <a:rPr/>
              <a:t>type</a:t>
            </a:r>
            <a:r>
              <a:rPr/>
              <a:t> </a:t>
            </a:r>
            <a:r>
              <a:rPr/>
              <a:t>but</a:t>
            </a:r>
            <a:r>
              <a:rPr/>
              <a:t> </a:t>
            </a:r>
            <a:r>
              <a:rPr/>
              <a:t>were</a:t>
            </a:r>
            <a:r>
              <a:rPr/>
              <a:t> </a:t>
            </a:r>
            <a:r>
              <a:rPr/>
              <a:t>all</a:t>
            </a:r>
            <a:r>
              <a:rPr/>
              <a:t> </a:t>
            </a:r>
            <a:r>
              <a:rPr/>
              <a:t>related</a:t>
            </a:r>
            <a:r>
              <a:rPr/>
              <a:t> </a:t>
            </a:r>
            <a:r>
              <a:rPr/>
              <a:t>to</a:t>
            </a:r>
            <a:r>
              <a:rPr/>
              <a:t> </a:t>
            </a:r>
            <a:r>
              <a:rPr/>
              <a:t>a</a:t>
            </a:r>
            <a:r>
              <a:rPr/>
              <a:t> </a:t>
            </a:r>
            <a:r>
              <a:rPr/>
              <a:t>training</a:t>
            </a:r>
            <a:r>
              <a:rPr/>
              <a:t> </a:t>
            </a:r>
            <a:r>
              <a:rPr/>
              <a:t>course</a:t>
            </a:r>
            <a:r>
              <a:rPr/>
              <a:t> </a:t>
            </a:r>
            <a:r>
              <a:rPr/>
              <a:t>entitled</a:t>
            </a:r>
            <a:r>
              <a:rPr/>
              <a:t> </a:t>
            </a:r>
            <a:r>
              <a:rPr/>
              <a:t>Cyber</a:t>
            </a:r>
            <a:r>
              <a:rPr/>
              <a:t> </a:t>
            </a:r>
            <a:r>
              <a:rPr/>
              <a:t>Security:</a:t>
            </a:r>
            <a:r>
              <a:rPr/>
              <a:t> </a:t>
            </a:r>
            <a:r>
              <a:rPr/>
              <a:t>Safety</a:t>
            </a:r>
            <a:r>
              <a:rPr/>
              <a:t> </a:t>
            </a:r>
            <a:r>
              <a:rPr/>
              <a:t>at</a:t>
            </a:r>
            <a:r>
              <a:rPr/>
              <a:t> </a:t>
            </a:r>
            <a:r>
              <a:rPr/>
              <a:t>Home,</a:t>
            </a:r>
            <a:r>
              <a:rPr/>
              <a:t> </a:t>
            </a:r>
            <a:r>
              <a:rPr/>
              <a:t>Online,</a:t>
            </a:r>
            <a:r>
              <a:rPr/>
              <a:t> </a:t>
            </a:r>
            <a:r>
              <a:rPr/>
              <a:t>in</a:t>
            </a:r>
            <a:r>
              <a:rPr/>
              <a:t> </a:t>
            </a:r>
            <a:r>
              <a:rPr/>
              <a:t>Life.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Deciding</a:t>
            </a:r>
            <a:r>
              <a:rPr/>
              <a:t> </a:t>
            </a:r>
            <a:r>
              <a:rPr/>
              <a:t>an</a:t>
            </a:r>
            <a:r>
              <a:rPr/>
              <a:t> </a:t>
            </a:r>
            <a:r>
              <a:rPr/>
              <a:t>area</a:t>
            </a:r>
            <a:r>
              <a:rPr/>
              <a:t> </a:t>
            </a:r>
            <a:r>
              <a:rPr/>
              <a:t>of</a:t>
            </a:r>
            <a:r>
              <a:rPr/>
              <a:t> </a:t>
            </a:r>
            <a:r>
              <a:rPr/>
              <a:t>interest</a:t>
            </a:r>
          </a:p>
        </p:txBody>
      </p:sp>
      <p:sp>
        <p:nvSpPr>
          <p:cNvPr id="3" name="Content Placeholder 2"/>
          <p:cNvSpPr>
            <a:spLocks noGrp="1"/>
          </p:cNvSpPr>
          <p:nvPr>
            <p:ph idx="1"/>
          </p:nvPr>
        </p:nvSpPr>
        <p:spPr/>
        <p:txBody>
          <a:bodyPr/>
          <a:lstStyle/>
          <a:p>
            <a:pPr lvl="0" marL="0" indent="0">
              <a:buNone/>
            </a:pPr>
            <a:r>
              <a:rPr/>
              <a:t>I loaded sample data into RStudio and started looking at the data using R commands (head, summary, glimpse). It was possible to determine the size of the tables, the types of data that had been captured and see missing items. I decided to investigate students’ willingness to share personal data at enrolment, given that the course was related to security.</a:t>
            </a:r>
          </a:p>
          <a:p>
            <a:pPr lvl="0" marL="0" indent="0">
              <a:buNone/>
            </a:pPr>
            <a:r>
              <a:rPr/>
              <a:t>Sample row and columns:</a:t>
            </a:r>
          </a:p>
          <a:p>
            <a:pPr lvl="0" marL="1270000" indent="0">
              <a:buNone/>
            </a:pPr>
            <a:r>
              <a:rPr sz="1800">
                <a:latin typeface="Courier"/>
              </a:rPr>
              <a:t>## # A tibble: 3 x 3
##   enrolled_at             unenrolled_at             role   
##   &lt;chr&gt;                   &lt;chr&gt;                     &lt;chr&gt;  
## 1 2016-08-10 14:28:49 UTC ""                        learner
## 2 2016-05-24 17:34:34 UTC "2018-10-30 20:20:51 UTC" learner
## 3 2016-05-19 00:52:38 UTC ""                        learner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Using</a:t>
            </a:r>
            <a:r>
              <a:rPr/>
              <a:t> </a:t>
            </a:r>
            <a:r>
              <a:rPr/>
              <a:t>ProjectTemplate</a:t>
            </a:r>
          </a:p>
        </p:txBody>
      </p:sp>
      <p:pic>
        <p:nvPicPr>
          <p:cNvPr descr="Images/ProjectTemplateScript.jpg" id="0" name="Picture 1"/>
          <p:cNvPicPr>
            <a:picLocks noGrp="1" noChangeAspect="1"/>
          </p:cNvPicPr>
          <p:nvPr/>
        </p:nvPicPr>
        <p:blipFill>
          <a:blip r:embed="rId2"/>
          <a:stretch>
            <a:fillRect/>
          </a:stretch>
        </p:blipFill>
        <p:spPr bwMode="auto">
          <a:xfrm>
            <a:off x="673100" y="2209800"/>
            <a:ext cx="8585200" cy="2540000"/>
          </a:xfrm>
          <a:prstGeom prst="rect">
            <a:avLst/>
          </a:prstGeom>
          <a:noFill/>
          <a:ln w="9525">
            <a:noFill/>
            <a:headEnd/>
            <a:tailEnd/>
          </a:ln>
        </p:spPr>
      </p:pic>
      <p:sp>
        <p:nvSpPr>
          <p:cNvPr id="1" name="TextBox 3"/>
          <p:cNvSpPr txBox="1"/>
          <p:nvPr/>
        </p:nvSpPr>
        <p:spPr>
          <a:xfrm>
            <a:off x="673100" y="5524500"/>
            <a:ext cx="8585200" cy="508000"/>
          </a:xfrm>
          <a:prstGeom prst="rect">
            <a:avLst/>
          </a:prstGeom>
          <a:noFill/>
        </p:spPr>
        <p:txBody>
          <a:bodyPr/>
          <a:lstStyle/>
          <a:p>
            <a:pPr lvl="0" marL="0" indent="0" algn="ctr">
              <a:buNone/>
            </a:pPr>
            <a:r>
              <a:rPr/>
              <a:t>To</a:t>
            </a:r>
            <a:r>
              <a:rPr/>
              <a:t> </a:t>
            </a:r>
            <a:r>
              <a:rPr/>
              <a:t>generate</a:t>
            </a:r>
            <a:r>
              <a:rPr/>
              <a:t> </a:t>
            </a:r>
            <a:r>
              <a:rPr/>
              <a:t>the</a:t>
            </a:r>
            <a:r>
              <a:rPr/>
              <a:t> </a:t>
            </a:r>
            <a:r>
              <a:rPr/>
              <a:t>necessary</a:t>
            </a:r>
            <a:r>
              <a:rPr/>
              <a:t> </a:t>
            </a:r>
            <a:r>
              <a:rPr/>
              <a:t>folders</a:t>
            </a:r>
            <a:r>
              <a:rPr/>
              <a:t> </a:t>
            </a:r>
            <a:r>
              <a:rPr/>
              <a:t>for</a:t>
            </a:r>
            <a:r>
              <a:rPr/>
              <a:t> </a:t>
            </a:r>
            <a:r>
              <a:rPr/>
              <a:t>my</a:t>
            </a:r>
            <a:r>
              <a:rPr/>
              <a:t> </a:t>
            </a:r>
            <a:r>
              <a:rPr/>
              <a:t>work,</a:t>
            </a:r>
            <a:r>
              <a:rPr/>
              <a:t> </a:t>
            </a:r>
            <a:r>
              <a:rPr/>
              <a:t>organise</a:t>
            </a:r>
            <a:r>
              <a:rPr/>
              <a:t> </a:t>
            </a:r>
            <a:r>
              <a:rPr/>
              <a:t>the</a:t>
            </a:r>
            <a:r>
              <a:rPr/>
              <a:t> </a:t>
            </a:r>
            <a:r>
              <a:rPr/>
              <a:t>files,</a:t>
            </a:r>
            <a:r>
              <a:rPr/>
              <a:t> </a:t>
            </a:r>
            <a:r>
              <a:rPr/>
              <a:t>load</a:t>
            </a:r>
            <a:r>
              <a:rPr/>
              <a:t> </a:t>
            </a:r>
            <a:r>
              <a:rPr/>
              <a:t>the</a:t>
            </a:r>
            <a:r>
              <a:rPr/>
              <a:t> </a:t>
            </a:r>
            <a:r>
              <a:rPr/>
              <a:t>R</a:t>
            </a:r>
            <a:r>
              <a:rPr/>
              <a:t> </a:t>
            </a:r>
            <a:r>
              <a:rPr/>
              <a:t>packages</a:t>
            </a:r>
            <a:r>
              <a:rPr/>
              <a:t> </a:t>
            </a:r>
            <a:r>
              <a:rPr/>
              <a:t>and</a:t>
            </a:r>
            <a:r>
              <a:rPr/>
              <a:t> </a:t>
            </a:r>
            <a:r>
              <a:rPr/>
              <a:t>data</a:t>
            </a:r>
            <a:r>
              <a:rPr/>
              <a:t> </a:t>
            </a:r>
            <a:r>
              <a:rPr/>
              <a:t>sets</a:t>
            </a:r>
            <a:r>
              <a:rPr/>
              <a:t> </a:t>
            </a:r>
            <a:r>
              <a:rPr/>
              <a:t>into</a:t>
            </a:r>
            <a:r>
              <a:rPr/>
              <a:t> </a:t>
            </a:r>
            <a:r>
              <a:rPr/>
              <a:t>memory</a:t>
            </a:r>
            <a:r>
              <a:rPr/>
              <a:t> </a:t>
            </a:r>
            <a:r>
              <a:rPr/>
              <a:t>I</a:t>
            </a:r>
            <a:r>
              <a:rPr/>
              <a:t> </a:t>
            </a:r>
            <a:r>
              <a:rPr/>
              <a:t>ran</a:t>
            </a:r>
            <a:r>
              <a:rPr/>
              <a:t> </a:t>
            </a:r>
            <a:r>
              <a:rPr/>
              <a:t>the</a:t>
            </a:r>
            <a:r>
              <a:rPr/>
              <a:t> </a:t>
            </a:r>
            <a:r>
              <a:rPr/>
              <a:t>ProjectTemplate</a:t>
            </a:r>
            <a:r>
              <a:rPr/>
              <a:t> </a:t>
            </a:r>
            <a:r>
              <a:rPr/>
              <a:t>scripts</a:t>
            </a:r>
            <a:r>
              <a:rPr/>
              <a:t> </a:t>
            </a:r>
            <a:r>
              <a:rPr/>
              <a:t>above.</a:t>
            </a:r>
            <a:r>
              <a:rPr/>
              <a:t> </a:t>
            </a:r>
            <a:r>
              <a:rPr/>
              <a:t>For</a:t>
            </a:r>
            <a:r>
              <a:rPr/>
              <a:t> </a:t>
            </a:r>
            <a:r>
              <a:rPr/>
              <a:t>more</a:t>
            </a:r>
            <a:r>
              <a:rPr/>
              <a:t> </a:t>
            </a:r>
            <a:r>
              <a:rPr/>
              <a:t>details</a:t>
            </a:r>
            <a:r>
              <a:rPr/>
              <a:t> </a:t>
            </a:r>
            <a:r>
              <a:rPr/>
              <a:t>about</a:t>
            </a:r>
            <a:r>
              <a:rPr/>
              <a:t> </a:t>
            </a:r>
            <a:r>
              <a:rPr/>
              <a:t>ProjectTemplate,</a:t>
            </a:r>
            <a:r>
              <a:rPr/>
              <a:t> </a:t>
            </a:r>
            <a:r>
              <a:rPr/>
              <a:t>see</a:t>
            </a:r>
            <a:r>
              <a:rPr/>
              <a:t> </a:t>
            </a:r>
            <a:r>
              <a:rPr>
                <a:hlinkClick r:id="rId3"/>
              </a:rPr>
              <a:t>http://projecttemplate.net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Version</a:t>
            </a:r>
            <a:r>
              <a:rPr/>
              <a:t> </a:t>
            </a:r>
            <a:r>
              <a:rPr/>
              <a:t>control</a:t>
            </a:r>
          </a:p>
        </p:txBody>
      </p:sp>
      <p:sp>
        <p:nvSpPr>
          <p:cNvPr id="3" name="Content Placeholder 2"/>
          <p:cNvSpPr>
            <a:spLocks noGrp="1"/>
          </p:cNvSpPr>
          <p:nvPr>
            <p:ph idx="1"/>
          </p:nvPr>
        </p:nvSpPr>
        <p:spPr/>
        <p:txBody>
          <a:bodyPr/>
          <a:lstStyle/>
          <a:p>
            <a:pPr lvl="0" marL="0" indent="0">
              <a:buNone/>
            </a:pPr>
            <a:r>
              <a:rPr/>
              <a:t>Syncing RStudio with my GitHub account allowed me to use Git for version control, by using Commit and Push. I created an new repository on GitHub, set up the security credentials under my profile and saved the public key into my version of RStudio. I downloaded Git and linked a new .RProj file.</a:t>
            </a:r>
          </a:p>
          <a:p>
            <a:pPr lvl="0" marL="0" indent="0">
              <a:buNone/>
            </a:pPr>
            <a:r>
              <a:rPr/>
              <a:t>Git provides the functionality to control file versions and GitHub is a platform for hosting Git repositories.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Pre-processing</a:t>
            </a:r>
          </a:p>
        </p:txBody>
      </p:sp>
      <p:sp>
        <p:nvSpPr>
          <p:cNvPr id="3" name="Content Placeholder 2"/>
          <p:cNvSpPr>
            <a:spLocks noGrp="1"/>
          </p:cNvSpPr>
          <p:nvPr>
            <p:ph idx="1"/>
          </p:nvPr>
        </p:nvSpPr>
        <p:spPr/>
        <p:txBody>
          <a:bodyPr/>
          <a:lstStyle/>
          <a:p>
            <a:pPr lvl="0" marL="0" indent="0">
              <a:buNone/>
            </a:pPr>
            <a:r>
              <a:rPr/>
              <a:t>The pre-processing scripts (or data munging code) are stored in </a:t>
            </a:r>
            <a:r>
              <a:rPr sz="1800">
                <a:latin typeface="Courier"/>
              </a:rPr>
              <a:t>munge</a:t>
            </a:r>
            <a:r>
              <a:rPr/>
              <a:t> folder and will be executed sequentially when load.project()` is called. Numbers within filenames indicate the sequential order of the scripts. The scripts:</a:t>
            </a:r>
          </a:p>
          <a:p>
            <a:pPr lvl="1"/>
            <a:r>
              <a:rPr/>
              <a:t>add columns at runtime, merge data sets and adjust data formats</a:t>
            </a:r>
          </a:p>
          <a:p>
            <a:pPr lvl="1"/>
            <a:r>
              <a:rPr/>
              <a:t>remove duplicate records where learner_id is not unique, calculating course duration between first and last enrolment date</a:t>
            </a:r>
          </a:p>
          <a:p>
            <a:pPr lvl="1"/>
            <a:r>
              <a:rPr/>
              <a:t>filters the data by groups of students willing to share data</a:t>
            </a:r>
          </a:p>
          <a:p>
            <a:pPr lvl="1"/>
            <a:r>
              <a:rPr/>
              <a:t>categorises data</a:t>
            </a:r>
          </a:p>
          <a:p>
            <a:pPr lvl="1"/>
            <a:r>
              <a:rPr/>
              <a:t>provides additional data items on duplicate records</a:t>
            </a:r>
          </a:p>
          <a:p>
            <a:pPr lvl="1"/>
            <a:r>
              <a:rPr/>
              <a:t>calculates volume of shared data items</a:t>
            </a:r>
          </a:p>
          <a:p>
            <a:pPr lvl="1"/>
            <a:r>
              <a:rPr/>
              <a:t>determines counts and percentages of data that it shared by student, by survey</a:t>
            </a:r>
          </a:p>
          <a:p>
            <a:pPr lvl="1"/>
            <a:r>
              <a:rPr/>
              <a:t>and calculates counts and percentage of data that is not shared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130"/>
          </a:xfrm>
        </p:spPr>
        <p:txBody>
          <a:bodyPr/>
          <a:lstStyle/>
          <a:p>
            <a:pPr lvl="0" marL="0" indent="0">
              <a:buNone/>
            </a:pPr>
            <a:r>
              <a:rPr/>
              <a:t>Producing</a:t>
            </a:r>
            <a:r>
              <a:rPr/>
              <a:t> </a:t>
            </a:r>
            <a:r>
              <a:rPr/>
              <a:t>tables</a:t>
            </a:r>
          </a:p>
        </p:txBody>
      </p:sp>
      <p:sp>
        <p:nvSpPr>
          <p:cNvPr id="3" name="Content Placeholder 2"/>
          <p:cNvSpPr>
            <a:spLocks noGrp="1"/>
          </p:cNvSpPr>
          <p:nvPr>
            <p:ph idx="1"/>
          </p:nvPr>
        </p:nvSpPr>
        <p:spPr/>
        <p:txBody>
          <a:bodyPr/>
          <a:lstStyle/>
          <a:p>
            <a:pPr lvl="0" marL="0" indent="0">
              <a:buNone/>
            </a:pPr>
            <a:r>
              <a:rPr/>
              <a:t>In total, 35225 unique student enrolment records were assessed from seven survey files.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73100" y="1422400"/>
          <a:ext cx="8585200" cy="4610100"/>
        </p:xfrm>
        <a:graphic>
          <a:graphicData uri="http://schemas.openxmlformats.org/drawingml/2006/table">
            <a:tbl>
              <a:tblPr firstRow="1" bandRow="1">
                <a:tableStyleId>{5C22544A-7EE6-4342-B048-85BDC9FD1C3A}</a:tableStyleId>
              </a:tblPr>
              <a:tblGrid>
                <a:gridCol w="1714500"/>
                <a:gridCol w="1714500"/>
                <a:gridCol w="1714500"/>
                <a:gridCol w="1714500"/>
                <a:gridCol w="1714500"/>
              </a:tblGrid>
              <a:tr h="0">
                <a:tc>
                  <a:txBody>
                    <a:bodyPr/>
                    <a:lstStyle/>
                    <a:p>
                      <a:pPr lvl="0" marL="0" indent="0">
                        <a:buNone/>
                      </a:pPr>
                      <a:r>
                        <a:rPr/>
                        <a:t>Survey</a:t>
                      </a:r>
                      <a:r>
                        <a:rPr/>
                        <a:t> </a:t>
                      </a:r>
                      <a:r>
                        <a:rPr/>
                        <a:t>No.</a:t>
                      </a:r>
                    </a:p>
                  </a:txBody>
                  <a:tcPr/>
                </a:tc>
                <a:tc>
                  <a:txBody>
                    <a:bodyPr/>
                    <a:lstStyle/>
                    <a:p>
                      <a:pPr lvl="0" marL="0" indent="0">
                        <a:buNone/>
                      </a:pPr>
                      <a:r>
                        <a:rPr/>
                        <a:t>Date</a:t>
                      </a:r>
                      <a:r>
                        <a:rPr/>
                        <a:t> </a:t>
                      </a:r>
                      <a:r>
                        <a:rPr/>
                        <a:t>First</a:t>
                      </a:r>
                      <a:r>
                        <a:rPr/>
                        <a:t> </a:t>
                      </a:r>
                      <a:r>
                        <a:rPr/>
                        <a:t>Student</a:t>
                      </a:r>
                      <a:r>
                        <a:rPr/>
                        <a:t> </a:t>
                      </a:r>
                      <a:r>
                        <a:rPr/>
                        <a:t>Enrolled</a:t>
                      </a:r>
                    </a:p>
                  </a:txBody>
                  <a:tcPr/>
                </a:tc>
                <a:tc>
                  <a:txBody>
                    <a:bodyPr/>
                    <a:lstStyle/>
                    <a:p>
                      <a:pPr lvl="0" marL="0" indent="0">
                        <a:buNone/>
                      </a:pPr>
                      <a:r>
                        <a:rPr/>
                        <a:t>Date</a:t>
                      </a:r>
                      <a:r>
                        <a:rPr/>
                        <a:t> </a:t>
                      </a:r>
                      <a:r>
                        <a:rPr/>
                        <a:t>Last</a:t>
                      </a:r>
                      <a:r>
                        <a:rPr/>
                        <a:t> </a:t>
                      </a:r>
                      <a:r>
                        <a:rPr/>
                        <a:t>Student</a:t>
                      </a:r>
                      <a:r>
                        <a:rPr/>
                        <a:t> </a:t>
                      </a:r>
                      <a:r>
                        <a:rPr/>
                        <a:t>Enrolled</a:t>
                      </a:r>
                    </a:p>
                  </a:txBody>
                  <a:tcPr/>
                </a:tc>
                <a:tc>
                  <a:txBody>
                    <a:bodyPr/>
                    <a:lstStyle/>
                    <a:p>
                      <a:pPr lvl="0" marL="0" indent="0">
                        <a:buNone/>
                      </a:pPr>
                      <a:r>
                        <a:rPr/>
                        <a:t>Duration</a:t>
                      </a:r>
                      <a:r>
                        <a:rPr/>
                        <a:t> </a:t>
                      </a:r>
                      <a:r>
                        <a:rPr/>
                        <a:t>(days)</a:t>
                      </a:r>
                    </a:p>
                  </a:txBody>
                  <a:tcPr/>
                </a:tc>
                <a:tc>
                  <a:txBody>
                    <a:bodyPr/>
                    <a:lstStyle/>
                    <a:p>
                      <a:pPr lvl="0" marL="0" indent="0">
                        <a:buNone/>
                      </a:pPr>
                      <a:r>
                        <a:rPr/>
                        <a:t>No. of</a:t>
                      </a:r>
                      <a:r>
                        <a:rPr/>
                        <a:t> </a:t>
                      </a:r>
                      <a:r>
                        <a:rPr/>
                        <a:t>Students</a:t>
                      </a:r>
                    </a:p>
                  </a:txBody>
                  <a:tcPr/>
                </a:tc>
              </a:tr>
              <a:tr h="0">
                <a:tc>
                  <a:txBody>
                    <a:bodyPr/>
                    <a:lstStyle/>
                    <a:p>
                      <a:pPr lvl="0" marL="0" indent="0">
                        <a:buNone/>
                      </a:pPr>
                      <a:r>
                        <a:rPr/>
                        <a:t>1</a:t>
                      </a:r>
                    </a:p>
                  </a:txBody>
                </a:tc>
                <a:tc>
                  <a:txBody>
                    <a:bodyPr/>
                    <a:lstStyle/>
                    <a:p>
                      <a:pPr lvl="0" marL="0" indent="0">
                        <a:buNone/>
                      </a:pPr>
                      <a:r>
                        <a:rPr/>
                        <a:t>29</a:t>
                      </a:r>
                      <a:r>
                        <a:rPr/>
                        <a:t> </a:t>
                      </a:r>
                      <a:r>
                        <a:rPr/>
                        <a:t>March</a:t>
                      </a:r>
                      <a:r>
                        <a:rPr/>
                        <a:t> </a:t>
                      </a:r>
                      <a:r>
                        <a:rPr/>
                        <a:t>2016</a:t>
                      </a:r>
                    </a:p>
                  </a:txBody>
                </a:tc>
                <a:tc>
                  <a:txBody>
                    <a:bodyPr/>
                    <a:lstStyle/>
                    <a:p>
                      <a:pPr lvl="0" marL="0" indent="0">
                        <a:buNone/>
                      </a:pPr>
                      <a:r>
                        <a:rPr/>
                        <a:t>07</a:t>
                      </a:r>
                      <a:r>
                        <a:rPr/>
                        <a:t> </a:t>
                      </a:r>
                      <a:r>
                        <a:rPr/>
                        <a:t>September</a:t>
                      </a:r>
                      <a:r>
                        <a:rPr/>
                        <a:t> </a:t>
                      </a:r>
                      <a:r>
                        <a:rPr/>
                        <a:t>2017</a:t>
                      </a:r>
                    </a:p>
                  </a:txBody>
                </a:tc>
                <a:tc>
                  <a:txBody>
                    <a:bodyPr/>
                    <a:lstStyle/>
                    <a:p>
                      <a:pPr lvl="0" marL="0" indent="0">
                        <a:buNone/>
                      </a:pPr>
                      <a:r>
                        <a:rPr/>
                        <a:t>527</a:t>
                      </a:r>
                      <a:r>
                        <a:rPr/>
                        <a:t> </a:t>
                      </a:r>
                      <a:r>
                        <a:rPr/>
                        <a:t>days</a:t>
                      </a:r>
                    </a:p>
                  </a:txBody>
                </a:tc>
                <a:tc>
                  <a:txBody>
                    <a:bodyPr/>
                    <a:lstStyle/>
                    <a:p>
                      <a:pPr lvl="0" marL="0" indent="0">
                        <a:buNone/>
                      </a:pPr>
                      <a:r>
                        <a:rPr/>
                        <a:t>14394</a:t>
                      </a:r>
                    </a:p>
                  </a:txBody>
                </a:tc>
              </a:tr>
              <a:tr h="0">
                <a:tc>
                  <a:txBody>
                    <a:bodyPr/>
                    <a:lstStyle/>
                    <a:p>
                      <a:pPr lvl="0" marL="0" indent="0">
                        <a:buNone/>
                      </a:pPr>
                      <a:r>
                        <a:rPr/>
                        <a:t>2</a:t>
                      </a:r>
                    </a:p>
                  </a:txBody>
                </a:tc>
                <a:tc>
                  <a:txBody>
                    <a:bodyPr/>
                    <a:lstStyle/>
                    <a:p>
                      <a:pPr lvl="0" marL="0" indent="0">
                        <a:buNone/>
                      </a:pPr>
                      <a:r>
                        <a:rPr/>
                        <a:t>05</a:t>
                      </a:r>
                      <a:r>
                        <a:rPr/>
                        <a:t> </a:t>
                      </a:r>
                      <a:r>
                        <a:rPr/>
                        <a:t>December</a:t>
                      </a:r>
                      <a:r>
                        <a:rPr/>
                        <a:t> </a:t>
                      </a:r>
                      <a:r>
                        <a:rPr/>
                        <a:t>2016</a:t>
                      </a:r>
                    </a:p>
                  </a:txBody>
                </a:tc>
                <a:tc>
                  <a:txBody>
                    <a:bodyPr/>
                    <a:lstStyle/>
                    <a:p>
                      <a:pPr lvl="0" marL="0" indent="0">
                        <a:buNone/>
                      </a:pPr>
                      <a:r>
                        <a:rPr/>
                        <a:t>13</a:t>
                      </a:r>
                      <a:r>
                        <a:rPr/>
                        <a:t> </a:t>
                      </a:r>
                      <a:r>
                        <a:rPr/>
                        <a:t>July</a:t>
                      </a:r>
                      <a:r>
                        <a:rPr/>
                        <a:t> </a:t>
                      </a:r>
                      <a:r>
                        <a:rPr/>
                        <a:t>2017</a:t>
                      </a:r>
                    </a:p>
                  </a:txBody>
                </a:tc>
                <a:tc>
                  <a:txBody>
                    <a:bodyPr/>
                    <a:lstStyle/>
                    <a:p>
                      <a:pPr lvl="0" marL="0" indent="0">
                        <a:buNone/>
                      </a:pPr>
                      <a:r>
                        <a:rPr/>
                        <a:t>220</a:t>
                      </a:r>
                      <a:r>
                        <a:rPr/>
                        <a:t> </a:t>
                      </a:r>
                      <a:r>
                        <a:rPr/>
                        <a:t>days</a:t>
                      </a:r>
                    </a:p>
                  </a:txBody>
                </a:tc>
                <a:tc>
                  <a:txBody>
                    <a:bodyPr/>
                    <a:lstStyle/>
                    <a:p>
                      <a:pPr lvl="0" marL="0" indent="0">
                        <a:buNone/>
                      </a:pPr>
                      <a:r>
                        <a:rPr/>
                        <a:t>6049</a:t>
                      </a:r>
                    </a:p>
                  </a:txBody>
                </a:tc>
              </a:tr>
              <a:tr h="0">
                <a:tc>
                  <a:txBody>
                    <a:bodyPr/>
                    <a:lstStyle/>
                    <a:p>
                      <a:pPr lvl="0" marL="0" indent="0">
                        <a:buNone/>
                      </a:pPr>
                      <a:r>
                        <a:rPr/>
                        <a:t>3</a:t>
                      </a:r>
                    </a:p>
                  </a:txBody>
                </a:tc>
                <a:tc>
                  <a:txBody>
                    <a:bodyPr/>
                    <a:lstStyle/>
                    <a:p>
                      <a:pPr lvl="0" marL="0" indent="0">
                        <a:buNone/>
                      </a:pPr>
                      <a:r>
                        <a:rPr/>
                        <a:t>02</a:t>
                      </a:r>
                      <a:r>
                        <a:rPr/>
                        <a:t> </a:t>
                      </a:r>
                      <a:r>
                        <a:rPr/>
                        <a:t>July</a:t>
                      </a:r>
                      <a:r>
                        <a:rPr/>
                        <a:t> </a:t>
                      </a:r>
                      <a:r>
                        <a:rPr/>
                        <a:t>2017</a:t>
                      </a:r>
                    </a:p>
                  </a:txBody>
                </a:tc>
                <a:tc>
                  <a:txBody>
                    <a:bodyPr/>
                    <a:lstStyle/>
                    <a:p>
                      <a:pPr lvl="0" marL="0" indent="0">
                        <a:buNone/>
                      </a:pPr>
                      <a:r>
                        <a:rPr/>
                        <a:t>26</a:t>
                      </a:r>
                      <a:r>
                        <a:rPr/>
                        <a:t> </a:t>
                      </a:r>
                      <a:r>
                        <a:rPr/>
                        <a:t>February</a:t>
                      </a:r>
                      <a:r>
                        <a:rPr/>
                        <a:t> </a:t>
                      </a:r>
                      <a:r>
                        <a:rPr/>
                        <a:t>2018</a:t>
                      </a:r>
                    </a:p>
                  </a:txBody>
                </a:tc>
                <a:tc>
                  <a:txBody>
                    <a:bodyPr/>
                    <a:lstStyle/>
                    <a:p>
                      <a:pPr lvl="0" marL="0" indent="0">
                        <a:buNone/>
                      </a:pPr>
                      <a:r>
                        <a:rPr/>
                        <a:t>239</a:t>
                      </a:r>
                      <a:r>
                        <a:rPr/>
                        <a:t> </a:t>
                      </a:r>
                      <a:r>
                        <a:rPr/>
                        <a:t>days</a:t>
                      </a:r>
                    </a:p>
                  </a:txBody>
                </a:tc>
                <a:tc>
                  <a:txBody>
                    <a:bodyPr/>
                    <a:lstStyle/>
                    <a:p>
                      <a:pPr lvl="0" marL="0" indent="0">
                        <a:buNone/>
                      </a:pPr>
                      <a:r>
                        <a:rPr/>
                        <a:t>3053</a:t>
                      </a:r>
                    </a:p>
                  </a:txBody>
                </a:tc>
              </a:tr>
              <a:tr h="0">
                <a:tc>
                  <a:txBody>
                    <a:bodyPr/>
                    <a:lstStyle/>
                    <a:p>
                      <a:pPr lvl="0" marL="0" indent="0">
                        <a:buNone/>
                      </a:pPr>
                      <a:r>
                        <a:rPr/>
                        <a:t>4</a:t>
                      </a:r>
                    </a:p>
                  </a:txBody>
                </a:tc>
                <a:tc>
                  <a:txBody>
                    <a:bodyPr/>
                    <a:lstStyle/>
                    <a:p>
                      <a:pPr lvl="0" marL="0" indent="0">
                        <a:buNone/>
                      </a:pPr>
                      <a:r>
                        <a:rPr/>
                        <a:t>27</a:t>
                      </a:r>
                      <a:r>
                        <a:rPr/>
                        <a:t> </a:t>
                      </a:r>
                      <a:r>
                        <a:rPr/>
                        <a:t>July</a:t>
                      </a:r>
                      <a:r>
                        <a:rPr/>
                        <a:t> </a:t>
                      </a:r>
                      <a:r>
                        <a:rPr/>
                        <a:t>2017</a:t>
                      </a:r>
                    </a:p>
                  </a:txBody>
                </a:tc>
                <a:tc>
                  <a:txBody>
                    <a:bodyPr/>
                    <a:lstStyle/>
                    <a:p>
                      <a:pPr lvl="0" marL="0" indent="0">
                        <a:buNone/>
                      </a:pPr>
                      <a:r>
                        <a:rPr/>
                        <a:t>25</a:t>
                      </a:r>
                      <a:r>
                        <a:rPr/>
                        <a:t> </a:t>
                      </a:r>
                      <a:r>
                        <a:rPr/>
                        <a:t>January</a:t>
                      </a:r>
                      <a:r>
                        <a:rPr/>
                        <a:t> </a:t>
                      </a:r>
                      <a:r>
                        <a:rPr/>
                        <a:t>2018</a:t>
                      </a:r>
                    </a:p>
                  </a:txBody>
                </a:tc>
                <a:tc>
                  <a:txBody>
                    <a:bodyPr/>
                    <a:lstStyle/>
                    <a:p>
                      <a:pPr lvl="0" marL="0" indent="0">
                        <a:buNone/>
                      </a:pPr>
                      <a:r>
                        <a:rPr/>
                        <a:t>182</a:t>
                      </a:r>
                      <a:r>
                        <a:rPr/>
                        <a:t> </a:t>
                      </a:r>
                      <a:r>
                        <a:rPr/>
                        <a:t>days</a:t>
                      </a:r>
                    </a:p>
                  </a:txBody>
                </a:tc>
                <a:tc>
                  <a:txBody>
                    <a:bodyPr/>
                    <a:lstStyle/>
                    <a:p>
                      <a:pPr lvl="0" marL="0" indent="0">
                        <a:buNone/>
                      </a:pPr>
                      <a:r>
                        <a:rPr/>
                        <a:t>3558</a:t>
                      </a:r>
                    </a:p>
                  </a:txBody>
                </a:tc>
              </a:tr>
              <a:tr h="0">
                <a:tc>
                  <a:txBody>
                    <a:bodyPr/>
                    <a:lstStyle/>
                    <a:p>
                      <a:pPr lvl="0" marL="0" indent="0">
                        <a:buNone/>
                      </a:pPr>
                      <a:r>
                        <a:rPr/>
                        <a:t>5</a:t>
                      </a:r>
                    </a:p>
                  </a:txBody>
                </a:tc>
                <a:tc>
                  <a:txBody>
                    <a:bodyPr/>
                    <a:lstStyle/>
                    <a:p>
                      <a:pPr lvl="0" marL="0" indent="0">
                        <a:buNone/>
                      </a:pPr>
                      <a:r>
                        <a:rPr/>
                        <a:t>15</a:t>
                      </a:r>
                      <a:r>
                        <a:rPr/>
                        <a:t> </a:t>
                      </a:r>
                      <a:r>
                        <a:rPr/>
                        <a:t>December</a:t>
                      </a:r>
                      <a:r>
                        <a:rPr/>
                        <a:t> </a:t>
                      </a:r>
                      <a:r>
                        <a:rPr/>
                        <a:t>2017</a:t>
                      </a:r>
                    </a:p>
                  </a:txBody>
                </a:tc>
                <a:tc>
                  <a:txBody>
                    <a:bodyPr/>
                    <a:lstStyle/>
                    <a:p>
                      <a:pPr lvl="0" marL="0" indent="0">
                        <a:buNone/>
                      </a:pPr>
                      <a:r>
                        <a:rPr/>
                        <a:t>09</a:t>
                      </a:r>
                      <a:r>
                        <a:rPr/>
                        <a:t> </a:t>
                      </a:r>
                      <a:r>
                        <a:rPr/>
                        <a:t>September</a:t>
                      </a:r>
                      <a:r>
                        <a:rPr/>
                        <a:t> </a:t>
                      </a:r>
                      <a:r>
                        <a:rPr/>
                        <a:t>2018</a:t>
                      </a:r>
                    </a:p>
                  </a:txBody>
                </a:tc>
                <a:tc>
                  <a:txBody>
                    <a:bodyPr/>
                    <a:lstStyle/>
                    <a:p>
                      <a:pPr lvl="0" marL="0" indent="0">
                        <a:buNone/>
                      </a:pPr>
                      <a:r>
                        <a:rPr/>
                        <a:t>268</a:t>
                      </a:r>
                      <a:r>
                        <a:rPr/>
                        <a:t> </a:t>
                      </a:r>
                      <a:r>
                        <a:rPr/>
                        <a:t>days</a:t>
                      </a:r>
                    </a:p>
                  </a:txBody>
                </a:tc>
                <a:tc>
                  <a:txBody>
                    <a:bodyPr/>
                    <a:lstStyle/>
                    <a:p>
                      <a:pPr lvl="0" marL="0" indent="0">
                        <a:buNone/>
                      </a:pPr>
                      <a:r>
                        <a:rPr/>
                        <a:t>3147</a:t>
                      </a:r>
                    </a:p>
                  </a:txBody>
                </a:tc>
              </a:tr>
              <a:tr h="0">
                <a:tc>
                  <a:txBody>
                    <a:bodyPr/>
                    <a:lstStyle/>
                    <a:p>
                      <a:pPr lvl="0" marL="0" indent="0">
                        <a:buNone/>
                      </a:pPr>
                      <a:r>
                        <a:rPr/>
                        <a:t>6</a:t>
                      </a:r>
                    </a:p>
                  </a:txBody>
                </a:tc>
                <a:tc>
                  <a:txBody>
                    <a:bodyPr/>
                    <a:lstStyle/>
                    <a:p>
                      <a:pPr lvl="0" marL="0" indent="0">
                        <a:buNone/>
                      </a:pPr>
                      <a:r>
                        <a:rPr/>
                        <a:t>08</a:t>
                      </a:r>
                      <a:r>
                        <a:rPr/>
                        <a:t> </a:t>
                      </a:r>
                      <a:r>
                        <a:rPr/>
                        <a:t>April</a:t>
                      </a:r>
                      <a:r>
                        <a:rPr/>
                        <a:t> </a:t>
                      </a:r>
                      <a:r>
                        <a:rPr/>
                        <a:t>2018</a:t>
                      </a:r>
                    </a:p>
                  </a:txBody>
                </a:tc>
                <a:tc>
                  <a:txBody>
                    <a:bodyPr/>
                    <a:lstStyle/>
                    <a:p>
                      <a:pPr lvl="0" marL="0" indent="0">
                        <a:buNone/>
                      </a:pPr>
                      <a:r>
                        <a:rPr/>
                        <a:t>11</a:t>
                      </a:r>
                      <a:r>
                        <a:rPr/>
                        <a:t> </a:t>
                      </a:r>
                      <a:r>
                        <a:rPr/>
                        <a:t>August</a:t>
                      </a:r>
                      <a:r>
                        <a:rPr/>
                        <a:t> </a:t>
                      </a:r>
                      <a:r>
                        <a:rPr/>
                        <a:t>2018</a:t>
                      </a:r>
                    </a:p>
                  </a:txBody>
                </a:tc>
                <a:tc>
                  <a:txBody>
                    <a:bodyPr/>
                    <a:lstStyle/>
                    <a:p>
                      <a:pPr lvl="0" marL="0" indent="0">
                        <a:buNone/>
                      </a:pPr>
                      <a:r>
                        <a:rPr/>
                        <a:t>125</a:t>
                      </a:r>
                      <a:r>
                        <a:rPr/>
                        <a:t> </a:t>
                      </a:r>
                      <a:r>
                        <a:rPr/>
                        <a:t>days</a:t>
                      </a:r>
                    </a:p>
                  </a:txBody>
                </a:tc>
                <a:tc>
                  <a:txBody>
                    <a:bodyPr/>
                    <a:lstStyle/>
                    <a:p>
                      <a:pPr lvl="0" marL="0" indent="0">
                        <a:buNone/>
                      </a:pPr>
                      <a:r>
                        <a:rPr/>
                        <a:t>2908</a:t>
                      </a:r>
                    </a:p>
                  </a:txBody>
                </a:tc>
              </a:tr>
              <a:tr h="0">
                <a:tc>
                  <a:txBody>
                    <a:bodyPr/>
                    <a:lstStyle/>
                    <a:p>
                      <a:pPr lvl="0" marL="0" indent="0">
                        <a:buNone/>
                      </a:pPr>
                      <a:r>
                        <a:rPr/>
                        <a:t>7</a:t>
                      </a:r>
                    </a:p>
                  </a:txBody>
                </a:tc>
                <a:tc>
                  <a:txBody>
                    <a:bodyPr/>
                    <a:lstStyle/>
                    <a:p>
                      <a:pPr lvl="0" marL="0" indent="0">
                        <a:buNone/>
                      </a:pPr>
                      <a:r>
                        <a:rPr/>
                        <a:t>25</a:t>
                      </a:r>
                      <a:r>
                        <a:rPr/>
                        <a:t> </a:t>
                      </a:r>
                      <a:r>
                        <a:rPr/>
                        <a:t>June</a:t>
                      </a:r>
                      <a:r>
                        <a:rPr/>
                        <a:t> </a:t>
                      </a:r>
                      <a:r>
                        <a:rPr/>
                        <a:t>2018</a:t>
                      </a:r>
                    </a:p>
                  </a:txBody>
                </a:tc>
                <a:tc>
                  <a:txBody>
                    <a:bodyPr/>
                    <a:lstStyle/>
                    <a:p>
                      <a:pPr lvl="0" marL="0" indent="0">
                        <a:buNone/>
                      </a:pPr>
                      <a:r>
                        <a:rPr/>
                        <a:t>01</a:t>
                      </a:r>
                      <a:r>
                        <a:rPr/>
                        <a:t> </a:t>
                      </a:r>
                      <a:r>
                        <a:rPr/>
                        <a:t>November</a:t>
                      </a:r>
                      <a:r>
                        <a:rPr/>
                        <a:t> </a:t>
                      </a:r>
                      <a:r>
                        <a:rPr/>
                        <a:t>2018</a:t>
                      </a:r>
                    </a:p>
                  </a:txBody>
                </a:tc>
                <a:tc>
                  <a:txBody>
                    <a:bodyPr/>
                    <a:lstStyle/>
                    <a:p>
                      <a:pPr lvl="0" marL="0" indent="0">
                        <a:buNone/>
                      </a:pPr>
                      <a:r>
                        <a:rPr/>
                        <a:t>129</a:t>
                      </a:r>
                      <a:r>
                        <a:rPr/>
                        <a:t> </a:t>
                      </a:r>
                      <a:r>
                        <a:rPr/>
                        <a:t>days</a:t>
                      </a:r>
                    </a:p>
                  </a:txBody>
                </a:tc>
                <a:tc>
                  <a:txBody>
                    <a:bodyPr/>
                    <a:lstStyle/>
                    <a:p>
                      <a:pPr lvl="0" marL="0" indent="0">
                        <a:buNone/>
                      </a:pPr>
                      <a:r>
                        <a:rPr/>
                        <a:t>2116</a:t>
                      </a:r>
                    </a:p>
                  </a:txBody>
                </a:tc>
              </a:tr>
            </a:tbl>
          </a:graphicData>
        </a:graphic>
      </p:graphicFrame>
    </p:spTree>
  </p:cSld>
</p:sld>
</file>

<file path=ppt/theme/theme1.xml><?xml version="1.0" encoding="utf-8"?>
<a:theme xmlns:a="http://schemas.openxmlformats.org/drawingml/2006/main" name="Facet">
  <a:themeElements>
    <a:clrScheme name="Custom 1">
      <a:dk1>
        <a:sysClr val="windowText" lastClr="000000"/>
      </a:dk1>
      <a:lt1>
        <a:sysClr val="window" lastClr="FFFFFF"/>
      </a:lt1>
      <a:dk2>
        <a:srgbClr val="1F497D"/>
      </a:dk2>
      <a:lt2>
        <a:srgbClr val="EEECE1"/>
      </a:lt2>
      <a:accent1>
        <a:srgbClr val="1F497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25" id="{750BD22C-725C-436F-86BF-3ADC8FB6C209}" vid="{29F4629A-0B7C-4AA7-B3BC-AF261B0EB724}"/>
    </a:ext>
  </a:extLst>
</a:theme>
</file>

<file path=docProps/app.xml><?xml version="1.0" encoding="utf-8"?>
<Properties xmlns="http://schemas.openxmlformats.org/officeDocument/2006/extended-properties" xmlns:vt="http://schemas.openxmlformats.org/officeDocument/2006/docPropsVTypes">
  <Template/>
  <TotalTime>5</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Presentation</dc:title>
  <dc:creator>Issy Middleton</dc:creator>
  <cp:keywords/>
  <dcterms:created xsi:type="dcterms:W3CDTF">2020-11-30T17:36:36Z</dcterms:created>
  <dcterms:modified xsi:type="dcterms:W3CDTF">2020-11-30T17:36:36Z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30/11/2020</vt:lpwstr>
  </property>
  <property fmtid="{D5CDD505-2E9C-101B-9397-08002B2CF9AE}" pid="3" name="output">
    <vt:lpwstr/>
  </property>
</Properties>
</file>