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460" autoAdjust="0"/>
  </p:normalViewPr>
  <p:slideViewPr>
    <p:cSldViewPr snapToGrid="0">
      <p:cViewPr varScale="1">
        <p:scale>
          <a:sx n="85" d="100"/>
          <a:sy n="85"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AD04F-409B-4627-B667-50A1518BFA22}" type="datetimeFigureOut">
              <a:rPr lang="en-US" smtClean="0"/>
              <a:t>12/22/2020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F6ED0-6A09-43D1-82F1-D248F2494D4A}" type="slidenum">
              <a:rPr lang="en-US" smtClean="0"/>
              <a:t>‹#›</a:t>
            </a:fld>
            <a:endParaRPr lang="en-US" dirty="0"/>
          </a:p>
        </p:txBody>
      </p:sp>
    </p:spTree>
    <p:extLst>
      <p:ext uri="{BB962C8B-B14F-4D97-AF65-F5344CB8AC3E}">
        <p14:creationId xmlns:p14="http://schemas.microsoft.com/office/powerpoint/2010/main" val="90455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F6ED0-6A09-43D1-82F1-D248F2494D4A}" type="slidenum">
              <a:rPr lang="en-US" smtClean="0"/>
              <a:t>10</a:t>
            </a:fld>
            <a:endParaRPr lang="en-US" dirty="0"/>
          </a:p>
        </p:txBody>
      </p:sp>
    </p:spTree>
    <p:extLst>
      <p:ext uri="{BB962C8B-B14F-4D97-AF65-F5344CB8AC3E}">
        <p14:creationId xmlns:p14="http://schemas.microsoft.com/office/powerpoint/2010/main" val="163506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384978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242514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2075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402657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325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380437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96740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146712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62432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171832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175350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41512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254108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185297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112129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BF0E5-E142-4C76-BFE9-2DF9CD0E316B}"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AAD4D8-F667-47EB-8D6D-01B24D827CD4}" type="slidenum">
              <a:rPr lang="en-US" smtClean="0"/>
              <a:t>‹#›</a:t>
            </a:fld>
            <a:endParaRPr lang="en-US" dirty="0"/>
          </a:p>
        </p:txBody>
      </p:sp>
    </p:spTree>
    <p:extLst>
      <p:ext uri="{BB962C8B-B14F-4D97-AF65-F5344CB8AC3E}">
        <p14:creationId xmlns:p14="http://schemas.microsoft.com/office/powerpoint/2010/main" val="400631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CBF0E5-E142-4C76-BFE9-2DF9CD0E316B}" type="datetimeFigureOut">
              <a:rPr lang="en-US" smtClean="0"/>
              <a:t>12/22/2020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AAD4D8-F667-47EB-8D6D-01B24D827CD4}" type="slidenum">
              <a:rPr lang="en-US" smtClean="0"/>
              <a:t>‹#›</a:t>
            </a:fld>
            <a:endParaRPr lang="en-US" dirty="0"/>
          </a:p>
        </p:txBody>
      </p:sp>
    </p:spTree>
    <p:extLst>
      <p:ext uri="{BB962C8B-B14F-4D97-AF65-F5344CB8AC3E}">
        <p14:creationId xmlns:p14="http://schemas.microsoft.com/office/powerpoint/2010/main" val="179843321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1874"/>
            <a:ext cx="9144000" cy="951150"/>
          </a:xfrm>
        </p:spPr>
        <p:txBody>
          <a:bodyPr>
            <a:norm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Fundamentals of Management</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Subtitle 2"/>
          <p:cNvSpPr>
            <a:spLocks noGrp="1"/>
          </p:cNvSpPr>
          <p:nvPr>
            <p:ph type="subTitle" idx="1"/>
          </p:nvPr>
        </p:nvSpPr>
        <p:spPr>
          <a:xfrm>
            <a:off x="1515414" y="1642526"/>
            <a:ext cx="9144000" cy="4938578"/>
          </a:xfrm>
        </p:spPr>
        <p:txBody>
          <a:bodyPr>
            <a:normAutofit lnSpcReduction="10000"/>
          </a:bodyPr>
          <a:lstStyle/>
          <a:p>
            <a:pPr algn="ctr"/>
            <a:r>
              <a:rPr lang="en-US" sz="4400" dirty="0" smtClean="0">
                <a:solidFill>
                  <a:schemeClr val="tx1"/>
                </a:solidFill>
                <a:latin typeface="Rockwell" panose="02060603020205020403" pitchFamily="18" charset="0"/>
              </a:rPr>
              <a:t>Presentation</a:t>
            </a:r>
          </a:p>
          <a:p>
            <a:pPr algn="ctr"/>
            <a:r>
              <a:rPr lang="en-US" sz="2400" dirty="0" smtClean="0">
                <a:latin typeface="Rockwell" panose="02060603020205020403" pitchFamily="18" charset="0"/>
              </a:rPr>
              <a:t>    </a:t>
            </a:r>
            <a:r>
              <a:rPr lang="en-US" sz="3200" dirty="0" smtClean="0">
                <a:ln>
                  <a:solidFill>
                    <a:schemeClr val="bg1"/>
                  </a:solidFill>
                </a:ln>
                <a:latin typeface="Rockwell" panose="02060603020205020403" pitchFamily="18" charset="0"/>
              </a:rPr>
              <a:t>Organization Name:</a:t>
            </a:r>
          </a:p>
          <a:p>
            <a:pPr algn="ctr"/>
            <a:r>
              <a:rPr lang="en-US" sz="2400" dirty="0" smtClean="0">
                <a:latin typeface="Rockwell" panose="02060603020205020403" pitchFamily="18" charset="0"/>
              </a:rPr>
              <a:t> </a:t>
            </a:r>
            <a:r>
              <a:rPr lang="en-US" sz="2400" dirty="0" smtClean="0">
                <a:latin typeface="Rockwell" panose="02060603020205020403" pitchFamily="18" charset="0"/>
              </a:rPr>
              <a:t>Integrated Business Solution</a:t>
            </a:r>
          </a:p>
          <a:p>
            <a:pPr algn="ctr"/>
            <a:endParaRPr lang="en-US" sz="2400" dirty="0" smtClean="0">
              <a:latin typeface="Rockwell" panose="02060603020205020403" pitchFamily="18" charset="0"/>
            </a:endParaRPr>
          </a:p>
          <a:p>
            <a:pPr algn="ctr"/>
            <a:r>
              <a:rPr lang="en-US" sz="3200" dirty="0" smtClean="0">
                <a:ln>
                  <a:solidFill>
                    <a:schemeClr val="bg1"/>
                  </a:solidFill>
                </a:ln>
                <a:latin typeface="Rockwell" panose="02060603020205020403" pitchFamily="18" charset="0"/>
              </a:rPr>
              <a:t>Group </a:t>
            </a:r>
            <a:r>
              <a:rPr lang="en-US" sz="3200" dirty="0">
                <a:ln>
                  <a:solidFill>
                    <a:schemeClr val="bg1"/>
                  </a:solidFill>
                </a:ln>
                <a:latin typeface="Rockwell" panose="02060603020205020403" pitchFamily="18" charset="0"/>
              </a:rPr>
              <a:t>Members:</a:t>
            </a:r>
          </a:p>
          <a:p>
            <a:pPr algn="ctr"/>
            <a:r>
              <a:rPr lang="en-US" sz="2400" dirty="0" smtClean="0">
                <a:latin typeface="Rockwell" panose="02060603020205020403" pitchFamily="18" charset="0"/>
              </a:rPr>
              <a:t>Affan </a:t>
            </a:r>
            <a:r>
              <a:rPr lang="en-US" sz="2400" dirty="0">
                <a:latin typeface="Rockwell" panose="02060603020205020403" pitchFamily="18" charset="0"/>
              </a:rPr>
              <a:t>Khan 19P-0045</a:t>
            </a:r>
          </a:p>
          <a:p>
            <a:pPr algn="ctr"/>
            <a:r>
              <a:rPr lang="en-US" sz="2400" dirty="0" smtClean="0">
                <a:latin typeface="Rockwell" panose="02060603020205020403" pitchFamily="18" charset="0"/>
              </a:rPr>
              <a:t> </a:t>
            </a:r>
            <a:r>
              <a:rPr lang="en-US" sz="2400" dirty="0" smtClean="0">
                <a:latin typeface="Rockwell" panose="02060603020205020403" pitchFamily="18" charset="0"/>
              </a:rPr>
              <a:t>Istafa </a:t>
            </a:r>
            <a:r>
              <a:rPr lang="en-US" sz="2400" dirty="0">
                <a:latin typeface="Rockwell" panose="02060603020205020403" pitchFamily="18" charset="0"/>
              </a:rPr>
              <a:t>Malik 19P-0033</a:t>
            </a:r>
          </a:p>
          <a:p>
            <a:pPr algn="ctr"/>
            <a:r>
              <a:rPr lang="en-US" sz="2400" dirty="0" smtClean="0">
                <a:latin typeface="Rockwell" panose="02060603020205020403" pitchFamily="18" charset="0"/>
              </a:rPr>
              <a:t>Faiq </a:t>
            </a:r>
            <a:r>
              <a:rPr lang="en-US" sz="2400" dirty="0">
                <a:latin typeface="Rockwell" panose="02060603020205020403" pitchFamily="18" charset="0"/>
              </a:rPr>
              <a:t>Aslam   </a:t>
            </a:r>
            <a:r>
              <a:rPr lang="en-US" sz="2400" dirty="0" smtClean="0">
                <a:latin typeface="Rockwell" panose="02060603020205020403" pitchFamily="18" charset="0"/>
              </a:rPr>
              <a:t>19P-0082</a:t>
            </a:r>
          </a:p>
          <a:p>
            <a:pPr algn="ctr"/>
            <a:r>
              <a:rPr lang="en-US" sz="2400" dirty="0" smtClean="0">
                <a:latin typeface="Rockwell" panose="02060603020205020403" pitchFamily="18" charset="0"/>
              </a:rPr>
              <a:t>Rana </a:t>
            </a:r>
            <a:r>
              <a:rPr lang="en-US" sz="2400" dirty="0">
                <a:latin typeface="Rockwell" panose="02060603020205020403" pitchFamily="18" charset="0"/>
              </a:rPr>
              <a:t>Rehan </a:t>
            </a:r>
            <a:r>
              <a:rPr lang="en-US" sz="2400" dirty="0" smtClean="0">
                <a:latin typeface="Rockwell" panose="02060603020205020403" pitchFamily="18" charset="0"/>
              </a:rPr>
              <a:t>Qaisar 19P-0077</a:t>
            </a:r>
            <a:endParaRPr lang="en-US" sz="2400" dirty="0">
              <a:latin typeface="Rockwell" panose="02060603020205020403" pitchFamily="18" charset="0"/>
            </a:endParaRPr>
          </a:p>
          <a:p>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1578970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46" y="269645"/>
            <a:ext cx="5275184" cy="1525761"/>
          </a:xfrm>
        </p:spPr>
        <p:txBody>
          <a:bodyPr>
            <a:no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Organizational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Planning:</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4937696" y="1122671"/>
            <a:ext cx="6078524" cy="5526437"/>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In IBS all the phases of planning are followed.</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Strategic plan</a:t>
            </a:r>
            <a:r>
              <a:rPr lang="en-US" sz="2000" dirty="0">
                <a:latin typeface="Times New Roman" panose="02020603050405020304" pitchFamily="18" charset="0"/>
                <a:cs typeface="Times New Roman" panose="02020603050405020304" pitchFamily="18" charset="0"/>
              </a:rPr>
              <a:t> is the IBS’s big picture. It defines the goals for a set period of time, whether that’s one year or ten, and ensures that those goals align with the company’s mission, vision, and values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Tactical plan</a:t>
            </a:r>
            <a:r>
              <a:rPr lang="en-US" sz="2000" dirty="0">
                <a:latin typeface="Times New Roman" panose="02020603050405020304" pitchFamily="18" charset="0"/>
                <a:cs typeface="Times New Roman" panose="02020603050405020304" pitchFamily="18" charset="0"/>
              </a:rPr>
              <a:t> is composed of several short-term goals, typically carried out within one year, that support the strategic plan. Generally, it’s the responsibility of middle managers to set </a:t>
            </a:r>
            <a:r>
              <a:rPr lang="en-US" sz="2000" dirty="0" smtClean="0">
                <a:latin typeface="Times New Roman" panose="02020603050405020304" pitchFamily="18" charset="0"/>
                <a:cs typeface="Times New Roman" panose="02020603050405020304" pitchFamily="18" charset="0"/>
              </a:rPr>
              <a:t>tactical strategies.</a:t>
            </a:r>
          </a:p>
          <a:p>
            <a:pPr>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Operational </a:t>
            </a:r>
            <a:r>
              <a:rPr lang="en-US" sz="2000" b="1" dirty="0">
                <a:latin typeface="Times New Roman" panose="02020603050405020304" pitchFamily="18" charset="0"/>
                <a:cs typeface="Times New Roman" panose="02020603050405020304" pitchFamily="18" charset="0"/>
              </a:rPr>
              <a:t>plan</a:t>
            </a:r>
            <a:r>
              <a:rPr lang="en-US" sz="2000" dirty="0">
                <a:latin typeface="Times New Roman" panose="02020603050405020304" pitchFamily="18" charset="0"/>
                <a:cs typeface="Times New Roman" panose="02020603050405020304" pitchFamily="18" charset="0"/>
              </a:rPr>
              <a:t> IBS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encompass what needs to happen continually, on a day-to-day basis, in order to execute tactical plans. Operational plans could include work schedules, policies, rules, or regulations that set standards for </a:t>
            </a:r>
            <a:r>
              <a:rPr lang="en-US" sz="2000" dirty="0" smtClean="0">
                <a:latin typeface="Times New Roman" panose="02020603050405020304" pitchFamily="18" charset="0"/>
                <a:cs typeface="Times New Roman" panose="02020603050405020304" pitchFamily="18" charset="0"/>
              </a:rPr>
              <a:t>employees.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Contingency </a:t>
            </a:r>
            <a:r>
              <a:rPr lang="en-US" sz="2000" dirty="0">
                <a:latin typeface="Times New Roman" panose="02020603050405020304" pitchFamily="18" charset="0"/>
                <a:cs typeface="Times New Roman" panose="02020603050405020304" pitchFamily="18" charset="0"/>
              </a:rPr>
              <a:t>plans wait in the wings in case of a crisis or unforeseen event. While doing Contingency plans IBS cover a range of possible scenarios and appropriate responses for issues varying from personnel planning to advanced preparation for outside occurrences that could negatively impact the business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46" y="2014839"/>
            <a:ext cx="4202509" cy="4202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453206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7209"/>
            <a:ext cx="3854528" cy="781002"/>
          </a:xfrm>
        </p:spPr>
        <p:txBody>
          <a:bodyPr>
            <a:no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Goals:</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5516" y="3111189"/>
            <a:ext cx="4570075" cy="3546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half" idx="2"/>
          </p:nvPr>
        </p:nvSpPr>
        <p:spPr>
          <a:xfrm>
            <a:off x="677333" y="1438507"/>
            <a:ext cx="6860891" cy="5218771"/>
          </a:xfrm>
        </p:spPr>
        <p:txBody>
          <a:bodyPr>
            <a:normAutofit fontScale="92500" lnSpcReduction="20000"/>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Goal of IBS is to be the no.1 IT organization in Pakistan and helping people to ease their work by gaining the facilities IBS provides which directly lead toward the development of our country.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Traditional goal setting everyone has their own goal. Goals are subdivided among the managers and employees and no particular goal is followed which indirectly leads to the failure of company.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Management by objective is followed. In every 2 weeks or three a meeting is held where everyone give their suggestion to make the company better and specific goals are set  everyone work on it.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the manager plan different goals and check the benefits of these goals, the strength and weakness of goals whether it’ll help the organization or not. After analyzing they held up a meeting where the managers tell everyone that decisions they made and how to implement it.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While doing planning or decision manager review the comment of costumes where is the company lacking at? Manager of IBS also take information from employees, other competitors, from internet to make their product more effective and while launching new products environment scanning plays important role.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26308710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1000"/>
                                        <p:tgtEl>
                                          <p:spTgt spid="5">
                                            <p:txEl>
                                              <p:pRg st="1" end="1"/>
                                            </p:txEl>
                                          </p:spTgt>
                                        </p:tgtEl>
                                      </p:cBhvr>
                                    </p:animEffect>
                                    <p:anim calcmode="lin" valueType="num">
                                      <p:cBhvr>
                                        <p:cTn id="3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1000"/>
                                        <p:tgtEl>
                                          <p:spTgt spid="5">
                                            <p:txEl>
                                              <p:pRg st="2" end="2"/>
                                            </p:txEl>
                                          </p:spTgt>
                                        </p:tgtEl>
                                      </p:cBhvr>
                                    </p:animEffect>
                                    <p:anim calcmode="lin" valueType="num">
                                      <p:cBhvr>
                                        <p:cTn id="3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0"/>
                                        <p:tgtEl>
                                          <p:spTgt spid="5">
                                            <p:txEl>
                                              <p:pRg st="4" end="4"/>
                                            </p:txEl>
                                          </p:spTgt>
                                        </p:tgtEl>
                                      </p:cBhvr>
                                    </p:animEffect>
                                    <p:anim calcmode="lin" valueType="num">
                                      <p:cBhvr>
                                        <p:cTn id="4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245" y="2935331"/>
            <a:ext cx="4178527" cy="3656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a:xfrm>
            <a:off x="677334" y="185854"/>
            <a:ext cx="10295466" cy="1320800"/>
          </a:xfrm>
        </p:spPr>
        <p:txBody>
          <a:bodyPr>
            <a:noAutofit/>
          </a:bodyPr>
          <a:lstStyle/>
          <a:p>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Human Resource </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Management </a:t>
            </a: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P</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rocess</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a:t>
            </a:r>
            <a:endPar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942380"/>
            <a:ext cx="9023550" cy="4892786"/>
          </a:xfrm>
        </p:spPr>
        <p:txBody>
          <a:bodyPr>
            <a:normAutofit/>
          </a:body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 IBS manager analyses the employees whoever is workings effectively stays and whoever is not workings discharged by the manager. Every year they advertise for job. Whoever is eligible apply for job? Among there competitor they select few of them who are actually eligible for this job according to their requirement. Then the manager held a meeting with them tell them the goal of the company and ask the workers to train </a:t>
            </a:r>
            <a:r>
              <a:rPr lang="en-US" sz="2000" dirty="0" smtClean="0">
                <a:solidFill>
                  <a:schemeClr val="tx1"/>
                </a:solidFill>
                <a:latin typeface="Times New Roman" panose="02020603050405020304" pitchFamily="18" charset="0"/>
                <a:cs typeface="Times New Roman" panose="02020603050405020304" pitchFamily="18" charset="0"/>
              </a:rPr>
              <a:t>them</a:t>
            </a:r>
            <a:r>
              <a:rPr lang="en-US" sz="2000" dirty="0">
                <a:solidFill>
                  <a:schemeClr val="tx1"/>
                </a:solidFill>
                <a:latin typeface="Times New Roman" panose="02020603050405020304" pitchFamily="18" charset="0"/>
                <a:cs typeface="Times New Roman" panose="02020603050405020304" pitchFamily="18" charset="0"/>
              </a:rPr>
              <a:t>. They teach them the rules and regulations of the company and what information is necessary for the work they teach them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26911551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fltVal val="0"/>
                                          </p:val>
                                        </p:tav>
                                        <p:tav tm="100000">
                                          <p:val>
                                            <p:strVal val="#ppt_w"/>
                                          </p:val>
                                        </p:tav>
                                      </p:tavLst>
                                    </p:anim>
                                    <p:anim calcmode="lin" valueType="num">
                                      <p:cBhvr>
                                        <p:cTn id="33" dur="1000" fill="hold"/>
                                        <p:tgtEl>
                                          <p:spTgt spid="5"/>
                                        </p:tgtEl>
                                        <p:attrNameLst>
                                          <p:attrName>ppt_h</p:attrName>
                                        </p:attrNameLst>
                                      </p:cBhvr>
                                      <p:tavLst>
                                        <p:tav tm="0">
                                          <p:val>
                                            <p:fltVal val="0"/>
                                          </p:val>
                                        </p:tav>
                                        <p:tav tm="100000">
                                          <p:val>
                                            <p:strVal val="#ppt_h"/>
                                          </p:val>
                                        </p:tav>
                                      </p:tavLst>
                                    </p:anim>
                                    <p:anim calcmode="lin" valueType="num">
                                      <p:cBhvr>
                                        <p:cTn id="34" dur="1000" fill="hold"/>
                                        <p:tgtEl>
                                          <p:spTgt spid="5"/>
                                        </p:tgtEl>
                                        <p:attrNameLst>
                                          <p:attrName>style.rotation</p:attrName>
                                        </p:attrNameLst>
                                      </p:cBhvr>
                                      <p:tavLst>
                                        <p:tav tm="0">
                                          <p:val>
                                            <p:fltVal val="90"/>
                                          </p:val>
                                        </p:tav>
                                        <p:tav tm="100000">
                                          <p:val>
                                            <p:fltVal val="0"/>
                                          </p:val>
                                        </p:tav>
                                      </p:tavLst>
                                    </p:anim>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551"/>
            <a:ext cx="8596668" cy="1320800"/>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Organizational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Structure:</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942381"/>
            <a:ext cx="8596668" cy="5098982"/>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chain of command is followed. Employees are answered by front line manager. Front line manager is answered by middle manager and middle manager is answerable to top manager. The chain of command not only establishes accountability, it lays out a company's lines of authority and decision-making power</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IBS is highly Centralized and Mechanistic organization because this organization required highly specialized peoples of different departments. The organization is related to technology so whoever is specialized in technology can only do job in this </a:t>
            </a:r>
            <a:r>
              <a:rPr lang="en-US" sz="2000" dirty="0" smtClean="0">
                <a:latin typeface="Times New Roman" panose="02020603050405020304" pitchFamily="18" charset="0"/>
                <a:cs typeface="Times New Roman" panose="02020603050405020304" pitchFamily="18" charset="0"/>
              </a:rPr>
              <a:t>organization.</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0086" y="3682458"/>
            <a:ext cx="4353916" cy="3047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217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80">
                                          <p:stCondLst>
                                            <p:cond delay="0"/>
                                          </p:stCondLst>
                                        </p:cTn>
                                        <p:tgtEl>
                                          <p:spTgt spid="6"/>
                                        </p:tgtEl>
                                      </p:cBhvr>
                                    </p:animEffect>
                                    <p:anim calcmode="lin" valueType="num">
                                      <p:cBhvr>
                                        <p:cTn id="3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3" dur="26">
                                          <p:stCondLst>
                                            <p:cond delay="650"/>
                                          </p:stCondLst>
                                        </p:cTn>
                                        <p:tgtEl>
                                          <p:spTgt spid="6"/>
                                        </p:tgtEl>
                                      </p:cBhvr>
                                      <p:to x="100000" y="60000"/>
                                    </p:animScale>
                                    <p:animScale>
                                      <p:cBhvr>
                                        <p:cTn id="44" dur="166" decel="50000">
                                          <p:stCondLst>
                                            <p:cond delay="676"/>
                                          </p:stCondLst>
                                        </p:cTn>
                                        <p:tgtEl>
                                          <p:spTgt spid="6"/>
                                        </p:tgtEl>
                                      </p:cBhvr>
                                      <p:to x="100000" y="100000"/>
                                    </p:animScale>
                                    <p:animScale>
                                      <p:cBhvr>
                                        <p:cTn id="45" dur="26">
                                          <p:stCondLst>
                                            <p:cond delay="1312"/>
                                          </p:stCondLst>
                                        </p:cTn>
                                        <p:tgtEl>
                                          <p:spTgt spid="6"/>
                                        </p:tgtEl>
                                      </p:cBhvr>
                                      <p:to x="100000" y="80000"/>
                                    </p:animScale>
                                    <p:animScale>
                                      <p:cBhvr>
                                        <p:cTn id="46" dur="166" decel="50000">
                                          <p:stCondLst>
                                            <p:cond delay="1338"/>
                                          </p:stCondLst>
                                        </p:cTn>
                                        <p:tgtEl>
                                          <p:spTgt spid="6"/>
                                        </p:tgtEl>
                                      </p:cBhvr>
                                      <p:to x="100000" y="100000"/>
                                    </p:animScale>
                                    <p:animScale>
                                      <p:cBhvr>
                                        <p:cTn id="47" dur="26">
                                          <p:stCondLst>
                                            <p:cond delay="1642"/>
                                          </p:stCondLst>
                                        </p:cTn>
                                        <p:tgtEl>
                                          <p:spTgt spid="6"/>
                                        </p:tgtEl>
                                      </p:cBhvr>
                                      <p:to x="100000" y="90000"/>
                                    </p:animScale>
                                    <p:animScale>
                                      <p:cBhvr>
                                        <p:cTn id="48" dur="166" decel="50000">
                                          <p:stCondLst>
                                            <p:cond delay="1668"/>
                                          </p:stCondLst>
                                        </p:cTn>
                                        <p:tgtEl>
                                          <p:spTgt spid="6"/>
                                        </p:tgtEl>
                                      </p:cBhvr>
                                      <p:to x="100000" y="100000"/>
                                    </p:animScale>
                                    <p:animScale>
                                      <p:cBhvr>
                                        <p:cTn id="49" dur="26">
                                          <p:stCondLst>
                                            <p:cond delay="1808"/>
                                          </p:stCondLst>
                                        </p:cTn>
                                        <p:tgtEl>
                                          <p:spTgt spid="6"/>
                                        </p:tgtEl>
                                      </p:cBhvr>
                                      <p:to x="100000" y="95000"/>
                                    </p:animScale>
                                    <p:animScale>
                                      <p:cBhvr>
                                        <p:cTn id="5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980"/>
            <a:ext cx="8596668" cy="1320800"/>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Organizational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Design:</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1335399"/>
            <a:ext cx="8596668" cy="3880773"/>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the work is divided among the employee according to their skills. Whoever are best in programming are given projects. When one project is completed other is given and whoever is expert in installation are given projects and vice versa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989" y="2795704"/>
            <a:ext cx="4320306" cy="3772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8463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980"/>
            <a:ext cx="8596668" cy="1320800"/>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Motivation:</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1248937"/>
            <a:ext cx="8596668" cy="4792425"/>
          </a:xfrm>
        </p:spPr>
        <p:txBody>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employees in </a:t>
            </a:r>
            <a:r>
              <a:rPr lang="en-US" sz="2000" dirty="0" smtClean="0">
                <a:latin typeface="Times New Roman" panose="02020603050405020304" pitchFamily="18" charset="0"/>
                <a:cs typeface="Times New Roman" panose="02020603050405020304" pitchFamily="18" charset="0"/>
              </a:rPr>
              <a:t>IBS </a:t>
            </a:r>
            <a:r>
              <a:rPr lang="en-US" sz="2000" dirty="0">
                <a:latin typeface="Times New Roman" panose="02020603050405020304" pitchFamily="18" charset="0"/>
                <a:cs typeface="Times New Roman" panose="02020603050405020304" pitchFamily="18" charset="0"/>
              </a:rPr>
              <a:t>are motivated and happily do their job. Manager Motivate and appreciate their work. Managers value the employees work and whoever is working good is rewarded by bonus. Everyone in the organization is fairly treated there is no miss use of the authority in organization. Everyone is treated with respect and they’re having a nice environment so that everyone should feel comfortable while working.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755" y="3174707"/>
            <a:ext cx="4779226" cy="3584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766341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980"/>
            <a:ext cx="8596668" cy="1320800"/>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Communication:</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1201585"/>
            <a:ext cx="8596668" cy="2199538"/>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mails are given to every employee and a channel is created to communicate with other employees and manager so if there is any problem related to work it is easily solved without any delay. Taking care of the costumers is the foremost duty of the organization. Costumer can also contact with the workers whenever they felt any problem and they can also directly contact with the manager.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045" y="3235828"/>
            <a:ext cx="5962650" cy="3419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3909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31" y="118945"/>
            <a:ext cx="8596668" cy="1320800"/>
          </a:xfrm>
        </p:spPr>
        <p:txBody>
          <a:bodyPr>
            <a:normAutofit/>
          </a:bodyP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Thanks For Listening.</a:t>
            </a:r>
            <a:endPar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607" y="1439744"/>
            <a:ext cx="6850315" cy="5192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35241274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396471" cy="1320800"/>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Introduction:</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3" y="2160589"/>
            <a:ext cx="9632243" cy="3526533"/>
          </a:xfrm>
        </p:spPr>
        <p:txBody>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Our organization is Integrated Business Solution(IBS), IBS </a:t>
            </a:r>
            <a:r>
              <a:rPr lang="en-US" sz="2000" dirty="0">
                <a:latin typeface="Times New Roman" panose="02020603050405020304" pitchFamily="18" charset="0"/>
                <a:cs typeface="Times New Roman" panose="02020603050405020304" pitchFamily="18" charset="0"/>
              </a:rPr>
              <a:t>is an organization which was incorporated in 2000 and works under PBD (Pakistan business development). IBS is basically an (IT) business related to computer builders and scanners. It is one of the toppest known IT businesses’ in Islamabad. However it operates in different parts of the country (Pakistan).Because of the quality work people refer the IBS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company provides services in camera operating, back hand programs used at super stores, Computer repairing and computer programming.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2510338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273807" cy="1320800"/>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Management:</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3" y="1572322"/>
            <a:ext cx="9738545" cy="5062653"/>
          </a:xfrm>
        </p:spPr>
        <p:txBody>
          <a:bodyPr>
            <a:normAutofit fontScale="92500" lnSpcReduction="20000"/>
          </a:bodyPr>
          <a:lstStyle/>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Front line manager</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AMMAR </a:t>
            </a:r>
            <a:r>
              <a:rPr lang="en-US" sz="2200" dirty="0">
                <a:latin typeface="Times New Roman" panose="02020603050405020304" pitchFamily="18" charset="0"/>
                <a:cs typeface="Times New Roman" panose="02020603050405020304" pitchFamily="18" charset="0"/>
              </a:rPr>
              <a:t>JANJUA</a:t>
            </a:r>
          </a:p>
          <a:p>
            <a:pPr marL="0" indent="0">
              <a:buNone/>
            </a:pPr>
            <a:r>
              <a:rPr lang="en-US" sz="2200" dirty="0" smtClean="0">
                <a:latin typeface="Times New Roman" panose="02020603050405020304" pitchFamily="18" charset="0"/>
                <a:cs typeface="Times New Roman" panose="02020603050405020304" pitchFamily="18" charset="0"/>
              </a:rPr>
              <a:t>       Our </a:t>
            </a:r>
            <a:r>
              <a:rPr lang="en-US" sz="2200" dirty="0" smtClean="0">
                <a:latin typeface="Times New Roman" panose="02020603050405020304" pitchFamily="18" charset="0"/>
                <a:cs typeface="Times New Roman" panose="02020603050405020304" pitchFamily="18" charset="0"/>
              </a:rPr>
              <a:t>First line of defense is Ammar Janjua.He </a:t>
            </a:r>
            <a:r>
              <a:rPr lang="en-US" sz="2200" dirty="0">
                <a:latin typeface="Times New Roman" panose="02020603050405020304" pitchFamily="18" charset="0"/>
                <a:cs typeface="Times New Roman" panose="02020603050405020304" pitchFamily="18" charset="0"/>
              </a:rPr>
              <a:t>is the front line manager, He makes sure that every employ and worker us working and is not on a holiday. He manages their living, their food and their pay as well</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Middle Manager</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AHMED </a:t>
            </a:r>
            <a:r>
              <a:rPr lang="en-US" sz="2200" dirty="0">
                <a:latin typeface="Times New Roman" panose="02020603050405020304" pitchFamily="18" charset="0"/>
                <a:cs typeface="Times New Roman" panose="02020603050405020304" pitchFamily="18" charset="0"/>
              </a:rPr>
              <a:t>MUNIR</a:t>
            </a:r>
          </a:p>
          <a:p>
            <a:pPr marL="0" indent="0">
              <a:buNone/>
            </a:pPr>
            <a:r>
              <a:rPr lang="en-US" sz="2200" dirty="0" smtClean="0">
                <a:latin typeface="Times New Roman" panose="02020603050405020304" pitchFamily="18" charset="0"/>
                <a:cs typeface="Times New Roman" panose="02020603050405020304" pitchFamily="18" charset="0"/>
              </a:rPr>
              <a:t>	Ahmed </a:t>
            </a:r>
            <a:r>
              <a:rPr lang="en-US" sz="2200" dirty="0">
                <a:latin typeface="Times New Roman" panose="02020603050405020304" pitchFamily="18" charset="0"/>
                <a:cs typeface="Times New Roman" panose="02020603050405020304" pitchFamily="18" charset="0"/>
              </a:rPr>
              <a:t>is the middle manager and has complete authority to pass orders when MUHAMMAD MUNIR (the </a:t>
            </a:r>
            <a:r>
              <a:rPr lang="en-US" sz="2200" dirty="0" smtClean="0">
                <a:latin typeface="Times New Roman" panose="02020603050405020304" pitchFamily="18" charset="0"/>
                <a:cs typeface="Times New Roman" panose="02020603050405020304" pitchFamily="18" charset="0"/>
              </a:rPr>
              <a:t>top </a:t>
            </a:r>
            <a:r>
              <a:rPr lang="en-US" sz="2200" dirty="0">
                <a:latin typeface="Times New Roman" panose="02020603050405020304" pitchFamily="18" charset="0"/>
                <a:cs typeface="Times New Roman" panose="02020603050405020304" pitchFamily="18" charset="0"/>
              </a:rPr>
              <a:t>manager as well as his father is not in work, or is abroad). He deals in the public sector and the final output and material is first shown to him. </a:t>
            </a:r>
          </a:p>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Top Manager</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MUHAMMAD </a:t>
            </a:r>
            <a:r>
              <a:rPr lang="en-US" sz="2200" dirty="0">
                <a:latin typeface="Times New Roman" panose="02020603050405020304" pitchFamily="18" charset="0"/>
                <a:cs typeface="Times New Roman" panose="02020603050405020304" pitchFamily="18" charset="0"/>
              </a:rPr>
              <a:t>MUNIR</a:t>
            </a:r>
          </a:p>
          <a:p>
            <a:pPr marL="0" indent="0">
              <a:buNone/>
            </a:pPr>
            <a:r>
              <a:rPr lang="en-US" sz="2200" dirty="0" smtClean="0">
                <a:latin typeface="Times New Roman" panose="02020603050405020304" pitchFamily="18" charset="0"/>
                <a:cs typeface="Times New Roman" panose="02020603050405020304" pitchFamily="18" charset="0"/>
              </a:rPr>
              <a:t>	He </a:t>
            </a:r>
            <a:r>
              <a:rPr lang="en-US" sz="2200" dirty="0">
                <a:latin typeface="Times New Roman" panose="02020603050405020304" pitchFamily="18" charset="0"/>
                <a:cs typeface="Times New Roman" panose="02020603050405020304" pitchFamily="18" charset="0"/>
              </a:rPr>
              <a:t>is the </a:t>
            </a:r>
            <a:r>
              <a:rPr lang="en-US" sz="2200" dirty="0" smtClean="0">
                <a:latin typeface="Times New Roman" panose="02020603050405020304" pitchFamily="18" charset="0"/>
                <a:cs typeface="Times New Roman" panose="02020603050405020304" pitchFamily="18" charset="0"/>
              </a:rPr>
              <a:t>top </a:t>
            </a:r>
            <a:r>
              <a:rPr lang="en-US" sz="2200" dirty="0">
                <a:latin typeface="Times New Roman" panose="02020603050405020304" pitchFamily="18" charset="0"/>
                <a:cs typeface="Times New Roman" panose="02020603050405020304" pitchFamily="18" charset="0"/>
              </a:rPr>
              <a:t>manager, he deals with the all employees under him and has hold on the organization (He is also the owner), He has done a lot of social work as well from the extra bonuses and he is responsible for passing any of the output and material made by the IBS.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2466002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420"/>
            <a:ext cx="8596668" cy="1424360"/>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Environment:</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ORGANISATIONAL BEHAVIOUR </a:t>
            </a:r>
            <a:r>
              <a:rPr lang="en-US" sz="2200" b="1" dirty="0" smtClean="0">
                <a:latin typeface="Times New Roman" panose="02020603050405020304" pitchFamily="18" charset="0"/>
                <a:cs typeface="Times New Roman" panose="02020603050405020304" pitchFamily="18" charset="0"/>
              </a:rPr>
              <a:t>:</a:t>
            </a:r>
          </a:p>
          <a:p>
            <a:pPr marL="0" indent="0">
              <a:buNone/>
            </a:pPr>
            <a:r>
              <a:rPr lang="en-US" sz="2200" b="1"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organizational behavior at IBS is lenient, as relief of every type is given to the employees, so that they can feel easy to work at IBS, rather than taking the work as a burden. Every type of the relaxation is given to the employees as well as to </a:t>
            </a:r>
            <a:r>
              <a:rPr lang="en-US" sz="2200" dirty="0" smtClean="0">
                <a:latin typeface="Times New Roman" panose="02020603050405020304" pitchFamily="18" charset="0"/>
                <a:cs typeface="Times New Roman" panose="02020603050405020304" pitchFamily="18" charset="0"/>
              </a:rPr>
              <a:t>Customers </a:t>
            </a:r>
            <a:r>
              <a:rPr lang="en-US" sz="2200" dirty="0">
                <a:latin typeface="Times New Roman" panose="02020603050405020304" pitchFamily="18" charset="0"/>
                <a:cs typeface="Times New Roman" panose="02020603050405020304" pitchFamily="18" charset="0"/>
              </a:rPr>
              <a:t>which is the main reason of </a:t>
            </a:r>
            <a:r>
              <a:rPr lang="en-US" sz="2200" dirty="0" smtClean="0">
                <a:latin typeface="Times New Roman" panose="02020603050405020304" pitchFamily="18" charset="0"/>
                <a:cs typeface="Times New Roman" panose="02020603050405020304" pitchFamily="18" charset="0"/>
              </a:rPr>
              <a:t>success.</a:t>
            </a:r>
          </a:p>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Organizational Culture</a:t>
            </a:r>
            <a:r>
              <a:rPr lang="en-US" sz="2200" b="1" dirty="0" smtClean="0">
                <a:latin typeface="Times New Roman" panose="02020603050405020304" pitchFamily="18" charset="0"/>
                <a:cs typeface="Times New Roman" panose="02020603050405020304" pitchFamily="18" charset="0"/>
              </a:rPr>
              <a:t>:</a:t>
            </a:r>
          </a:p>
          <a:p>
            <a:pPr marL="0" indent="0">
              <a:buNone/>
            </a:pPr>
            <a:r>
              <a:rPr lang="en-US" sz="2200" i="1" dirty="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culture at IBS is very comfortable every worker is allowed to follow their culture. No restriction is there on hiring the employees from specific </a:t>
            </a:r>
            <a:r>
              <a:rPr lang="en-US" sz="2200" dirty="0" smtClean="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people from all over the Pakistan come to IBS and work easily. IBS provides a literate and worth it platform to the fresh graduates and polishes them with the skills.</a:t>
            </a:r>
          </a:p>
          <a:p>
            <a:endParaRPr lang="en-US" sz="2000" i="1" dirty="0" smtClean="0"/>
          </a:p>
          <a:p>
            <a:pPr marL="0" indent="0">
              <a:buNone/>
            </a:pP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519" y="315434"/>
            <a:ext cx="3501483" cy="217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27944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2039"/>
            <a:ext cx="8522424" cy="1416621"/>
          </a:xfrm>
        </p:spPr>
        <p:txBody>
          <a:bodyPr>
            <a:normAutofit/>
          </a:bodyPr>
          <a:lstStyle/>
          <a:p>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Stakeholders &amp; Shareholder:</a:t>
            </a:r>
            <a:r>
              <a:rPr lang="en-US" dirty="0"/>
              <a:t/>
            </a:r>
            <a:br>
              <a:rPr lang="en-US" dirty="0"/>
            </a:b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3816" y="4221079"/>
            <a:ext cx="4290697" cy="2413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half" idx="2"/>
          </p:nvPr>
        </p:nvSpPr>
        <p:spPr>
          <a:xfrm>
            <a:off x="677333" y="1996484"/>
            <a:ext cx="8344003" cy="4520953"/>
          </a:xfrm>
        </p:spPr>
        <p:txBody>
          <a:bodyPr>
            <a:normAutofit/>
          </a:bodyPr>
          <a:lstStyle/>
          <a:p>
            <a:r>
              <a:rPr lang="en-US" dirty="0"/>
              <a:t> </a:t>
            </a:r>
            <a:r>
              <a:rPr lang="en-US" sz="2000" b="1" dirty="0">
                <a:latin typeface="Times New Roman" panose="02020603050405020304" pitchFamily="18" charset="0"/>
                <a:cs typeface="Times New Roman" panose="02020603050405020304" pitchFamily="18" charset="0"/>
              </a:rPr>
              <a:t>Stakeholders</a:t>
            </a:r>
            <a:r>
              <a:rPr lang="en-US" sz="2000" dirty="0">
                <a:latin typeface="Times New Roman" panose="02020603050405020304" pitchFamily="18" charset="0"/>
                <a:cs typeface="Times New Roman" panose="02020603050405020304" pitchFamily="18" charset="0"/>
              </a:rPr>
              <a:t> can affect or be affected by the organization's actions, objectives and policies. That is why the customer service of IBS is one of the best as they understand the problem of the customers and try to resolve them as soon as </a:t>
            </a:r>
            <a:r>
              <a:rPr lang="en-US" sz="2000" dirty="0" smtClean="0">
                <a:latin typeface="Times New Roman" panose="02020603050405020304" pitchFamily="18" charset="0"/>
                <a:cs typeface="Times New Roman" panose="02020603050405020304" pitchFamily="18" charset="0"/>
              </a:rPr>
              <a:t>possible. They </a:t>
            </a:r>
            <a:r>
              <a:rPr lang="en-US" sz="2000" dirty="0">
                <a:latin typeface="Times New Roman" panose="02020603050405020304" pitchFamily="18" charset="0"/>
                <a:cs typeface="Times New Roman" panose="02020603050405020304" pitchFamily="18" charset="0"/>
              </a:rPr>
              <a:t>know that customer have a great impact on their organization. </a:t>
            </a:r>
          </a:p>
          <a:p>
            <a:r>
              <a:rPr lang="en-US" sz="2000" b="1" dirty="0" smtClean="0">
                <a:latin typeface="Times New Roman" panose="02020603050405020304" pitchFamily="18" charset="0"/>
                <a:cs typeface="Times New Roman" panose="02020603050405020304" pitchFamily="18" charset="0"/>
              </a:rPr>
              <a:t>SHAREHOLDERS:</a:t>
            </a:r>
            <a:endParaRPr lang="en-US" sz="2000" b="1"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IBS is proud to have shareholders such as;</a:t>
            </a:r>
            <a:endParaRPr lang="en-US" sz="20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AHMED AZAD (CDA CHAIRMAN)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MUNIR HASSAN (owner of famous superstores in Islamabad)</a:t>
            </a:r>
          </a:p>
          <a:p>
            <a:endParaRPr lang="en-US" b="1"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343791747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1000"/>
                                        <p:tgtEl>
                                          <p:spTgt spid="5">
                                            <p:txEl>
                                              <p:pRg st="4" end="4"/>
                                            </p:txEl>
                                          </p:spTgt>
                                        </p:tgtEl>
                                      </p:cBhvr>
                                    </p:animEffect>
                                    <p:anim calcmode="lin" valueType="num">
                                      <p:cBhvr>
                                        <p:cTn id="3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80">
                                          <p:stCondLst>
                                            <p:cond delay="0"/>
                                          </p:stCondLst>
                                        </p:cTn>
                                        <p:tgtEl>
                                          <p:spTgt spid="6"/>
                                        </p:tgtEl>
                                      </p:cBhvr>
                                    </p:animEffect>
                                    <p:anim calcmode="lin" valueType="num">
                                      <p:cBhvr>
                                        <p:cTn id="4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7" dur="26">
                                          <p:stCondLst>
                                            <p:cond delay="650"/>
                                          </p:stCondLst>
                                        </p:cTn>
                                        <p:tgtEl>
                                          <p:spTgt spid="6"/>
                                        </p:tgtEl>
                                      </p:cBhvr>
                                      <p:to x="100000" y="60000"/>
                                    </p:animScale>
                                    <p:animScale>
                                      <p:cBhvr>
                                        <p:cTn id="48" dur="166" decel="50000">
                                          <p:stCondLst>
                                            <p:cond delay="676"/>
                                          </p:stCondLst>
                                        </p:cTn>
                                        <p:tgtEl>
                                          <p:spTgt spid="6"/>
                                        </p:tgtEl>
                                      </p:cBhvr>
                                      <p:to x="100000" y="100000"/>
                                    </p:animScale>
                                    <p:animScale>
                                      <p:cBhvr>
                                        <p:cTn id="49" dur="26">
                                          <p:stCondLst>
                                            <p:cond delay="1312"/>
                                          </p:stCondLst>
                                        </p:cTn>
                                        <p:tgtEl>
                                          <p:spTgt spid="6"/>
                                        </p:tgtEl>
                                      </p:cBhvr>
                                      <p:to x="100000" y="80000"/>
                                    </p:animScale>
                                    <p:animScale>
                                      <p:cBhvr>
                                        <p:cTn id="50" dur="166" decel="50000">
                                          <p:stCondLst>
                                            <p:cond delay="1338"/>
                                          </p:stCondLst>
                                        </p:cTn>
                                        <p:tgtEl>
                                          <p:spTgt spid="6"/>
                                        </p:tgtEl>
                                      </p:cBhvr>
                                      <p:to x="100000" y="100000"/>
                                    </p:animScale>
                                    <p:animScale>
                                      <p:cBhvr>
                                        <p:cTn id="51" dur="26">
                                          <p:stCondLst>
                                            <p:cond delay="1642"/>
                                          </p:stCondLst>
                                        </p:cTn>
                                        <p:tgtEl>
                                          <p:spTgt spid="6"/>
                                        </p:tgtEl>
                                      </p:cBhvr>
                                      <p:to x="100000" y="90000"/>
                                    </p:animScale>
                                    <p:animScale>
                                      <p:cBhvr>
                                        <p:cTn id="52" dur="166" decel="50000">
                                          <p:stCondLst>
                                            <p:cond delay="1668"/>
                                          </p:stCondLst>
                                        </p:cTn>
                                        <p:tgtEl>
                                          <p:spTgt spid="6"/>
                                        </p:tgtEl>
                                      </p:cBhvr>
                                      <p:to x="100000" y="100000"/>
                                    </p:animScale>
                                    <p:animScale>
                                      <p:cBhvr>
                                        <p:cTn id="53" dur="26">
                                          <p:stCondLst>
                                            <p:cond delay="1808"/>
                                          </p:stCondLst>
                                        </p:cTn>
                                        <p:tgtEl>
                                          <p:spTgt spid="6"/>
                                        </p:tgtEl>
                                      </p:cBhvr>
                                      <p:to x="100000" y="95000"/>
                                    </p:animScale>
                                    <p:animScale>
                                      <p:cBhvr>
                                        <p:cTn id="5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980"/>
            <a:ext cx="5065544" cy="1320800"/>
          </a:xfrm>
        </p:spPr>
        <p:txBody>
          <a:bodyPr>
            <a:normAutofit fontScale="90000"/>
          </a:bodyPr>
          <a:lstStyle/>
          <a:p>
            <a:r>
              <a:rPr lang="en-US" sz="53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Competitor:</a:t>
            </a:r>
            <a:r>
              <a:rPr lang="en-US" dirty="0"/>
              <a:t/>
            </a:r>
            <a:br>
              <a:rPr lang="en-US" dirty="0"/>
            </a:br>
            <a:endParaRPr lang="en-US" dirty="0"/>
          </a:p>
        </p:txBody>
      </p:sp>
      <p:sp>
        <p:nvSpPr>
          <p:cNvPr id="3" name="Content Placeholder 2"/>
          <p:cNvSpPr>
            <a:spLocks noGrp="1"/>
          </p:cNvSpPr>
          <p:nvPr>
            <p:ph idx="1"/>
          </p:nvPr>
        </p:nvSpPr>
        <p:spPr>
          <a:xfrm>
            <a:off x="677334" y="1260089"/>
            <a:ext cx="10676466" cy="5452946"/>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IBS </a:t>
            </a:r>
            <a:r>
              <a:rPr lang="en-US" sz="2000" dirty="0" smtClean="0">
                <a:latin typeface="Times New Roman" panose="02020603050405020304" pitchFamily="18" charset="0"/>
                <a:cs typeface="Times New Roman" panose="02020603050405020304" pitchFamily="18" charset="0"/>
              </a:rPr>
              <a:t>is a friendly and non-hostile company. if we talk about competition then </a:t>
            </a:r>
            <a:r>
              <a:rPr lang="en-US" sz="2000" dirty="0">
                <a:latin typeface="Times New Roman" panose="02020603050405020304" pitchFamily="18" charset="0"/>
                <a:cs typeface="Times New Roman" panose="02020603050405020304" pitchFamily="18" charset="0"/>
              </a:rPr>
              <a:t>SAP, MICROSOFT DYNAMICS, SAGE </a:t>
            </a:r>
            <a:r>
              <a:rPr lang="en-US" sz="2000" dirty="0" smtClean="0">
                <a:latin typeface="Times New Roman" panose="02020603050405020304" pitchFamily="18" charset="0"/>
                <a:cs typeface="Times New Roman" panose="02020603050405020304" pitchFamily="18" charset="0"/>
              </a:rPr>
              <a:t> are three great organizations which has the quality of products to rival IBS.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Departments in </a:t>
            </a:r>
            <a:r>
              <a:rPr lang="en-US" sz="2000" b="1" dirty="0" smtClean="0">
                <a:latin typeface="Times New Roman" panose="02020603050405020304" pitchFamily="18" charset="0"/>
                <a:cs typeface="Times New Roman" panose="02020603050405020304" pitchFamily="18" charset="0"/>
              </a:rPr>
              <a:t>IBS:</a:t>
            </a:r>
          </a:p>
          <a:p>
            <a:pPr marL="0" lvl="0" indent="0">
              <a:buNone/>
            </a:pPr>
            <a:r>
              <a:rPr lang="en-US" sz="2000" b="1" i="1" dirty="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There are different departments </a:t>
            </a:r>
            <a:r>
              <a:rPr lang="en-US" sz="2000" dirty="0" smtClean="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IBS but these are the main pillars.</a:t>
            </a:r>
          </a:p>
          <a:p>
            <a:pPr lvl="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PUBLIC/CUSTOMER </a:t>
            </a:r>
            <a:r>
              <a:rPr lang="en-US" sz="2000" dirty="0" smtClean="0">
                <a:latin typeface="Times New Roman" panose="02020603050405020304" pitchFamily="18" charset="0"/>
                <a:cs typeface="Times New Roman" panose="02020603050405020304" pitchFamily="18" charset="0"/>
              </a:rPr>
              <a:t>DEALING</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PUBLICITY </a:t>
            </a:r>
            <a:r>
              <a:rPr lang="en-US" sz="2000" dirty="0" smtClean="0">
                <a:latin typeface="Times New Roman" panose="02020603050405020304" pitchFamily="18" charset="0"/>
                <a:cs typeface="Times New Roman" panose="02020603050405020304" pitchFamily="18" charset="0"/>
              </a:rPr>
              <a:t>DEPARTMENT</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ACCOMODATION</a:t>
            </a:r>
          </a:p>
          <a:p>
            <a:pPr marL="0" lvl="0" indent="0">
              <a:buNone/>
            </a:pPr>
            <a:endParaRPr lang="en-US" dirty="0"/>
          </a:p>
          <a:p>
            <a:pPr marL="0" indent="0">
              <a:buNone/>
            </a:pPr>
            <a:endParaRPr lang="en-US" dirty="0"/>
          </a:p>
          <a:p>
            <a:pPr marL="0" lvl="0" indent="0">
              <a:buNone/>
            </a:pPr>
            <a:endParaRPr lang="en-US" dirty="0"/>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36" y="3263261"/>
            <a:ext cx="3413655" cy="1788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878" y="3738183"/>
            <a:ext cx="2708413" cy="1916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5842" y="4596644"/>
            <a:ext cx="2116391" cy="2116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919704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80">
                                          <p:stCondLst>
                                            <p:cond delay="0"/>
                                          </p:stCondLst>
                                        </p:cTn>
                                        <p:tgtEl>
                                          <p:spTgt spid="5"/>
                                        </p:tgtEl>
                                      </p:cBhvr>
                                    </p:animEffect>
                                    <p:anim calcmode="lin" valueType="num">
                                      <p:cBhvr>
                                        <p:cTn id="5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gtEl>
                                      </p:cBhvr>
                                      <p:to x="100000" y="60000"/>
                                    </p:animScale>
                                    <p:animScale>
                                      <p:cBhvr>
                                        <p:cTn id="64" dur="166" decel="50000">
                                          <p:stCondLst>
                                            <p:cond delay="676"/>
                                          </p:stCondLst>
                                        </p:cTn>
                                        <p:tgtEl>
                                          <p:spTgt spid="5"/>
                                        </p:tgtEl>
                                      </p:cBhvr>
                                      <p:to x="100000" y="100000"/>
                                    </p:animScale>
                                    <p:animScale>
                                      <p:cBhvr>
                                        <p:cTn id="65" dur="26">
                                          <p:stCondLst>
                                            <p:cond delay="1312"/>
                                          </p:stCondLst>
                                        </p:cTn>
                                        <p:tgtEl>
                                          <p:spTgt spid="5"/>
                                        </p:tgtEl>
                                      </p:cBhvr>
                                      <p:to x="100000" y="80000"/>
                                    </p:animScale>
                                    <p:animScale>
                                      <p:cBhvr>
                                        <p:cTn id="66" dur="166" decel="50000">
                                          <p:stCondLst>
                                            <p:cond delay="1338"/>
                                          </p:stCondLst>
                                        </p:cTn>
                                        <p:tgtEl>
                                          <p:spTgt spid="5"/>
                                        </p:tgtEl>
                                      </p:cBhvr>
                                      <p:to x="100000" y="100000"/>
                                    </p:animScale>
                                    <p:animScale>
                                      <p:cBhvr>
                                        <p:cTn id="67" dur="26">
                                          <p:stCondLst>
                                            <p:cond delay="1642"/>
                                          </p:stCondLst>
                                        </p:cTn>
                                        <p:tgtEl>
                                          <p:spTgt spid="5"/>
                                        </p:tgtEl>
                                      </p:cBhvr>
                                      <p:to x="100000" y="90000"/>
                                    </p:animScale>
                                    <p:animScale>
                                      <p:cBhvr>
                                        <p:cTn id="68" dur="166" decel="50000">
                                          <p:stCondLst>
                                            <p:cond delay="1668"/>
                                          </p:stCondLst>
                                        </p:cTn>
                                        <p:tgtEl>
                                          <p:spTgt spid="5"/>
                                        </p:tgtEl>
                                      </p:cBhvr>
                                      <p:to x="100000" y="100000"/>
                                    </p:animScale>
                                    <p:animScale>
                                      <p:cBhvr>
                                        <p:cTn id="69" dur="26">
                                          <p:stCondLst>
                                            <p:cond delay="1808"/>
                                          </p:stCondLst>
                                        </p:cTn>
                                        <p:tgtEl>
                                          <p:spTgt spid="5"/>
                                        </p:tgtEl>
                                      </p:cBhvr>
                                      <p:to x="100000" y="95000"/>
                                    </p:animScale>
                                    <p:animScale>
                                      <p:cBhvr>
                                        <p:cTn id="70" dur="166" decel="50000">
                                          <p:stCondLst>
                                            <p:cond delay="1834"/>
                                          </p:stCondLst>
                                        </p:cTn>
                                        <p:tgtEl>
                                          <p:spTgt spid="5"/>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80">
                                          <p:stCondLst>
                                            <p:cond delay="0"/>
                                          </p:stCondLst>
                                        </p:cTn>
                                        <p:tgtEl>
                                          <p:spTgt spid="6"/>
                                        </p:tgtEl>
                                      </p:cBhvr>
                                    </p:animEffect>
                                    <p:anim calcmode="lin" valueType="num">
                                      <p:cBhvr>
                                        <p:cTn id="7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1" dur="26">
                                          <p:stCondLst>
                                            <p:cond delay="650"/>
                                          </p:stCondLst>
                                        </p:cTn>
                                        <p:tgtEl>
                                          <p:spTgt spid="6"/>
                                        </p:tgtEl>
                                      </p:cBhvr>
                                      <p:to x="100000" y="60000"/>
                                    </p:animScale>
                                    <p:animScale>
                                      <p:cBhvr>
                                        <p:cTn id="82" dur="166" decel="50000">
                                          <p:stCondLst>
                                            <p:cond delay="676"/>
                                          </p:stCondLst>
                                        </p:cTn>
                                        <p:tgtEl>
                                          <p:spTgt spid="6"/>
                                        </p:tgtEl>
                                      </p:cBhvr>
                                      <p:to x="100000" y="100000"/>
                                    </p:animScale>
                                    <p:animScale>
                                      <p:cBhvr>
                                        <p:cTn id="83" dur="26">
                                          <p:stCondLst>
                                            <p:cond delay="1312"/>
                                          </p:stCondLst>
                                        </p:cTn>
                                        <p:tgtEl>
                                          <p:spTgt spid="6"/>
                                        </p:tgtEl>
                                      </p:cBhvr>
                                      <p:to x="100000" y="80000"/>
                                    </p:animScale>
                                    <p:animScale>
                                      <p:cBhvr>
                                        <p:cTn id="84" dur="166" decel="50000">
                                          <p:stCondLst>
                                            <p:cond delay="1338"/>
                                          </p:stCondLst>
                                        </p:cTn>
                                        <p:tgtEl>
                                          <p:spTgt spid="6"/>
                                        </p:tgtEl>
                                      </p:cBhvr>
                                      <p:to x="100000" y="100000"/>
                                    </p:animScale>
                                    <p:animScale>
                                      <p:cBhvr>
                                        <p:cTn id="85" dur="26">
                                          <p:stCondLst>
                                            <p:cond delay="1642"/>
                                          </p:stCondLst>
                                        </p:cTn>
                                        <p:tgtEl>
                                          <p:spTgt spid="6"/>
                                        </p:tgtEl>
                                      </p:cBhvr>
                                      <p:to x="100000" y="90000"/>
                                    </p:animScale>
                                    <p:animScale>
                                      <p:cBhvr>
                                        <p:cTn id="86" dur="166" decel="50000">
                                          <p:stCondLst>
                                            <p:cond delay="1668"/>
                                          </p:stCondLst>
                                        </p:cTn>
                                        <p:tgtEl>
                                          <p:spTgt spid="6"/>
                                        </p:tgtEl>
                                      </p:cBhvr>
                                      <p:to x="100000" y="100000"/>
                                    </p:animScale>
                                    <p:animScale>
                                      <p:cBhvr>
                                        <p:cTn id="87" dur="26">
                                          <p:stCondLst>
                                            <p:cond delay="1808"/>
                                          </p:stCondLst>
                                        </p:cTn>
                                        <p:tgtEl>
                                          <p:spTgt spid="6"/>
                                        </p:tgtEl>
                                      </p:cBhvr>
                                      <p:to x="100000" y="95000"/>
                                    </p:animScale>
                                    <p:animScale>
                                      <p:cBhvr>
                                        <p:cTn id="88" dur="166" decel="50000">
                                          <p:stCondLst>
                                            <p:cond delay="1834"/>
                                          </p:stCondLst>
                                        </p:cTn>
                                        <p:tgtEl>
                                          <p:spTgt spid="6"/>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down)">
                                      <p:cBhvr>
                                        <p:cTn id="93" dur="580">
                                          <p:stCondLst>
                                            <p:cond delay="0"/>
                                          </p:stCondLst>
                                        </p:cTn>
                                        <p:tgtEl>
                                          <p:spTgt spid="7"/>
                                        </p:tgtEl>
                                      </p:cBhvr>
                                    </p:animEffect>
                                    <p:anim calcmode="lin" valueType="num">
                                      <p:cBhvr>
                                        <p:cTn id="9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9" dur="26">
                                          <p:stCondLst>
                                            <p:cond delay="650"/>
                                          </p:stCondLst>
                                        </p:cTn>
                                        <p:tgtEl>
                                          <p:spTgt spid="7"/>
                                        </p:tgtEl>
                                      </p:cBhvr>
                                      <p:to x="100000" y="60000"/>
                                    </p:animScale>
                                    <p:animScale>
                                      <p:cBhvr>
                                        <p:cTn id="100" dur="166" decel="50000">
                                          <p:stCondLst>
                                            <p:cond delay="676"/>
                                          </p:stCondLst>
                                        </p:cTn>
                                        <p:tgtEl>
                                          <p:spTgt spid="7"/>
                                        </p:tgtEl>
                                      </p:cBhvr>
                                      <p:to x="100000" y="100000"/>
                                    </p:animScale>
                                    <p:animScale>
                                      <p:cBhvr>
                                        <p:cTn id="101" dur="26">
                                          <p:stCondLst>
                                            <p:cond delay="1312"/>
                                          </p:stCondLst>
                                        </p:cTn>
                                        <p:tgtEl>
                                          <p:spTgt spid="7"/>
                                        </p:tgtEl>
                                      </p:cBhvr>
                                      <p:to x="100000" y="80000"/>
                                    </p:animScale>
                                    <p:animScale>
                                      <p:cBhvr>
                                        <p:cTn id="102" dur="166" decel="50000">
                                          <p:stCondLst>
                                            <p:cond delay="1338"/>
                                          </p:stCondLst>
                                        </p:cTn>
                                        <p:tgtEl>
                                          <p:spTgt spid="7"/>
                                        </p:tgtEl>
                                      </p:cBhvr>
                                      <p:to x="100000" y="100000"/>
                                    </p:animScale>
                                    <p:animScale>
                                      <p:cBhvr>
                                        <p:cTn id="103" dur="26">
                                          <p:stCondLst>
                                            <p:cond delay="1642"/>
                                          </p:stCondLst>
                                        </p:cTn>
                                        <p:tgtEl>
                                          <p:spTgt spid="7"/>
                                        </p:tgtEl>
                                      </p:cBhvr>
                                      <p:to x="100000" y="90000"/>
                                    </p:animScale>
                                    <p:animScale>
                                      <p:cBhvr>
                                        <p:cTn id="104" dur="166" decel="50000">
                                          <p:stCondLst>
                                            <p:cond delay="1668"/>
                                          </p:stCondLst>
                                        </p:cTn>
                                        <p:tgtEl>
                                          <p:spTgt spid="7"/>
                                        </p:tgtEl>
                                      </p:cBhvr>
                                      <p:to x="100000" y="100000"/>
                                    </p:animScale>
                                    <p:animScale>
                                      <p:cBhvr>
                                        <p:cTn id="105" dur="26">
                                          <p:stCondLst>
                                            <p:cond delay="1808"/>
                                          </p:stCondLst>
                                        </p:cTn>
                                        <p:tgtEl>
                                          <p:spTgt spid="7"/>
                                        </p:tgtEl>
                                      </p:cBhvr>
                                      <p:to x="100000" y="95000"/>
                                    </p:animScale>
                                    <p:animScale>
                                      <p:cBhvr>
                                        <p:cTn id="10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247"/>
            <a:ext cx="6303329" cy="1320800"/>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Social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responsibility:</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1605777"/>
            <a:ext cx="8596668" cy="443558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(Integrated Business Solution) Managers taking care of social responsibilities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Social </a:t>
            </a:r>
            <a:r>
              <a:rPr lang="en-US" sz="2000" dirty="0">
                <a:latin typeface="Times New Roman" panose="02020603050405020304" pitchFamily="18" charset="0"/>
                <a:cs typeface="Times New Roman" panose="02020603050405020304" pitchFamily="18" charset="0"/>
              </a:rPr>
              <a:t>responsibility usually comes from the top, with the highest-level managers encouraging their subordinates to act with social responsibility. This is usually done through the company’s mission and vision statements, implementations of internal controls, and specific goals laid out in the business plan.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249" y="3648735"/>
            <a:ext cx="4063677" cy="304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081425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80">
                                          <p:stCondLst>
                                            <p:cond delay="0"/>
                                          </p:stCondLst>
                                        </p:cTn>
                                        <p:tgtEl>
                                          <p:spTgt spid="5"/>
                                        </p:tgtEl>
                                      </p:cBhvr>
                                    </p:animEffect>
                                    <p:anim calcmode="lin" valueType="num">
                                      <p:cBhvr>
                                        <p:cTn id="2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2" dur="26">
                                          <p:stCondLst>
                                            <p:cond delay="650"/>
                                          </p:stCondLst>
                                        </p:cTn>
                                        <p:tgtEl>
                                          <p:spTgt spid="5"/>
                                        </p:tgtEl>
                                      </p:cBhvr>
                                      <p:to x="100000" y="60000"/>
                                    </p:animScale>
                                    <p:animScale>
                                      <p:cBhvr>
                                        <p:cTn id="33" dur="166" decel="50000">
                                          <p:stCondLst>
                                            <p:cond delay="676"/>
                                          </p:stCondLst>
                                        </p:cTn>
                                        <p:tgtEl>
                                          <p:spTgt spid="5"/>
                                        </p:tgtEl>
                                      </p:cBhvr>
                                      <p:to x="100000" y="100000"/>
                                    </p:animScale>
                                    <p:animScale>
                                      <p:cBhvr>
                                        <p:cTn id="34" dur="26">
                                          <p:stCondLst>
                                            <p:cond delay="1312"/>
                                          </p:stCondLst>
                                        </p:cTn>
                                        <p:tgtEl>
                                          <p:spTgt spid="5"/>
                                        </p:tgtEl>
                                      </p:cBhvr>
                                      <p:to x="100000" y="80000"/>
                                    </p:animScale>
                                    <p:animScale>
                                      <p:cBhvr>
                                        <p:cTn id="35" dur="166" decel="50000">
                                          <p:stCondLst>
                                            <p:cond delay="1338"/>
                                          </p:stCondLst>
                                        </p:cTn>
                                        <p:tgtEl>
                                          <p:spTgt spid="5"/>
                                        </p:tgtEl>
                                      </p:cBhvr>
                                      <p:to x="100000" y="100000"/>
                                    </p:animScale>
                                    <p:animScale>
                                      <p:cBhvr>
                                        <p:cTn id="36" dur="26">
                                          <p:stCondLst>
                                            <p:cond delay="1642"/>
                                          </p:stCondLst>
                                        </p:cTn>
                                        <p:tgtEl>
                                          <p:spTgt spid="5"/>
                                        </p:tgtEl>
                                      </p:cBhvr>
                                      <p:to x="100000" y="90000"/>
                                    </p:animScale>
                                    <p:animScale>
                                      <p:cBhvr>
                                        <p:cTn id="37" dur="166" decel="50000">
                                          <p:stCondLst>
                                            <p:cond delay="1668"/>
                                          </p:stCondLst>
                                        </p:cTn>
                                        <p:tgtEl>
                                          <p:spTgt spid="5"/>
                                        </p:tgtEl>
                                      </p:cBhvr>
                                      <p:to x="100000" y="100000"/>
                                    </p:animScale>
                                    <p:animScale>
                                      <p:cBhvr>
                                        <p:cTn id="38" dur="26">
                                          <p:stCondLst>
                                            <p:cond delay="1808"/>
                                          </p:stCondLst>
                                        </p:cTn>
                                        <p:tgtEl>
                                          <p:spTgt spid="5"/>
                                        </p:tgtEl>
                                      </p:cBhvr>
                                      <p:to x="100000" y="95000"/>
                                    </p:animScale>
                                    <p:animScale>
                                      <p:cBhvr>
                                        <p:cTn id="39"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348"/>
            <a:ext cx="8596668" cy="1320800"/>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Ethics:</a:t>
            </a:r>
          </a:p>
        </p:txBody>
      </p:sp>
      <p:sp>
        <p:nvSpPr>
          <p:cNvPr id="3" name="Content Placeholder 2"/>
          <p:cNvSpPr>
            <a:spLocks noGrp="1"/>
          </p:cNvSpPr>
          <p:nvPr>
            <p:ph idx="1"/>
          </p:nvPr>
        </p:nvSpPr>
        <p:spPr>
          <a:xfrm>
            <a:off x="677334" y="942380"/>
            <a:ext cx="8596668" cy="5098983"/>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IBS (Integrated Business Solution) everyone is treated equally and they are trained in a way that they co-operate with their colleague while working and everyone should have only one goal while working and that is the growth of our organization.</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Here in </a:t>
            </a:r>
            <a:r>
              <a:rPr lang="en-US" sz="2000" dirty="0">
                <a:latin typeface="Times New Roman" panose="02020603050405020304" pitchFamily="18" charset="0"/>
                <a:cs typeface="Times New Roman" panose="02020603050405020304" pitchFamily="18" charset="0"/>
              </a:rPr>
              <a:t>IBS from manager to employ everyone is sincere toward his work. Managers are always being honest toward their employees and customers. They don’t lie to them in order to get more sales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take care of costumers more than their profit. They always admit their mistake whenever there is any.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76" y="3662176"/>
            <a:ext cx="3150219" cy="3150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56460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1320800"/>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Decision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rPr>
              <a:t>Making:</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anose="02060603020205020403" pitchFamily="18" charset="0"/>
            </a:endParaRPr>
          </a:p>
        </p:txBody>
      </p:sp>
      <p:sp>
        <p:nvSpPr>
          <p:cNvPr id="3" name="Content Placeholder 2"/>
          <p:cNvSpPr>
            <a:spLocks noGrp="1"/>
          </p:cNvSpPr>
          <p:nvPr>
            <p:ph idx="1"/>
          </p:nvPr>
        </p:nvSpPr>
        <p:spPr>
          <a:xfrm>
            <a:off x="677334" y="1048215"/>
            <a:ext cx="8596668" cy="4993147"/>
          </a:xfrm>
        </p:spPr>
        <p:txBody>
          <a:bodyPr>
            <a:normAutofit/>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When IBS formed the profit was not up to the mark, So the manager Muhammad Muneer made decisions to put their organization at extreme. The courage and hard work are still under process. But till now IBS has become way better and also well-known organization in Islamabad.</a:t>
            </a:r>
          </a:p>
          <a:p>
            <a:pPr>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Nowadays in </a:t>
            </a:r>
            <a:r>
              <a:rPr lang="en-US" sz="2000" dirty="0">
                <a:latin typeface="Times New Roman" panose="02020603050405020304" pitchFamily="18" charset="0"/>
                <a:cs typeface="Times New Roman" panose="02020603050405020304" pitchFamily="18" charset="0"/>
              </a:rPr>
              <a:t>IBS decisions are taken by manager. In Every two weeks or three a meeting is arranged by manager in which all the employs, front manager, middle manager gather and they give the report to top manager. Then they discuss the changers they want to make in the sales, products or any other thing. Alternative decisions are made and whichever decision is the best among all is applied. Manager then analyses whether the decision which we made is workings as they thought. If yes then they continue with the decision if not then they apply </a:t>
            </a:r>
            <a:r>
              <a:rPr lang="en-US" sz="2000" dirty="0" smtClean="0">
                <a:latin typeface="Times New Roman" panose="02020603050405020304" pitchFamily="18" charset="0"/>
                <a:cs typeface="Times New Roman" panose="02020603050405020304" pitchFamily="18" charset="0"/>
              </a:rPr>
              <a:t>the next alternative.</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675" y="52039"/>
            <a:ext cx="1271916" cy="890341"/>
          </a:xfrm>
          <a:prstGeom prst="rect">
            <a:avLst/>
          </a:prstGeom>
        </p:spPr>
      </p:pic>
    </p:spTree>
    <p:extLst>
      <p:ext uri="{BB962C8B-B14F-4D97-AF65-F5344CB8AC3E}">
        <p14:creationId xmlns:p14="http://schemas.microsoft.com/office/powerpoint/2010/main" val="402332142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249</TotalTime>
  <Words>1364</Words>
  <Application>Microsoft Office PowerPoint</Application>
  <PresentationFormat>Widescreen</PresentationFormat>
  <Paragraphs>81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Rockwell</vt:lpstr>
      <vt:lpstr>Times New Roman</vt:lpstr>
      <vt:lpstr>Trebuchet MS</vt:lpstr>
      <vt:lpstr>Wingdings</vt:lpstr>
      <vt:lpstr>Wingdings 3</vt:lpstr>
      <vt:lpstr>Facet</vt:lpstr>
      <vt:lpstr>Fundamentals of Management</vt:lpstr>
      <vt:lpstr>Introduction:</vt:lpstr>
      <vt:lpstr>Management:</vt:lpstr>
      <vt:lpstr>Environment:</vt:lpstr>
      <vt:lpstr>Stakeholders &amp; Shareholder: </vt:lpstr>
      <vt:lpstr>Competitor: </vt:lpstr>
      <vt:lpstr>Social responsibility:</vt:lpstr>
      <vt:lpstr>Ethics:</vt:lpstr>
      <vt:lpstr>Decision Making:</vt:lpstr>
      <vt:lpstr>Organizational Planning:</vt:lpstr>
      <vt:lpstr>Goals:</vt:lpstr>
      <vt:lpstr>Human Resource Management Process:</vt:lpstr>
      <vt:lpstr>Organizational Structure:</vt:lpstr>
      <vt:lpstr>Organizational Design:</vt:lpstr>
      <vt:lpstr>Motivation:</vt:lpstr>
      <vt:lpstr>Communication:</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malik</dc:creator>
  <cp:lastModifiedBy>Rana Rehan</cp:lastModifiedBy>
  <cp:revision>49</cp:revision>
  <dcterms:created xsi:type="dcterms:W3CDTF">2020-12-21T10:46:21Z</dcterms:created>
  <dcterms:modified xsi:type="dcterms:W3CDTF">2020-12-21T21:28:33Z</dcterms:modified>
</cp:coreProperties>
</file>