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1"/>
  </p:notesMasterIdLst>
  <p:sldIdLst>
    <p:sldId id="256" r:id="rId3"/>
    <p:sldId id="293" r:id="rId4"/>
    <p:sldId id="295" r:id="rId5"/>
    <p:sldId id="296" r:id="rId6"/>
    <p:sldId id="297" r:id="rId7"/>
    <p:sldId id="298" r:id="rId8"/>
    <p:sldId id="299" r:id="rId9"/>
    <p:sldId id="300" r:id="rId10"/>
    <p:sldId id="301" r:id="rId11"/>
    <p:sldId id="305" r:id="rId12"/>
    <p:sldId id="306" r:id="rId13"/>
    <p:sldId id="308" r:id="rId14"/>
    <p:sldId id="309" r:id="rId15"/>
    <p:sldId id="311" r:id="rId16"/>
    <p:sldId id="316" r:id="rId17"/>
    <p:sldId id="317" r:id="rId18"/>
    <p:sldId id="348" r:id="rId19"/>
    <p:sldId id="318" r:id="rId20"/>
    <p:sldId id="319" r:id="rId21"/>
    <p:sldId id="320" r:id="rId22"/>
    <p:sldId id="321" r:id="rId23"/>
    <p:sldId id="349" r:id="rId24"/>
    <p:sldId id="335" r:id="rId25"/>
    <p:sldId id="336" r:id="rId26"/>
    <p:sldId id="337" r:id="rId27"/>
    <p:sldId id="338" r:id="rId28"/>
    <p:sldId id="339" r:id="rId29"/>
    <p:sldId id="340" r:id="rId30"/>
    <p:sldId id="341" r:id="rId31"/>
    <p:sldId id="342" r:id="rId32"/>
    <p:sldId id="343" r:id="rId33"/>
    <p:sldId id="344" r:id="rId34"/>
    <p:sldId id="350" r:id="rId35"/>
    <p:sldId id="351" r:id="rId36"/>
    <p:sldId id="353" r:id="rId37"/>
    <p:sldId id="354" r:id="rId38"/>
    <p:sldId id="355"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47" r:id="rId69"/>
    <p:sldId id="292" r:id="rId70"/>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5pPr>
    <a:lvl6pPr marL="2286000" algn="l" defTabSz="914400" rtl="0" eaLnBrk="1" latinLnBrk="0" hangingPunct="1">
      <a:defRPr sz="2400" kern="1200">
        <a:solidFill>
          <a:schemeClr val="bg1"/>
        </a:solidFill>
        <a:latin typeface="Arial" charset="0"/>
        <a:ea typeface="ＭＳ Ｐゴシック" pitchFamily="32" charset="-128"/>
        <a:cs typeface="+mn-cs"/>
      </a:defRPr>
    </a:lvl6pPr>
    <a:lvl7pPr marL="2743200" algn="l" defTabSz="914400" rtl="0" eaLnBrk="1" latinLnBrk="0" hangingPunct="1">
      <a:defRPr sz="2400" kern="1200">
        <a:solidFill>
          <a:schemeClr val="bg1"/>
        </a:solidFill>
        <a:latin typeface="Arial" charset="0"/>
        <a:ea typeface="ＭＳ Ｐゴシック" pitchFamily="32" charset="-128"/>
        <a:cs typeface="+mn-cs"/>
      </a:defRPr>
    </a:lvl7pPr>
    <a:lvl8pPr marL="3200400" algn="l" defTabSz="914400" rtl="0" eaLnBrk="1" latinLnBrk="0" hangingPunct="1">
      <a:defRPr sz="2400" kern="1200">
        <a:solidFill>
          <a:schemeClr val="bg1"/>
        </a:solidFill>
        <a:latin typeface="Arial" charset="0"/>
        <a:ea typeface="ＭＳ Ｐゴシック" pitchFamily="32" charset="-128"/>
        <a:cs typeface="+mn-cs"/>
      </a:defRPr>
    </a:lvl8pPr>
    <a:lvl9pPr marL="3657600" algn="l" defTabSz="914400" rtl="0" eaLnBrk="1" latinLnBrk="0" hangingPunct="1">
      <a:defRPr sz="2400" kern="1200">
        <a:solidFill>
          <a:schemeClr val="bg1"/>
        </a:solidFill>
        <a:latin typeface="Arial" charset="0"/>
        <a:ea typeface="ＭＳ Ｐゴシック" pitchFamily="3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134" y="-147"/>
      </p:cViewPr>
      <p:guideLst>
        <p:guide orient="horz" pos="2160"/>
        <p:guide pos="2880"/>
      </p:guideLst>
    </p:cSldViewPr>
  </p:slideViewPr>
  <p:outlineViewPr>
    <p:cViewPr varScale="1">
      <p:scale>
        <a:sx n="170" d="200"/>
        <a:sy n="170" d="200"/>
      </p:scale>
      <p:origin x="-780" y="-8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18" Type="http://schemas.openxmlformats.org/officeDocument/2006/relationships/slide" Target="slides/slide35.xml"/><Relationship Id="rId26" Type="http://schemas.openxmlformats.org/officeDocument/2006/relationships/slide" Target="slides/slide65.xml"/><Relationship Id="rId3" Type="http://schemas.openxmlformats.org/officeDocument/2006/relationships/slide" Target="slides/slide9.xml"/><Relationship Id="rId21" Type="http://schemas.openxmlformats.org/officeDocument/2006/relationships/slide" Target="slides/slide44.xml"/><Relationship Id="rId7" Type="http://schemas.openxmlformats.org/officeDocument/2006/relationships/slide" Target="slides/slide13.xml"/><Relationship Id="rId12" Type="http://schemas.openxmlformats.org/officeDocument/2006/relationships/slide" Target="slides/slide22.xml"/><Relationship Id="rId17" Type="http://schemas.openxmlformats.org/officeDocument/2006/relationships/slide" Target="slides/slide27.xml"/><Relationship Id="rId25" Type="http://schemas.openxmlformats.org/officeDocument/2006/relationships/slide" Target="slides/slide63.xml"/><Relationship Id="rId2" Type="http://schemas.openxmlformats.org/officeDocument/2006/relationships/slide" Target="slides/slide8.xml"/><Relationship Id="rId16" Type="http://schemas.openxmlformats.org/officeDocument/2006/relationships/slide" Target="slides/slide26.xml"/><Relationship Id="rId20" Type="http://schemas.openxmlformats.org/officeDocument/2006/relationships/slide" Target="slides/slide43.xml"/><Relationship Id="rId1" Type="http://schemas.openxmlformats.org/officeDocument/2006/relationships/slide" Target="slides/slide7.xml"/><Relationship Id="rId6" Type="http://schemas.openxmlformats.org/officeDocument/2006/relationships/slide" Target="slides/slide12.xml"/><Relationship Id="rId11" Type="http://schemas.openxmlformats.org/officeDocument/2006/relationships/slide" Target="slides/slide21.xml"/><Relationship Id="rId24" Type="http://schemas.openxmlformats.org/officeDocument/2006/relationships/slide" Target="slides/slide54.xml"/><Relationship Id="rId5" Type="http://schemas.openxmlformats.org/officeDocument/2006/relationships/slide" Target="slides/slide11.xml"/><Relationship Id="rId15" Type="http://schemas.openxmlformats.org/officeDocument/2006/relationships/slide" Target="slides/slide25.xml"/><Relationship Id="rId23" Type="http://schemas.openxmlformats.org/officeDocument/2006/relationships/slide" Target="slides/slide53.xml"/><Relationship Id="rId10" Type="http://schemas.openxmlformats.org/officeDocument/2006/relationships/slide" Target="slides/slide18.xml"/><Relationship Id="rId19" Type="http://schemas.openxmlformats.org/officeDocument/2006/relationships/slide" Target="slides/slide39.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24.xml"/><Relationship Id="rId22" Type="http://schemas.openxmlformats.org/officeDocument/2006/relationships/slide" Target="slides/slide45.xml"/><Relationship Id="rId27"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1747"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1748" name="Text Box 3"/>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1749" name="Rectangle 4"/>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smtClean="0"/>
          </a:p>
        </p:txBody>
      </p:sp>
      <p:sp>
        <p:nvSpPr>
          <p:cNvPr id="31751" name="Text Box 6"/>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03" name="Rectangle 7"/>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a:buSzPct val="45000"/>
              <a:buFont typeface="Wingdings" charset="2"/>
              <a:buNone/>
              <a:tabLst>
                <a:tab pos="457200" algn="l"/>
                <a:tab pos="914400" algn="l"/>
                <a:tab pos="1371600" algn="l"/>
                <a:tab pos="1828800" algn="l"/>
                <a:tab pos="2286000" algn="l"/>
                <a:tab pos="2743200" algn="l"/>
              </a:tabLst>
              <a:defRPr sz="1200">
                <a:solidFill>
                  <a:srgbClr val="000000"/>
                </a:solidFill>
                <a:latin typeface="Times New Roman" pitchFamily="16" charset="0"/>
              </a:defRPr>
            </a:lvl1pPr>
          </a:lstStyle>
          <a:p>
            <a:pPr>
              <a:defRPr/>
            </a:pPr>
            <a:fld id="{D019114F-B056-47BC-BFBE-8E20E92D5A9E}" type="slidenum">
              <a:rPr lang="en-US" altLang="en-US"/>
              <a:pPr>
                <a:defRPr/>
              </a:pPr>
              <a:t>‹#›</a:t>
            </a:fld>
            <a:endParaRPr lang="en-US" altLang="en-US"/>
          </a:p>
        </p:txBody>
      </p:sp>
    </p:spTree>
    <p:extLst>
      <p:ext uri="{BB962C8B-B14F-4D97-AF65-F5344CB8AC3E}">
        <p14:creationId xmlns:p14="http://schemas.microsoft.com/office/powerpoint/2010/main" val="199687442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1pPr>
            <a:lvl2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2pPr>
            <a:lvl3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3pPr>
            <a:lvl4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4pPr>
            <a:lvl5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9pPr>
          </a:lstStyle>
          <a:p>
            <a:fld id="{5E8ADE19-0AA1-44AF-AD95-CE435D406160}" type="slidenum">
              <a:rPr lang="en-US" altLang="en-US" sz="1200" smtClean="0">
                <a:solidFill>
                  <a:srgbClr val="000000"/>
                </a:solidFill>
                <a:latin typeface="Times New Roman" pitchFamily="16" charset="0"/>
              </a:rPr>
              <a:pPr/>
              <a:t>1</a:t>
            </a:fld>
            <a:endParaRPr lang="en-US" altLang="en-US" sz="1200" smtClean="0">
              <a:solidFill>
                <a:srgbClr val="000000"/>
              </a:solidFill>
              <a:latin typeface="Times New Roman" pitchFamily="16" charset="0"/>
            </a:endParaRPr>
          </a:p>
        </p:txBody>
      </p:sp>
      <p:sp>
        <p:nvSpPr>
          <p:cNvPr id="32771" name="Text Box 1"/>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9pPr>
          </a:lstStyle>
          <a:p>
            <a:pPr algn="r">
              <a:buClrTx/>
              <a:buFontTx/>
              <a:buNone/>
            </a:pPr>
            <a:fld id="{BD3C6DEE-9B77-4962-8C05-35D8D5F1ED46}" type="slidenum">
              <a:rPr lang="en-US" altLang="en-US" sz="1200">
                <a:solidFill>
                  <a:srgbClr val="000000"/>
                </a:solidFill>
              </a:rPr>
              <a:pPr algn="r">
                <a:buClrTx/>
                <a:buFontTx/>
                <a:buNone/>
              </a:pPr>
              <a:t>1</a:t>
            </a:fld>
            <a:endParaRPr lang="en-US" altLang="en-US" sz="1200">
              <a:solidFill>
                <a:srgbClr val="000000"/>
              </a:solidFill>
            </a:endParaRPr>
          </a:p>
        </p:txBody>
      </p:sp>
      <p:sp>
        <p:nvSpPr>
          <p:cNvPr id="3277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4C760431-143D-4B3A-A182-8B06E6FB5796}" type="slidenum">
              <a:rPr lang="en-US" altLang="en-US" sz="1200" b="0"/>
              <a:pPr/>
              <a:t>10</a:t>
            </a:fld>
            <a:endParaRPr lang="en-US" altLang="en-US" sz="1200" b="0"/>
          </a:p>
        </p:txBody>
      </p:sp>
      <p:sp>
        <p:nvSpPr>
          <p:cNvPr id="88067" name="Rectangle 2"/>
          <p:cNvSpPr>
            <a:spLocks noGrp="1" noChangeArrowheads="1"/>
          </p:cNvSpPr>
          <p:nvPr>
            <p:ph type="body" idx="1"/>
          </p:nvPr>
        </p:nvSpPr>
        <p:spPr bwMode="auto">
          <a:xfrm>
            <a:off x="457200" y="3771900"/>
            <a:ext cx="5986463" cy="4762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r>
              <a:rPr lang="en-US" altLang="en-US" smtClean="0">
                <a:latin typeface="Times" charset="0"/>
                <a:ea typeface="ＭＳ Ｐゴシック" pitchFamily="32" charset="-128"/>
              </a:rPr>
              <a:t>Which decomposition is the right one? If you think you are politically correct, you probably want to answer: Object-oriented. But that is actually wrong.  Both views are important</a:t>
            </a:r>
          </a:p>
          <a:p>
            <a:pPr lvl="1"/>
            <a:r>
              <a:rPr lang="en-US" altLang="en-US" smtClean="0">
                <a:latin typeface="Times" charset="0"/>
                <a:ea typeface="ＭＳ Ｐゴシック" pitchFamily="32" charset="-128"/>
              </a:rPr>
              <a:t>Functional decomposition emphasises the ordering of operations, very useful at requirements engineering stage and high level description of the system.</a:t>
            </a:r>
          </a:p>
          <a:p>
            <a:pPr lvl="1"/>
            <a:endParaRPr lang="en-US" altLang="en-US" smtClean="0">
              <a:latin typeface="Times" charset="0"/>
              <a:ea typeface="ＭＳ Ｐゴシック" pitchFamily="32" charset="-128"/>
            </a:endParaRPr>
          </a:p>
          <a:p>
            <a:pPr lvl="1"/>
            <a:r>
              <a:rPr lang="en-US" altLang="en-US" smtClean="0">
                <a:latin typeface="Times" charset="0"/>
                <a:ea typeface="ＭＳ Ｐゴシック" pitchFamily="32" charset="-128"/>
              </a:rPr>
              <a:t>Object-oriented decomposition emphasizes the agents that cause the operations. Very useful after initial functional description. Helps to deal with change (usually object don’t change often, but the functions attached to them do).</a:t>
            </a:r>
          </a:p>
        </p:txBody>
      </p:sp>
      <p:sp>
        <p:nvSpPr>
          <p:cNvPr id="88068" name="Rectangle 3"/>
          <p:cNvSpPr>
            <a:spLocks noGrp="1" noRot="1" noChangeAspect="1" noChangeArrowheads="1" noTextEdit="1"/>
          </p:cNvSpPr>
          <p:nvPr>
            <p:ph type="sldImg"/>
          </p:nvPr>
        </p:nvSpPr>
        <p:spPr>
          <a:xfrm>
            <a:off x="895350" y="95250"/>
            <a:ext cx="4572000" cy="342900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FAC4D2C5-AE2B-49A0-823D-BD91B3DA0253}" type="slidenum">
              <a:rPr lang="en-US" altLang="en-US" sz="1200" b="0"/>
              <a:pPr/>
              <a:t>11</a:t>
            </a:fld>
            <a:endParaRPr lang="en-US" altLang="en-US" sz="1200" b="0"/>
          </a:p>
        </p:txBody>
      </p:sp>
      <p:sp>
        <p:nvSpPr>
          <p:cNvPr id="89091" name="Rectangle 2"/>
          <p:cNvSpPr>
            <a:spLocks noGrp="1" noChangeArrowheads="1"/>
          </p:cNvSpPr>
          <p:nvPr>
            <p:ph type="body" idx="1"/>
          </p:nvPr>
        </p:nvSpPr>
        <p:spPr bwMode="auto">
          <a:xfrm>
            <a:off x="457200" y="3771900"/>
            <a:ext cx="5986463" cy="4762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r>
              <a:rPr lang="en-US" altLang="en-US" smtClean="0">
                <a:latin typeface="Times" charset="0"/>
                <a:ea typeface="ＭＳ Ｐゴシック" pitchFamily="32" charset="-128"/>
              </a:rPr>
              <a:t>Which decomposition is the right one? If you think you are politically correct, you probably want to answer: Object-oriented. But that is actually wrong.  Both views are important</a:t>
            </a:r>
          </a:p>
          <a:p>
            <a:pPr lvl="1"/>
            <a:r>
              <a:rPr lang="en-US" altLang="en-US" smtClean="0">
                <a:latin typeface="Times" charset="0"/>
                <a:ea typeface="ＭＳ Ｐゴシック" pitchFamily="32" charset="-128"/>
              </a:rPr>
              <a:t>Functional decomposition emphasises the ordering of operations, very useful at requirements engineering stage and high level description of the system.</a:t>
            </a:r>
          </a:p>
          <a:p>
            <a:pPr lvl="1"/>
            <a:endParaRPr lang="en-US" altLang="en-US" smtClean="0">
              <a:latin typeface="Times" charset="0"/>
              <a:ea typeface="ＭＳ Ｐゴシック" pitchFamily="32" charset="-128"/>
            </a:endParaRPr>
          </a:p>
          <a:p>
            <a:pPr lvl="1"/>
            <a:r>
              <a:rPr lang="en-US" altLang="en-US" smtClean="0">
                <a:latin typeface="Times" charset="0"/>
                <a:ea typeface="ＭＳ Ｐゴシック" pitchFamily="32" charset="-128"/>
              </a:rPr>
              <a:t>Object-oriented decomposition emphasizes the agents that cause the operations. Very useful after initial functional description. Helps to deal with change (usually object don’t change often, but the functions attached to them do).</a:t>
            </a:r>
          </a:p>
        </p:txBody>
      </p:sp>
      <p:sp>
        <p:nvSpPr>
          <p:cNvPr id="89092" name="Rectangle 3"/>
          <p:cNvSpPr>
            <a:spLocks noGrp="1" noRot="1" noChangeAspect="1" noChangeArrowheads="1" noTextEdit="1"/>
          </p:cNvSpPr>
          <p:nvPr>
            <p:ph type="sldImg"/>
          </p:nvPr>
        </p:nvSpPr>
        <p:spPr>
          <a:xfrm>
            <a:off x="895350" y="95250"/>
            <a:ext cx="4572000" cy="34290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68290E0B-743B-4B67-A419-0A5B65AA8D3F}" type="slidenum">
              <a:rPr lang="en-US" altLang="en-US" sz="1200" b="0"/>
              <a:pPr/>
              <a:t>12</a:t>
            </a:fld>
            <a:endParaRPr lang="en-US" altLang="en-US" sz="1200" b="0"/>
          </a:p>
        </p:txBody>
      </p:sp>
      <p:sp>
        <p:nvSpPr>
          <p:cNvPr id="91139"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91140"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smtClean="0">
              <a:latin typeface="Times" charset="0"/>
              <a:ea typeface="ＭＳ Ｐゴシック" pitchFamily="3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68BF3DCA-2C4B-4C24-BD89-BF01AB33FAC4}" type="slidenum">
              <a:rPr lang="en-US" altLang="en-US" sz="1200" b="0"/>
              <a:pPr/>
              <a:t>13</a:t>
            </a:fld>
            <a:endParaRPr lang="en-US" altLang="en-US" sz="1200" b="0"/>
          </a:p>
        </p:txBody>
      </p:sp>
      <p:sp>
        <p:nvSpPr>
          <p:cNvPr id="92163"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92164"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smtClean="0">
              <a:latin typeface="Times" charset="0"/>
              <a:ea typeface="ＭＳ Ｐゴシック" pitchFamily="3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FF169928-402A-47F3-9FED-1B5E978DF800}" type="slidenum">
              <a:rPr lang="en-US" altLang="en-US" sz="1200" b="0"/>
              <a:pPr/>
              <a:t>14</a:t>
            </a:fld>
            <a:endParaRPr lang="en-US" altLang="en-US" sz="1200" b="0"/>
          </a:p>
        </p:txBody>
      </p:sp>
      <p:sp>
        <p:nvSpPr>
          <p:cNvPr id="94211"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94212"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smtClean="0">
              <a:latin typeface="Times" charset="0"/>
              <a:ea typeface="ＭＳ Ｐゴシック" pitchFamily="3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160A42BF-B5AB-4E91-B163-57DB26A4219B}" type="slidenum">
              <a:rPr lang="en-US" altLang="en-US" sz="1200" b="0"/>
              <a:pPr/>
              <a:t>15</a:t>
            </a:fld>
            <a:endParaRPr lang="en-US" altLang="en-US" sz="1200" b="0"/>
          </a:p>
        </p:txBody>
      </p:sp>
      <p:sp>
        <p:nvSpPr>
          <p:cNvPr id="99331" name="Rectangle 2"/>
          <p:cNvSpPr>
            <a:spLocks noGrp="1" noRot="1" noChangeAspect="1" noChangeArrowheads="1" noTextEdit="1"/>
          </p:cNvSpPr>
          <p:nvPr>
            <p:ph type="sldImg"/>
          </p:nvPr>
        </p:nvSpPr>
        <p:spPr>
          <a:xfrm>
            <a:off x="1292225" y="31750"/>
            <a:ext cx="4164013" cy="3122613"/>
          </a:xfrm>
          <a:solidFill>
            <a:srgbClr val="FFFFFF"/>
          </a:solidFill>
          <a:ln/>
        </p:spPr>
      </p:sp>
      <p:sp>
        <p:nvSpPr>
          <p:cNvPr id="99332"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smtClean="0">
                <a:latin typeface="Times" charset="0"/>
                <a:ea typeface="ＭＳ Ｐゴシック" pitchFamily="32" charset="-128"/>
              </a:rPr>
              <a:t>This basic assumptio is crucial for object-oriented modeling.</a:t>
            </a:r>
          </a:p>
          <a:p>
            <a:r>
              <a:rPr lang="en-US" altLang="en-US" smtClean="0">
                <a:latin typeface="Times" charset="0"/>
                <a:ea typeface="ＭＳ Ｐゴシック" pitchFamily="32" charset="-128"/>
              </a:rPr>
              <a:t> We can identify objects first, and attach functions to them. </a:t>
            </a:r>
          </a:p>
          <a:p>
            <a:endParaRPr lang="en-US" altLang="en-US" smtClean="0">
              <a:latin typeface="Times" charset="0"/>
              <a:ea typeface="ＭＳ Ｐゴシック" pitchFamily="32" charset="-128"/>
            </a:endParaRPr>
          </a:p>
          <a:p>
            <a:pPr lvl="1"/>
            <a:r>
              <a:rPr lang="en-US" altLang="en-US" smtClean="0">
                <a:latin typeface="Times" charset="0"/>
                <a:ea typeface="ＭＳ Ｐゴシック" pitchFamily="32" charset="-128"/>
              </a:rPr>
              <a:t>We can find  the  </a:t>
            </a:r>
            <a:r>
              <a:rPr lang="en-US" altLang="en-US" i="1" smtClean="0">
                <a:latin typeface="Times" charset="0"/>
                <a:ea typeface="ＭＳ Ｐゴシック" pitchFamily="32" charset="-128"/>
              </a:rPr>
              <a:t>classes  for a new software system</a:t>
            </a:r>
            <a:r>
              <a:rPr lang="en-US" altLang="en-US" smtClean="0">
                <a:latin typeface="Times" charset="0"/>
                <a:ea typeface="ＭＳ Ｐゴシック" pitchFamily="32" charset="-128"/>
              </a:rPr>
              <a:t> We call this Greenfield Engineering</a:t>
            </a:r>
          </a:p>
          <a:p>
            <a:pPr lvl="1"/>
            <a:r>
              <a:rPr lang="en-US" altLang="en-US" smtClean="0">
                <a:latin typeface="Times" charset="0"/>
                <a:ea typeface="ＭＳ Ｐゴシック" pitchFamily="32" charset="-128"/>
              </a:rPr>
              <a:t>We can identify the  </a:t>
            </a:r>
            <a:r>
              <a:rPr lang="en-US" altLang="en-US" i="1" smtClean="0">
                <a:latin typeface="Times" charset="0"/>
                <a:ea typeface="ＭＳ Ｐゴシック" pitchFamily="32" charset="-128"/>
              </a:rPr>
              <a:t>classes in  an existing system</a:t>
            </a:r>
            <a:r>
              <a:rPr lang="en-US" altLang="en-US" smtClean="0">
                <a:latin typeface="Times" charset="0"/>
                <a:ea typeface="ＭＳ Ｐゴシック" pitchFamily="32" charset="-128"/>
              </a:rPr>
              <a:t> We call this Reengineering</a:t>
            </a:r>
          </a:p>
          <a:p>
            <a:pPr lvl="1"/>
            <a:r>
              <a:rPr lang="en-US" altLang="en-US" smtClean="0">
                <a:latin typeface="Times" charset="0"/>
                <a:ea typeface="ＭＳ Ｐゴシック" pitchFamily="32" charset="-128"/>
              </a:rPr>
              <a:t>We can create a </a:t>
            </a:r>
            <a:r>
              <a:rPr lang="en-US" altLang="en-US" i="1" smtClean="0">
                <a:latin typeface="Times" charset="0"/>
                <a:ea typeface="ＭＳ Ｐゴシック" pitchFamily="32" charset="-128"/>
              </a:rPr>
              <a:t>class-based interface to an existing system</a:t>
            </a:r>
            <a:r>
              <a:rPr lang="en-US" altLang="en-US" smtClean="0">
                <a:latin typeface="Times" charset="0"/>
                <a:ea typeface="ＭＳ Ｐゴシック" pitchFamily="32" charset="-128"/>
              </a:rPr>
              <a:t>: We call this Interface Engineering</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Depending on the purpose of the system different objects might be found: A nose is suddenly an elbow, hair is a cave, an ear turns out to be a glove. </a:t>
            </a:r>
            <a:endParaRPr lang="de-DE" altLang="en-US" smtClean="0">
              <a:latin typeface="Times" charset="0"/>
              <a:ea typeface="ＭＳ Ｐゴシック" pitchFamily="3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1558B540-1031-42F9-9A88-42EA94598212}" type="slidenum">
              <a:rPr lang="en-US" altLang="en-US" sz="1200" b="0"/>
              <a:pPr/>
              <a:t>16</a:t>
            </a:fld>
            <a:endParaRPr lang="en-US" altLang="en-US" sz="1200" b="0"/>
          </a:p>
        </p:txBody>
      </p:sp>
      <p:sp>
        <p:nvSpPr>
          <p:cNvPr id="100355" name="Rectangle 2"/>
          <p:cNvSpPr>
            <a:spLocks noGrp="1" noRot="1" noChangeAspect="1" noChangeArrowheads="1" noTextEdit="1"/>
          </p:cNvSpPr>
          <p:nvPr>
            <p:ph type="sldImg"/>
          </p:nvPr>
        </p:nvSpPr>
        <p:spPr>
          <a:xfrm>
            <a:off x="1292225" y="31750"/>
            <a:ext cx="4164013" cy="3122613"/>
          </a:xfrm>
          <a:solidFill>
            <a:srgbClr val="FFFFFF"/>
          </a:solidFill>
          <a:ln/>
        </p:spPr>
      </p:sp>
      <p:sp>
        <p:nvSpPr>
          <p:cNvPr id="100356"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smtClean="0">
                <a:latin typeface="Times" charset="0"/>
                <a:ea typeface="ＭＳ Ｐゴシック" pitchFamily="32" charset="-128"/>
              </a:rPr>
              <a:t>This basic assumptio is crucial for object-oriented modeling.</a:t>
            </a:r>
          </a:p>
          <a:p>
            <a:r>
              <a:rPr lang="en-US" altLang="en-US" smtClean="0">
                <a:latin typeface="Times" charset="0"/>
                <a:ea typeface="ＭＳ Ｐゴシック" pitchFamily="32" charset="-128"/>
              </a:rPr>
              <a:t> We can identify objects first, and attach functions to them. </a:t>
            </a:r>
          </a:p>
          <a:p>
            <a:endParaRPr lang="en-US" altLang="en-US" smtClean="0">
              <a:latin typeface="Times" charset="0"/>
              <a:ea typeface="ＭＳ Ｐゴシック" pitchFamily="32" charset="-128"/>
            </a:endParaRPr>
          </a:p>
          <a:p>
            <a:pPr lvl="1"/>
            <a:r>
              <a:rPr lang="en-US" altLang="en-US" smtClean="0">
                <a:latin typeface="Times" charset="0"/>
                <a:ea typeface="ＭＳ Ｐゴシック" pitchFamily="32" charset="-128"/>
              </a:rPr>
              <a:t>We can find  the  </a:t>
            </a:r>
            <a:r>
              <a:rPr lang="en-US" altLang="en-US" i="1" smtClean="0">
                <a:latin typeface="Times" charset="0"/>
                <a:ea typeface="ＭＳ Ｐゴシック" pitchFamily="32" charset="-128"/>
              </a:rPr>
              <a:t>classes  for a new software system</a:t>
            </a:r>
            <a:r>
              <a:rPr lang="en-US" altLang="en-US" smtClean="0">
                <a:latin typeface="Times" charset="0"/>
                <a:ea typeface="ＭＳ Ｐゴシック" pitchFamily="32" charset="-128"/>
              </a:rPr>
              <a:t> We call this Greenfield Engineering</a:t>
            </a:r>
          </a:p>
          <a:p>
            <a:pPr lvl="1"/>
            <a:r>
              <a:rPr lang="en-US" altLang="en-US" smtClean="0">
                <a:latin typeface="Times" charset="0"/>
                <a:ea typeface="ＭＳ Ｐゴシック" pitchFamily="32" charset="-128"/>
              </a:rPr>
              <a:t>We can identify the  </a:t>
            </a:r>
            <a:r>
              <a:rPr lang="en-US" altLang="en-US" i="1" smtClean="0">
                <a:latin typeface="Times" charset="0"/>
                <a:ea typeface="ＭＳ Ｐゴシック" pitchFamily="32" charset="-128"/>
              </a:rPr>
              <a:t>classes in  an existing system</a:t>
            </a:r>
            <a:r>
              <a:rPr lang="en-US" altLang="en-US" smtClean="0">
                <a:latin typeface="Times" charset="0"/>
                <a:ea typeface="ＭＳ Ｐゴシック" pitchFamily="32" charset="-128"/>
              </a:rPr>
              <a:t> We call this Reengineering</a:t>
            </a:r>
          </a:p>
          <a:p>
            <a:pPr lvl="1"/>
            <a:r>
              <a:rPr lang="en-US" altLang="en-US" smtClean="0">
                <a:latin typeface="Times" charset="0"/>
                <a:ea typeface="ＭＳ Ｐゴシック" pitchFamily="32" charset="-128"/>
              </a:rPr>
              <a:t>We can create a </a:t>
            </a:r>
            <a:r>
              <a:rPr lang="en-US" altLang="en-US" i="1" smtClean="0">
                <a:latin typeface="Times" charset="0"/>
                <a:ea typeface="ＭＳ Ｐゴシック" pitchFamily="32" charset="-128"/>
              </a:rPr>
              <a:t>class-based interface to an existing system</a:t>
            </a:r>
            <a:r>
              <a:rPr lang="en-US" altLang="en-US" smtClean="0">
                <a:latin typeface="Times" charset="0"/>
                <a:ea typeface="ＭＳ Ｐゴシック" pitchFamily="32" charset="-128"/>
              </a:rPr>
              <a:t>: We call this Interface Engineering</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Depending on the purpose of the system different objects might be found: A nose is suddenly an elbow, hair is a cave, an ear turns out to be a glove. </a:t>
            </a:r>
            <a:endParaRPr lang="de-DE" altLang="en-US" smtClean="0">
              <a:latin typeface="Times" charset="0"/>
              <a:ea typeface="ＭＳ Ｐゴシック" pitchFamily="3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E35A447C-44DD-42DF-8584-B1E61727264B}" type="slidenum">
              <a:rPr lang="en-US" altLang="en-US" sz="1200" b="0"/>
              <a:pPr/>
              <a:t>17</a:t>
            </a:fld>
            <a:endParaRPr lang="en-US" altLang="en-US" sz="1200" b="0"/>
          </a:p>
        </p:txBody>
      </p:sp>
      <p:sp>
        <p:nvSpPr>
          <p:cNvPr id="95235"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95236"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en-US" altLang="en-US" smtClean="0">
              <a:latin typeface="Times" charset="0"/>
              <a:ea typeface="ＭＳ Ｐゴシック" pitchFamily="3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75E6CD78-E7DF-4D35-B4E0-E34BE78D01C9}" type="slidenum">
              <a:rPr lang="en-US" altLang="en-US" sz="1200" b="0"/>
              <a:pPr/>
              <a:t>18</a:t>
            </a:fld>
            <a:endParaRPr lang="en-US" altLang="en-US" sz="1200" b="0"/>
          </a:p>
        </p:txBody>
      </p:sp>
      <p:sp>
        <p:nvSpPr>
          <p:cNvPr id="101379"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r>
              <a:rPr lang="en-US" altLang="en-US" smtClean="0">
                <a:latin typeface="Helvetica" charset="0"/>
                <a:ea typeface="ＭＳ Ｐゴシック" pitchFamily="32" charset="-128"/>
              </a:rPr>
              <a:t>A </a:t>
            </a:r>
            <a:r>
              <a:rPr lang="en-US" altLang="en-US" b="1" smtClean="0">
                <a:latin typeface="Arial" charset="0"/>
                <a:ea typeface="ＭＳ Ｐゴシック" pitchFamily="32" charset="-128"/>
              </a:rPr>
              <a:t>hierarchy</a:t>
            </a:r>
            <a:r>
              <a:rPr lang="en-US" altLang="en-US" smtClean="0">
                <a:latin typeface="Helvetica" charset="0"/>
                <a:ea typeface="ＭＳ Ｐゴシック" pitchFamily="32" charset="-128"/>
              </a:rPr>
              <a:t> (in greek: </a:t>
            </a:r>
            <a:r>
              <a:rPr lang="en-US" altLang="en-US" i="1" smtClean="0">
                <a:latin typeface="Arial" charset="0"/>
                <a:ea typeface="ＭＳ Ｐゴシック" pitchFamily="32" charset="-128"/>
              </a:rPr>
              <a:t>hieros</a:t>
            </a:r>
            <a:r>
              <a:rPr lang="en-US" altLang="en-US" smtClean="0">
                <a:latin typeface="Helvetica" charset="0"/>
                <a:ea typeface="ＭＳ Ｐゴシック" pitchFamily="32" charset="-128"/>
              </a:rPr>
              <a:t>, sacred, and </a:t>
            </a:r>
            <a:r>
              <a:rPr lang="en-US" altLang="en-US" i="1" smtClean="0">
                <a:latin typeface="Arial" charset="0"/>
                <a:ea typeface="ＭＳ Ｐゴシック" pitchFamily="32" charset="-128"/>
              </a:rPr>
              <a:t>arkho</a:t>
            </a:r>
            <a:r>
              <a:rPr lang="en-US" altLang="en-US" smtClean="0">
                <a:latin typeface="Helvetica" charset="0"/>
                <a:ea typeface="ＭＳ Ｐゴシック" pitchFamily="32" charset="-128"/>
              </a:rPr>
              <a:t>, rule) is a system of organizing things.</a:t>
            </a:r>
          </a:p>
          <a:p>
            <a:endParaRPr lang="en-US" altLang="en-US" smtClean="0">
              <a:latin typeface="Helvetica" charset="0"/>
              <a:ea typeface="ＭＳ Ｐゴシック" pitchFamily="32" charset="-128"/>
            </a:endParaRPr>
          </a:p>
          <a:p>
            <a:r>
              <a:rPr lang="en-US" altLang="en-US" smtClean="0">
                <a:latin typeface="Helvetica" charset="0"/>
                <a:ea typeface="ＭＳ Ｐゴシック" pitchFamily="32" charset="-128"/>
              </a:rPr>
              <a:t>Hierarchies can be generally divided into two kinds: </a:t>
            </a:r>
          </a:p>
          <a:p>
            <a:endParaRPr lang="en-US" altLang="en-US" smtClean="0">
              <a:latin typeface="Helvetica" charset="0"/>
              <a:ea typeface="ＭＳ Ｐゴシック" pitchFamily="32" charset="-128"/>
            </a:endParaRPr>
          </a:p>
          <a:p>
            <a:r>
              <a:rPr lang="en-US" altLang="en-US" smtClean="0">
                <a:latin typeface="Helvetica" charset="0"/>
                <a:ea typeface="ＭＳ Ｐゴシック" pitchFamily="32" charset="-128"/>
              </a:rPr>
              <a:t>those where the upper levels of the hierarchy are 'superior' to the lower in some way, and those where the lower levels are 'contained' in the upper, again in different ways. </a:t>
            </a:r>
          </a:p>
          <a:p>
            <a:endParaRPr lang="en-US" altLang="en-US" smtClean="0">
              <a:latin typeface="Helvetica" charset="0"/>
              <a:ea typeface="ＭＳ Ｐゴシック" pitchFamily="32" charset="-128"/>
            </a:endParaRPr>
          </a:p>
          <a:p>
            <a:r>
              <a:rPr lang="en-US" altLang="en-US" smtClean="0">
                <a:latin typeface="Helvetica" charset="0"/>
                <a:ea typeface="ＭＳ Ｐゴシック" pitchFamily="32" charset="-128"/>
              </a:rPr>
              <a:t>An example of the first kind might be a company organisational structure: the CEO is superior to the divisional managers, who are superior to their team leaders who are superior to their ordinary workers. </a:t>
            </a:r>
          </a:p>
          <a:p>
            <a:endParaRPr lang="en-US" altLang="en-US" smtClean="0">
              <a:latin typeface="Helvetica" charset="0"/>
              <a:ea typeface="ＭＳ Ｐゴシック" pitchFamily="32" charset="-128"/>
            </a:endParaRPr>
          </a:p>
          <a:p>
            <a:r>
              <a:rPr lang="en-US" altLang="en-US" smtClean="0">
                <a:latin typeface="Helvetica" charset="0"/>
                <a:ea typeface="ＭＳ Ｐゴシック" pitchFamily="32" charset="-128"/>
              </a:rPr>
              <a:t>An example of the second kind is the hierarchy of animal classification: the set of 'birds' contains the set of 'birds of prey’  which contains the set of 'eagles' which contains the set of 'golden eagles'</a:t>
            </a:r>
            <a:endParaRPr lang="de-DE" altLang="en-US" smtClean="0">
              <a:latin typeface="Helvetica" charset="0"/>
              <a:ea typeface="ＭＳ Ｐゴシック" pitchFamily="32" charset="-128"/>
            </a:endParaRPr>
          </a:p>
        </p:txBody>
      </p:sp>
      <p:sp>
        <p:nvSpPr>
          <p:cNvPr id="101380" name="Rectangle 3"/>
          <p:cNvSpPr>
            <a:spLocks noGrp="1" noRot="1" noChangeAspect="1" noChangeArrowheads="1" noTextEdit="1"/>
          </p:cNvSpPr>
          <p:nvPr>
            <p:ph type="sldImg"/>
          </p:nvPr>
        </p:nvSpPr>
        <p:spPr>
          <a:xfrm>
            <a:off x="1292225" y="31750"/>
            <a:ext cx="4164013" cy="3122613"/>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B326410F-3AC5-4E35-997B-D6535F4DB51B}" type="slidenum">
              <a:rPr lang="en-US" altLang="en-US" sz="1200" b="0"/>
              <a:pPr/>
              <a:t>19</a:t>
            </a:fld>
            <a:endParaRPr lang="en-US" altLang="en-US" sz="1200" b="0"/>
          </a:p>
        </p:txBody>
      </p:sp>
      <p:sp>
        <p:nvSpPr>
          <p:cNvPr id="102403" name="Rectangle 2"/>
          <p:cNvSpPr>
            <a:spLocks noGrp="1" noRot="1" noChangeAspect="1" noChangeArrowheads="1" noTextEdit="1"/>
          </p:cNvSpPr>
          <p:nvPr>
            <p:ph type="sldImg"/>
          </p:nvPr>
        </p:nvSpPr>
        <p:spPr>
          <a:xfrm>
            <a:off x="1292225" y="31750"/>
            <a:ext cx="4164013" cy="3122613"/>
          </a:xfrm>
          <a:solidFill>
            <a:srgbClr val="FFFFFF"/>
          </a:solidFill>
          <a:ln/>
        </p:spPr>
      </p:sp>
      <p:sp>
        <p:nvSpPr>
          <p:cNvPr id="102404"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smtClean="0">
              <a:latin typeface="Times" charset="0"/>
              <a:ea typeface="ＭＳ Ｐゴシック" pitchFamily="3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F913F161-DD6F-4C61-9A69-1CB6BC210309}" type="slidenum">
              <a:rPr lang="en-US" altLang="en-US" sz="1200" b="0"/>
              <a:pPr/>
              <a:t>2</a:t>
            </a:fld>
            <a:endParaRPr lang="en-US" altLang="en-US" sz="1200" b="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dirty="0" smtClean="0">
              <a:latin typeface="Times" charset="0"/>
              <a:ea typeface="ＭＳ Ｐゴシック" pitchFamily="3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E88A8174-20A5-4D59-B641-B18FCA311A93}" type="slidenum">
              <a:rPr lang="en-US" altLang="en-US" sz="1200" b="0"/>
              <a:pPr/>
              <a:t>20</a:t>
            </a:fld>
            <a:endParaRPr lang="en-US" altLang="en-US" sz="1200" b="0"/>
          </a:p>
        </p:txBody>
      </p:sp>
      <p:sp>
        <p:nvSpPr>
          <p:cNvPr id="103427"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de-DE" altLang="en-US" smtClean="0">
              <a:latin typeface="Times" charset="0"/>
              <a:ea typeface="ＭＳ Ｐゴシック" pitchFamily="32" charset="-128"/>
            </a:endParaRPr>
          </a:p>
        </p:txBody>
      </p:sp>
      <p:sp>
        <p:nvSpPr>
          <p:cNvPr id="103428" name="Rectangle 3"/>
          <p:cNvSpPr>
            <a:spLocks noGrp="1" noRot="1" noChangeAspect="1" noChangeArrowheads="1" noTextEdit="1"/>
          </p:cNvSpPr>
          <p:nvPr>
            <p:ph type="sldImg"/>
          </p:nvPr>
        </p:nvSpPr>
        <p:spPr>
          <a:xfrm>
            <a:off x="1292225" y="31750"/>
            <a:ext cx="4164013" cy="3122613"/>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E99BE215-1016-4630-A398-95476B949D18}" type="slidenum">
              <a:rPr lang="en-US" altLang="en-US" sz="1200" b="0"/>
              <a:pPr/>
              <a:t>21</a:t>
            </a:fld>
            <a:endParaRPr lang="en-US" altLang="en-US" sz="1200" b="0"/>
          </a:p>
        </p:txBody>
      </p:sp>
      <p:sp>
        <p:nvSpPr>
          <p:cNvPr id="104451"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The identification of objects and the definition of the system boundary are heavily intertwined with each other.  </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That is, we are ordering the development activities in a certain way</a:t>
            </a:r>
          </a:p>
        </p:txBody>
      </p:sp>
      <p:sp>
        <p:nvSpPr>
          <p:cNvPr id="104452" name="Rectangle 3"/>
          <p:cNvSpPr>
            <a:spLocks noGrp="1" noRot="1" noChangeAspect="1" noChangeArrowheads="1" noTextEdit="1"/>
          </p:cNvSpPr>
          <p:nvPr>
            <p:ph type="sldImg"/>
          </p:nvPr>
        </p:nvSpPr>
        <p:spPr>
          <a:xfrm>
            <a:off x="1292225" y="31750"/>
            <a:ext cx="4162425" cy="3122613"/>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43D1D7A9-B167-4323-B27F-4C28D04BCF40}" type="slidenum">
              <a:rPr lang="en-US" altLang="en-US" sz="1200" b="0"/>
              <a:pPr/>
              <a:t>23</a:t>
            </a:fld>
            <a:endParaRPr lang="en-US" altLang="en-US" sz="1200" b="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C938A555-E37C-4D9C-8D09-576FE05F622F}" type="slidenum">
              <a:rPr lang="en-US" altLang="en-US" sz="1200" b="0"/>
              <a:pPr/>
              <a:t>24</a:t>
            </a:fld>
            <a:endParaRPr lang="en-US" altLang="en-US" sz="1200"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3479A272-AB0E-4010-AC02-5CA4051F84AC}" type="slidenum">
              <a:rPr lang="en-US" altLang="en-US" sz="1200" b="0"/>
              <a:pPr/>
              <a:t>25</a:t>
            </a:fld>
            <a:endParaRPr lang="en-US" altLang="en-US" sz="1200"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r>
              <a:rPr lang="en-US" altLang="en-US" smtClean="0">
                <a:latin typeface="Times" charset="0"/>
                <a:ea typeface="ＭＳ Ｐゴシック" pitchFamily="32" charset="-128"/>
              </a:rPr>
              <a:t>Statechart diagrams</a:t>
            </a:r>
          </a:p>
          <a:p>
            <a:pPr lvl="1"/>
            <a:r>
              <a:rPr lang="en-US" altLang="en-US" smtClean="0">
                <a:latin typeface="Times" charset="0"/>
                <a:ea typeface="ＭＳ Ｐゴシック" pitchFamily="32" charset="-128"/>
              </a:rPr>
              <a:t>Describe the dynamic behavior of an individual object  (essentially a finite state automaton)</a:t>
            </a:r>
          </a:p>
          <a:p>
            <a:r>
              <a:rPr lang="en-US" altLang="en-US" smtClean="0">
                <a:latin typeface="Times" charset="0"/>
                <a:ea typeface="ＭＳ Ｐゴシック" pitchFamily="32" charset="-128"/>
              </a:rPr>
              <a:t>Activity Diagrams</a:t>
            </a:r>
          </a:p>
          <a:p>
            <a:pPr lvl="1"/>
            <a:r>
              <a:rPr lang="en-US" altLang="en-US" smtClean="0">
                <a:latin typeface="Times" charset="0"/>
                <a:ea typeface="ＭＳ Ｐゴシック" pitchFamily="32" charset="-128"/>
              </a:rPr>
              <a:t>Model the dynamic behavior of a system, in particular the  workflow (essentially a flowchart)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66BE2BF3-1131-4174-BC77-335A2445467A}" type="slidenum">
              <a:rPr lang="en-US" altLang="en-US" sz="1200" b="0"/>
              <a:pPr/>
              <a:t>26</a:t>
            </a:fld>
            <a:endParaRPr lang="en-US" altLang="en-US" sz="12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148DAB2C-E8A6-4F2A-BE38-7B1A0B5C6872}" type="slidenum">
              <a:rPr lang="en-US" altLang="en-US" sz="1200" b="0"/>
              <a:pPr/>
              <a:t>28</a:t>
            </a:fld>
            <a:endParaRPr lang="en-US" altLang="en-US" sz="1200"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D2EEF621-ED01-46A4-8747-6054296CBDBD}" type="slidenum">
              <a:rPr lang="en-US" altLang="en-US" sz="1200" b="0"/>
              <a:pPr/>
              <a:t>29</a:t>
            </a:fld>
            <a:endParaRPr lang="en-US" altLang="en-US" sz="1200" b="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999D2A0A-2D2A-4476-B514-4D2C8FAAC3DD}" type="slidenum">
              <a:rPr lang="en-US" altLang="en-US" sz="1200" b="0"/>
              <a:pPr/>
              <a:t>30</a:t>
            </a:fld>
            <a:endParaRPr lang="en-US" altLang="en-US" sz="1200" b="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6295C862-2EFB-4695-BEFF-3FE5EDD5F1A4}" type="slidenum">
              <a:rPr lang="en-US" altLang="en-US" sz="1200" b="0"/>
              <a:pPr/>
              <a:t>3</a:t>
            </a:fld>
            <a:endParaRPr lang="en-US" altLang="en-US" sz="1200" b="0"/>
          </a:p>
        </p:txBody>
      </p:sp>
      <p:sp>
        <p:nvSpPr>
          <p:cNvPr id="77827"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r>
              <a:rPr lang="en-US" altLang="en-US" smtClean="0">
                <a:latin typeface="Times" charset="0"/>
                <a:ea typeface="ＭＳ Ｐゴシック" pitchFamily="32" charset="-128"/>
              </a:rPr>
              <a:t>Inherent human limitation to deal with complexity </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In philosophical terminology,  abstraction is</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Definition (Wikipedia): An abstraction is an idea, concept, or word which defines the phenomena</a:t>
            </a:r>
          </a:p>
          <a:p>
            <a:r>
              <a:rPr lang="en-US" altLang="en-US" smtClean="0">
                <a:latin typeface="Times" charset="0"/>
                <a:ea typeface="ＭＳ Ｐゴシック" pitchFamily="32" charset="-128"/>
              </a:rPr>
              <a:t> which make up the concrete events or things which the abstraction refers to</a:t>
            </a:r>
          </a:p>
          <a:p>
            <a:endParaRPr lang="en-US" altLang="en-US" smtClean="0">
              <a:latin typeface="Times" charset="0"/>
              <a:ea typeface="ＭＳ Ｐゴシック" pitchFamily="32" charset="-128"/>
            </a:endParaRPr>
          </a:p>
          <a:p>
            <a:r>
              <a:rPr lang="en-US" altLang="en-US" sz="1400" smtClean="0">
                <a:solidFill>
                  <a:srgbClr val="000000"/>
                </a:solidFill>
                <a:latin typeface="Arial" charset="0"/>
                <a:ea typeface="ＭＳ Ｐゴシック" pitchFamily="32" charset="-128"/>
              </a:rPr>
              <a:t>A </a:t>
            </a:r>
            <a:r>
              <a:rPr lang="en-US" altLang="en-US" sz="1400" b="1" smtClean="0">
                <a:solidFill>
                  <a:srgbClr val="000000"/>
                </a:solidFill>
                <a:latin typeface="Arial" charset="0"/>
                <a:ea typeface="ＭＳ Ｐゴシック" pitchFamily="32" charset="-128"/>
              </a:rPr>
              <a:t>model</a:t>
            </a:r>
            <a:r>
              <a:rPr lang="en-US" altLang="en-US" sz="1400" smtClean="0">
                <a:solidFill>
                  <a:srgbClr val="000000"/>
                </a:solidFill>
                <a:latin typeface="Arial" charset="0"/>
                <a:ea typeface="ＭＳ Ｐゴシック" pitchFamily="32" charset="-128"/>
              </a:rPr>
              <a:t> is a construct that represents </a:t>
            </a:r>
            <a:r>
              <a:rPr lang="en-US" altLang="en-US" sz="1400" u="sng" smtClean="0">
                <a:solidFill>
                  <a:srgbClr val="002BB8"/>
                </a:solidFill>
                <a:latin typeface="Arial" charset="0"/>
                <a:ea typeface="ＭＳ Ｐゴシック" pitchFamily="32" charset="-128"/>
              </a:rPr>
              <a:t>physical</a:t>
            </a:r>
            <a:r>
              <a:rPr lang="en-US" altLang="en-US" sz="1400" smtClean="0">
                <a:solidFill>
                  <a:srgbClr val="000000"/>
                </a:solidFill>
                <a:latin typeface="Arial" charset="0"/>
                <a:ea typeface="ＭＳ Ｐゴシック" pitchFamily="32" charset="-128"/>
              </a:rPr>
              <a:t>, </a:t>
            </a:r>
            <a:r>
              <a:rPr lang="en-US" altLang="en-US" sz="1400" u="sng" smtClean="0">
                <a:solidFill>
                  <a:srgbClr val="002BB8"/>
                </a:solidFill>
                <a:latin typeface="Arial" charset="0"/>
                <a:ea typeface="ＭＳ Ｐゴシック" pitchFamily="32" charset="-128"/>
              </a:rPr>
              <a:t>biological</a:t>
            </a:r>
            <a:r>
              <a:rPr lang="en-US" altLang="en-US" sz="1400" smtClean="0">
                <a:solidFill>
                  <a:srgbClr val="000000"/>
                </a:solidFill>
                <a:latin typeface="Arial" charset="0"/>
                <a:ea typeface="ＭＳ Ｐゴシック" pitchFamily="32" charset="-128"/>
              </a:rPr>
              <a:t> or </a:t>
            </a:r>
            <a:r>
              <a:rPr lang="en-US" altLang="en-US" sz="1400" u="sng" smtClean="0">
                <a:solidFill>
                  <a:srgbClr val="002BB8"/>
                </a:solidFill>
                <a:latin typeface="Arial" charset="0"/>
                <a:ea typeface="ＭＳ Ｐゴシック" pitchFamily="32" charset="-128"/>
              </a:rPr>
              <a:t>social</a:t>
            </a:r>
            <a:r>
              <a:rPr lang="en-US" altLang="en-US" sz="1400" smtClean="0">
                <a:solidFill>
                  <a:srgbClr val="000000"/>
                </a:solidFill>
                <a:latin typeface="Arial" charset="0"/>
                <a:ea typeface="ＭＳ Ｐゴシック" pitchFamily="32" charset="-128"/>
              </a:rPr>
              <a:t> systems, with a set of variables and a set of logical and quantitative relationships between them.</a:t>
            </a:r>
          </a:p>
          <a:p>
            <a:r>
              <a:rPr lang="en-US" altLang="en-US" sz="1400" smtClean="0">
                <a:solidFill>
                  <a:srgbClr val="000000"/>
                </a:solidFill>
                <a:latin typeface="Arial" charset="0"/>
                <a:ea typeface="ＭＳ Ｐゴシック" pitchFamily="32" charset="-128"/>
              </a:rPr>
              <a:t> Models are constructed to enable reasoning within a idealized logical framework about these systems and are an important component of </a:t>
            </a:r>
            <a:r>
              <a:rPr lang="en-US" altLang="en-US" sz="1400" u="sng" smtClean="0">
                <a:solidFill>
                  <a:srgbClr val="002BB8"/>
                </a:solidFill>
                <a:latin typeface="Arial" charset="0"/>
                <a:ea typeface="ＭＳ Ｐゴシック" pitchFamily="32" charset="-128"/>
              </a:rPr>
              <a:t>scientific theories</a:t>
            </a:r>
            <a:r>
              <a:rPr lang="en-US" altLang="en-US" sz="1400" smtClean="0">
                <a:solidFill>
                  <a:srgbClr val="000000"/>
                </a:solidFill>
                <a:latin typeface="Arial" charset="0"/>
                <a:ea typeface="ＭＳ Ｐゴシック" pitchFamily="32" charset="-128"/>
              </a:rPr>
              <a:t>. </a:t>
            </a:r>
          </a:p>
          <a:p>
            <a:r>
              <a:rPr lang="en-US" altLang="en-US" sz="1400" i="1" smtClean="0">
                <a:solidFill>
                  <a:srgbClr val="000000"/>
                </a:solidFill>
                <a:latin typeface="Arial" charset="0"/>
                <a:ea typeface="ＭＳ Ｐゴシック" pitchFamily="32" charset="-128"/>
              </a:rPr>
              <a:t>Idealized</a:t>
            </a:r>
            <a:r>
              <a:rPr lang="en-US" altLang="en-US" sz="1400" smtClean="0">
                <a:solidFill>
                  <a:srgbClr val="000000"/>
                </a:solidFill>
                <a:latin typeface="Arial" charset="0"/>
                <a:ea typeface="ＭＳ Ｐゴシック" pitchFamily="32" charset="-128"/>
              </a:rPr>
              <a:t> here means that the model may make explicit assumptions that are known to be false in some detail, but by their simplification of the model allow the production of acceptably accurate solutions.</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(Animation) </a:t>
            </a:r>
            <a:r>
              <a:rPr lang="en-US" altLang="en-US" sz="1400" smtClean="0">
                <a:solidFill>
                  <a:srgbClr val="000000"/>
                </a:solidFill>
                <a:latin typeface="Arial" charset="0"/>
                <a:ea typeface="ＭＳ Ｐゴシック" pitchFamily="32" charset="-128"/>
              </a:rPr>
              <a:t>This is a scale model of a real train. </a:t>
            </a:r>
          </a:p>
          <a:p>
            <a:r>
              <a:rPr lang="en-US" altLang="en-US" sz="1400" smtClean="0">
                <a:solidFill>
                  <a:srgbClr val="000000"/>
                </a:solidFill>
                <a:latin typeface="Arial" charset="0"/>
                <a:ea typeface="ＭＳ Ｐゴシック" pitchFamily="32" charset="-128"/>
              </a:rPr>
              <a:t>A </a:t>
            </a:r>
            <a:r>
              <a:rPr lang="en-US" altLang="en-US" sz="1400" b="1" u="sng" smtClean="0">
                <a:solidFill>
                  <a:srgbClr val="002BB8"/>
                </a:solidFill>
                <a:latin typeface="Arial" charset="0"/>
                <a:ea typeface="ＭＳ Ｐゴシック" pitchFamily="32" charset="-128"/>
              </a:rPr>
              <a:t>scale model</a:t>
            </a:r>
            <a:r>
              <a:rPr lang="en-US" altLang="en-US" sz="1400" smtClean="0">
                <a:solidFill>
                  <a:srgbClr val="000000"/>
                </a:solidFill>
                <a:latin typeface="Arial" charset="0"/>
                <a:ea typeface="ＭＳ Ｐゴシック" pitchFamily="32" charset="-128"/>
              </a:rPr>
              <a:t> is a </a:t>
            </a:r>
            <a:r>
              <a:rPr lang="en-US" altLang="en-US" sz="1400" u="sng" smtClean="0">
                <a:solidFill>
                  <a:srgbClr val="002BB8"/>
                </a:solidFill>
                <a:latin typeface="Arial" charset="0"/>
                <a:ea typeface="ＭＳ Ｐゴシック" pitchFamily="32" charset="-128"/>
              </a:rPr>
              <a:t>replica</a:t>
            </a:r>
            <a:r>
              <a:rPr lang="en-US" altLang="en-US" sz="1400" smtClean="0">
                <a:solidFill>
                  <a:srgbClr val="000000"/>
                </a:solidFill>
                <a:latin typeface="Arial" charset="0"/>
                <a:ea typeface="ＭＳ Ｐゴシック" pitchFamily="32" charset="-128"/>
              </a:rPr>
              <a:t> or </a:t>
            </a:r>
            <a:r>
              <a:rPr lang="en-US" altLang="en-US" sz="1400" u="sng" smtClean="0">
                <a:solidFill>
                  <a:srgbClr val="002BB8"/>
                </a:solidFill>
                <a:latin typeface="Arial" charset="0"/>
                <a:ea typeface="ＭＳ Ｐゴシック" pitchFamily="32" charset="-128"/>
              </a:rPr>
              <a:t>prototype</a:t>
            </a:r>
            <a:r>
              <a:rPr lang="en-US" altLang="en-US" sz="1400" smtClean="0">
                <a:solidFill>
                  <a:srgbClr val="000000"/>
                </a:solidFill>
                <a:latin typeface="Arial" charset="0"/>
                <a:ea typeface="ＭＳ Ｐゴシック" pitchFamily="32" charset="-128"/>
              </a:rPr>
              <a:t> of an  object built either for </a:t>
            </a:r>
            <a:r>
              <a:rPr lang="en-US" altLang="en-US" sz="1400" u="sng" smtClean="0">
                <a:solidFill>
                  <a:srgbClr val="002BB8"/>
                </a:solidFill>
                <a:latin typeface="Arial" charset="0"/>
                <a:ea typeface="ＭＳ Ｐゴシック" pitchFamily="32" charset="-128"/>
              </a:rPr>
              <a:t>research</a:t>
            </a:r>
            <a:r>
              <a:rPr lang="en-US" altLang="en-US" sz="1400" smtClean="0">
                <a:solidFill>
                  <a:srgbClr val="000000"/>
                </a:solidFill>
                <a:latin typeface="Arial" charset="0"/>
                <a:ea typeface="ＭＳ Ｐゴシック" pitchFamily="32" charset="-128"/>
              </a:rPr>
              <a:t> or as a </a:t>
            </a:r>
            <a:r>
              <a:rPr lang="en-US" altLang="en-US" sz="1400" u="sng" smtClean="0">
                <a:solidFill>
                  <a:srgbClr val="002BB8"/>
                </a:solidFill>
                <a:latin typeface="Arial" charset="0"/>
                <a:ea typeface="ＭＳ Ｐゴシック" pitchFamily="32" charset="-128"/>
              </a:rPr>
              <a:t>hobby</a:t>
            </a:r>
            <a:r>
              <a:rPr lang="en-US" altLang="en-US" sz="1400" smtClean="0">
                <a:solidFill>
                  <a:srgbClr val="000000"/>
                </a:solidFill>
                <a:latin typeface="Arial" charset="0"/>
                <a:ea typeface="ＭＳ Ｐゴシック" pitchFamily="32" charset="-128"/>
              </a:rPr>
              <a:t>,</a:t>
            </a:r>
          </a:p>
          <a:p>
            <a:r>
              <a:rPr lang="en-US" altLang="en-US" sz="1400" smtClean="0">
                <a:solidFill>
                  <a:srgbClr val="000000"/>
                </a:solidFill>
                <a:latin typeface="Arial" charset="0"/>
                <a:ea typeface="ＭＳ Ｐゴシック" pitchFamily="32" charset="-128"/>
              </a:rPr>
              <a:t>usually built smaller than the existing or intended thing, though can equally be built larger to illustrate </a:t>
            </a:r>
          </a:p>
          <a:p>
            <a:r>
              <a:rPr lang="en-US" altLang="en-US" sz="1400" smtClean="0">
                <a:solidFill>
                  <a:srgbClr val="000000"/>
                </a:solidFill>
                <a:latin typeface="Arial" charset="0"/>
                <a:ea typeface="ＭＳ Ｐゴシック" pitchFamily="32" charset="-128"/>
              </a:rPr>
              <a:t>something that would otherwise be hard to see.</a:t>
            </a:r>
            <a:endParaRPr lang="de-DE" altLang="en-US" sz="1400" smtClean="0">
              <a:solidFill>
                <a:srgbClr val="000000"/>
              </a:solidFill>
              <a:latin typeface="Arial" charset="0"/>
              <a:ea typeface="ＭＳ Ｐゴシック" pitchFamily="32" charset="-128"/>
            </a:endParaRPr>
          </a:p>
        </p:txBody>
      </p:sp>
      <p:sp>
        <p:nvSpPr>
          <p:cNvPr id="77828" name="Rectangle 3"/>
          <p:cNvSpPr>
            <a:spLocks noGrp="1" noRot="1" noChangeAspect="1" noChangeArrowheads="1" noTextEdit="1"/>
          </p:cNvSpPr>
          <p:nvPr>
            <p:ph type="sldImg"/>
          </p:nvPr>
        </p:nvSpPr>
        <p:spPr>
          <a:xfrm>
            <a:off x="895350" y="95250"/>
            <a:ext cx="4572000" cy="3429000"/>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D371EB56-A9B6-43C0-9DFA-89610C28B3C2}" type="slidenum">
              <a:rPr lang="en-US" altLang="en-US" sz="1200" b="0"/>
              <a:pPr/>
              <a:t>31</a:t>
            </a:fld>
            <a:endParaRPr lang="en-US" altLang="en-US" sz="1200" b="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smtClean="0">
              <a:latin typeface="Times" charset="0"/>
              <a:ea typeface="ＭＳ Ｐゴシック" pitchFamily="3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BDCA27D7-984B-425D-84E7-0F45C3A2771B}" type="slidenum">
              <a:rPr lang="en-US" altLang="en-US" sz="1200" b="0"/>
              <a:pPr/>
              <a:t>32</a:t>
            </a:fld>
            <a:endParaRPr lang="en-US" altLang="en-US" sz="1200" b="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r>
              <a:rPr lang="en-US" altLang="en-US" sz="2400" smtClean="0">
                <a:latin typeface="Helvetica" charset="0"/>
                <a:ea typeface="ＭＳ Ｐゴシック" pitchFamily="32" charset="-128"/>
              </a:rPr>
              <a:t>Represent behavior of single objects  with interesting dynamic behavior in terms of states and transitions</a:t>
            </a:r>
          </a:p>
          <a:p>
            <a:r>
              <a:rPr lang="en-US" altLang="en-US" sz="2400" smtClean="0">
                <a:latin typeface="Helvetica" charset="0"/>
                <a:ea typeface="ＭＳ Ｐゴシック" pitchFamily="32" charset="-128"/>
              </a:rPr>
              <a:t>The behavior of the single object Watch, for example, has several different interesting states, BlinkHours, BlinkMinutes, BlinkSeconds,</a:t>
            </a:r>
          </a:p>
          <a:p>
            <a:r>
              <a:rPr lang="en-US" altLang="en-US" sz="2400" smtClean="0">
                <a:latin typeface="Helvetica" charset="0"/>
                <a:ea typeface="ＭＳ Ｐゴシック" pitchFamily="32" charset="-128"/>
              </a:rPr>
              <a:t>Because in each state pressing a button or two yields a different result.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So far we used UML as a modeling language for describing and communicating about systems. In this chapter, we focus on models of the software development process, called software life cycle models. </a:t>
            </a:r>
          </a:p>
          <a:p>
            <a:r>
              <a:rPr lang="en-US" altLang="en-US" smtClean="0">
                <a:latin typeface="Palatino" charset="0"/>
                <a:ea typeface="ＭＳ Ｐゴシック" charset="-128"/>
              </a:rPr>
              <a:t>Modeling the software life cycle is a difficult undertaking, because it is a complex and changing system. As software systems, software life cycles can be described by several different models. </a:t>
            </a:r>
          </a:p>
          <a:p>
            <a:r>
              <a:rPr lang="en-US" altLang="en-US" smtClean="0">
                <a:latin typeface="Palatino" charset="0"/>
                <a:ea typeface="ＭＳ Ｐゴシック" charset="-128"/>
              </a:rPr>
              <a:t>Most proposed life cycle models have focused on the activities of software development and represented them explicitly as first class objects. This view of the software life cycle is called activity centered. </a:t>
            </a:r>
          </a:p>
          <a:p>
            <a:r>
              <a:rPr lang="en-US" altLang="en-US" smtClean="0">
                <a:latin typeface="Palatino" charset="0"/>
                <a:ea typeface="ＭＳ Ｐゴシック" charset="-128"/>
              </a:rPr>
              <a:t>An alternative view of the software life cycle is to focus on the work products created by these activities. This alternate view is called entity centered. The activity-centered view leads participants to focus on how work products are created. </a:t>
            </a:r>
          </a:p>
          <a:p>
            <a:r>
              <a:rPr lang="en-US" altLang="en-US" smtClean="0">
                <a:latin typeface="Palatino" charset="0"/>
                <a:ea typeface="ＭＳ Ｐゴシック" charset="-128"/>
              </a:rPr>
              <a:t>The entity-centered view leads participants to focus on the content and structure of the work products. This slide shows a simple life cycle for software development using three activities: Problem definition, System development, and System operation.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This slide shows an activity-centered view of this simplistic life cycle model. </a:t>
            </a:r>
          </a:p>
          <a:p>
            <a:r>
              <a:rPr lang="en-US" altLang="en-US" smtClean="0">
                <a:latin typeface="Palatino" charset="0"/>
                <a:ea typeface="ＭＳ Ｐゴシック" charset="-128"/>
              </a:rPr>
              <a:t>The associations between the activities show a linear time dependency, which is implied by the use of the activity diagram notation: The problem statement precedes system development, which in turn precedes system operation. Alternate time dependencies are possible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This slide shows an entity centered view of the model shown in the previous slides. </a:t>
            </a:r>
          </a:p>
          <a:p>
            <a:r>
              <a:rPr lang="en-US" altLang="en-US" smtClean="0">
                <a:latin typeface="Palatino" charset="0"/>
                <a:ea typeface="ＭＳ Ｐゴシック" charset="-128"/>
              </a:rPr>
              <a:t>Software development produces four entities, a Market survey document, a Requirements specification document, an Executable system and a Lessons learned document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activity-centered view and the entity-centered view are complementary, as illustrated in this slide. </a:t>
            </a:r>
          </a:p>
          <a:p>
            <a:r>
              <a:rPr lang="en-US" altLang="en-US" smtClean="0">
                <a:latin typeface="Palatino" charset="0"/>
                <a:ea typeface="ＭＳ Ｐゴシック" charset="-128"/>
              </a:rPr>
              <a:t>For every product there is one or more activity that generates it. </a:t>
            </a:r>
          </a:p>
          <a:p>
            <a:r>
              <a:rPr lang="en-US" altLang="en-US" smtClean="0">
                <a:latin typeface="Palatino" charset="0"/>
                <a:ea typeface="ＭＳ Ｐゴシック" charset="-128"/>
              </a:rPr>
              <a:t>The Problem definition activity uses a Market survey document as input and generates a Requirements specification document. </a:t>
            </a:r>
          </a:p>
          <a:p>
            <a:r>
              <a:rPr lang="en-US" altLang="en-US" smtClean="0">
                <a:latin typeface="Palatino" charset="0"/>
                <a:ea typeface="ＭＳ Ｐゴシック" charset="-128"/>
              </a:rPr>
              <a:t>The System development activity takes the Requirements specification document as input and produces an Executable system. </a:t>
            </a:r>
          </a:p>
          <a:p>
            <a:r>
              <a:rPr lang="en-US" altLang="en-US" smtClean="0">
                <a:latin typeface="Palatino" charset="0"/>
                <a:ea typeface="ＭＳ Ｐゴシック" charset="-128"/>
              </a:rPr>
              <a:t>System operation generates a Lessons learned document that could be used during the development of the next product. </a:t>
            </a:r>
          </a:p>
          <a:p>
            <a:r>
              <a:rPr lang="en-US" altLang="en-US" smtClean="0">
                <a:latin typeface="Palatino" charset="0"/>
                <a:ea typeface="ＭＳ Ｐゴシック" charset="-128"/>
              </a:rPr>
              <a:t>Alternatively, every activity generates one or more products.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waterfall model was first described by Royse [Royce, 1970].</a:t>
            </a:r>
          </a:p>
          <a:p>
            <a:r>
              <a:rPr lang="en-US" altLang="en-US" smtClean="0">
                <a:latin typeface="Palatino" charset="0"/>
                <a:ea typeface="ＭＳ Ｐゴシック" charset="-128"/>
              </a:rPr>
              <a:t> The waterfall model is an activity-centered life cycle model that prescribes a sequential execution of a subset of the development processes and management processes we have mentioned so far. </a:t>
            </a:r>
          </a:p>
          <a:p>
            <a:r>
              <a:rPr lang="en-US" altLang="en-US" smtClean="0">
                <a:latin typeface="Palatino" charset="0"/>
                <a:ea typeface="ＭＳ Ｐゴシック" charset="-128"/>
              </a:rPr>
              <a:t> This slide shows UML activity diagram of the waterfall model adapted from [Royce, 1970] using IEEE 1074 names; project management and cross-development processes are omitted.</a:t>
            </a:r>
          </a:p>
          <a:p>
            <a:r>
              <a:rPr lang="en-US" altLang="en-US" smtClean="0">
                <a:latin typeface="Palatino" charset="0"/>
                <a:ea typeface="ＭＳ Ｐゴシック" charset="-128"/>
              </a:rPr>
              <a:t>The requirements activities are all completed before the system design activity starts. </a:t>
            </a:r>
          </a:p>
          <a:p>
            <a:r>
              <a:rPr lang="en-US" altLang="en-US" smtClean="0">
                <a:latin typeface="Palatino" charset="0"/>
                <a:ea typeface="ＭＳ Ｐゴシック" charset="-128"/>
              </a:rPr>
              <a:t>The goal is to never turn back once an activity is completed. The key feature of his model is the constant verification activity (called “verification step” by Royse) that ensures that each development activity does not introduce unwanted or deletes mandatory requirements. </a:t>
            </a:r>
          </a:p>
          <a:p>
            <a:r>
              <a:rPr lang="en-US" altLang="en-US" smtClean="0">
                <a:latin typeface="Palatino" charset="0"/>
                <a:ea typeface="ＭＳ Ｐゴシック" charset="-128"/>
              </a:rPr>
              <a:t>This model provides a simple (or even simplistic) view of software development that measures progress by the number of tasks that have been completed. </a:t>
            </a:r>
          </a:p>
          <a:p>
            <a:r>
              <a:rPr lang="en-US" altLang="en-US" smtClean="0">
                <a:latin typeface="Palatino" charset="0"/>
                <a:ea typeface="ＭＳ Ｐゴシック" charset="-128"/>
              </a:rPr>
              <a:t>The model assumes that software development can be scheduled as a step-by-step process that transforms user needs into code</a:t>
            </a:r>
            <a:endParaRPr lang="de-DE" altLang="en-US" smtClean="0">
              <a:latin typeface="Palatino" charset="0"/>
              <a:ea typeface="ＭＳ Ｐゴシック" charset="-128"/>
            </a:endParaRPr>
          </a:p>
        </p:txBody>
      </p:sp>
      <p:sp>
        <p:nvSpPr>
          <p:cNvPr id="65539" name="Rectangle 3"/>
          <p:cNvSpPr>
            <a:spLocks noGrp="1" noRot="1" noChangeAspect="1" noChangeArrowheads="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Waterfall-based software life cycle models are still widely used. </a:t>
            </a:r>
          </a:p>
          <a:p>
            <a:r>
              <a:rPr lang="en-US" altLang="en-US" smtClean="0">
                <a:latin typeface="Palatino" charset="0"/>
                <a:ea typeface="ＭＳ Ｐゴシック" charset="-128"/>
              </a:rPr>
              <a:t>Up into the 1990s, software companies contracted by the US Department of Defense, for example, were required to use the 2167A standard [DoD-STD-2167A] which was based on the waterfall model.</a:t>
            </a:r>
          </a:p>
          <a:p>
            <a:endParaRPr lang="en-US" altLang="en-US" smtClean="0">
              <a:latin typeface="Palatino" charset="0"/>
              <a:ea typeface="ＭＳ Ｐゴシック" charset="-128"/>
            </a:endParaRPr>
          </a:p>
          <a:p>
            <a:pPr lvl="1"/>
            <a:r>
              <a:rPr lang="en-US" altLang="en-US" smtClean="0">
                <a:latin typeface="Palatino" charset="0"/>
                <a:ea typeface="ＭＳ Ｐゴシック" charset="-128"/>
              </a:rPr>
              <a:t>Coding and CSU testing (CSU = Computer Software Unit)</a:t>
            </a:r>
          </a:p>
          <a:p>
            <a:pPr lvl="1"/>
            <a:r>
              <a:rPr lang="en-US" altLang="en-US" smtClean="0">
                <a:latin typeface="Palatino" charset="0"/>
                <a:ea typeface="ＭＳ Ｐゴシック" charset="-128"/>
              </a:rPr>
              <a:t>CSC Integration and Testing (CSC = Computer Software Component, can be decomposed into CSC's and CSU's)</a:t>
            </a:r>
          </a:p>
          <a:p>
            <a:pPr lvl="1"/>
            <a:r>
              <a:rPr lang="en-US" altLang="en-US" smtClean="0">
                <a:latin typeface="Palatino" charset="0"/>
                <a:ea typeface="ＭＳ Ｐゴシック" charset="-128"/>
              </a:rPr>
              <a:t>CSCI Testing (CSCI = Computer Software Configuration Item)</a:t>
            </a:r>
          </a:p>
          <a:p>
            <a:endParaRPr lang="de-DE" altLang="en-US" smtClean="0">
              <a:latin typeface="Palatino" charset="0"/>
              <a:ea typeface="ＭＳ Ｐゴシック" charset="-128"/>
            </a:endParaRPr>
          </a:p>
        </p:txBody>
      </p:sp>
      <p:sp>
        <p:nvSpPr>
          <p:cNvPr id="67587" name="Rectangle 3"/>
          <p:cNvSpPr>
            <a:spLocks noGrp="1" noRot="1" noChangeAspect="1" noChangeArrowheads="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p:cNvSpPr>
          <p:nvPr>
            <p:ph type="sldImg"/>
          </p:nvPr>
        </p:nvSpPr>
        <p:spPr>
          <a:solidFill>
            <a:srgbClr val="FFFFFF"/>
          </a:solidFill>
          <a:ln/>
        </p:spPr>
      </p:sp>
      <p:sp>
        <p:nvSpPr>
          <p:cNvPr id="69635"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Palatino" charset="0"/>
                <a:ea typeface="ＭＳ Ｐゴシック" charset="-128"/>
              </a:rPr>
              <a:t>The diamond below each activity denotes a decision point: The next activity is initiated </a:t>
            </a:r>
          </a:p>
          <a:p>
            <a:r>
              <a:rPr lang="en-US" altLang="en-US" smtClean="0">
                <a:latin typeface="Palatino" charset="0"/>
                <a:ea typeface="ＭＳ Ｐゴシック" charset="-128"/>
              </a:rPr>
              <a:t>only if the review </a:t>
            </a:r>
          </a:p>
          <a:p>
            <a:r>
              <a:rPr lang="en-US" altLang="en-US" smtClean="0">
                <a:latin typeface="Palatino" charset="0"/>
                <a:ea typeface="ＭＳ Ｐゴシック" charset="-128"/>
              </a:rPr>
              <a:t>is successful</a:t>
            </a:r>
            <a:endParaRPr lang="de-DE" altLang="en-US" smtClean="0">
              <a:latin typeface="Palatino" charset="0"/>
              <a:ea typeface="ＭＳ Ｐゴシック" charset="-128"/>
            </a:endParaRPr>
          </a:p>
          <a:p>
            <a:endParaRPr lang="en-US" altLang="en-US" smtClean="0">
              <a:latin typeface="Palatino"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83EAECA7-5188-4CF6-B960-22F505FDEAD5}" type="slidenum">
              <a:rPr lang="en-US" altLang="en-US" sz="1200" b="0"/>
              <a:pPr/>
              <a:t>4</a:t>
            </a:fld>
            <a:endParaRPr lang="en-US" altLang="en-US" sz="1200" b="0"/>
          </a:p>
        </p:txBody>
      </p:sp>
      <p:sp>
        <p:nvSpPr>
          <p:cNvPr id="78851"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r>
              <a:rPr lang="en-US" altLang="en-US" smtClean="0">
                <a:latin typeface="Times" charset="0"/>
                <a:ea typeface="ＭＳ Ｐゴシック" pitchFamily="32" charset="-128"/>
              </a:rPr>
              <a:t>Inherent human limitation to deal with complexity </a:t>
            </a: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In philosophical terminology,  abstraction </a:t>
            </a:r>
            <a:r>
              <a:rPr lang="de-DE" altLang="en-US" smtClean="0">
                <a:latin typeface="Times" charset="0"/>
                <a:ea typeface="ＭＳ Ｐゴシック" pitchFamily="32" charset="-128"/>
              </a:rPr>
              <a:t>the process in concept-formation of recognizing some set of common features in individuals</a:t>
            </a:r>
            <a:r>
              <a:rPr lang="de-DE" altLang="en-US" b="1" smtClean="0">
                <a:latin typeface="Times" charset="0"/>
                <a:ea typeface="ＭＳ Ｐゴシック" pitchFamily="32" charset="-128"/>
              </a:rPr>
              <a:t>.</a:t>
            </a:r>
            <a:endParaRPr lang="en-US" altLang="en-US" smtClean="0">
              <a:latin typeface="Times" charset="0"/>
              <a:ea typeface="ＭＳ Ｐゴシック" pitchFamily="32" charset="-128"/>
            </a:endParaRPr>
          </a:p>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Definition (Wikipedia): An abstraction is an idea, concept, or word which defines the phenomena  which make up the concrete events or things which the abstraction refers to</a:t>
            </a:r>
          </a:p>
          <a:p>
            <a:endParaRPr lang="en-US" altLang="en-US" smtClean="0">
              <a:latin typeface="Times" charset="0"/>
              <a:ea typeface="ＭＳ Ｐゴシック" pitchFamily="32" charset="-128"/>
            </a:endParaRPr>
          </a:p>
          <a:p>
            <a:r>
              <a:rPr lang="en-US" altLang="en-US" sz="1400" smtClean="0">
                <a:solidFill>
                  <a:srgbClr val="000000"/>
                </a:solidFill>
                <a:latin typeface="Arial" charset="0"/>
                <a:ea typeface="ＭＳ Ｐゴシック" pitchFamily="32" charset="-128"/>
              </a:rPr>
              <a:t>A </a:t>
            </a:r>
            <a:r>
              <a:rPr lang="en-US" altLang="en-US" sz="1400" b="1" smtClean="0">
                <a:solidFill>
                  <a:srgbClr val="000000"/>
                </a:solidFill>
                <a:latin typeface="Arial" charset="0"/>
                <a:ea typeface="ＭＳ Ｐゴシック" pitchFamily="32" charset="-128"/>
              </a:rPr>
              <a:t>model</a:t>
            </a:r>
            <a:r>
              <a:rPr lang="en-US" altLang="en-US" sz="1400" smtClean="0">
                <a:solidFill>
                  <a:srgbClr val="000000"/>
                </a:solidFill>
                <a:latin typeface="Arial" charset="0"/>
                <a:ea typeface="ＭＳ Ｐゴシック" pitchFamily="32" charset="-128"/>
              </a:rPr>
              <a:t> is a construct that represents </a:t>
            </a:r>
            <a:r>
              <a:rPr lang="en-US" altLang="en-US" sz="1400" u="sng" smtClean="0">
                <a:solidFill>
                  <a:srgbClr val="002BB8"/>
                </a:solidFill>
                <a:latin typeface="Arial" charset="0"/>
                <a:ea typeface="ＭＳ Ｐゴシック" pitchFamily="32" charset="-128"/>
              </a:rPr>
              <a:t>physical</a:t>
            </a:r>
            <a:r>
              <a:rPr lang="en-US" altLang="en-US" sz="1400" smtClean="0">
                <a:solidFill>
                  <a:srgbClr val="000000"/>
                </a:solidFill>
                <a:latin typeface="Arial" charset="0"/>
                <a:ea typeface="ＭＳ Ｐゴシック" pitchFamily="32" charset="-128"/>
              </a:rPr>
              <a:t>, </a:t>
            </a:r>
            <a:r>
              <a:rPr lang="en-US" altLang="en-US" sz="1400" u="sng" smtClean="0">
                <a:solidFill>
                  <a:srgbClr val="002BB8"/>
                </a:solidFill>
                <a:latin typeface="Arial" charset="0"/>
                <a:ea typeface="ＭＳ Ｐゴシック" pitchFamily="32" charset="-128"/>
              </a:rPr>
              <a:t>biological</a:t>
            </a:r>
            <a:r>
              <a:rPr lang="en-US" altLang="en-US" sz="1400" smtClean="0">
                <a:solidFill>
                  <a:srgbClr val="000000"/>
                </a:solidFill>
                <a:latin typeface="Arial" charset="0"/>
                <a:ea typeface="ＭＳ Ｐゴシック" pitchFamily="32" charset="-128"/>
              </a:rPr>
              <a:t> or </a:t>
            </a:r>
            <a:r>
              <a:rPr lang="en-US" altLang="en-US" sz="1400" u="sng" smtClean="0">
                <a:solidFill>
                  <a:srgbClr val="002BB8"/>
                </a:solidFill>
                <a:latin typeface="Arial" charset="0"/>
                <a:ea typeface="ＭＳ Ｐゴシック" pitchFamily="32" charset="-128"/>
              </a:rPr>
              <a:t>social</a:t>
            </a:r>
            <a:r>
              <a:rPr lang="en-US" altLang="en-US" sz="1400" smtClean="0">
                <a:solidFill>
                  <a:srgbClr val="000000"/>
                </a:solidFill>
                <a:latin typeface="Arial" charset="0"/>
                <a:ea typeface="ＭＳ Ｐゴシック" pitchFamily="32" charset="-128"/>
              </a:rPr>
              <a:t> systems, with a set of variables and a set of logical and quantitative relationships between them.</a:t>
            </a:r>
          </a:p>
          <a:p>
            <a:r>
              <a:rPr lang="en-US" altLang="en-US" sz="1400" smtClean="0">
                <a:solidFill>
                  <a:srgbClr val="000000"/>
                </a:solidFill>
                <a:latin typeface="Arial" charset="0"/>
                <a:ea typeface="ＭＳ Ｐゴシック" pitchFamily="32" charset="-128"/>
              </a:rPr>
              <a:t> Models are constructed to enable reasoning within a idealized logical framework about these systems and are an important component of </a:t>
            </a:r>
            <a:r>
              <a:rPr lang="en-US" altLang="en-US" sz="1400" u="sng" smtClean="0">
                <a:solidFill>
                  <a:srgbClr val="002BB8"/>
                </a:solidFill>
                <a:latin typeface="Arial" charset="0"/>
                <a:ea typeface="ＭＳ Ｐゴシック" pitchFamily="32" charset="-128"/>
              </a:rPr>
              <a:t>scientific theories</a:t>
            </a:r>
            <a:r>
              <a:rPr lang="en-US" altLang="en-US" sz="1400" smtClean="0">
                <a:solidFill>
                  <a:srgbClr val="000000"/>
                </a:solidFill>
                <a:latin typeface="Arial" charset="0"/>
                <a:ea typeface="ＭＳ Ｐゴシック" pitchFamily="32" charset="-128"/>
              </a:rPr>
              <a:t>. </a:t>
            </a:r>
          </a:p>
          <a:p>
            <a:r>
              <a:rPr lang="en-US" altLang="en-US" sz="1400" i="1" smtClean="0">
                <a:solidFill>
                  <a:srgbClr val="000000"/>
                </a:solidFill>
                <a:latin typeface="Arial" charset="0"/>
                <a:ea typeface="ＭＳ Ｐゴシック" pitchFamily="32" charset="-128"/>
              </a:rPr>
              <a:t>Idealized</a:t>
            </a:r>
            <a:r>
              <a:rPr lang="en-US" altLang="en-US" sz="1400" smtClean="0">
                <a:solidFill>
                  <a:srgbClr val="000000"/>
                </a:solidFill>
                <a:latin typeface="Arial" charset="0"/>
                <a:ea typeface="ＭＳ Ｐゴシック" pitchFamily="32" charset="-128"/>
              </a:rPr>
              <a:t> here means that the model may make explicit assumptions that are known to be false in some detail, but by their simplification of the model allow the production of acceptably accurate solutions.</a:t>
            </a:r>
          </a:p>
          <a:p>
            <a:endParaRPr lang="en-US" altLang="en-US" smtClean="0">
              <a:latin typeface="Times" charset="0"/>
              <a:ea typeface="ＭＳ Ｐゴシック" pitchFamily="32" charset="-128"/>
            </a:endParaRPr>
          </a:p>
        </p:txBody>
      </p:sp>
      <p:sp>
        <p:nvSpPr>
          <p:cNvPr id="78852" name="Rectangle 3"/>
          <p:cNvSpPr>
            <a:spLocks noGrp="1" noRot="1" noChangeAspect="1" noChangeArrowheads="1" noTextEdit="1"/>
          </p:cNvSpPr>
          <p:nvPr>
            <p:ph type="sldImg"/>
          </p:nvPr>
        </p:nvSpPr>
        <p:spPr>
          <a:xfrm>
            <a:off x="895350" y="95250"/>
            <a:ext cx="4572000" cy="3429000"/>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V-model is a variation of the waterfall model that makes explicit the dependency between development activities and verification activities.</a:t>
            </a:r>
          </a:p>
          <a:p>
            <a:r>
              <a:rPr lang="en-US" altLang="en-US" smtClean="0">
                <a:latin typeface="Palatino" charset="0"/>
                <a:ea typeface="ＭＳ Ｐゴシック" charset="-128"/>
              </a:rPr>
              <a:t> The difference between the waterfall model and the V model is that the latter makes explicit the notion of level of abstraction. </a:t>
            </a:r>
          </a:p>
          <a:p>
            <a:r>
              <a:rPr lang="en-US" altLang="en-US" smtClean="0">
                <a:latin typeface="Palatino" charset="0"/>
                <a:ea typeface="ＭＳ Ｐゴシック" charset="-128"/>
              </a:rPr>
              <a:t>All activities from requirements to implementation focus on building more and more detailed representation of the system, whereas all activities from implementation to operation focus on validating the system. This slide shows origin of the V-model form the waterfall model. </a:t>
            </a:r>
            <a:endParaRPr lang="de-DE" altLang="en-US" smtClean="0">
              <a:latin typeface="Palatino" charset="0"/>
              <a:ea typeface="ＭＳ Ｐゴシック" charset="-128"/>
            </a:endParaRPr>
          </a:p>
        </p:txBody>
      </p:sp>
      <p:sp>
        <p:nvSpPr>
          <p:cNvPr id="71683" name="Rectangle 3"/>
          <p:cNvSpPr>
            <a:spLocks noGrp="1" noRot="1" noChangeAspect="1" noChangeArrowheads="1"/>
          </p:cNvSpPr>
          <p:nvPr>
            <p:ph type="sldImg"/>
          </p:nvPr>
        </p:nvSpPr>
        <p:spPr>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p:cNvSpPr>
          <p:nvPr>
            <p:ph type="sldImg"/>
          </p:nvPr>
        </p:nvSpPr>
        <p:spPr>
          <a:solidFill>
            <a:srgbClr val="FFFFFF"/>
          </a:solidFill>
          <a:ln/>
        </p:spPr>
      </p:sp>
      <p:sp>
        <p:nvSpPr>
          <p:cNvPr id="73731"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Palatino" charset="0"/>
                <a:ea typeface="ＭＳ Ｐゴシック" charset="-128"/>
              </a:rPr>
              <a:t>This model is a UML activity diagram of the V-Model (adapted from [Jensen &amp; Tonies, 1979]). It shows 2 types of dependencies: Precedes (which is a temporal dependency) and “is validated by” which shows </a:t>
            </a:r>
          </a:p>
          <a:p>
            <a:endParaRPr lang="en-US" altLang="en-US" smtClean="0">
              <a:latin typeface="Palatino" charset="0"/>
              <a:ea typeface="ＭＳ Ｐゴシック" charset="-128"/>
            </a:endParaRPr>
          </a:p>
          <a:p>
            <a:r>
              <a:rPr lang="en-US" altLang="en-US" smtClean="0">
                <a:latin typeface="Palatino" charset="0"/>
                <a:ea typeface="ＭＳ Ｐゴシック" charset="-128"/>
              </a:rPr>
              <a:t>The horizontal object flow denotes the information flow between activities of same abstraction level. The V-shape layout of the activities was conserved to reflect the original drawing. However, the layout of the activities has no semantics in UML.</a:t>
            </a:r>
          </a:p>
          <a:p>
            <a:endParaRPr lang="en-US" altLang="en-US" smtClean="0">
              <a:latin typeface="Palatino" charset="0"/>
              <a:ea typeface="ＭＳ Ｐゴシック" charset="-128"/>
            </a:endParaRPr>
          </a:p>
          <a:p>
            <a:r>
              <a:rPr lang="en-US" altLang="en-US" smtClean="0">
                <a:latin typeface="Palatino" charset="0"/>
                <a:ea typeface="ＭＳ Ｐゴシック" charset="-128"/>
              </a:rPr>
              <a:t>Higher levels of abstractions of the V-model deal with the requirements in terms of elicitation and operation. The middle-part of the V-model focuses on mapping the understanding of the problem into a software architecture. The lower level of the V-model focuses on details such as the assembly of software components and the coding of new ones.</a:t>
            </a:r>
          </a:p>
          <a:p>
            <a:r>
              <a:rPr lang="en-US" altLang="en-US" smtClean="0">
                <a:latin typeface="Palatino" charset="0"/>
                <a:ea typeface="ＭＳ Ｐゴシック" charset="-128"/>
              </a:rPr>
              <a:t> For example, the goal of the Unit Test activity is to validate units against their description in the detailed design. The Component Integration and Test activity validates functional components against the preliminary (or high-level) design. In many aspects, the waterfall model and its variants are simplistic abstractions of the software development process. </a:t>
            </a:r>
          </a:p>
          <a:p>
            <a:r>
              <a:rPr lang="en-US" altLang="en-US" smtClean="0">
                <a:latin typeface="Palatino" charset="0"/>
                <a:ea typeface="ＭＳ Ｐゴシック" charset="-128"/>
              </a:rPr>
              <a:t>The V-model, for example, does not distinguish between the developers and the users perception. It basically asks the user to follow the developer all the way into the abyss of detailed design and implementation! One attempt, to deal with the different levels of abstraction was the Sawtooth Model.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In practice, software development is not sequential</a:t>
            </a:r>
          </a:p>
          <a:p>
            <a:pPr lvl="1"/>
            <a:r>
              <a:rPr lang="en-US" altLang="en-US" smtClean="0">
                <a:latin typeface="Palatino" charset="0"/>
                <a:ea typeface="ＭＳ Ｐゴシック" charset="-128"/>
              </a:rPr>
              <a:t>The development stages overlap</a:t>
            </a:r>
          </a:p>
          <a:p>
            <a:r>
              <a:rPr lang="en-US" altLang="en-US" smtClean="0">
                <a:latin typeface="Palatino" charset="0"/>
                <a:ea typeface="ＭＳ Ｐゴシック" charset="-128"/>
              </a:rPr>
              <a:t>The tendency to freeze parts of the development leads to systems the client does not want and which are badly structured as design problems are circumvented by tricky </a:t>
            </a:r>
            <a:br>
              <a:rPr lang="en-US" altLang="en-US" smtClean="0">
                <a:latin typeface="Palatino" charset="0"/>
                <a:ea typeface="ＭＳ Ｐゴシック" charset="-128"/>
              </a:rPr>
            </a:br>
            <a:r>
              <a:rPr lang="en-US" altLang="en-US" smtClean="0">
                <a:latin typeface="Palatino" charset="0"/>
                <a:ea typeface="ＭＳ Ｐゴシック" charset="-128"/>
              </a:rPr>
              <a:t>coding</a:t>
            </a:r>
          </a:p>
        </p:txBody>
      </p:sp>
      <p:sp>
        <p:nvSpPr>
          <p:cNvPr id="75779" name="Rectangle 3"/>
          <p:cNvSpPr>
            <a:spLocks noGrp="1" noRot="1" noChangeAspect="1" noChangeArrowheads="1"/>
          </p:cNvSpPr>
          <p:nvPr>
            <p:ph type="sldImg"/>
          </p:nvPr>
        </p:nvSpPr>
        <p:spPr>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Boehm’s spiral model [Boehm, 1987] is an activity-centered life cycle model that was devised to address the source of weaknesses in the waterfall model, in particular, to accommodate infrequent change during the software development. It based on the same activities as the waterfall model, however, it adds several activities such as risk management, reuse, and prototyping to each activity. </a:t>
            </a:r>
          </a:p>
          <a:p>
            <a:endParaRPr lang="en-US" altLang="en-US" smtClean="0">
              <a:latin typeface="Palatino" charset="0"/>
              <a:ea typeface="ＭＳ Ｐゴシック" charset="-128"/>
            </a:endParaRPr>
          </a:p>
          <a:p>
            <a:r>
              <a:rPr lang="en-US" altLang="en-US" smtClean="0">
                <a:latin typeface="Palatino" charset="0"/>
                <a:ea typeface="ＭＳ Ｐゴシック" charset="-128"/>
              </a:rPr>
              <a:t>These extended activities are called cycles or rounds.</a:t>
            </a:r>
            <a:endParaRPr lang="de-DE" altLang="en-US" smtClean="0">
              <a:latin typeface="Palatino" charset="0"/>
              <a:ea typeface="ＭＳ Ｐゴシック" charset="-128"/>
            </a:endParaRPr>
          </a:p>
        </p:txBody>
      </p:sp>
      <p:sp>
        <p:nvSpPr>
          <p:cNvPr id="81923" name="Rectangle 3"/>
          <p:cNvSpPr>
            <a:spLocks noGrp="1" noRot="1" noChangeAspect="1" noChangeArrowheads="1"/>
          </p:cNvSpPr>
          <p:nvPr>
            <p:ph type="sldImg"/>
          </p:nvPr>
        </p:nvSpPr>
        <p:spPr>
          <a:xfrm>
            <a:off x="1484313" y="317500"/>
            <a:ext cx="3538537" cy="2654300"/>
          </a:xfrm>
          <a:ln cap="flat"/>
        </p:spPr>
      </p:sp>
      <p:sp>
        <p:nvSpPr>
          <p:cNvPr id="81924" name="Rectangle 4"/>
          <p:cNvSpPr>
            <a:spLocks noChangeArrowheads="1"/>
          </p:cNvSpPr>
          <p:nvPr/>
        </p:nvSpPr>
        <p:spPr bwMode="auto">
          <a:xfrm>
            <a:off x="6057900" y="609600"/>
            <a:ext cx="355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7" rIns="19050" bIns="2698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nSpc>
                <a:spcPts val="1600"/>
              </a:lnSpc>
            </a:pPr>
            <a:r>
              <a:rPr lang="en-US" altLang="en-US" sz="1400" u="none">
                <a:solidFill>
                  <a:srgbClr val="000000"/>
                </a:solidFill>
                <a:latin typeface="Helvetica" charset="0"/>
              </a:rPr>
              <a:t>18</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p:cNvSpPr>
          <p:nvPr>
            <p:ph type="sldImg"/>
          </p:nvPr>
        </p:nvSpPr>
        <p:spPr>
          <a:solidFill>
            <a:srgbClr val="FFFFFF"/>
          </a:solidFill>
          <a:ln/>
        </p:spPr>
      </p:sp>
      <p:sp>
        <p:nvSpPr>
          <p:cNvPr id="83971"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Palatino" charset="0"/>
                <a:ea typeface="ＭＳ Ｐゴシック" charset="-128"/>
              </a:rPr>
              <a:t>Each round follows the waterfall model and includes the following activities:</a:t>
            </a:r>
          </a:p>
          <a:p>
            <a:r>
              <a:rPr lang="en-US" altLang="en-US" smtClean="0">
                <a:latin typeface="Palatino" charset="0"/>
                <a:ea typeface="ＭＳ Ｐゴシック" charset="-128"/>
              </a:rPr>
              <a:t>Determine objectives</a:t>
            </a:r>
          </a:p>
          <a:p>
            <a:r>
              <a:rPr lang="en-US" altLang="en-US" smtClean="0">
                <a:latin typeface="Palatino" charset="0"/>
                <a:ea typeface="ＭＳ Ｐゴシック" charset="-128"/>
              </a:rPr>
              <a:t>Specify constraints</a:t>
            </a:r>
          </a:p>
          <a:p>
            <a:r>
              <a:rPr lang="en-US" altLang="en-US" smtClean="0">
                <a:latin typeface="Palatino" charset="0"/>
                <a:ea typeface="ＭＳ Ｐゴシック" charset="-128"/>
              </a:rPr>
              <a:t>Generate alternatives</a:t>
            </a:r>
          </a:p>
          <a:p>
            <a:r>
              <a:rPr lang="en-US" altLang="en-US" smtClean="0">
                <a:latin typeface="Palatino" charset="0"/>
                <a:ea typeface="ＭＳ Ｐゴシック" charset="-128"/>
              </a:rPr>
              <a:t>Identify risks</a:t>
            </a:r>
          </a:p>
          <a:p>
            <a:r>
              <a:rPr lang="en-US" altLang="en-US" smtClean="0">
                <a:latin typeface="Palatino" charset="0"/>
                <a:ea typeface="ＭＳ Ｐゴシック" charset="-128"/>
              </a:rPr>
              <a:t>Resolve risks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spiral model focuses on addressing risks incrementally, in order of priority. </a:t>
            </a:r>
          </a:p>
          <a:p>
            <a:endParaRPr lang="en-US" altLang="en-US" smtClean="0">
              <a:latin typeface="Palatino" charset="0"/>
              <a:ea typeface="ＭＳ Ｐゴシック" charset="-128"/>
            </a:endParaRPr>
          </a:p>
          <a:p>
            <a:r>
              <a:rPr lang="en-US" altLang="en-US" smtClean="0">
                <a:latin typeface="Palatino" charset="0"/>
                <a:ea typeface="ＭＳ Ｐゴシック" charset="-128"/>
              </a:rPr>
              <a:t>Boehm’s spiral model distinguishes the following rounds: Concept of Operation, Software Requirements, Software Product Design, Detailed Design, Code, Unit Test, Integration and Test, Acceptance Test, Implementation</a:t>
            </a:r>
          </a:p>
          <a:p>
            <a:endParaRPr lang="en-US" altLang="en-US" smtClean="0">
              <a:latin typeface="Palatino" charset="0"/>
              <a:ea typeface="ＭＳ Ｐゴシック" charset="-128"/>
            </a:endParaRPr>
          </a:p>
          <a:p>
            <a:r>
              <a:rPr lang="en-US" altLang="en-US" smtClean="0">
                <a:latin typeface="Palatino" charset="0"/>
                <a:ea typeface="ＭＳ Ｐゴシック" charset="-128"/>
              </a:rPr>
              <a:t>Each round is composed of four phases.</a:t>
            </a:r>
          </a:p>
          <a:p>
            <a:endParaRPr lang="en-US" altLang="en-US" smtClean="0">
              <a:latin typeface="Palatino" charset="0"/>
              <a:ea typeface="ＭＳ Ｐゴシック" charset="-128"/>
            </a:endParaRPr>
          </a:p>
          <a:p>
            <a:r>
              <a:rPr lang="en-US" altLang="en-US" smtClean="0">
                <a:latin typeface="Palatino" charset="0"/>
                <a:ea typeface="ＭＳ Ｐゴシック" charset="-128"/>
              </a:rPr>
              <a:t>The first 3 rounds are shown in a polar coordinate system.</a:t>
            </a:r>
          </a:p>
          <a:p>
            <a:pPr lvl="1"/>
            <a:r>
              <a:rPr lang="en-US" altLang="en-US" smtClean="0">
                <a:latin typeface="Palatino" charset="0"/>
                <a:ea typeface="ＭＳ Ｐゴシック" charset="-128"/>
              </a:rPr>
              <a:t>The polar coordinates r = (l, a) of a point indicate the resource spent in the project and the type of activity</a:t>
            </a:r>
          </a:p>
          <a:p>
            <a:endParaRPr lang="de-DE" altLang="en-US" smtClean="0">
              <a:latin typeface="Palatino" charset="0"/>
              <a:ea typeface="ＭＳ Ｐゴシック" charset="-128"/>
            </a:endParaRPr>
          </a:p>
        </p:txBody>
      </p:sp>
      <p:sp>
        <p:nvSpPr>
          <p:cNvPr id="86019"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charset="-128"/>
            </a:endParaRPr>
          </a:p>
          <a:p>
            <a:r>
              <a:rPr lang="en-US" altLang="en-US" smtClean="0">
                <a:latin typeface="Palatino" charset="0"/>
                <a:ea typeface="ＭＳ Ｐゴシック" charset="-128"/>
              </a:rPr>
              <a:t>During the first phase (upper left quadrant), developers explore alternatives, define constraints, and identify objectives. </a:t>
            </a:r>
          </a:p>
        </p:txBody>
      </p:sp>
      <p:sp>
        <p:nvSpPr>
          <p:cNvPr id="88067"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During the second phase (upper right quadrant), developers manage risks associated with the solutions defined during the first phase and specify a prototype to be built in the next phase</a:t>
            </a:r>
            <a:endParaRPr lang="de-DE" altLang="en-US" smtClean="0">
              <a:latin typeface="Palatino" charset="0"/>
              <a:ea typeface="ＭＳ Ｐゴシック" charset="-128"/>
            </a:endParaRPr>
          </a:p>
        </p:txBody>
      </p:sp>
      <p:sp>
        <p:nvSpPr>
          <p:cNvPr id="90115"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During the third phase (lower right quadrant), developers realize and validate a prototype or the part of the system associated with the risks addressed in this round. </a:t>
            </a:r>
          </a:p>
          <a:p>
            <a:endParaRPr lang="en-US" altLang="en-US" smtClean="0">
              <a:latin typeface="Palatino" charset="0"/>
              <a:ea typeface="ＭＳ Ｐゴシック" charset="-128"/>
            </a:endParaRPr>
          </a:p>
        </p:txBody>
      </p:sp>
      <p:sp>
        <p:nvSpPr>
          <p:cNvPr id="92163"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fourth phase (lower left quadrant) focuses on the planning of the next round based on the results produced in the current round. </a:t>
            </a:r>
          </a:p>
          <a:p>
            <a:endParaRPr lang="de-DE" altLang="en-US" smtClean="0">
              <a:latin typeface="Palatino" charset="0"/>
              <a:ea typeface="ＭＳ Ｐゴシック" charset="-128"/>
            </a:endParaRPr>
          </a:p>
        </p:txBody>
      </p:sp>
      <p:sp>
        <p:nvSpPr>
          <p:cNvPr id="94211"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BEF4D40A-7B8B-4E42-AABA-4991701E62B2}" type="slidenum">
              <a:rPr lang="en-US" altLang="en-US" sz="1200" b="0"/>
              <a:pPr/>
              <a:t>5</a:t>
            </a:fld>
            <a:endParaRPr lang="en-US" altLang="en-US" sz="1200" b="0"/>
          </a:p>
        </p:txBody>
      </p:sp>
      <p:sp>
        <p:nvSpPr>
          <p:cNvPr id="79875"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de-DE" altLang="en-US" sz="1400" smtClean="0">
              <a:solidFill>
                <a:srgbClr val="000000"/>
              </a:solidFill>
              <a:latin typeface="Arial" charset="0"/>
              <a:ea typeface="ＭＳ Ｐゴシック" pitchFamily="32" charset="-128"/>
            </a:endParaRPr>
          </a:p>
        </p:txBody>
      </p:sp>
      <p:sp>
        <p:nvSpPr>
          <p:cNvPr id="79876" name="Rectangle 3"/>
          <p:cNvSpPr>
            <a:spLocks noGrp="1" noRot="1" noChangeAspect="1" noChangeArrowheads="1" noTextEdit="1"/>
          </p:cNvSpPr>
          <p:nvPr>
            <p:ph type="sldImg"/>
          </p:nvPr>
        </p:nvSpPr>
        <p:spPr>
          <a:xfrm>
            <a:off x="895350" y="95250"/>
            <a:ext cx="4572000" cy="3429000"/>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last phase of the round is usually conducted as a review involving the project participants, including developers, clients, and users. This review covers the artifacts developed during the previous and current rounds and the plans for the next round. </a:t>
            </a:r>
            <a:endParaRPr lang="de-DE" altLang="en-US" smtClean="0">
              <a:latin typeface="Palatino" charset="0"/>
              <a:ea typeface="ＭＳ Ｐゴシック" charset="-128"/>
            </a:endParaRPr>
          </a:p>
          <a:p>
            <a:endParaRPr lang="de-DE" altLang="en-US" smtClean="0">
              <a:latin typeface="Palatino" charset="0"/>
              <a:ea typeface="ＭＳ Ｐゴシック" charset="-128"/>
            </a:endParaRPr>
          </a:p>
          <a:p>
            <a:endParaRPr lang="de-DE" altLang="en-US" smtClean="0">
              <a:latin typeface="Palatino" charset="0"/>
              <a:ea typeface="ＭＳ Ｐゴシック" charset="-128"/>
            </a:endParaRPr>
          </a:p>
        </p:txBody>
      </p:sp>
      <p:sp>
        <p:nvSpPr>
          <p:cNvPr id="96259"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To summaryize, The spiral model focuses on addressing risks incrementally, in order of priority. </a:t>
            </a:r>
          </a:p>
          <a:p>
            <a:r>
              <a:rPr lang="en-US" altLang="en-US" smtClean="0">
                <a:latin typeface="Palatino" charset="0"/>
                <a:ea typeface="ＭＳ Ｐゴシック" charset="-128"/>
              </a:rPr>
              <a:t>Boehm’s spiral model distinguishes the following rounds: Concept of Operation, Software Requirements, Software Product Design, Detailed Design, Code, Unit Test, Integration and Test, Acceptance Test, Implementation</a:t>
            </a:r>
          </a:p>
          <a:p>
            <a:r>
              <a:rPr lang="en-US" altLang="en-US" smtClean="0">
                <a:latin typeface="Palatino" charset="0"/>
                <a:ea typeface="ＭＳ Ｐゴシック" charset="-128"/>
              </a:rPr>
              <a:t>Each round is composed of four phases.</a:t>
            </a:r>
          </a:p>
          <a:p>
            <a:r>
              <a:rPr lang="en-US" altLang="en-US" smtClean="0">
                <a:latin typeface="Palatino" charset="0"/>
                <a:ea typeface="ＭＳ Ｐゴシック" charset="-128"/>
              </a:rPr>
              <a:t>The first 3 rounds are shown in a polar coordinate system.</a:t>
            </a:r>
          </a:p>
          <a:p>
            <a:pPr lvl="1"/>
            <a:r>
              <a:rPr lang="en-US" altLang="en-US" smtClean="0">
                <a:latin typeface="Palatino" charset="0"/>
                <a:ea typeface="ＭＳ Ｐゴシック" charset="-128"/>
              </a:rPr>
              <a:t>The polar coordinates r = (l, a) of a point indicate the resource spent in the project and the type of activity</a:t>
            </a:r>
          </a:p>
          <a:p>
            <a:pPr lvl="1"/>
            <a:endParaRPr lang="en-US" altLang="en-US" smtClean="0">
              <a:latin typeface="Palatino" charset="0"/>
              <a:ea typeface="ＭＳ Ｐゴシック" charset="-128"/>
            </a:endParaRPr>
          </a:p>
          <a:p>
            <a:pPr lvl="1"/>
            <a:r>
              <a:rPr lang="en-US" altLang="en-US" smtClean="0">
                <a:latin typeface="Palatino" charset="0"/>
                <a:ea typeface="ＭＳ Ｐゴシック" charset="-128"/>
              </a:rPr>
              <a:t>The size of the arrow indicates the type of current activity </a:t>
            </a:r>
            <a:r>
              <a:rPr lang="en-US" altLang="en-US" smtClean="0">
                <a:latin typeface="ヒラギノ角ゴ Pro W3" charset="-128"/>
                <a:ea typeface="ＭＳ Ｐゴシック" charset="-128"/>
              </a:rPr>
              <a:t>in </a:t>
            </a:r>
            <a:r>
              <a:rPr lang="en-US" altLang="en-US" smtClean="0">
                <a:latin typeface="Palatino" charset="0"/>
                <a:ea typeface="ＭＳ Ｐゴシック" charset="-128"/>
              </a:rPr>
              <a:t>of the project (where are we?) as well as the resources spent in theproject (how much money did we spend so far?), which would allow a comparision of projects based on their location in the diagram. Project P1 is currently in risk analysis and has not spent as many resources as Project P2 which is currently developing and evaluating a prototype. </a:t>
            </a:r>
          </a:p>
          <a:p>
            <a:endParaRPr lang="de-DE" altLang="en-US" smtClean="0">
              <a:latin typeface="Palatino" charset="0"/>
              <a:ea typeface="ＭＳ Ｐゴシック" charset="-128"/>
            </a:endParaRPr>
          </a:p>
        </p:txBody>
      </p:sp>
      <p:sp>
        <p:nvSpPr>
          <p:cNvPr id="98307" name="Rectangle 3"/>
          <p:cNvSpPr>
            <a:spLocks noGrp="1" noRot="1" noChangeAspect="1" noChangeArrowheads="1"/>
          </p:cNvSpPr>
          <p:nvPr>
            <p:ph type="sldImg"/>
          </p:nvPr>
        </p:nvSpPr>
        <p:spPr>
          <a:xfrm>
            <a:off x="1296988" y="307975"/>
            <a:ext cx="4211637" cy="3157538"/>
          </a:xfrm>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p:cNvSpPr>
          <p:nvPr>
            <p:ph type="sldImg"/>
          </p:nvPr>
        </p:nvSpPr>
        <p:spPr>
          <a:solidFill>
            <a:srgbClr val="FFFFFF"/>
          </a:solidFill>
          <a:ln/>
        </p:spPr>
      </p:sp>
      <p:sp>
        <p:nvSpPr>
          <p:cNvPr id="10035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p:cNvSpPr>
          <p:nvPr>
            <p:ph type="sldImg"/>
          </p:nvPr>
        </p:nvSpPr>
        <p:spPr>
          <a:solidFill>
            <a:srgbClr val="FFFFFF"/>
          </a:solidFill>
          <a:ln/>
        </p:spPr>
      </p:sp>
      <p:sp>
        <p:nvSpPr>
          <p:cNvPr id="10240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p:cNvSpPr>
          <p:nvPr>
            <p:ph type="sldImg"/>
          </p:nvPr>
        </p:nvSpPr>
        <p:spPr>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p:cNvSpPr>
          <p:nvPr>
            <p:ph type="sldImg"/>
          </p:nvPr>
        </p:nvSpPr>
        <p:spPr>
          <a:solidFill>
            <a:srgbClr val="FFFFFF"/>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p:cNvSpPr>
          <p:nvPr>
            <p:ph type="sldImg"/>
          </p:nvPr>
        </p:nvSpPr>
        <p:spPr>
          <a:solidFill>
            <a:srgbClr val="FFFFFF"/>
          </a:solidFill>
          <a:ln/>
        </p:spPr>
      </p:sp>
      <p:sp>
        <p:nvSpPr>
          <p:cNvPr id="10854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p:cNvSpPr>
          <p:nvPr>
            <p:ph type="sldImg"/>
          </p:nvPr>
        </p:nvSpPr>
        <p:spPr>
          <a:solidFill>
            <a:srgbClr val="FFFFFF"/>
          </a:solidFill>
          <a:ln/>
        </p:spPr>
      </p:sp>
      <p:sp>
        <p:nvSpPr>
          <p:cNvPr id="11059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p:cNvSpPr>
          <p:nvPr>
            <p:ph type="sldImg"/>
          </p:nvPr>
        </p:nvSpPr>
        <p:spPr>
          <a:solidFill>
            <a:srgbClr val="FFFFFF"/>
          </a:solidFill>
          <a:ln/>
        </p:spPr>
      </p:sp>
      <p:sp>
        <p:nvSpPr>
          <p:cNvPr id="11264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p:cNvSpPr>
          <p:nvPr>
            <p:ph type="sldImg"/>
          </p:nvPr>
        </p:nvSpPr>
        <p:spPr>
          <a:solidFill>
            <a:srgbClr val="FFFFFF"/>
          </a:solidFill>
          <a:ln/>
        </p:spPr>
      </p:sp>
      <p:sp>
        <p:nvSpPr>
          <p:cNvPr id="11469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9D322C52-50C8-4D22-8FD4-6FA609E99DB5}" type="slidenum">
              <a:rPr lang="en-US" altLang="en-US" sz="1200" b="0"/>
              <a:pPr/>
              <a:t>6</a:t>
            </a:fld>
            <a:endParaRPr lang="en-US" altLang="en-US" sz="1200" b="0"/>
          </a:p>
        </p:txBody>
      </p:sp>
      <p:sp>
        <p:nvSpPr>
          <p:cNvPr id="80899"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en-US" altLang="en-US" smtClean="0">
              <a:latin typeface="Times" charset="0"/>
              <a:ea typeface="ＭＳ Ｐゴシック" pitchFamily="32" charset="-128"/>
            </a:endParaRPr>
          </a:p>
          <a:p>
            <a:r>
              <a:rPr lang="en-US" altLang="en-US" smtClean="0">
                <a:latin typeface="Times" charset="0"/>
                <a:ea typeface="ＭＳ Ｐゴシック" pitchFamily="32" charset="-128"/>
              </a:rPr>
              <a:t>(Animation) </a:t>
            </a:r>
            <a:r>
              <a:rPr lang="en-US" altLang="en-US" sz="1400" smtClean="0">
                <a:solidFill>
                  <a:srgbClr val="000000"/>
                </a:solidFill>
                <a:latin typeface="Arial" charset="0"/>
                <a:ea typeface="ＭＳ Ｐゴシック" pitchFamily="32" charset="-128"/>
              </a:rPr>
              <a:t>This is a scale model of a real train. </a:t>
            </a:r>
          </a:p>
          <a:p>
            <a:r>
              <a:rPr lang="en-US" altLang="en-US" sz="1400" smtClean="0">
                <a:solidFill>
                  <a:srgbClr val="000000"/>
                </a:solidFill>
                <a:latin typeface="Arial" charset="0"/>
                <a:ea typeface="ＭＳ Ｐゴシック" pitchFamily="32" charset="-128"/>
              </a:rPr>
              <a:t>A </a:t>
            </a:r>
            <a:r>
              <a:rPr lang="en-US" altLang="en-US" sz="1400" b="1" u="sng" smtClean="0">
                <a:solidFill>
                  <a:srgbClr val="002BB8"/>
                </a:solidFill>
                <a:latin typeface="Arial" charset="0"/>
                <a:ea typeface="ＭＳ Ｐゴシック" pitchFamily="32" charset="-128"/>
              </a:rPr>
              <a:t>scale model</a:t>
            </a:r>
            <a:r>
              <a:rPr lang="en-US" altLang="en-US" sz="1400" smtClean="0">
                <a:solidFill>
                  <a:srgbClr val="000000"/>
                </a:solidFill>
                <a:latin typeface="Arial" charset="0"/>
                <a:ea typeface="ＭＳ Ｐゴシック" pitchFamily="32" charset="-128"/>
              </a:rPr>
              <a:t> is a </a:t>
            </a:r>
            <a:r>
              <a:rPr lang="en-US" altLang="en-US" sz="1400" u="sng" smtClean="0">
                <a:solidFill>
                  <a:srgbClr val="002BB8"/>
                </a:solidFill>
                <a:latin typeface="Arial" charset="0"/>
                <a:ea typeface="ＭＳ Ｐゴシック" pitchFamily="32" charset="-128"/>
              </a:rPr>
              <a:t>replica</a:t>
            </a:r>
            <a:r>
              <a:rPr lang="en-US" altLang="en-US" sz="1400" smtClean="0">
                <a:solidFill>
                  <a:srgbClr val="000000"/>
                </a:solidFill>
                <a:latin typeface="Arial" charset="0"/>
                <a:ea typeface="ＭＳ Ｐゴシック" pitchFamily="32" charset="-128"/>
              </a:rPr>
              <a:t> or </a:t>
            </a:r>
            <a:r>
              <a:rPr lang="en-US" altLang="en-US" sz="1400" u="sng" smtClean="0">
                <a:solidFill>
                  <a:srgbClr val="002BB8"/>
                </a:solidFill>
                <a:latin typeface="Arial" charset="0"/>
                <a:ea typeface="ＭＳ Ｐゴシック" pitchFamily="32" charset="-128"/>
              </a:rPr>
              <a:t>prototype</a:t>
            </a:r>
            <a:r>
              <a:rPr lang="en-US" altLang="en-US" sz="1400" smtClean="0">
                <a:solidFill>
                  <a:srgbClr val="000000"/>
                </a:solidFill>
                <a:latin typeface="Arial" charset="0"/>
                <a:ea typeface="ＭＳ Ｐゴシック" pitchFamily="32" charset="-128"/>
              </a:rPr>
              <a:t> of an  object built either for </a:t>
            </a:r>
            <a:r>
              <a:rPr lang="en-US" altLang="en-US" sz="1400" u="sng" smtClean="0">
                <a:solidFill>
                  <a:srgbClr val="002BB8"/>
                </a:solidFill>
                <a:latin typeface="Arial" charset="0"/>
                <a:ea typeface="ＭＳ Ｐゴシック" pitchFamily="32" charset="-128"/>
              </a:rPr>
              <a:t>research</a:t>
            </a:r>
            <a:r>
              <a:rPr lang="en-US" altLang="en-US" sz="1400" smtClean="0">
                <a:solidFill>
                  <a:srgbClr val="000000"/>
                </a:solidFill>
                <a:latin typeface="Arial" charset="0"/>
                <a:ea typeface="ＭＳ Ｐゴシック" pitchFamily="32" charset="-128"/>
              </a:rPr>
              <a:t> or as a </a:t>
            </a:r>
            <a:r>
              <a:rPr lang="en-US" altLang="en-US" sz="1400" u="sng" smtClean="0">
                <a:solidFill>
                  <a:srgbClr val="002BB8"/>
                </a:solidFill>
                <a:latin typeface="Arial" charset="0"/>
                <a:ea typeface="ＭＳ Ｐゴシック" pitchFamily="32" charset="-128"/>
              </a:rPr>
              <a:t>hobby</a:t>
            </a:r>
            <a:r>
              <a:rPr lang="en-US" altLang="en-US" sz="1400" smtClean="0">
                <a:solidFill>
                  <a:srgbClr val="000000"/>
                </a:solidFill>
                <a:latin typeface="Arial" charset="0"/>
                <a:ea typeface="ＭＳ Ｐゴシック" pitchFamily="32" charset="-128"/>
              </a:rPr>
              <a:t>,</a:t>
            </a:r>
          </a:p>
          <a:p>
            <a:r>
              <a:rPr lang="en-US" altLang="en-US" sz="1400" smtClean="0">
                <a:solidFill>
                  <a:srgbClr val="000000"/>
                </a:solidFill>
                <a:latin typeface="Arial" charset="0"/>
                <a:ea typeface="ＭＳ Ｐゴシック" pitchFamily="32" charset="-128"/>
              </a:rPr>
              <a:t>usually built smaller than the existing or intended thing, though can equally be built larger to illustrate </a:t>
            </a:r>
          </a:p>
          <a:p>
            <a:r>
              <a:rPr lang="en-US" altLang="en-US" sz="1400" smtClean="0">
                <a:solidFill>
                  <a:srgbClr val="000000"/>
                </a:solidFill>
                <a:latin typeface="Arial" charset="0"/>
                <a:ea typeface="ＭＳ Ｐゴシック" pitchFamily="32" charset="-128"/>
              </a:rPr>
              <a:t>something that would otherwise be hard to see.</a:t>
            </a:r>
            <a:endParaRPr lang="de-DE" altLang="en-US" sz="1400" smtClean="0">
              <a:solidFill>
                <a:srgbClr val="000000"/>
              </a:solidFill>
              <a:latin typeface="Arial" charset="0"/>
              <a:ea typeface="ＭＳ Ｐゴシック" pitchFamily="32" charset="-128"/>
            </a:endParaRPr>
          </a:p>
        </p:txBody>
      </p:sp>
      <p:sp>
        <p:nvSpPr>
          <p:cNvPr id="80900" name="Rectangle 3"/>
          <p:cNvSpPr>
            <a:spLocks noGrp="1" noRot="1" noChangeAspect="1" noChangeArrowheads="1" noTextEdit="1"/>
          </p:cNvSpPr>
          <p:nvPr>
            <p:ph type="sldImg"/>
          </p:nvPr>
        </p:nvSpPr>
        <p:spPr>
          <a:xfrm>
            <a:off x="895350" y="95250"/>
            <a:ext cx="4572000" cy="3429000"/>
          </a:xfrm>
          <a:ln w="12700" cap="flat">
            <a:solidFill>
              <a:schemeClr val="tx1"/>
            </a:solid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p:cNvSpPr>
          <p:nvPr>
            <p:ph type="sldImg"/>
          </p:nvPr>
        </p:nvSpPr>
        <p:spPr>
          <a:solidFill>
            <a:srgbClr val="FFFFFF"/>
          </a:solidFill>
          <a:ln/>
        </p:spPr>
      </p:sp>
      <p:sp>
        <p:nvSpPr>
          <p:cNvPr id="11673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p:cNvSpPr>
          <p:nvPr>
            <p:ph type="sldImg"/>
          </p:nvPr>
        </p:nvSpPr>
        <p:spPr>
          <a:solidFill>
            <a:srgbClr val="FFFFFF"/>
          </a:solidFill>
          <a:ln/>
        </p:spPr>
      </p:sp>
      <p:sp>
        <p:nvSpPr>
          <p:cNvPr id="11878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p:cNvSpPr>
          <p:nvPr>
            <p:ph type="sldImg"/>
          </p:nvPr>
        </p:nvSpPr>
        <p:spPr>
          <a:solidFill>
            <a:srgbClr val="FFFFFF"/>
          </a:solidFill>
          <a:ln/>
        </p:spPr>
      </p:sp>
      <p:sp>
        <p:nvSpPr>
          <p:cNvPr id="120835" name="Rectangle 3"/>
          <p:cNvSpPr>
            <a:spLocks noGrp="1" noChangeArrowheads="1"/>
          </p:cNvSpPr>
          <p:nvPr>
            <p:ph type="body" idx="1"/>
          </p:nvPr>
        </p:nvSpPr>
        <p:spPr>
          <a:solidFill>
            <a:srgbClr val="FFFFFF"/>
          </a:solidFill>
          <a:ln>
            <a:solidFill>
              <a:srgbClr val="000000"/>
            </a:solidFill>
          </a:ln>
        </p:spPr>
        <p:txBody>
          <a:bodyPr/>
          <a:lstStyle/>
          <a:p>
            <a:pPr>
              <a:spcAft>
                <a:spcPts val="1300"/>
              </a:spcAft>
            </a:pPr>
            <a:endParaRPr lang="en-US" altLang="en-US" smtClean="0">
              <a:latin typeface="Arial"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The life cycle activities are defined by the IEEE 1074 standard [IEEE Std. 1074-1997]. </a:t>
            </a:r>
          </a:p>
          <a:p>
            <a:r>
              <a:rPr lang="en-US" altLang="en-US" smtClean="0">
                <a:latin typeface="Palatino" charset="0"/>
                <a:ea typeface="ＭＳ Ｐゴシック" charset="-128"/>
              </a:rPr>
              <a:t>This standard introduces precise definitions that enable project participants to understand and communicate effectively about the life cycle..</a:t>
            </a:r>
          </a:p>
          <a:p>
            <a:r>
              <a:rPr lang="en-US" altLang="en-US" smtClean="0">
                <a:latin typeface="Palatino" charset="0"/>
                <a:ea typeface="ＭＳ Ｐゴシック" charset="-128"/>
              </a:rPr>
              <a:t> The goal </a:t>
            </a:r>
            <a:r>
              <a:rPr lang="en-US" altLang="en-US" smtClean="0">
                <a:latin typeface="ヒラギノ角ゴ Pro W3" charset="-128"/>
                <a:ea typeface="ＭＳ Ｐゴシック" charset="-128"/>
              </a:rPr>
              <a:t>of the standard </a:t>
            </a:r>
            <a:r>
              <a:rPr lang="en-US" altLang="en-US" smtClean="0">
                <a:latin typeface="Palatino" charset="0"/>
                <a:ea typeface="ＭＳ Ｐゴシック" charset="-128"/>
              </a:rPr>
              <a:t>is to establish a common framework for developing life cycle models and provide examples for typical situations. The main activities introduced by the standard can be described by using UML diagrams.</a:t>
            </a:r>
          </a:p>
          <a:p>
            <a:endParaRPr lang="en-US" altLang="en-US" smtClean="0">
              <a:latin typeface="Palatino" charset="0"/>
              <a:ea typeface="ＭＳ Ｐゴシック" charset="-128"/>
            </a:endParaRPr>
          </a:p>
          <a:p>
            <a:r>
              <a:rPr lang="en-US" altLang="en-US" smtClean="0">
                <a:latin typeface="Palatino" charset="0"/>
                <a:ea typeface="ＭＳ Ｐゴシック" charset="-128"/>
              </a:rPr>
              <a:t>A process is a set of activities that is performed towards a specific purpose (e.g., requirements, management, delivery). The IEEE standard lists a total of 17 processes. The processes are grouped into higher levels of abstractions called process groups. </a:t>
            </a:r>
          </a:p>
          <a:p>
            <a:r>
              <a:rPr lang="en-US" altLang="en-US" smtClean="0">
                <a:latin typeface="Palatino" charset="0"/>
                <a:ea typeface="ＭＳ Ｐゴシック" charset="-128"/>
              </a:rPr>
              <a:t>Examples of process groups are project management, pre-development, development, and post-development. Examples of processes in the development process group include:</a:t>
            </a:r>
          </a:p>
          <a:p>
            <a:r>
              <a:rPr lang="en-US" altLang="en-US" smtClean="0">
                <a:latin typeface="Palatino" charset="0"/>
                <a:ea typeface="ＭＳ Ｐゴシック" charset="-128"/>
              </a:rPr>
              <a:t>the Requirements Process, during which the developers develop the system models</a:t>
            </a:r>
          </a:p>
          <a:p>
            <a:r>
              <a:rPr lang="en-US" altLang="en-US" smtClean="0">
                <a:latin typeface="Palatino" charset="0"/>
                <a:ea typeface="ＭＳ Ｐゴシック" charset="-128"/>
              </a:rPr>
              <a:t>the Design Process, during which developers decompose the system into components</a:t>
            </a:r>
          </a:p>
          <a:p>
            <a:r>
              <a:rPr lang="en-US" altLang="en-US" smtClean="0">
                <a:latin typeface="Palatino" charset="0"/>
                <a:ea typeface="ＭＳ Ｐゴシック" charset="-128"/>
              </a:rPr>
              <a:t>the Implementation Process, during which developers realize each componen</a:t>
            </a:r>
          </a:p>
          <a:p>
            <a:endParaRPr lang="en-US" altLang="en-US" smtClean="0">
              <a:latin typeface="Palatino" charset="0"/>
              <a:ea typeface="ＭＳ Ｐゴシック" charset="-128"/>
            </a:endParaRPr>
          </a:p>
          <a:p>
            <a:r>
              <a:rPr lang="en-US" altLang="en-US" smtClean="0">
                <a:latin typeface="Palatino" charset="0"/>
                <a:ea typeface="ＭＳ Ｐゴシック" charset="-128"/>
              </a:rPr>
              <a:t>From the developers’ point of view, the first processes (i.e., the Project Management Processes, and the Predevelopment Processes) have often already been initiated before their involvement with the project.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Each process is composed of activities. An activity is a task or group of sub activities that are assigned to a team or a project participant to achieve a specific purpose. </a:t>
            </a:r>
          </a:p>
          <a:p>
            <a:r>
              <a:rPr lang="en-US" altLang="en-US" smtClean="0">
                <a:latin typeface="Palatino" charset="0"/>
                <a:ea typeface="ＭＳ Ｐゴシック" charset="-128"/>
              </a:rPr>
              <a:t>The Requirements Process, for example, is composed of three activities:</a:t>
            </a:r>
          </a:p>
          <a:p>
            <a:endParaRPr lang="en-US" altLang="en-US" smtClean="0">
              <a:latin typeface="Palatino" charset="0"/>
              <a:ea typeface="ＭＳ Ｐゴシック" charset="-128"/>
            </a:endParaRPr>
          </a:p>
          <a:p>
            <a:r>
              <a:rPr lang="en-US" altLang="en-US" smtClean="0">
                <a:latin typeface="Palatino" charset="0"/>
                <a:ea typeface="ＭＳ Ｐゴシック" charset="-128"/>
              </a:rPr>
              <a:t>Define and Develop Software Requirements, during which the functionality of the system is defined precisely</a:t>
            </a:r>
          </a:p>
          <a:p>
            <a:r>
              <a:rPr lang="en-US" altLang="en-US" smtClean="0">
                <a:latin typeface="Palatino" charset="0"/>
                <a:ea typeface="ＭＳ Ｐゴシック" charset="-128"/>
              </a:rPr>
              <a:t>Define Interface Requirements, during which the interactions between the system and the user are precisely defined</a:t>
            </a:r>
          </a:p>
          <a:p>
            <a:r>
              <a:rPr lang="en-US" altLang="en-US" smtClean="0">
                <a:latin typeface="Palatino" charset="0"/>
                <a:ea typeface="ＭＳ Ｐゴシック" charset="-128"/>
              </a:rPr>
              <a:t>Prioritize and Integrate Software Requirements, during which all requirements are integrated for consistency, and prioritized by client preference</a:t>
            </a:r>
          </a:p>
          <a:p>
            <a:r>
              <a:rPr lang="en-US" altLang="en-US" smtClean="0">
                <a:latin typeface="Palatino" charset="0"/>
                <a:ea typeface="ＭＳ Ｐゴシック" charset="-128"/>
              </a:rPr>
              <a:t/>
            </a:r>
            <a:br>
              <a:rPr lang="en-US" altLang="en-US" smtClean="0">
                <a:latin typeface="Palatino" charset="0"/>
                <a:ea typeface="ＭＳ Ｐゴシック" charset="-128"/>
              </a:rPr>
            </a:br>
            <a:r>
              <a:rPr lang="en-US" altLang="en-US" smtClean="0">
                <a:latin typeface="Palatino" charset="0"/>
                <a:ea typeface="ＭＳ Ｐゴシック" charset="-128"/>
              </a:rPr>
              <a:t>The slide shows that “Make a Purchase Recommendation” is a task of the activity “Design Database”, which is part of the Design Process, which in turn is part of the process group Development.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charset="-128"/>
              </a:rPr>
              <a:t>Model of the software life cycle (UML class diagram). </a:t>
            </a:r>
          </a:p>
          <a:p>
            <a:r>
              <a:rPr lang="en-US" altLang="en-US" smtClean="0">
                <a:latin typeface="Palatino" charset="0"/>
                <a:ea typeface="ＭＳ Ｐゴシック" charset="-128"/>
              </a:rPr>
              <a:t>A software life cycle consists of process groups, which in turn consist of processes. </a:t>
            </a:r>
          </a:p>
          <a:p>
            <a:r>
              <a:rPr lang="en-US" altLang="en-US" smtClean="0">
                <a:latin typeface="Palatino" charset="0"/>
                <a:ea typeface="ＭＳ Ｐゴシック" charset="-128"/>
              </a:rPr>
              <a:t>A process accomplishes a specific purpose (e.g., requirements, design, installation). </a:t>
            </a:r>
          </a:p>
          <a:p>
            <a:r>
              <a:rPr lang="en-US" altLang="en-US" smtClean="0">
                <a:latin typeface="Palatino" charset="0"/>
                <a:ea typeface="ＭＳ Ｐゴシック" charset="-128"/>
              </a:rPr>
              <a:t>A process consists of activities, which are in turn consists of sub-activities or tasks. </a:t>
            </a:r>
          </a:p>
          <a:p>
            <a:r>
              <a:rPr lang="en-US" altLang="en-US" smtClean="0">
                <a:latin typeface="Palatino" charset="0"/>
                <a:ea typeface="ＭＳ Ｐゴシック" charset="-128"/>
              </a:rPr>
              <a:t>Tasks represent the smallest piece of work that is relevant to management. </a:t>
            </a:r>
          </a:p>
          <a:p>
            <a:endParaRPr lang="en-US" altLang="en-US" smtClean="0">
              <a:latin typeface="Palatino" charset="0"/>
              <a:ea typeface="ＭＳ Ｐゴシック" charset="-128"/>
            </a:endParaRPr>
          </a:p>
          <a:p>
            <a:r>
              <a:rPr lang="en-US" altLang="en-US" smtClean="0">
                <a:latin typeface="Palatino" charset="0"/>
                <a:ea typeface="ＭＳ Ｐゴシック" charset="-128"/>
              </a:rPr>
              <a:t>Tasks consume resources and produces one or more work products. A project is an instance of a software life cycle</a:t>
            </a:r>
          </a:p>
          <a:p>
            <a:r>
              <a:rPr lang="en-US" altLang="en-US" smtClean="0">
                <a:latin typeface="Palatino" charset="0"/>
                <a:ea typeface="ＭＳ Ｐゴシック" charset="-128"/>
              </a:rPr>
              <a:t>During planning, activities are decomposed into project specific tasks, are given a start and ending date</a:t>
            </a:r>
          </a:p>
          <a:p>
            <a:r>
              <a:rPr lang="en-US" altLang="en-US" smtClean="0">
                <a:latin typeface="Palatino" charset="0"/>
                <a:ea typeface="ＭＳ Ｐゴシック" charset="-128"/>
              </a:rPr>
              <a:t> and assigned to a team or a project participant</a:t>
            </a:r>
          </a:p>
          <a:p>
            <a:r>
              <a:rPr lang="en-US" altLang="en-US" smtClean="0">
                <a:latin typeface="Palatino" charset="0"/>
                <a:ea typeface="ＭＳ Ｐゴシック" charset="-128"/>
              </a:rPr>
              <a:t>During the project, actual work is tracked against planned tasks, and resources are reallocated to respond to problems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9E9F913E-14BD-4D4C-8344-EDE2CA475D04}" type="slidenum">
              <a:rPr lang="en-US" altLang="en-US" sz="1200" b="0"/>
              <a:pPr/>
              <a:t>67</a:t>
            </a:fld>
            <a:endParaRPr lang="en-US" altLang="en-US" sz="1200" b="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lvl="1"/>
            <a:r>
              <a:rPr lang="en-US" altLang="en-US" smtClean="0">
                <a:latin typeface="Times" charset="0"/>
                <a:ea typeface="ＭＳ Ｐゴシック" pitchFamily="32" charset="-128"/>
              </a:rPr>
              <a:t>Powerful, but complex language</a:t>
            </a:r>
          </a:p>
          <a:p>
            <a:pPr lvl="1"/>
            <a:r>
              <a:rPr lang="en-US" altLang="en-US" smtClean="0">
                <a:latin typeface="Times" charset="0"/>
                <a:ea typeface="ＭＳ Ｐゴシック" pitchFamily="32" charset="-128"/>
              </a:rPr>
              <a:t>Warning: Can also be misused to generate unreadable models</a:t>
            </a:r>
          </a:p>
          <a:p>
            <a:pPr lvl="1"/>
            <a:r>
              <a:rPr lang="en-US" altLang="en-US" smtClean="0">
                <a:latin typeface="Times" charset="0"/>
                <a:ea typeface="ＭＳ Ｐゴシック" pitchFamily="32" charset="-128"/>
              </a:rPr>
              <a:t>Warning: Can be misunderstood when using too many exotic features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1pPr>
            <a:lvl2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2pPr>
            <a:lvl3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3pPr>
            <a:lvl4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4pPr>
            <a:lvl5pPr>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sz="2400">
                <a:solidFill>
                  <a:schemeClr val="bg1"/>
                </a:solidFill>
                <a:latin typeface="Arial" charset="0"/>
                <a:ea typeface="ＭＳ Ｐゴシック" pitchFamily="32" charset="-128"/>
              </a:defRPr>
            </a:lvl9pPr>
          </a:lstStyle>
          <a:p>
            <a:fld id="{CB876DB8-E733-44A1-97C4-4E028AB8B73A}" type="slidenum">
              <a:rPr lang="en-US" altLang="en-US" sz="1200" smtClean="0">
                <a:solidFill>
                  <a:srgbClr val="000000"/>
                </a:solidFill>
                <a:latin typeface="Times New Roman" pitchFamily="16" charset="0"/>
              </a:rPr>
              <a:pPr/>
              <a:t>68</a:t>
            </a:fld>
            <a:endParaRPr lang="en-US" altLang="en-US" sz="1200" smtClean="0">
              <a:solidFill>
                <a:srgbClr val="000000"/>
              </a:solidFill>
              <a:latin typeface="Times New Roman" pitchFamily="16" charset="0"/>
            </a:endParaRPr>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40D35B78-18C2-41A6-B801-AC37ADFD1F06}" type="slidenum">
              <a:rPr lang="en-US" altLang="en-US" sz="1200" b="0"/>
              <a:pPr/>
              <a:t>7</a:t>
            </a:fld>
            <a:endParaRPr lang="en-US" altLang="en-US" sz="1200" b="0"/>
          </a:p>
        </p:txBody>
      </p:sp>
      <p:sp>
        <p:nvSpPr>
          <p:cNvPr id="81923"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81924"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smtClean="0">
                <a:latin typeface="Arial" charset="0"/>
                <a:ea typeface="ＭＳ Ｐゴシック" pitchFamily="32" charset="-128"/>
              </a:rPr>
              <a:t>Many methods that have been successfully applied in the natural sciences and humanities can be applied to the sciences of the artificial as well.</a:t>
            </a:r>
          </a:p>
          <a:p>
            <a:endParaRPr lang="en-US" altLang="en-US" smtClean="0">
              <a:latin typeface="Arial" charset="0"/>
              <a:ea typeface="ＭＳ Ｐゴシック" pitchFamily="32" charset="-128"/>
            </a:endParaRPr>
          </a:p>
          <a:p>
            <a:r>
              <a:rPr lang="en-US" altLang="en-US" smtClean="0">
                <a:latin typeface="Arial" charset="0"/>
                <a:ea typeface="ＭＳ Ｐゴシック" pitchFamily="32" charset="-128"/>
              </a:rPr>
              <a:t> By looking at the other sciences, we can learn quite a bit. One of the basic methods of science is modeling. </a:t>
            </a:r>
          </a:p>
          <a:p>
            <a:r>
              <a:rPr lang="en-US" altLang="en-US" smtClean="0">
                <a:latin typeface="Arial" charset="0"/>
                <a:ea typeface="ＭＳ Ｐゴシック" pitchFamily="32" charset="-128"/>
              </a:rPr>
              <a:t>A model is an abstract representation of a system that enables us to answer questions about the system. </a:t>
            </a:r>
          </a:p>
          <a:p>
            <a:r>
              <a:rPr lang="en-US" altLang="en-US" smtClean="0">
                <a:latin typeface="Arial" charset="0"/>
                <a:ea typeface="ＭＳ Ｐゴシック" pitchFamily="32" charset="-128"/>
              </a:rPr>
              <a:t>Models are useful when dealing with systems that are too large, too small, too complicated, or too expensive to experience firsthand. </a:t>
            </a:r>
          </a:p>
          <a:p>
            <a:r>
              <a:rPr lang="en-US" altLang="en-US" smtClean="0">
                <a:latin typeface="Arial" charset="0"/>
                <a:ea typeface="ＭＳ Ｐゴシック" pitchFamily="32" charset="-128"/>
              </a:rPr>
              <a:t>Models also allow us to visualize and understand systems that either no longer exist or that are only claimed to exist.</a:t>
            </a:r>
          </a:p>
          <a:p>
            <a:endParaRPr lang="en-US" altLang="en-US" smtClean="0">
              <a:latin typeface="Arial" charset="0"/>
              <a:ea typeface="ＭＳ Ｐゴシック" pitchFamily="32" charset="-128"/>
            </a:endParaRPr>
          </a:p>
          <a:p>
            <a:r>
              <a:rPr lang="en-US" altLang="en-US" smtClean="0">
                <a:latin typeface="Arial" charset="0"/>
                <a:ea typeface="ＭＳ Ｐゴシック" pitchFamily="32" charset="-128"/>
              </a:rPr>
              <a:t>Fossil biologists unearth a few bones and teeth preserved from some dinosaur that no one has ever seen. From the bone fragments, they reconstruct a model of the animal, following rules of anatomy. The more bones they find, the clearer their idea of how the pieces fit together and the higher the confidence that their model matches the original dinosaur. If they find a sufficient number of bones, teeth, and claws, they can almost be sure that their model reflects reality accurately, and they can guess the missing parts. Legs, for example, usually come in pairs. If the left leg is found, but the right leg is missing, the fossil biologists have a fairly good idea what the missing leg should look like and where it fits in the model. This is an example of a model of a system that no longer exists</a:t>
            </a:r>
          </a:p>
          <a:p>
            <a:endParaRPr lang="en-US" altLang="en-US" smtClean="0">
              <a:latin typeface="Arial" charset="0"/>
              <a:ea typeface="ＭＳ Ｐゴシック" pitchFamily="32" charset="-128"/>
            </a:endParaRPr>
          </a:p>
          <a:p>
            <a:r>
              <a:rPr lang="en-US" altLang="en-US" smtClean="0">
                <a:latin typeface="Arial" charset="0"/>
                <a:ea typeface="ＭＳ Ｐゴシック" pitchFamily="32" charset="-128"/>
              </a:rPr>
              <a:t>Today’s high-energy physicists are in a similar position to that of a fossil biologist who has found most of the bones. Physicists are building a model of matter and energy and how they fit together at the most basic subatomic level. Many years of experiments with particle accelerators have given high-energy physicists enough confidence that their models reflect reality and that the remaining pieces that are not yet found will fit into the so-called standard model. This is an example of a model for a system that is claimed to exist.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B9AE9594-8A76-466A-BB7D-D2D6F60B3817}" type="slidenum">
              <a:rPr lang="en-US" altLang="en-US" sz="1200" b="0"/>
              <a:pPr/>
              <a:t>8</a:t>
            </a:fld>
            <a:endParaRPr lang="en-US" altLang="en-US" sz="1200" b="0"/>
          </a:p>
        </p:txBody>
      </p:sp>
      <p:sp>
        <p:nvSpPr>
          <p:cNvPr id="82947"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82948"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pPr lvl="1"/>
            <a:r>
              <a:rPr lang="en-US" altLang="en-US" smtClean="0">
                <a:latin typeface="Times" charset="0"/>
                <a:ea typeface="ＭＳ Ｐゴシック" pitchFamily="32" charset="-128"/>
              </a:rPr>
              <a:t>Object model: What is the structure of the system?  What are the objects and how are they related?</a:t>
            </a:r>
          </a:p>
          <a:p>
            <a:pPr lvl="1"/>
            <a:r>
              <a:rPr lang="en-US" altLang="en-US" smtClean="0">
                <a:latin typeface="Times" charset="0"/>
                <a:ea typeface="ＭＳ Ｐゴシック" pitchFamily="32" charset="-128"/>
              </a:rPr>
              <a:t>Functional model: What are the functions of the system? How is data flowing through the system?</a:t>
            </a:r>
          </a:p>
          <a:p>
            <a:pPr lvl="1"/>
            <a:r>
              <a:rPr lang="en-US" altLang="en-US" smtClean="0">
                <a:latin typeface="Times" charset="0"/>
                <a:ea typeface="ＭＳ Ｐゴシック" pitchFamily="32" charset="-128"/>
              </a:rPr>
              <a:t>Dynamic model: How does the system react to external events? How is the event flow in the system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fld id="{050DF19E-41E2-4BE1-BF92-5599AF7B65AB}" type="slidenum">
              <a:rPr lang="en-US" altLang="en-US" sz="1200" b="0"/>
              <a:pPr/>
              <a:t>9</a:t>
            </a:fld>
            <a:endParaRPr lang="en-US" altLang="en-US" sz="1200" b="0"/>
          </a:p>
        </p:txBody>
      </p:sp>
      <p:sp>
        <p:nvSpPr>
          <p:cNvPr id="83971" name="Rectangle 2"/>
          <p:cNvSpPr>
            <a:spLocks noGrp="1" noRot="1" noChangeAspect="1" noChangeArrowheads="1" noTextEdit="1"/>
          </p:cNvSpPr>
          <p:nvPr>
            <p:ph type="sldImg"/>
          </p:nvPr>
        </p:nvSpPr>
        <p:spPr>
          <a:xfrm>
            <a:off x="1292225" y="31750"/>
            <a:ext cx="4162425" cy="3122613"/>
          </a:xfrm>
          <a:solidFill>
            <a:srgbClr val="FFFFFF"/>
          </a:solidFill>
          <a:ln/>
        </p:spPr>
      </p:sp>
      <p:sp>
        <p:nvSpPr>
          <p:cNvPr id="83972"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pPr lvl="1"/>
            <a:r>
              <a:rPr lang="en-US" altLang="en-US" smtClean="0">
                <a:latin typeface="Times" charset="0"/>
                <a:ea typeface="ＭＳ Ｐゴシック" pitchFamily="32" charset="-128"/>
              </a:rPr>
              <a:t>Object model: What is the structure of the system?  What are the objects and how are they related?</a:t>
            </a:r>
          </a:p>
          <a:p>
            <a:pPr lvl="1"/>
            <a:r>
              <a:rPr lang="en-US" altLang="en-US" smtClean="0">
                <a:latin typeface="Times" charset="0"/>
                <a:ea typeface="ＭＳ Ｐゴシック" pitchFamily="32" charset="-128"/>
              </a:rPr>
              <a:t>Functional model: What are the functions of the system? How is data flowing through the system?</a:t>
            </a:r>
          </a:p>
          <a:p>
            <a:pPr lvl="1"/>
            <a:r>
              <a:rPr lang="en-US" altLang="en-US" smtClean="0">
                <a:latin typeface="Times" charset="0"/>
                <a:ea typeface="ＭＳ Ｐゴシック" pitchFamily="32" charset="-128"/>
              </a:rPr>
              <a:t>Dynamic model: How does the system react to external events? How is the event flow in the system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374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654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4413" cy="5256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5256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7546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6113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9801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821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371600"/>
            <a:ext cx="369411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371600"/>
            <a:ext cx="369570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743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7385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9114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295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891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4243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6040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0793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4413" cy="5256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5256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36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175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371600"/>
            <a:ext cx="369411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371600"/>
            <a:ext cx="369570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4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944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317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92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011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79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91424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dirty="0" smtClean="0"/>
              <a:t>Click to edit the title text format</a:t>
            </a:r>
          </a:p>
        </p:txBody>
      </p:sp>
      <p:sp>
        <p:nvSpPr>
          <p:cNvPr id="1027" name="Rectangle 2"/>
          <p:cNvSpPr>
            <a:spLocks noGrp="1" noChangeArrowheads="1"/>
          </p:cNvSpPr>
          <p:nvPr>
            <p:ph type="body" idx="1"/>
          </p:nvPr>
        </p:nvSpPr>
        <p:spPr bwMode="auto">
          <a:xfrm>
            <a:off x="838200" y="1371600"/>
            <a:ext cx="7542213" cy="388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dirty="0" smtClean="0"/>
              <a:t>Click to edit the outline text format</a:t>
            </a:r>
          </a:p>
          <a:p>
            <a:pPr lvl="1"/>
            <a:r>
              <a:rPr lang="en-GB" altLang="en-US" dirty="0" smtClean="0"/>
              <a:t>Second Outline Level</a:t>
            </a:r>
          </a:p>
          <a:p>
            <a:pPr lvl="2"/>
            <a:r>
              <a:rPr lang="en-GB" altLang="en-US" dirty="0" smtClean="0"/>
              <a:t>Third Outline Level</a:t>
            </a:r>
          </a:p>
          <a:p>
            <a:pPr lvl="3"/>
            <a:r>
              <a:rPr lang="en-GB" altLang="en-US" dirty="0" smtClean="0"/>
              <a:t>Fourth Outline Level</a:t>
            </a:r>
          </a:p>
          <a:p>
            <a:pPr lvl="4"/>
            <a:r>
              <a:rPr lang="en-GB" altLang="en-US" dirty="0" smtClean="0"/>
              <a:t>Fifth Outline Level</a:t>
            </a:r>
          </a:p>
          <a:p>
            <a:pPr lvl="4"/>
            <a:r>
              <a:rPr lang="en-GB" altLang="en-US" dirty="0" smtClean="0"/>
              <a:t>Sixth Outline Level</a:t>
            </a:r>
          </a:p>
          <a:p>
            <a:pPr lvl="4"/>
            <a:r>
              <a:rPr lang="en-GB" altLang="en-US" dirty="0" smtClean="0"/>
              <a:t>Seventh Outline Level</a:t>
            </a:r>
          </a:p>
        </p:txBody>
      </p:sp>
      <p:sp>
        <p:nvSpPr>
          <p:cNvPr id="1028" name="Rectangle 3"/>
          <p:cNvSpPr>
            <a:spLocks noChangeArrowheads="1"/>
          </p:cNvSpPr>
          <p:nvPr/>
        </p:nvSpPr>
        <p:spPr bwMode="auto">
          <a:xfrm>
            <a:off x="0" y="1066800"/>
            <a:ext cx="9144000" cy="46038"/>
          </a:xfrm>
          <a:prstGeom prst="rect">
            <a:avLst/>
          </a:prstGeom>
          <a:solidFill>
            <a:srgbClr val="018952"/>
          </a:solidFill>
          <a:ln w="22320" cap="sq">
            <a:solidFill>
              <a:srgbClr val="01895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Arial" panose="020B0604020202020204" pitchFamily="34" charset="0"/>
          <a:ea typeface="+mj-ea"/>
          <a:cs typeface="Arial" panose="020B0604020202020204" pitchFamily="34" charset="0"/>
        </a:defRPr>
      </a:lvl1pPr>
      <a:lvl2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2pPr>
      <a:lvl3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3pPr>
      <a:lvl4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4pPr>
      <a:lvl5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303030"/>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400">
          <a:solidFill>
            <a:srgbClr val="303030"/>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400">
          <a:solidFill>
            <a:srgbClr val="303030"/>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400">
          <a:solidFill>
            <a:srgbClr val="303030"/>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400">
          <a:solidFill>
            <a:srgbClr val="303030"/>
          </a:solidFill>
          <a:latin typeface="Arial" panose="020B0604020202020204" pitchFamily="34" charset="0"/>
          <a:ea typeface="+mn-ea"/>
          <a:cs typeface="Arial" panose="020B0604020202020204" pitchFamily="34" charset="0"/>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1066800"/>
            <a:ext cx="9144000" cy="46038"/>
          </a:xfrm>
          <a:prstGeom prst="rect">
            <a:avLst/>
          </a:prstGeom>
          <a:solidFill>
            <a:srgbClr val="018952"/>
          </a:solidFill>
          <a:ln w="22320" cap="sq">
            <a:solidFill>
              <a:srgbClr val="01895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 name="Text Box 2"/>
          <p:cNvSpPr txBox="1">
            <a:spLocks noChangeArrowheads="1"/>
          </p:cNvSpPr>
          <p:nvPr/>
        </p:nvSpPr>
        <p:spPr bwMode="auto">
          <a:xfrm>
            <a:off x="8610600" y="64008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pitchFamily="32" charset="-128"/>
              </a:defRPr>
            </a:lvl9pPr>
          </a:lstStyle>
          <a:p>
            <a:pPr>
              <a:buClrTx/>
              <a:buFontTx/>
              <a:buNone/>
              <a:defRPr/>
            </a:pPr>
            <a:fld id="{E8522A82-1F55-4E06-B68A-74400CD9CD08}" type="slidenum">
              <a:rPr lang="en-US" altLang="en-US" sz="1400" smtClean="0">
                <a:solidFill>
                  <a:srgbClr val="FF0000"/>
                </a:solidFill>
              </a:rPr>
              <a:pPr>
                <a:buClrTx/>
                <a:buFontTx/>
                <a:buNone/>
                <a:defRPr/>
              </a:pPr>
              <a:t>‹#›</a:t>
            </a:fld>
            <a:endParaRPr lang="en-US" altLang="en-US" sz="1400" smtClean="0">
              <a:solidFill>
                <a:srgbClr val="FF0000"/>
              </a:solidFill>
            </a:endParaRPr>
          </a:p>
        </p:txBody>
      </p:sp>
      <p:sp>
        <p:nvSpPr>
          <p:cNvPr id="2052" name="Rectangle 3"/>
          <p:cNvSpPr>
            <a:spLocks noGrp="1" noChangeArrowheads="1"/>
          </p:cNvSpPr>
          <p:nvPr>
            <p:ph type="title"/>
          </p:nvPr>
        </p:nvSpPr>
        <p:spPr bwMode="auto">
          <a:xfrm>
            <a:off x="0" y="0"/>
            <a:ext cx="91424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
        <p:nvSpPr>
          <p:cNvPr id="2053" name="Rectangle 4"/>
          <p:cNvSpPr>
            <a:spLocks noGrp="1" noChangeArrowheads="1"/>
          </p:cNvSpPr>
          <p:nvPr>
            <p:ph type="body" idx="1"/>
          </p:nvPr>
        </p:nvSpPr>
        <p:spPr bwMode="auto">
          <a:xfrm>
            <a:off x="838200" y="1371600"/>
            <a:ext cx="7542213" cy="388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2pPr>
      <a:lvl3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3pPr>
      <a:lvl4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4pPr>
      <a:lvl5pPr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000">
          <a:solidFill>
            <a:srgbClr val="262626"/>
          </a:solidFill>
          <a:latin typeface="Impact" pitchFamily="32" charset="0"/>
          <a:ea typeface="ＭＳ Ｐゴシック" pitchFamily="32" charset="-128"/>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303030"/>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303030"/>
          </a:solidFill>
          <a:latin typeface="+mn-lt"/>
          <a:ea typeface="+mn-ea"/>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30303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21771" y="0"/>
            <a:ext cx="9144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9pPr>
          </a:lstStyle>
          <a:p>
            <a:pPr algn="ctr" eaLnBrk="1" hangingPunct="1">
              <a:buClrTx/>
              <a:buFontTx/>
              <a:buNone/>
            </a:pPr>
            <a:r>
              <a:rPr lang="en-US" altLang="en-US" sz="4000" b="1" dirty="0" smtClean="0">
                <a:solidFill>
                  <a:srgbClr val="303030"/>
                </a:solidFill>
                <a:cs typeface="Arial" charset="0"/>
              </a:rPr>
              <a:t>Dealing with Complexity</a:t>
            </a:r>
            <a:endParaRPr lang="en-US" altLang="en-US" sz="4000" b="1" dirty="0">
              <a:solidFill>
                <a:srgbClr val="303030"/>
              </a:solidFill>
              <a:cs typeface="Arial" charset="0"/>
            </a:endParaRPr>
          </a:p>
        </p:txBody>
      </p:sp>
      <p:sp>
        <p:nvSpPr>
          <p:cNvPr id="4099" name="Text Box 2"/>
          <p:cNvSpPr txBox="1">
            <a:spLocks noChangeArrowheads="1"/>
          </p:cNvSpPr>
          <p:nvPr/>
        </p:nvSpPr>
        <p:spPr bwMode="auto">
          <a:xfrm>
            <a:off x="0" y="4114800"/>
            <a:ext cx="91440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9pPr>
          </a:lstStyle>
          <a:p>
            <a:pPr algn="ctr">
              <a:buClrTx/>
              <a:buFontTx/>
              <a:buNone/>
            </a:pPr>
            <a:r>
              <a:rPr lang="en-US" altLang="en-US" dirty="0" smtClean="0">
                <a:solidFill>
                  <a:srgbClr val="303030"/>
                </a:solidFill>
              </a:rPr>
              <a:t>Lecture 2</a:t>
            </a:r>
            <a:endParaRPr lang="en-US" altLang="en-US" dirty="0">
              <a:solidFill>
                <a:srgbClr val="000000"/>
              </a:solidFill>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3400" smtClean="0">
                <a:ea typeface="ＭＳ Ｐゴシック" pitchFamily="32" charset="-128"/>
              </a:rPr>
              <a:t>2. Technique to deal with Complexity: Decomposition</a:t>
            </a:r>
          </a:p>
        </p:txBody>
      </p:sp>
      <p:sp>
        <p:nvSpPr>
          <p:cNvPr id="262147" name="Rectangle 3"/>
          <p:cNvSpPr>
            <a:spLocks noGrp="1" noChangeArrowheads="1"/>
          </p:cNvSpPr>
          <p:nvPr>
            <p:ph type="body" idx="1"/>
          </p:nvPr>
        </p:nvSpPr>
        <p:spPr>
          <a:xfrm>
            <a:off x="228600" y="1295400"/>
            <a:ext cx="8686800" cy="3581400"/>
          </a:xfrm>
        </p:spPr>
        <p:txBody>
          <a:bodyPr/>
          <a:lstStyle/>
          <a:p>
            <a:r>
              <a:rPr lang="en-US" altLang="en-US" dirty="0" smtClean="0">
                <a:ea typeface="ＭＳ Ｐゴシック" pitchFamily="32" charset="-128"/>
              </a:rPr>
              <a:t>A technique used to master complexity (“divide and conquer”)</a:t>
            </a:r>
          </a:p>
          <a:p>
            <a:r>
              <a:rPr lang="en-US" altLang="en-US" dirty="0" smtClean="0">
                <a:solidFill>
                  <a:srgbClr val="C00000"/>
                </a:solidFill>
                <a:ea typeface="ＭＳ Ｐゴシック" pitchFamily="32" charset="-128"/>
              </a:rPr>
              <a:t>Two major types of decomposition</a:t>
            </a:r>
          </a:p>
          <a:p>
            <a:pPr marL="914400" lvl="1" indent="-457200">
              <a:buFont typeface="+mj-lt"/>
              <a:buAutoNum type="arabicPeriod"/>
            </a:pPr>
            <a:r>
              <a:rPr lang="en-US" altLang="en-US" dirty="0" smtClean="0">
                <a:solidFill>
                  <a:srgbClr val="7030A0"/>
                </a:solidFill>
                <a:ea typeface="ＭＳ Ｐゴシック" pitchFamily="32" charset="-128"/>
              </a:rPr>
              <a:t>Functional</a:t>
            </a:r>
            <a:r>
              <a:rPr lang="en-US" altLang="en-US" dirty="0" smtClean="0">
                <a:ea typeface="ＭＳ Ｐゴシック" pitchFamily="32" charset="-128"/>
              </a:rPr>
              <a:t> decomposition</a:t>
            </a:r>
          </a:p>
          <a:p>
            <a:pPr marL="914400" lvl="1" indent="-457200">
              <a:buFont typeface="+mj-lt"/>
              <a:buAutoNum type="arabicPeriod"/>
            </a:pPr>
            <a:r>
              <a:rPr lang="en-US" altLang="en-US" dirty="0" smtClean="0">
                <a:solidFill>
                  <a:srgbClr val="7030A0"/>
                </a:solidFill>
                <a:ea typeface="ＭＳ Ｐゴシック" pitchFamily="32" charset="-128"/>
              </a:rPr>
              <a:t>Object-oriented</a:t>
            </a:r>
            <a:r>
              <a:rPr lang="en-US" altLang="en-US" dirty="0" smtClean="0">
                <a:ea typeface="ＭＳ Ｐゴシック" pitchFamily="32" charset="-128"/>
              </a:rPr>
              <a:t> decomposition</a:t>
            </a:r>
          </a:p>
          <a:p>
            <a:endParaRPr lang="en-US" altLang="en-US" dirty="0" smtClean="0">
              <a:ea typeface="ＭＳ Ｐゴシック" pitchFamily="32" charset="-128"/>
            </a:endParaRPr>
          </a:p>
        </p:txBody>
      </p:sp>
    </p:spTree>
    <p:extLst>
      <p:ext uri="{BB962C8B-B14F-4D97-AF65-F5344CB8AC3E}">
        <p14:creationId xmlns:p14="http://schemas.microsoft.com/office/powerpoint/2010/main" val="267261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2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2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2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3400" smtClean="0">
                <a:ea typeface="ＭＳ Ｐゴシック" pitchFamily="32" charset="-128"/>
              </a:rPr>
              <a:t>Decomposition (cont’d)</a:t>
            </a:r>
          </a:p>
        </p:txBody>
      </p:sp>
      <p:sp>
        <p:nvSpPr>
          <p:cNvPr id="29699" name="Rectangle 3"/>
          <p:cNvSpPr>
            <a:spLocks noGrp="1" noChangeArrowheads="1"/>
          </p:cNvSpPr>
          <p:nvPr>
            <p:ph type="body" idx="1"/>
          </p:nvPr>
        </p:nvSpPr>
        <p:spPr>
          <a:xfrm>
            <a:off x="533400" y="1295400"/>
            <a:ext cx="8534400" cy="4800600"/>
          </a:xfrm>
        </p:spPr>
        <p:txBody>
          <a:bodyPr/>
          <a:lstStyle/>
          <a:p>
            <a:r>
              <a:rPr lang="en-US" altLang="en-US" dirty="0">
                <a:solidFill>
                  <a:srgbClr val="C00000"/>
                </a:solidFill>
                <a:ea typeface="ＭＳ Ｐゴシック" pitchFamily="32" charset="-128"/>
              </a:rPr>
              <a:t>Functional decomposition</a:t>
            </a:r>
          </a:p>
          <a:p>
            <a:pPr lvl="1"/>
            <a:r>
              <a:rPr lang="en-US" altLang="en-US" dirty="0">
                <a:ea typeface="ＭＳ Ｐゴシック" pitchFamily="32" charset="-128"/>
              </a:rPr>
              <a:t>The system is decomposed into modules</a:t>
            </a:r>
          </a:p>
          <a:p>
            <a:pPr lvl="1"/>
            <a:r>
              <a:rPr lang="en-US" altLang="en-US" dirty="0">
                <a:ea typeface="ＭＳ Ｐゴシック" pitchFamily="32" charset="-128"/>
              </a:rPr>
              <a:t>Each module is a major function in the application domain</a:t>
            </a:r>
          </a:p>
          <a:p>
            <a:pPr lvl="1"/>
            <a:r>
              <a:rPr lang="en-US" altLang="en-US" dirty="0">
                <a:ea typeface="ＭＳ Ｐゴシック" pitchFamily="32" charset="-128"/>
              </a:rPr>
              <a:t>Modules can be decomposed into smaller modules.</a:t>
            </a:r>
          </a:p>
          <a:p>
            <a:endParaRPr lang="en-US" altLang="en-US" dirty="0" smtClean="0">
              <a:solidFill>
                <a:srgbClr val="C00000"/>
              </a:solidFill>
              <a:ea typeface="ＭＳ Ｐゴシック" pitchFamily="32" charset="-128"/>
            </a:endParaRPr>
          </a:p>
          <a:p>
            <a:r>
              <a:rPr lang="en-US" altLang="en-US" dirty="0" smtClean="0">
                <a:solidFill>
                  <a:srgbClr val="C00000"/>
                </a:solidFill>
                <a:ea typeface="ＭＳ Ｐゴシック" pitchFamily="32" charset="-128"/>
              </a:rPr>
              <a:t>Object-oriented decomposition</a:t>
            </a:r>
          </a:p>
          <a:p>
            <a:pPr lvl="1"/>
            <a:r>
              <a:rPr lang="en-US" altLang="en-US" dirty="0" smtClean="0">
                <a:ea typeface="ＭＳ Ｐゴシック" pitchFamily="32" charset="-128"/>
              </a:rPr>
              <a:t>The system is decomposed into classes (“objects”) </a:t>
            </a:r>
          </a:p>
          <a:p>
            <a:pPr lvl="1"/>
            <a:r>
              <a:rPr lang="en-US" altLang="en-US" dirty="0" smtClean="0">
                <a:ea typeface="ＭＳ Ｐゴシック" pitchFamily="32" charset="-128"/>
              </a:rPr>
              <a:t>Each class is a major entity in the application domain</a:t>
            </a:r>
          </a:p>
          <a:p>
            <a:pPr lvl="1"/>
            <a:r>
              <a:rPr lang="en-US" altLang="en-US" dirty="0" smtClean="0">
                <a:ea typeface="ＭＳ Ｐゴシック" pitchFamily="32" charset="-128"/>
              </a:rPr>
              <a:t>Classes can be decomposed into smaller classes</a:t>
            </a:r>
          </a:p>
          <a:p>
            <a:pPr lvl="1"/>
            <a:endParaRPr lang="en-US" altLang="en-US" dirty="0" smtClean="0">
              <a:ea typeface="ＭＳ Ｐゴシック" pitchFamily="32" charset="-128"/>
            </a:endParaRPr>
          </a:p>
          <a:p>
            <a:endParaRPr lang="en-US" altLang="en-US" dirty="0" smtClean="0">
              <a:ea typeface="ＭＳ Ｐゴシック" pitchFamily="32" charset="-128"/>
            </a:endParaRPr>
          </a:p>
        </p:txBody>
      </p:sp>
    </p:spTree>
    <p:extLst>
      <p:ext uri="{BB962C8B-B14F-4D97-AF65-F5344CB8AC3E}">
        <p14:creationId xmlns:p14="http://schemas.microsoft.com/office/powerpoint/2010/main" val="129365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3400" smtClean="0">
                <a:ea typeface="ＭＳ Ｐゴシック" pitchFamily="32" charset="-128"/>
              </a:rPr>
              <a:t>Functional Decomposition</a:t>
            </a:r>
          </a:p>
        </p:txBody>
      </p:sp>
      <p:sp>
        <p:nvSpPr>
          <p:cNvPr id="31747" name="Rectangle 3"/>
          <p:cNvSpPr>
            <a:spLocks noGrp="1" noChangeArrowheads="1"/>
          </p:cNvSpPr>
          <p:nvPr>
            <p:ph type="body" idx="1"/>
          </p:nvPr>
        </p:nvSpPr>
        <p:spPr>
          <a:xfrm>
            <a:off x="381000" y="1752600"/>
            <a:ext cx="8255000" cy="3048000"/>
          </a:xfrm>
        </p:spPr>
        <p:txBody>
          <a:bodyPr/>
          <a:lstStyle/>
          <a:p>
            <a:r>
              <a:rPr lang="en-US" altLang="en-US" dirty="0" smtClean="0">
                <a:ea typeface="ＭＳ Ｐゴシック" pitchFamily="32" charset="-128"/>
              </a:rPr>
              <a:t>The functionality is spread all over the system</a:t>
            </a:r>
          </a:p>
          <a:p>
            <a:r>
              <a:rPr lang="en-US" altLang="en-US" dirty="0" smtClean="0">
                <a:ea typeface="ＭＳ Ｐゴシック" pitchFamily="32" charset="-128"/>
              </a:rPr>
              <a:t>Maintainer </a:t>
            </a:r>
            <a:r>
              <a:rPr lang="en-US" altLang="en-US" dirty="0" smtClean="0">
                <a:solidFill>
                  <a:srgbClr val="C00000"/>
                </a:solidFill>
                <a:ea typeface="ＭＳ Ｐゴシック" pitchFamily="32" charset="-128"/>
              </a:rPr>
              <a:t>must understand the whole system </a:t>
            </a:r>
            <a:r>
              <a:rPr lang="en-US" altLang="en-US" dirty="0" smtClean="0">
                <a:ea typeface="ＭＳ Ｐゴシック" pitchFamily="32" charset="-128"/>
              </a:rPr>
              <a:t>to </a:t>
            </a:r>
            <a:r>
              <a:rPr lang="en-US" altLang="en-US" dirty="0" smtClean="0">
                <a:solidFill>
                  <a:schemeClr val="tx1"/>
                </a:solidFill>
                <a:ea typeface="ＭＳ Ｐゴシック" pitchFamily="32" charset="-128"/>
              </a:rPr>
              <a:t>make a</a:t>
            </a:r>
            <a:r>
              <a:rPr lang="en-US" altLang="en-US" dirty="0" smtClean="0">
                <a:solidFill>
                  <a:srgbClr val="C00000"/>
                </a:solidFill>
                <a:ea typeface="ＭＳ Ｐゴシック" pitchFamily="32" charset="-128"/>
              </a:rPr>
              <a:t> single change</a:t>
            </a:r>
            <a:r>
              <a:rPr lang="en-US" altLang="en-US" dirty="0" smtClean="0">
                <a:ea typeface="ＭＳ Ｐゴシック" pitchFamily="32" charset="-128"/>
              </a:rPr>
              <a:t> to the system</a:t>
            </a:r>
          </a:p>
          <a:p>
            <a:endParaRPr lang="en-US" altLang="en-US" dirty="0" smtClean="0">
              <a:ea typeface="ＭＳ Ｐゴシック" pitchFamily="32" charset="-128"/>
            </a:endParaRPr>
          </a:p>
          <a:p>
            <a:r>
              <a:rPr lang="en-US" altLang="en-US" dirty="0" smtClean="0">
                <a:solidFill>
                  <a:srgbClr val="C00000"/>
                </a:solidFill>
                <a:ea typeface="ＭＳ Ｐゴシック" pitchFamily="32" charset="-128"/>
              </a:rPr>
              <a:t>Consequence</a:t>
            </a:r>
            <a:r>
              <a:rPr lang="en-US" altLang="en-US" dirty="0" smtClean="0">
                <a:solidFill>
                  <a:srgbClr val="FF0000"/>
                </a:solidFill>
                <a:ea typeface="ＭＳ Ｐゴシック" pitchFamily="32" charset="-128"/>
              </a:rPr>
              <a:t>:  </a:t>
            </a:r>
          </a:p>
          <a:p>
            <a:pPr lvl="1"/>
            <a:r>
              <a:rPr lang="en-US" altLang="en-US" dirty="0" smtClean="0">
                <a:ea typeface="ＭＳ Ｐゴシック" pitchFamily="32" charset="-128"/>
              </a:rPr>
              <a:t>Source code is </a:t>
            </a:r>
            <a:r>
              <a:rPr lang="en-US" altLang="en-US" dirty="0" smtClean="0">
                <a:solidFill>
                  <a:srgbClr val="C00000"/>
                </a:solidFill>
                <a:ea typeface="ＭＳ Ｐゴシック" pitchFamily="32" charset="-128"/>
              </a:rPr>
              <a:t>hard to understand</a:t>
            </a:r>
          </a:p>
          <a:p>
            <a:pPr lvl="1"/>
            <a:r>
              <a:rPr lang="en-US" altLang="en-US" dirty="0" smtClean="0">
                <a:ea typeface="ＭＳ Ｐゴシック" pitchFamily="32" charset="-128"/>
              </a:rPr>
              <a:t>Source code is </a:t>
            </a:r>
            <a:r>
              <a:rPr lang="en-US" altLang="en-US" dirty="0" smtClean="0">
                <a:solidFill>
                  <a:srgbClr val="C00000"/>
                </a:solidFill>
                <a:ea typeface="ＭＳ Ｐゴシック" pitchFamily="32" charset="-128"/>
              </a:rPr>
              <a:t>complex and impossible</a:t>
            </a:r>
            <a:r>
              <a:rPr lang="en-US" altLang="en-US" dirty="0" smtClean="0">
                <a:solidFill>
                  <a:schemeClr val="accent1">
                    <a:lumMod val="50000"/>
                  </a:schemeClr>
                </a:solidFill>
                <a:ea typeface="ＭＳ Ｐゴシック" pitchFamily="32" charset="-128"/>
              </a:rPr>
              <a:t> </a:t>
            </a:r>
            <a:r>
              <a:rPr lang="en-US" altLang="en-US" dirty="0" smtClean="0">
                <a:ea typeface="ＭＳ Ｐゴシック" pitchFamily="32" charset="-128"/>
              </a:rPr>
              <a:t>to maintain</a:t>
            </a:r>
          </a:p>
          <a:p>
            <a:pPr lvl="1"/>
            <a:r>
              <a:rPr lang="en-US" altLang="en-US" dirty="0" smtClean="0">
                <a:ea typeface="ＭＳ Ｐゴシック" pitchFamily="32" charset="-128"/>
              </a:rPr>
              <a:t>User interface is often </a:t>
            </a:r>
            <a:r>
              <a:rPr lang="en-US" altLang="en-US" dirty="0" smtClean="0">
                <a:solidFill>
                  <a:srgbClr val="C00000"/>
                </a:solidFill>
                <a:ea typeface="ＭＳ Ｐゴシック" pitchFamily="32" charset="-128"/>
              </a:rPr>
              <a:t>awkward and non-intuitive</a:t>
            </a:r>
            <a:r>
              <a:rPr lang="en-US" altLang="en-US" dirty="0" smtClean="0">
                <a:ea typeface="ＭＳ Ｐゴシック" pitchFamily="32" charset="-128"/>
              </a:rPr>
              <a:t>.</a:t>
            </a:r>
          </a:p>
          <a:p>
            <a:endParaRPr lang="en-US" altLang="en-US" dirty="0" smtClean="0">
              <a:ea typeface="ＭＳ Ｐゴシック" pitchFamily="32" charset="-128"/>
            </a:endParaRPr>
          </a:p>
        </p:txBody>
      </p:sp>
    </p:spTree>
    <p:extLst>
      <p:ext uri="{BB962C8B-B14F-4D97-AF65-F5344CB8AC3E}">
        <p14:creationId xmlns:p14="http://schemas.microsoft.com/office/powerpoint/2010/main" val="172487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400" smtClean="0">
                <a:ea typeface="ＭＳ Ｐゴシック" pitchFamily="32" charset="-128"/>
              </a:rPr>
              <a:t>Functional Decomposition</a:t>
            </a:r>
          </a:p>
        </p:txBody>
      </p:sp>
      <p:sp>
        <p:nvSpPr>
          <p:cNvPr id="32771" name="Rectangle 3"/>
          <p:cNvSpPr>
            <a:spLocks noGrp="1" noChangeArrowheads="1"/>
          </p:cNvSpPr>
          <p:nvPr>
            <p:ph type="body" idx="1"/>
          </p:nvPr>
        </p:nvSpPr>
        <p:spPr>
          <a:xfrm>
            <a:off x="381000" y="1371600"/>
            <a:ext cx="8255000" cy="3200400"/>
          </a:xfrm>
        </p:spPr>
        <p:txBody>
          <a:bodyPr/>
          <a:lstStyle/>
          <a:p>
            <a:r>
              <a:rPr lang="en-US" altLang="en-US" dirty="0">
                <a:ea typeface="ＭＳ Ｐゴシック" pitchFamily="32" charset="-128"/>
              </a:rPr>
              <a:t>The functionality is spread all over the system</a:t>
            </a:r>
          </a:p>
          <a:p>
            <a:r>
              <a:rPr lang="en-US" altLang="en-US" dirty="0">
                <a:ea typeface="ＭＳ Ｐゴシック" pitchFamily="32" charset="-128"/>
              </a:rPr>
              <a:t>Maintainer must understand the whole system to make a single change to the </a:t>
            </a:r>
            <a:r>
              <a:rPr lang="en-US" altLang="en-US" dirty="0" smtClean="0">
                <a:ea typeface="ＭＳ Ｐゴシック" pitchFamily="32" charset="-128"/>
              </a:rPr>
              <a:t>system</a:t>
            </a:r>
            <a:endParaRPr lang="en-US" altLang="en-US" dirty="0">
              <a:ea typeface="ＭＳ Ｐゴシック" pitchFamily="32" charset="-128"/>
            </a:endParaRPr>
          </a:p>
          <a:p>
            <a:r>
              <a:rPr lang="en-US" altLang="en-US" dirty="0">
                <a:solidFill>
                  <a:srgbClr val="C00000"/>
                </a:solidFill>
                <a:ea typeface="ＭＳ Ｐゴシック" pitchFamily="32" charset="-128"/>
              </a:rPr>
              <a:t>Consequence:  </a:t>
            </a:r>
          </a:p>
          <a:p>
            <a:pPr lvl="1"/>
            <a:r>
              <a:rPr lang="en-US" altLang="en-US" dirty="0">
                <a:ea typeface="ＭＳ Ｐゴシック" pitchFamily="32" charset="-128"/>
              </a:rPr>
              <a:t>Source code is </a:t>
            </a:r>
            <a:r>
              <a:rPr lang="en-US" altLang="en-US" dirty="0">
                <a:solidFill>
                  <a:srgbClr val="C00000"/>
                </a:solidFill>
                <a:ea typeface="ＭＳ Ｐゴシック" pitchFamily="32" charset="-128"/>
              </a:rPr>
              <a:t>hard to understand</a:t>
            </a:r>
          </a:p>
          <a:p>
            <a:pPr lvl="1"/>
            <a:r>
              <a:rPr lang="en-US" altLang="en-US" dirty="0">
                <a:ea typeface="ＭＳ Ｐゴシック" pitchFamily="32" charset="-128"/>
              </a:rPr>
              <a:t>Source code is </a:t>
            </a:r>
            <a:r>
              <a:rPr lang="en-US" altLang="en-US" dirty="0">
                <a:solidFill>
                  <a:srgbClr val="C00000"/>
                </a:solidFill>
                <a:ea typeface="ＭＳ Ｐゴシック" pitchFamily="32" charset="-128"/>
              </a:rPr>
              <a:t>complex and impossible </a:t>
            </a:r>
            <a:r>
              <a:rPr lang="en-US" altLang="en-US" dirty="0">
                <a:ea typeface="ＭＳ Ｐゴシック" pitchFamily="32" charset="-128"/>
              </a:rPr>
              <a:t>to maintain</a:t>
            </a:r>
          </a:p>
          <a:p>
            <a:pPr lvl="1"/>
            <a:r>
              <a:rPr lang="en-US" altLang="en-US" dirty="0">
                <a:ea typeface="ＭＳ Ｐゴシック" pitchFamily="32" charset="-128"/>
              </a:rPr>
              <a:t>User interface is often </a:t>
            </a:r>
            <a:r>
              <a:rPr lang="en-US" altLang="en-US" dirty="0">
                <a:solidFill>
                  <a:srgbClr val="C00000"/>
                </a:solidFill>
                <a:ea typeface="ＭＳ Ｐゴシック" pitchFamily="32" charset="-128"/>
              </a:rPr>
              <a:t>awkward and non-intuitive</a:t>
            </a:r>
            <a:r>
              <a:rPr lang="en-US" altLang="en-US" dirty="0" smtClean="0">
                <a:ea typeface="ＭＳ Ｐゴシック" pitchFamily="32" charset="-128"/>
              </a:rPr>
              <a:t>.</a:t>
            </a:r>
          </a:p>
          <a:p>
            <a:pPr lvl="1"/>
            <a:endParaRPr lang="en-US" altLang="en-US" dirty="0">
              <a:ea typeface="ＭＳ Ｐゴシック" pitchFamily="32" charset="-128"/>
            </a:endParaRPr>
          </a:p>
        </p:txBody>
      </p:sp>
      <p:sp>
        <p:nvSpPr>
          <p:cNvPr id="270340" name="Rectangle 4"/>
          <p:cNvSpPr>
            <a:spLocks noChangeArrowheads="1"/>
          </p:cNvSpPr>
          <p:nvPr/>
        </p:nvSpPr>
        <p:spPr bwMode="auto">
          <a:xfrm>
            <a:off x="520700" y="4587240"/>
            <a:ext cx="825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defRPr sz="2400" b="1">
                <a:solidFill>
                  <a:srgbClr val="FF0000"/>
                </a:solidFill>
                <a:latin typeface="Helvetica" charset="0"/>
                <a:ea typeface="ＭＳ Ｐゴシック" pitchFamily="32" charset="-128"/>
              </a:defRPr>
            </a:lvl1pPr>
            <a:lvl2pPr marL="685800" indent="-228600">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lnSpc>
                <a:spcPct val="90000"/>
              </a:lnSpc>
              <a:spcBef>
                <a:spcPct val="30000"/>
              </a:spcBef>
              <a:buClr>
                <a:schemeClr val="tx2"/>
              </a:buClr>
              <a:buFont typeface="Times" charset="0"/>
              <a:buChar char="•"/>
            </a:pPr>
            <a:r>
              <a:rPr lang="en-US" altLang="en-US" b="0" dirty="0">
                <a:solidFill>
                  <a:schemeClr val="tx1"/>
                </a:solidFill>
                <a:latin typeface="Verdana" charset="0"/>
              </a:rPr>
              <a:t>Example: Microsoft </a:t>
            </a:r>
            <a:r>
              <a:rPr lang="en-US" altLang="en-US" b="0" dirty="0" err="1">
                <a:solidFill>
                  <a:schemeClr val="tx1"/>
                </a:solidFill>
                <a:latin typeface="Verdana" charset="0"/>
              </a:rPr>
              <a:t>Powerpoint’s</a:t>
            </a:r>
            <a:r>
              <a:rPr lang="en-US" altLang="en-US" b="0" dirty="0">
                <a:solidFill>
                  <a:schemeClr val="tx1"/>
                </a:solidFill>
                <a:latin typeface="Verdana" charset="0"/>
              </a:rPr>
              <a:t> </a:t>
            </a:r>
            <a:r>
              <a:rPr lang="en-US" altLang="en-US" b="0" dirty="0" err="1">
                <a:solidFill>
                  <a:schemeClr val="tx1"/>
                </a:solidFill>
                <a:latin typeface="Verdana" charset="0"/>
              </a:rPr>
              <a:t>Autoshapes</a:t>
            </a:r>
            <a:endParaRPr lang="en-US" altLang="en-US" b="0" dirty="0">
              <a:solidFill>
                <a:schemeClr val="tx1"/>
              </a:solidFill>
              <a:latin typeface="Verdana" charset="0"/>
            </a:endParaRPr>
          </a:p>
          <a:p>
            <a:pPr lvl="1" algn="l">
              <a:lnSpc>
                <a:spcPct val="90000"/>
              </a:lnSpc>
              <a:spcBef>
                <a:spcPct val="30000"/>
              </a:spcBef>
              <a:buClr>
                <a:schemeClr val="hlink"/>
              </a:buClr>
              <a:buSzPct val="100000"/>
              <a:buFont typeface="Times" charset="0"/>
              <a:buChar char="•"/>
            </a:pPr>
            <a:r>
              <a:rPr lang="en-US" altLang="en-US" sz="2000" b="0" dirty="0">
                <a:solidFill>
                  <a:schemeClr val="tx1"/>
                </a:solidFill>
                <a:latin typeface="Verdana" charset="0"/>
              </a:rPr>
              <a:t>How do I change a square into a circle? </a:t>
            </a:r>
          </a:p>
          <a:p>
            <a:pPr algn="l">
              <a:lnSpc>
                <a:spcPct val="90000"/>
              </a:lnSpc>
              <a:spcBef>
                <a:spcPct val="30000"/>
              </a:spcBef>
              <a:buClr>
                <a:schemeClr val="tx2"/>
              </a:buClr>
              <a:buFont typeface="Times" charset="0"/>
              <a:buChar char="•"/>
            </a:pPr>
            <a:endParaRPr lang="en-US" altLang="en-US" b="0" dirty="0">
              <a:solidFill>
                <a:schemeClr val="tx1"/>
              </a:solidFill>
              <a:latin typeface="Verdana" charset="0"/>
            </a:endParaRPr>
          </a:p>
        </p:txBody>
      </p:sp>
      <p:sp>
        <p:nvSpPr>
          <p:cNvPr id="32777" name="Rectangle 7"/>
          <p:cNvSpPr>
            <a:spLocks noChangeArrowheads="1"/>
          </p:cNvSpPr>
          <p:nvPr/>
        </p:nvSpPr>
        <p:spPr bwMode="auto">
          <a:xfrm>
            <a:off x="3276600" y="5486400"/>
            <a:ext cx="1066800" cy="685800"/>
          </a:xfrm>
          <a:prstGeom prst="rect">
            <a:avLst/>
          </a:prstGeom>
          <a:solidFill>
            <a:schemeClr val="accent5">
              <a:lumMod val="20000"/>
              <a:lumOff val="80000"/>
            </a:schemeClr>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32778" name="Oval 8"/>
          <p:cNvSpPr>
            <a:spLocks noChangeArrowheads="1"/>
          </p:cNvSpPr>
          <p:nvPr/>
        </p:nvSpPr>
        <p:spPr bwMode="auto">
          <a:xfrm>
            <a:off x="5638801" y="5410200"/>
            <a:ext cx="990600" cy="762000"/>
          </a:xfrm>
          <a:prstGeom prst="ellipse">
            <a:avLst/>
          </a:prstGeom>
          <a:solidFill>
            <a:schemeClr val="accent5">
              <a:lumMod val="20000"/>
              <a:lumOff val="80000"/>
            </a:schemeClr>
          </a:solidFill>
          <a:ln w="12700">
            <a:solidFill>
              <a:schemeClr val="tx1"/>
            </a:solidFill>
            <a:round/>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32779" name="AutoShape 9"/>
          <p:cNvSpPr>
            <a:spLocks noChangeArrowheads="1"/>
          </p:cNvSpPr>
          <p:nvPr/>
        </p:nvSpPr>
        <p:spPr bwMode="auto">
          <a:xfrm>
            <a:off x="4648200" y="5638800"/>
            <a:ext cx="762000" cy="381000"/>
          </a:xfrm>
          <a:prstGeom prst="rightArrow">
            <a:avLst>
              <a:gd name="adj1" fmla="val 50000"/>
              <a:gd name="adj2" fmla="val 50000"/>
            </a:avLst>
          </a:prstGeom>
          <a:solidFill>
            <a:srgbClr val="C00000"/>
          </a:solidFill>
          <a:ln w="12700">
            <a:solidFill>
              <a:srgbClr val="C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32776" name="Text Box 10"/>
          <p:cNvSpPr txBox="1">
            <a:spLocks noChangeArrowheads="1"/>
          </p:cNvSpPr>
          <p:nvPr/>
        </p:nvSpPr>
        <p:spPr bwMode="auto">
          <a:xfrm>
            <a:off x="7299326" y="5434013"/>
            <a:ext cx="4508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3400" dirty="0">
                <a:solidFill>
                  <a:srgbClr val="C00000"/>
                </a:solidFill>
                <a:latin typeface="Palatino" charset="0"/>
              </a:rPr>
              <a:t>?</a:t>
            </a:r>
          </a:p>
        </p:txBody>
      </p:sp>
      <p:sp>
        <p:nvSpPr>
          <p:cNvPr id="32774" name="Oval 11"/>
          <p:cNvSpPr>
            <a:spLocks noChangeArrowheads="1"/>
          </p:cNvSpPr>
          <p:nvPr/>
        </p:nvSpPr>
        <p:spPr bwMode="auto">
          <a:xfrm>
            <a:off x="1371600" y="5486400"/>
            <a:ext cx="762000" cy="762000"/>
          </a:xfrm>
          <a:prstGeom prst="ellipse">
            <a:avLst/>
          </a:prstGeom>
          <a:solidFill>
            <a:schemeClr val="accent5">
              <a:lumMod val="20000"/>
              <a:lumOff val="80000"/>
            </a:schemeClr>
          </a:solidFill>
          <a:ln w="12700">
            <a:solidFill>
              <a:schemeClr val="tx1"/>
            </a:solidFill>
            <a:round/>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Tree>
    <p:extLst>
      <p:ext uri="{BB962C8B-B14F-4D97-AF65-F5344CB8AC3E}">
        <p14:creationId xmlns:p14="http://schemas.microsoft.com/office/powerpoint/2010/main" val="73866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0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rrowheads="1"/>
          </p:cNvSpPr>
          <p:nvPr/>
        </p:nvSpPr>
        <p:spPr bwMode="auto">
          <a:xfrm>
            <a:off x="3556000" y="1397000"/>
            <a:ext cx="1354138" cy="604837"/>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chemeClr val="tx1"/>
                </a:solidFill>
                <a:latin typeface="Palatino" charset="0"/>
              </a:rPr>
              <a:t>Autoshape</a:t>
            </a:r>
          </a:p>
        </p:txBody>
      </p:sp>
      <p:sp>
        <p:nvSpPr>
          <p:cNvPr id="34819" name="Rectangle 3"/>
          <p:cNvSpPr>
            <a:spLocks noGrp="1" noChangeArrowheads="1"/>
          </p:cNvSpPr>
          <p:nvPr>
            <p:ph type="title"/>
          </p:nvPr>
        </p:nvSpPr>
        <p:spPr/>
        <p:txBody>
          <a:bodyPr/>
          <a:lstStyle/>
          <a:p>
            <a:r>
              <a:rPr lang="en-US" altLang="en-US" dirty="0" smtClean="0">
                <a:latin typeface="Arial" panose="020B0604020202020204" pitchFamily="34" charset="0"/>
                <a:ea typeface="ＭＳ Ｐゴシック" pitchFamily="32" charset="-128"/>
                <a:cs typeface="Arial" panose="020B0604020202020204" pitchFamily="34" charset="0"/>
              </a:rPr>
              <a:t>Functional Decomposition: </a:t>
            </a:r>
            <a:r>
              <a:rPr lang="en-US" altLang="en-US" dirty="0" err="1" smtClean="0">
                <a:latin typeface="Arial" panose="020B0604020202020204" pitchFamily="34" charset="0"/>
                <a:ea typeface="ＭＳ Ｐゴシック" pitchFamily="32" charset="-128"/>
                <a:cs typeface="Arial" panose="020B0604020202020204" pitchFamily="34" charset="0"/>
              </a:rPr>
              <a:t>Autoshape</a:t>
            </a:r>
            <a:endParaRPr lang="en-US" altLang="en-US" dirty="0" smtClean="0">
              <a:latin typeface="Arial" panose="020B0604020202020204" pitchFamily="34" charset="0"/>
              <a:ea typeface="ＭＳ Ｐゴシック" pitchFamily="32" charset="-128"/>
              <a:cs typeface="Arial" panose="020B0604020202020204" pitchFamily="34" charset="0"/>
            </a:endParaRPr>
          </a:p>
        </p:txBody>
      </p:sp>
      <p:grpSp>
        <p:nvGrpSpPr>
          <p:cNvPr id="2" name="Group 4"/>
          <p:cNvGrpSpPr>
            <a:grpSpLocks/>
          </p:cNvGrpSpPr>
          <p:nvPr/>
        </p:nvGrpSpPr>
        <p:grpSpPr bwMode="auto">
          <a:xfrm>
            <a:off x="4387850" y="3035300"/>
            <a:ext cx="4581525" cy="3179762"/>
            <a:chOff x="2764" y="1597"/>
            <a:chExt cx="2886" cy="2003"/>
          </a:xfrm>
        </p:grpSpPr>
        <p:sp>
          <p:nvSpPr>
            <p:cNvPr id="34835" name="Oval 5"/>
            <p:cNvSpPr>
              <a:spLocks noChangeArrowheads="1"/>
            </p:cNvSpPr>
            <p:nvPr/>
          </p:nvSpPr>
          <p:spPr bwMode="auto">
            <a:xfrm>
              <a:off x="2764" y="3201"/>
              <a:ext cx="946" cy="399"/>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dirty="0">
                  <a:solidFill>
                    <a:schemeClr val="tx1"/>
                  </a:solidFill>
                  <a:latin typeface="Palatino" charset="0"/>
                </a:rPr>
                <a:t>Draw</a:t>
              </a:r>
            </a:p>
            <a:p>
              <a:r>
                <a:rPr lang="en-US" altLang="en-US" sz="1800" dirty="0">
                  <a:solidFill>
                    <a:schemeClr val="tx1"/>
                  </a:solidFill>
                  <a:latin typeface="Palatino" charset="0"/>
                </a:rPr>
                <a:t>Rectangle</a:t>
              </a:r>
            </a:p>
          </p:txBody>
        </p:sp>
        <p:sp>
          <p:nvSpPr>
            <p:cNvPr id="34836" name="Oval 6"/>
            <p:cNvSpPr>
              <a:spLocks noChangeArrowheads="1"/>
            </p:cNvSpPr>
            <p:nvPr/>
          </p:nvSpPr>
          <p:spPr bwMode="auto">
            <a:xfrm>
              <a:off x="3821" y="3193"/>
              <a:ext cx="835" cy="312"/>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chemeClr val="tx1"/>
                  </a:solidFill>
                  <a:latin typeface="Palatino" charset="0"/>
                </a:rPr>
                <a:t>Draw</a:t>
              </a:r>
            </a:p>
            <a:p>
              <a:r>
                <a:rPr lang="en-US" altLang="en-US" sz="1800">
                  <a:solidFill>
                    <a:schemeClr val="tx1"/>
                  </a:solidFill>
                  <a:latin typeface="Palatino" charset="0"/>
                </a:rPr>
                <a:t>Oval</a:t>
              </a:r>
            </a:p>
          </p:txBody>
        </p:sp>
        <p:sp>
          <p:nvSpPr>
            <p:cNvPr id="34837" name="Oval 7"/>
            <p:cNvSpPr>
              <a:spLocks noChangeArrowheads="1"/>
            </p:cNvSpPr>
            <p:nvPr/>
          </p:nvSpPr>
          <p:spPr bwMode="auto">
            <a:xfrm>
              <a:off x="4800" y="3167"/>
              <a:ext cx="850" cy="354"/>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chemeClr val="tx1"/>
                  </a:solidFill>
                  <a:latin typeface="Palatino" charset="0"/>
                </a:rPr>
                <a:t>Draw</a:t>
              </a:r>
            </a:p>
            <a:p>
              <a:r>
                <a:rPr lang="en-US" altLang="en-US" sz="1800">
                  <a:solidFill>
                    <a:schemeClr val="tx1"/>
                  </a:solidFill>
                  <a:latin typeface="Palatino" charset="0"/>
                </a:rPr>
                <a:t>Circle</a:t>
              </a:r>
            </a:p>
          </p:txBody>
        </p:sp>
        <p:cxnSp>
          <p:nvCxnSpPr>
            <p:cNvPr id="34838" name="AutoShape 8"/>
            <p:cNvCxnSpPr>
              <a:cxnSpLocks noChangeShapeType="1"/>
              <a:stCxn id="34831" idx="4"/>
              <a:endCxn id="34835" idx="0"/>
            </p:cNvCxnSpPr>
            <p:nvPr/>
          </p:nvCxnSpPr>
          <p:spPr bwMode="auto">
            <a:xfrm flipH="1">
              <a:off x="3237" y="1597"/>
              <a:ext cx="820" cy="160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39" name="AutoShape 9"/>
            <p:cNvCxnSpPr>
              <a:cxnSpLocks noChangeShapeType="1"/>
              <a:stCxn id="34831" idx="4"/>
              <a:endCxn id="34836" idx="0"/>
            </p:cNvCxnSpPr>
            <p:nvPr/>
          </p:nvCxnSpPr>
          <p:spPr bwMode="auto">
            <a:xfrm>
              <a:off x="4057" y="1597"/>
              <a:ext cx="182" cy="159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40" name="AutoShape 10"/>
            <p:cNvCxnSpPr>
              <a:cxnSpLocks noChangeShapeType="1"/>
              <a:stCxn id="34831" idx="4"/>
              <a:endCxn id="34837" idx="0"/>
            </p:cNvCxnSpPr>
            <p:nvPr/>
          </p:nvCxnSpPr>
          <p:spPr bwMode="auto">
            <a:xfrm>
              <a:off x="4057" y="1597"/>
              <a:ext cx="1168" cy="157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11"/>
          <p:cNvGrpSpPr>
            <a:grpSpLocks/>
          </p:cNvGrpSpPr>
          <p:nvPr/>
        </p:nvGrpSpPr>
        <p:grpSpPr bwMode="auto">
          <a:xfrm>
            <a:off x="2667000" y="2501899"/>
            <a:ext cx="1566863" cy="520700"/>
            <a:chOff x="1680" y="1261"/>
            <a:chExt cx="987" cy="328"/>
          </a:xfrm>
        </p:grpSpPr>
        <p:sp>
          <p:nvSpPr>
            <p:cNvPr id="34833" name="Oval 12"/>
            <p:cNvSpPr>
              <a:spLocks noChangeArrowheads="1"/>
            </p:cNvSpPr>
            <p:nvPr/>
          </p:nvSpPr>
          <p:spPr bwMode="auto">
            <a:xfrm>
              <a:off x="1680" y="1277"/>
              <a:ext cx="945" cy="312"/>
            </a:xfrm>
            <a:prstGeom prst="ellipse">
              <a:avLst/>
            </a:prstGeom>
            <a:solidFill>
              <a:schemeClr val="accent5">
                <a:lumMod val="20000"/>
                <a:lumOff val="80000"/>
              </a:schemeClr>
            </a:solidFill>
            <a:ln w="25400">
              <a:solidFill>
                <a:schemeClr val="tx1"/>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chemeClr val="tx1"/>
                  </a:solidFill>
                  <a:latin typeface="Palatino" charset="0"/>
                </a:rPr>
                <a:t>Change</a:t>
              </a:r>
            </a:p>
          </p:txBody>
        </p:sp>
        <p:cxnSp>
          <p:nvCxnSpPr>
            <p:cNvPr id="34834" name="AutoShape 13"/>
            <p:cNvCxnSpPr>
              <a:cxnSpLocks noChangeShapeType="1"/>
              <a:stCxn id="34818" idx="4"/>
              <a:endCxn id="34833" idx="0"/>
            </p:cNvCxnSpPr>
            <p:nvPr/>
          </p:nvCxnSpPr>
          <p:spPr bwMode="auto">
            <a:xfrm flipH="1">
              <a:off x="2153" y="1261"/>
              <a:ext cx="514" cy="1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nvGrpSpPr>
          <p:cNvPr id="4" name="Group 14"/>
          <p:cNvGrpSpPr>
            <a:grpSpLocks/>
          </p:cNvGrpSpPr>
          <p:nvPr/>
        </p:nvGrpSpPr>
        <p:grpSpPr bwMode="auto">
          <a:xfrm>
            <a:off x="4217195" y="2474913"/>
            <a:ext cx="2973388" cy="639763"/>
            <a:chOff x="2666" y="1244"/>
            <a:chExt cx="1873" cy="403"/>
          </a:xfrm>
        </p:grpSpPr>
        <p:sp>
          <p:nvSpPr>
            <p:cNvPr id="34830" name="Oval 15"/>
            <p:cNvSpPr>
              <a:spLocks noChangeArrowheads="1"/>
            </p:cNvSpPr>
            <p:nvPr/>
          </p:nvSpPr>
          <p:spPr bwMode="auto">
            <a:xfrm>
              <a:off x="3456" y="1344"/>
              <a:ext cx="168" cy="30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2407" tIns="45420" rIns="92407" bIns="45420">
              <a:spAutoFit/>
            </a:bodyPr>
            <a:lstStyle>
              <a:lvl1pPr defTabSz="911225">
                <a:defRPr sz="2400" b="1">
                  <a:solidFill>
                    <a:srgbClr val="FF0000"/>
                  </a:solidFill>
                  <a:latin typeface="Helvetica" charset="0"/>
                  <a:ea typeface="ＭＳ Ｐゴシック" pitchFamily="32" charset="-128"/>
                </a:defRPr>
              </a:lvl1pPr>
              <a:lvl2pPr marL="37931725" indent="-37474525" defTabSz="911225">
                <a:defRPr sz="2400" b="1">
                  <a:solidFill>
                    <a:srgbClr val="FF0000"/>
                  </a:solidFill>
                  <a:latin typeface="Helvetica" charset="0"/>
                  <a:ea typeface="ＭＳ Ｐゴシック" pitchFamily="32" charset="-128"/>
                </a:defRPr>
              </a:lvl2pPr>
              <a:lvl3pPr marL="1143000" indent="-228600" defTabSz="911225">
                <a:defRPr sz="2400" b="1">
                  <a:solidFill>
                    <a:srgbClr val="FF0000"/>
                  </a:solidFill>
                  <a:latin typeface="Helvetica" charset="0"/>
                  <a:ea typeface="ＭＳ Ｐゴシック" pitchFamily="32" charset="-128"/>
                </a:defRPr>
              </a:lvl3pPr>
              <a:lvl4pPr marL="1600200" indent="-228600" defTabSz="911225">
                <a:defRPr sz="2400" b="1">
                  <a:solidFill>
                    <a:srgbClr val="FF0000"/>
                  </a:solidFill>
                  <a:latin typeface="Helvetica" charset="0"/>
                  <a:ea typeface="ＭＳ Ｐゴシック" pitchFamily="32" charset="-128"/>
                </a:defRPr>
              </a:lvl4pPr>
              <a:lvl5pPr marL="2057400" indent="-228600" defTabSz="911225">
                <a:defRPr sz="2400" b="1">
                  <a:solidFill>
                    <a:srgbClr val="FF0000"/>
                  </a:solidFill>
                  <a:latin typeface="Helvetica" charset="0"/>
                  <a:ea typeface="ＭＳ Ｐゴシック" pitchFamily="32" charset="-128"/>
                </a:defRPr>
              </a:lvl5pPr>
              <a:lvl6pPr marL="2514600" indent="-228600" algn="ctr" defTabSz="91122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1122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1122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1122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b="0">
                  <a:solidFill>
                    <a:srgbClr val="000000"/>
                  </a:solidFill>
                  <a:latin typeface="Times" charset="0"/>
                </a:rPr>
                <a:t> </a:t>
              </a:r>
            </a:p>
          </p:txBody>
        </p:sp>
        <p:sp>
          <p:nvSpPr>
            <p:cNvPr id="34831" name="Oval 16"/>
            <p:cNvSpPr>
              <a:spLocks noChangeArrowheads="1"/>
            </p:cNvSpPr>
            <p:nvPr/>
          </p:nvSpPr>
          <p:spPr bwMode="auto">
            <a:xfrm>
              <a:off x="3593" y="1244"/>
              <a:ext cx="946" cy="353"/>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chemeClr val="tx1"/>
                  </a:solidFill>
                  <a:latin typeface="Palatino" charset="0"/>
                </a:rPr>
                <a:t>Draw</a:t>
              </a:r>
            </a:p>
          </p:txBody>
        </p:sp>
        <p:cxnSp>
          <p:nvCxnSpPr>
            <p:cNvPr id="34832" name="AutoShape 17"/>
            <p:cNvCxnSpPr>
              <a:cxnSpLocks noChangeShapeType="1"/>
              <a:stCxn id="34818" idx="4"/>
              <a:endCxn id="34831" idx="0"/>
            </p:cNvCxnSpPr>
            <p:nvPr/>
          </p:nvCxnSpPr>
          <p:spPr bwMode="auto">
            <a:xfrm flipV="1">
              <a:off x="2666" y="1244"/>
              <a:ext cx="1400" cy="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nvGrpSpPr>
          <p:cNvPr id="5" name="Group 18"/>
          <p:cNvGrpSpPr>
            <a:grpSpLocks/>
          </p:cNvGrpSpPr>
          <p:nvPr/>
        </p:nvGrpSpPr>
        <p:grpSpPr bwMode="auto">
          <a:xfrm>
            <a:off x="1066800" y="3522663"/>
            <a:ext cx="4586288" cy="787400"/>
            <a:chOff x="672" y="1904"/>
            <a:chExt cx="2889" cy="496"/>
          </a:xfrm>
        </p:grpSpPr>
        <p:sp>
          <p:nvSpPr>
            <p:cNvPr id="34824" name="Oval 19"/>
            <p:cNvSpPr>
              <a:spLocks noChangeArrowheads="1"/>
            </p:cNvSpPr>
            <p:nvPr/>
          </p:nvSpPr>
          <p:spPr bwMode="auto">
            <a:xfrm>
              <a:off x="672" y="2012"/>
              <a:ext cx="946" cy="388"/>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dirty="0">
                  <a:solidFill>
                    <a:schemeClr val="tx1"/>
                  </a:solidFill>
                  <a:latin typeface="Palatino" charset="0"/>
                </a:rPr>
                <a:t>Change</a:t>
              </a:r>
            </a:p>
            <a:p>
              <a:r>
                <a:rPr lang="en-US" altLang="en-US" sz="1800" dirty="0">
                  <a:solidFill>
                    <a:schemeClr val="tx1"/>
                  </a:solidFill>
                  <a:latin typeface="Palatino" charset="0"/>
                </a:rPr>
                <a:t>Rectangle</a:t>
              </a:r>
            </a:p>
          </p:txBody>
        </p:sp>
        <p:sp>
          <p:nvSpPr>
            <p:cNvPr id="34825" name="Oval 20"/>
            <p:cNvSpPr>
              <a:spLocks noChangeArrowheads="1"/>
            </p:cNvSpPr>
            <p:nvPr/>
          </p:nvSpPr>
          <p:spPr bwMode="auto">
            <a:xfrm>
              <a:off x="1729" y="2004"/>
              <a:ext cx="946" cy="396"/>
            </a:xfrm>
            <a:prstGeom prst="ellipse">
              <a:avLst/>
            </a:prstGeom>
            <a:solidFill>
              <a:schemeClr val="accent5">
                <a:lumMod val="20000"/>
                <a:lumOff val="80000"/>
              </a:schemeClr>
            </a:solidFill>
            <a:ln w="25400">
              <a:solidFill>
                <a:srgbClr val="000000"/>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chemeClr val="tx1"/>
                  </a:solidFill>
                  <a:latin typeface="Palatino" charset="0"/>
                </a:rPr>
                <a:t>Change</a:t>
              </a:r>
            </a:p>
            <a:p>
              <a:r>
                <a:rPr lang="en-US" altLang="en-US" sz="1800">
                  <a:solidFill>
                    <a:schemeClr val="tx1"/>
                  </a:solidFill>
                  <a:latin typeface="Palatino" charset="0"/>
                </a:rPr>
                <a:t>Oval</a:t>
              </a:r>
            </a:p>
          </p:txBody>
        </p:sp>
        <p:sp>
          <p:nvSpPr>
            <p:cNvPr id="34826" name="Oval 21"/>
            <p:cNvSpPr>
              <a:spLocks noChangeArrowheads="1"/>
            </p:cNvSpPr>
            <p:nvPr/>
          </p:nvSpPr>
          <p:spPr bwMode="auto">
            <a:xfrm>
              <a:off x="2784" y="1998"/>
              <a:ext cx="777" cy="402"/>
            </a:xfrm>
            <a:prstGeom prst="ellipse">
              <a:avLst/>
            </a:prstGeom>
            <a:solidFill>
              <a:schemeClr val="accent5">
                <a:lumMod val="20000"/>
                <a:lumOff val="80000"/>
              </a:schemeClr>
            </a:solidFill>
            <a:ln w="25400">
              <a:solidFill>
                <a:schemeClr val="tx1"/>
              </a:solidFill>
              <a:round/>
              <a:headEnd/>
              <a:tailEnd/>
            </a:ln>
            <a:extLst/>
          </p:spPr>
          <p:txBody>
            <a:bodyPr wrap="none" lIns="89274" tIns="43854" rIns="89274" bIns="43854" anchor="ctr"/>
            <a:lstStyle>
              <a:lvl1pPr defTabSz="901700">
                <a:defRPr sz="2400" b="1">
                  <a:solidFill>
                    <a:srgbClr val="FF0000"/>
                  </a:solidFill>
                  <a:latin typeface="Helvetica" charset="0"/>
                  <a:ea typeface="ＭＳ Ｐゴシック" pitchFamily="32" charset="-128"/>
                </a:defRPr>
              </a:lvl1pPr>
              <a:lvl2pPr marL="37931725" indent="-37474525" defTabSz="901700">
                <a:defRPr sz="2400" b="1">
                  <a:solidFill>
                    <a:srgbClr val="FF0000"/>
                  </a:solidFill>
                  <a:latin typeface="Helvetica" charset="0"/>
                  <a:ea typeface="ＭＳ Ｐゴシック" pitchFamily="32" charset="-128"/>
                </a:defRPr>
              </a:lvl2pPr>
              <a:lvl3pPr marL="1143000" indent="-228600" defTabSz="901700">
                <a:defRPr sz="2400" b="1">
                  <a:solidFill>
                    <a:srgbClr val="FF0000"/>
                  </a:solidFill>
                  <a:latin typeface="Helvetica" charset="0"/>
                  <a:ea typeface="ＭＳ Ｐゴシック" pitchFamily="32" charset="-128"/>
                </a:defRPr>
              </a:lvl3pPr>
              <a:lvl4pPr marL="1600200" indent="-228600" defTabSz="901700">
                <a:defRPr sz="2400" b="1">
                  <a:solidFill>
                    <a:srgbClr val="FF0000"/>
                  </a:solidFill>
                  <a:latin typeface="Helvetica" charset="0"/>
                  <a:ea typeface="ＭＳ Ｐゴシック" pitchFamily="32" charset="-128"/>
                </a:defRPr>
              </a:lvl4pPr>
              <a:lvl5pPr marL="2057400" indent="-228600" defTabSz="901700">
                <a:defRPr sz="2400" b="1">
                  <a:solidFill>
                    <a:srgbClr val="FF0000"/>
                  </a:solidFill>
                  <a:latin typeface="Helvetica" charset="0"/>
                  <a:ea typeface="ＭＳ Ｐゴシック" pitchFamily="32" charset="-128"/>
                </a:defRPr>
              </a:lvl5pPr>
              <a:lvl6pPr marL="25146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1700"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dirty="0">
                  <a:solidFill>
                    <a:schemeClr val="tx1"/>
                  </a:solidFill>
                  <a:latin typeface="Palatino" charset="0"/>
                </a:rPr>
                <a:t>Change</a:t>
              </a:r>
            </a:p>
            <a:p>
              <a:r>
                <a:rPr lang="en-US" altLang="en-US" sz="1800" dirty="0">
                  <a:solidFill>
                    <a:schemeClr val="tx1"/>
                  </a:solidFill>
                  <a:latin typeface="Palatino" charset="0"/>
                </a:rPr>
                <a:t>Circle</a:t>
              </a:r>
            </a:p>
          </p:txBody>
        </p:sp>
        <p:cxnSp>
          <p:nvCxnSpPr>
            <p:cNvPr id="34827" name="AutoShape 22"/>
            <p:cNvCxnSpPr>
              <a:cxnSpLocks noChangeShapeType="1"/>
              <a:stCxn id="34833" idx="4"/>
              <a:endCxn id="34826" idx="0"/>
            </p:cNvCxnSpPr>
            <p:nvPr/>
          </p:nvCxnSpPr>
          <p:spPr bwMode="auto">
            <a:xfrm>
              <a:off x="2152" y="1904"/>
              <a:ext cx="1020" cy="9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28" name="AutoShape 23"/>
            <p:cNvCxnSpPr>
              <a:cxnSpLocks noChangeShapeType="1"/>
              <a:stCxn id="34833" idx="4"/>
              <a:endCxn id="34825" idx="0"/>
            </p:cNvCxnSpPr>
            <p:nvPr/>
          </p:nvCxnSpPr>
          <p:spPr bwMode="auto">
            <a:xfrm>
              <a:off x="2152" y="1904"/>
              <a:ext cx="50" cy="1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29" name="AutoShape 24"/>
            <p:cNvCxnSpPr>
              <a:cxnSpLocks noChangeShapeType="1"/>
              <a:stCxn id="34833" idx="4"/>
              <a:endCxn id="34824" idx="0"/>
            </p:cNvCxnSpPr>
            <p:nvPr/>
          </p:nvCxnSpPr>
          <p:spPr bwMode="auto">
            <a:xfrm flipH="1">
              <a:off x="1145" y="1904"/>
              <a:ext cx="1007" cy="10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cxnSp>
        <p:nvCxnSpPr>
          <p:cNvPr id="27" name="AutoShape 8"/>
          <p:cNvCxnSpPr>
            <a:cxnSpLocks noChangeShapeType="1"/>
            <a:stCxn id="34833" idx="4"/>
          </p:cNvCxnSpPr>
          <p:nvPr/>
        </p:nvCxnSpPr>
        <p:spPr bwMode="auto">
          <a:xfrm flipH="1">
            <a:off x="3408045" y="3022599"/>
            <a:ext cx="9049" cy="54419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9" name="AutoShape 8"/>
          <p:cNvCxnSpPr>
            <a:cxnSpLocks noChangeShapeType="1"/>
          </p:cNvCxnSpPr>
          <p:nvPr/>
        </p:nvCxnSpPr>
        <p:spPr bwMode="auto">
          <a:xfrm flipH="1">
            <a:off x="4378801" y="1957703"/>
            <a:ext cx="9049" cy="54419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4549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3400" dirty="0" smtClean="0">
                <a:ea typeface="ＭＳ Ｐゴシック" pitchFamily="32" charset="-128"/>
              </a:rPr>
              <a:t>Object Oriented Decomposition</a:t>
            </a:r>
          </a:p>
        </p:txBody>
      </p:sp>
      <p:sp>
        <p:nvSpPr>
          <p:cNvPr id="290819" name="Rectangle 3"/>
          <p:cNvSpPr>
            <a:spLocks noGrp="1" noChangeArrowheads="1"/>
          </p:cNvSpPr>
          <p:nvPr>
            <p:ph type="body" idx="1"/>
          </p:nvPr>
        </p:nvSpPr>
        <p:spPr>
          <a:xfrm>
            <a:off x="457200" y="2057400"/>
            <a:ext cx="8305800" cy="4038600"/>
          </a:xfrm>
        </p:spPr>
        <p:txBody>
          <a:bodyPr/>
          <a:lstStyle/>
          <a:p>
            <a:r>
              <a:rPr lang="en-US" altLang="en-US" b="1" dirty="0" smtClean="0">
                <a:ea typeface="ＭＳ Ｐゴシック" pitchFamily="32" charset="-128"/>
              </a:rPr>
              <a:t>Basic assumptions:</a:t>
            </a:r>
            <a:r>
              <a:rPr lang="en-US" altLang="en-US" dirty="0" smtClean="0">
                <a:ea typeface="ＭＳ Ｐゴシック" pitchFamily="32" charset="-128"/>
              </a:rPr>
              <a:t> </a:t>
            </a:r>
          </a:p>
          <a:p>
            <a:pPr marL="800100" lvl="1" indent="-342900">
              <a:buFont typeface="Arial" panose="020B0604020202020204" pitchFamily="34" charset="0"/>
              <a:buChar char="•"/>
            </a:pPr>
            <a:r>
              <a:rPr lang="en-US" altLang="en-US" dirty="0" smtClean="0">
                <a:ea typeface="ＭＳ Ｐゴシック" pitchFamily="32" charset="-128"/>
              </a:rPr>
              <a:t>We can find the </a:t>
            </a:r>
            <a:r>
              <a:rPr lang="en-US" altLang="en-US" i="1" dirty="0" smtClean="0">
                <a:solidFill>
                  <a:srgbClr val="C00000"/>
                </a:solidFill>
                <a:ea typeface="ＭＳ Ｐゴシック" pitchFamily="32" charset="-128"/>
              </a:rPr>
              <a:t>classes for a new software system</a:t>
            </a:r>
            <a:r>
              <a:rPr lang="en-US" altLang="en-US" i="1" dirty="0" smtClean="0">
                <a:ea typeface="ＭＳ Ｐゴシック" pitchFamily="32" charset="-128"/>
              </a:rPr>
              <a:t>:</a:t>
            </a:r>
            <a:r>
              <a:rPr lang="en-US" altLang="en-US" dirty="0" smtClean="0">
                <a:ea typeface="ＭＳ Ｐゴシック" pitchFamily="32" charset="-128"/>
              </a:rPr>
              <a:t> </a:t>
            </a:r>
            <a:r>
              <a:rPr lang="en-US" altLang="en-US" dirty="0" smtClean="0">
                <a:solidFill>
                  <a:srgbClr val="7030A0"/>
                </a:solidFill>
                <a:ea typeface="ＭＳ Ｐゴシック" pitchFamily="32" charset="-128"/>
              </a:rPr>
              <a:t>Greenfield Engineering</a:t>
            </a:r>
          </a:p>
          <a:p>
            <a:pPr marL="800100" lvl="1" indent="-342900">
              <a:buFont typeface="Arial" panose="020B0604020202020204" pitchFamily="34" charset="0"/>
              <a:buChar char="•"/>
            </a:pPr>
            <a:r>
              <a:rPr lang="en-US" altLang="en-US" dirty="0" smtClean="0">
                <a:ea typeface="ＭＳ Ｐゴシック" pitchFamily="32" charset="-128"/>
              </a:rPr>
              <a:t>We can identify the </a:t>
            </a:r>
            <a:r>
              <a:rPr lang="en-US" altLang="en-US" i="1" dirty="0" smtClean="0">
                <a:solidFill>
                  <a:srgbClr val="C00000"/>
                </a:solidFill>
                <a:ea typeface="ＭＳ Ｐゴシック" pitchFamily="32" charset="-128"/>
              </a:rPr>
              <a:t>classes in an existing system</a:t>
            </a:r>
            <a:r>
              <a:rPr lang="en-US" altLang="en-US" dirty="0" smtClean="0">
                <a:ea typeface="ＭＳ Ｐゴシック" pitchFamily="32" charset="-128"/>
              </a:rPr>
              <a:t>: </a:t>
            </a:r>
            <a:r>
              <a:rPr lang="en-US" altLang="en-US" dirty="0" smtClean="0">
                <a:solidFill>
                  <a:srgbClr val="7030A0"/>
                </a:solidFill>
                <a:ea typeface="ＭＳ Ｐゴシック" pitchFamily="32" charset="-128"/>
              </a:rPr>
              <a:t>Reengineering</a:t>
            </a:r>
          </a:p>
          <a:p>
            <a:pPr marL="800100" lvl="1" indent="-342900">
              <a:buFont typeface="Arial" panose="020B0604020202020204" pitchFamily="34" charset="0"/>
              <a:buChar char="•"/>
            </a:pPr>
            <a:r>
              <a:rPr lang="en-US" altLang="en-US" dirty="0" smtClean="0">
                <a:ea typeface="ＭＳ Ｐゴシック" pitchFamily="32" charset="-128"/>
              </a:rPr>
              <a:t>We can create a </a:t>
            </a:r>
            <a:r>
              <a:rPr lang="en-US" altLang="en-US" i="1" dirty="0" smtClean="0">
                <a:solidFill>
                  <a:srgbClr val="C00000"/>
                </a:solidFill>
                <a:ea typeface="ＭＳ Ｐゴシック" pitchFamily="32" charset="-128"/>
              </a:rPr>
              <a:t>class-based interface to an existing system</a:t>
            </a:r>
            <a:r>
              <a:rPr lang="en-US" altLang="en-US" i="1" dirty="0" smtClean="0">
                <a:ea typeface="ＭＳ Ｐゴシック" pitchFamily="32" charset="-128"/>
              </a:rPr>
              <a:t>: </a:t>
            </a:r>
            <a:r>
              <a:rPr lang="en-US" altLang="en-US" dirty="0" smtClean="0">
                <a:solidFill>
                  <a:srgbClr val="7030A0"/>
                </a:solidFill>
                <a:ea typeface="ＭＳ Ｐゴシック" pitchFamily="32" charset="-128"/>
              </a:rPr>
              <a:t>Interface Engineering</a:t>
            </a:r>
          </a:p>
        </p:txBody>
      </p:sp>
      <p:sp>
        <p:nvSpPr>
          <p:cNvPr id="2" name="TextBox 1"/>
          <p:cNvSpPr txBox="1"/>
          <p:nvPr/>
        </p:nvSpPr>
        <p:spPr>
          <a:xfrm>
            <a:off x="609600" y="1295400"/>
            <a:ext cx="4495800" cy="461665"/>
          </a:xfrm>
          <a:prstGeom prst="rect">
            <a:avLst/>
          </a:prstGeom>
          <a:noFill/>
        </p:spPr>
        <p:txBody>
          <a:bodyPr wrap="square" rtlCol="0">
            <a:spAutoFit/>
          </a:bodyPr>
          <a:lstStyle/>
          <a:p>
            <a:r>
              <a:rPr lang="en-US" b="1" dirty="0" smtClean="0">
                <a:solidFill>
                  <a:srgbClr val="C00000"/>
                </a:solidFill>
              </a:rPr>
              <a:t>Class Identification</a:t>
            </a:r>
            <a:endParaRPr lang="en-US" b="1" dirty="0">
              <a:solidFill>
                <a:srgbClr val="C00000"/>
              </a:solidFill>
            </a:endParaRPr>
          </a:p>
        </p:txBody>
      </p:sp>
    </p:spTree>
    <p:extLst>
      <p:ext uri="{BB962C8B-B14F-4D97-AF65-F5344CB8AC3E}">
        <p14:creationId xmlns:p14="http://schemas.microsoft.com/office/powerpoint/2010/main" val="2804498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fade">
                                      <p:cBhvr>
                                        <p:cTn id="7" dur="500"/>
                                        <p:tgtEl>
                                          <p:spTgt spid="290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fade">
                                      <p:cBhvr>
                                        <p:cTn id="12" dur="500"/>
                                        <p:tgtEl>
                                          <p:spTgt spid="290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Effect transition="in" filter="fade">
                                      <p:cBhvr>
                                        <p:cTn id="17" dur="500"/>
                                        <p:tgtEl>
                                          <p:spTgt spid="290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0819">
                                            <p:txEl>
                                              <p:pRg st="3" end="3"/>
                                            </p:txEl>
                                          </p:spTgt>
                                        </p:tgtEl>
                                        <p:attrNameLst>
                                          <p:attrName>style.visibility</p:attrName>
                                        </p:attrNameLst>
                                      </p:cBhvr>
                                      <p:to>
                                        <p:strVal val="visible"/>
                                      </p:to>
                                    </p:set>
                                    <p:animEffect transition="in" filter="fade">
                                      <p:cBhvr>
                                        <p:cTn id="22" dur="500"/>
                                        <p:tgtEl>
                                          <p:spTgt spid="290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z="3400" smtClean="0">
                <a:ea typeface="ＭＳ Ｐゴシック" pitchFamily="32" charset="-128"/>
              </a:rPr>
              <a:t>Class Identification (cont’d)</a:t>
            </a:r>
          </a:p>
        </p:txBody>
      </p:sp>
      <p:sp>
        <p:nvSpPr>
          <p:cNvPr id="40963" name="Rectangle 3"/>
          <p:cNvSpPr>
            <a:spLocks noGrp="1" noChangeArrowheads="1"/>
          </p:cNvSpPr>
          <p:nvPr>
            <p:ph type="body" idx="1"/>
          </p:nvPr>
        </p:nvSpPr>
        <p:spPr>
          <a:xfrm>
            <a:off x="533400" y="1295400"/>
            <a:ext cx="8305800" cy="3505200"/>
          </a:xfrm>
        </p:spPr>
        <p:txBody>
          <a:bodyPr/>
          <a:lstStyle/>
          <a:p>
            <a:r>
              <a:rPr lang="en-US" altLang="en-US" b="1" dirty="0" smtClean="0">
                <a:ea typeface="ＭＳ Ｐゴシック" pitchFamily="32" charset="-128"/>
              </a:rPr>
              <a:t>Why can we do this?</a:t>
            </a:r>
            <a:endParaRPr lang="en-US" altLang="en-US" dirty="0" smtClean="0">
              <a:ea typeface="ＭＳ Ｐゴシック" pitchFamily="32" charset="-128"/>
            </a:endParaRPr>
          </a:p>
          <a:p>
            <a:pPr lvl="1"/>
            <a:r>
              <a:rPr lang="en-US" altLang="en-US" dirty="0" smtClean="0">
                <a:ea typeface="ＭＳ Ｐゴシック" pitchFamily="32" charset="-128"/>
              </a:rPr>
              <a:t>Philosophy, science, experimental evidence</a:t>
            </a:r>
          </a:p>
          <a:p>
            <a:r>
              <a:rPr lang="en-US" altLang="en-US" b="1" dirty="0" smtClean="0">
                <a:ea typeface="ＭＳ Ｐゴシック" pitchFamily="32" charset="-128"/>
              </a:rPr>
              <a:t>What are the limitations?</a:t>
            </a:r>
            <a:r>
              <a:rPr lang="en-US" altLang="en-US" dirty="0" smtClean="0">
                <a:ea typeface="ＭＳ Ｐゴシック" pitchFamily="32" charset="-128"/>
              </a:rPr>
              <a:t> </a:t>
            </a:r>
          </a:p>
          <a:p>
            <a:pPr lvl="1"/>
            <a:r>
              <a:rPr lang="en-US" altLang="en-US" dirty="0" smtClean="0">
                <a:ea typeface="ＭＳ Ｐゴシック" pitchFamily="32" charset="-128"/>
              </a:rPr>
              <a:t>Depending on the purpose of the system,  different objects might be found</a:t>
            </a:r>
          </a:p>
          <a:p>
            <a:r>
              <a:rPr lang="en-US" altLang="en-US" b="1" dirty="0" smtClean="0">
                <a:ea typeface="ＭＳ Ｐゴシック" pitchFamily="32" charset="-128"/>
              </a:rPr>
              <a:t>Crucial</a:t>
            </a:r>
            <a:endParaRPr lang="en-US" altLang="en-US" dirty="0" smtClean="0">
              <a:ea typeface="ＭＳ Ｐゴシック" pitchFamily="32" charset="-128"/>
            </a:endParaRPr>
          </a:p>
          <a:p>
            <a:pPr lvl="1">
              <a:buFont typeface="Times" charset="0"/>
              <a:buNone/>
            </a:pPr>
            <a:r>
              <a:rPr lang="en-US" altLang="en-US" dirty="0" smtClean="0">
                <a:solidFill>
                  <a:srgbClr val="C00000"/>
                </a:solidFill>
                <a:ea typeface="ＭＳ Ｐゴシック" pitchFamily="32" charset="-128"/>
              </a:rPr>
              <a:t>Identify the purpose of a system</a:t>
            </a:r>
          </a:p>
        </p:txBody>
      </p:sp>
    </p:spTree>
    <p:extLst>
      <p:ext uri="{BB962C8B-B14F-4D97-AF65-F5344CB8AC3E}">
        <p14:creationId xmlns:p14="http://schemas.microsoft.com/office/powerpoint/2010/main" val="418414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pitchFamily="32" charset="-128"/>
                <a:cs typeface="Arial" panose="020B0604020202020204" pitchFamily="34" charset="0"/>
              </a:rPr>
              <a:t>Object-Oriented View</a:t>
            </a:r>
          </a:p>
        </p:txBody>
      </p:sp>
      <p:sp>
        <p:nvSpPr>
          <p:cNvPr id="35843" name="Rectangle 3"/>
          <p:cNvSpPr>
            <a:spLocks noChangeArrowheads="1"/>
          </p:cNvSpPr>
          <p:nvPr/>
        </p:nvSpPr>
        <p:spPr bwMode="auto">
          <a:xfrm>
            <a:off x="3124200" y="1600200"/>
            <a:ext cx="3352800" cy="3048000"/>
          </a:xfrm>
          <a:prstGeom prst="rect">
            <a:avLst/>
          </a:prstGeom>
          <a:solidFill>
            <a:schemeClr val="accent5">
              <a:lumMod val="20000"/>
              <a:lumOff val="80000"/>
            </a:schemeClr>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err="1">
                <a:solidFill>
                  <a:schemeClr val="tx1"/>
                </a:solidFill>
                <a:latin typeface="Palatino" charset="0"/>
              </a:rPr>
              <a:t>Autoshape</a:t>
            </a:r>
            <a:endParaRPr lang="en-US" altLang="en-US" b="0" dirty="0">
              <a:solidFill>
                <a:schemeClr val="tx1"/>
              </a:solidFill>
              <a:latin typeface="Palatino" charset="0"/>
            </a:endParaRPr>
          </a:p>
          <a:p>
            <a:endParaRPr lang="en-US" altLang="en-US" sz="3400" dirty="0">
              <a:solidFill>
                <a:schemeClr val="tx1"/>
              </a:solidFill>
              <a:latin typeface="Palatino" charset="0"/>
            </a:endParaRPr>
          </a:p>
          <a:p>
            <a:endParaRPr lang="en-US" altLang="en-US" sz="3400" dirty="0">
              <a:solidFill>
                <a:schemeClr val="tx1"/>
              </a:solidFill>
              <a:latin typeface="Palatino" charset="0"/>
            </a:endParaRPr>
          </a:p>
          <a:p>
            <a:r>
              <a:rPr lang="en-US" altLang="en-US" b="0" dirty="0">
                <a:solidFill>
                  <a:schemeClr val="tx1"/>
                </a:solidFill>
                <a:latin typeface="Palatino" charset="0"/>
              </a:rPr>
              <a:t>Draw()</a:t>
            </a:r>
          </a:p>
          <a:p>
            <a:r>
              <a:rPr lang="en-US" altLang="en-US" b="0" dirty="0">
                <a:solidFill>
                  <a:schemeClr val="tx1"/>
                </a:solidFill>
                <a:latin typeface="Palatino" charset="0"/>
              </a:rPr>
              <a:t>Change()</a:t>
            </a:r>
          </a:p>
        </p:txBody>
      </p:sp>
      <p:sp>
        <p:nvSpPr>
          <p:cNvPr id="35844" name="Line 4"/>
          <p:cNvSpPr>
            <a:spLocks noChangeShapeType="1"/>
          </p:cNvSpPr>
          <p:nvPr/>
        </p:nvSpPr>
        <p:spPr bwMode="auto">
          <a:xfrm>
            <a:off x="3124200" y="3048000"/>
            <a:ext cx="335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Line 5"/>
          <p:cNvSpPr>
            <a:spLocks noChangeShapeType="1"/>
          </p:cNvSpPr>
          <p:nvPr/>
        </p:nvSpPr>
        <p:spPr bwMode="auto">
          <a:xfrm>
            <a:off x="3124200" y="2590800"/>
            <a:ext cx="335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9427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z="3400" smtClean="0">
                <a:ea typeface="ＭＳ Ｐゴシック" pitchFamily="32" charset="-128"/>
              </a:rPr>
              <a:t>3. Hierarchy</a:t>
            </a:r>
          </a:p>
        </p:txBody>
      </p:sp>
      <p:sp>
        <p:nvSpPr>
          <p:cNvPr id="41987" name="Rectangle 3"/>
          <p:cNvSpPr>
            <a:spLocks noGrp="1" noChangeArrowheads="1"/>
          </p:cNvSpPr>
          <p:nvPr>
            <p:ph type="body" idx="1"/>
          </p:nvPr>
        </p:nvSpPr>
        <p:spPr>
          <a:xfrm>
            <a:off x="533400" y="1295400"/>
            <a:ext cx="8001000" cy="990600"/>
          </a:xfrm>
        </p:spPr>
        <p:txBody>
          <a:bodyPr/>
          <a:lstStyle/>
          <a:p>
            <a:r>
              <a:rPr lang="en-US" altLang="en-US" dirty="0" smtClean="0">
                <a:ea typeface="ＭＳ Ｐゴシック" pitchFamily="32" charset="-128"/>
              </a:rPr>
              <a:t>So far we got abstractions</a:t>
            </a:r>
          </a:p>
          <a:p>
            <a:pPr lvl="1"/>
            <a:r>
              <a:rPr lang="en-US" altLang="en-US" dirty="0" smtClean="0">
                <a:ea typeface="ＭＳ Ｐゴシック" pitchFamily="32" charset="-128"/>
              </a:rPr>
              <a:t>This leads us to classes  and objects </a:t>
            </a:r>
          </a:p>
          <a:p>
            <a:pPr lvl="1"/>
            <a:r>
              <a:rPr lang="en-US" altLang="en-US" dirty="0" smtClean="0">
                <a:ea typeface="ＭＳ Ｐゴシック" pitchFamily="32" charset="-128"/>
              </a:rPr>
              <a:t>“Chunks”</a:t>
            </a:r>
          </a:p>
        </p:txBody>
      </p:sp>
      <p:sp>
        <p:nvSpPr>
          <p:cNvPr id="294916" name="Rectangle 4"/>
          <p:cNvSpPr>
            <a:spLocks noChangeArrowheads="1"/>
          </p:cNvSpPr>
          <p:nvPr/>
        </p:nvSpPr>
        <p:spPr bwMode="auto">
          <a:xfrm>
            <a:off x="609600" y="2819400"/>
            <a:ext cx="8001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defRPr sz="2400" b="1">
                <a:solidFill>
                  <a:srgbClr val="FF0000"/>
                </a:solidFill>
                <a:latin typeface="Helvetica" charset="0"/>
                <a:ea typeface="ＭＳ Ｐゴシック" pitchFamily="32" charset="-128"/>
              </a:defRPr>
            </a:lvl1pPr>
            <a:lvl2pPr marL="685800" indent="-228600">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lnSpc>
                <a:spcPct val="90000"/>
              </a:lnSpc>
              <a:spcBef>
                <a:spcPct val="30000"/>
              </a:spcBef>
              <a:buClr>
                <a:schemeClr val="tx2"/>
              </a:buClr>
              <a:buFont typeface="Times" charset="0"/>
              <a:buChar char="•"/>
            </a:pPr>
            <a:r>
              <a:rPr lang="en-US" altLang="en-US" b="0" dirty="0">
                <a:solidFill>
                  <a:schemeClr val="tx1"/>
                </a:solidFill>
                <a:latin typeface="Verdana" charset="0"/>
              </a:rPr>
              <a:t>Another way to deal with complexity is to provide </a:t>
            </a:r>
            <a:r>
              <a:rPr lang="en-US" altLang="en-US" b="0" dirty="0">
                <a:latin typeface="Verdana" charset="0"/>
              </a:rPr>
              <a:t>relationships</a:t>
            </a:r>
            <a:r>
              <a:rPr lang="en-US" altLang="en-US" b="0" dirty="0">
                <a:solidFill>
                  <a:schemeClr val="tx1"/>
                </a:solidFill>
                <a:latin typeface="Verdana" charset="0"/>
              </a:rPr>
              <a:t> between these chunks</a:t>
            </a:r>
          </a:p>
          <a:p>
            <a:pPr algn="l">
              <a:lnSpc>
                <a:spcPct val="90000"/>
              </a:lnSpc>
              <a:spcBef>
                <a:spcPct val="30000"/>
              </a:spcBef>
              <a:buClr>
                <a:schemeClr val="tx2"/>
              </a:buClr>
              <a:buFont typeface="Times" charset="0"/>
              <a:buChar char="•"/>
            </a:pPr>
            <a:r>
              <a:rPr lang="en-US" altLang="en-US" b="0" dirty="0">
                <a:solidFill>
                  <a:schemeClr val="tx1"/>
                </a:solidFill>
                <a:latin typeface="Verdana" charset="0"/>
              </a:rPr>
              <a:t>One of the most important relationships is hierarchy</a:t>
            </a:r>
          </a:p>
          <a:p>
            <a:pPr algn="l">
              <a:lnSpc>
                <a:spcPct val="90000"/>
              </a:lnSpc>
              <a:spcBef>
                <a:spcPct val="30000"/>
              </a:spcBef>
              <a:buClr>
                <a:schemeClr val="tx2"/>
              </a:buClr>
              <a:buFont typeface="Times" charset="0"/>
              <a:buChar char="•"/>
            </a:pPr>
            <a:r>
              <a:rPr lang="en-US" altLang="en-US" b="0" dirty="0">
                <a:solidFill>
                  <a:schemeClr val="tx1"/>
                </a:solidFill>
                <a:latin typeface="Verdana" charset="0"/>
              </a:rPr>
              <a:t>2 special hierarchies</a:t>
            </a:r>
          </a:p>
          <a:p>
            <a:pPr lvl="1" algn="l">
              <a:lnSpc>
                <a:spcPct val="90000"/>
              </a:lnSpc>
              <a:spcBef>
                <a:spcPct val="30000"/>
              </a:spcBef>
              <a:buClr>
                <a:schemeClr val="hlink"/>
              </a:buClr>
              <a:buSzPct val="100000"/>
              <a:buFont typeface="Times" charset="0"/>
              <a:buChar char="•"/>
            </a:pPr>
            <a:r>
              <a:rPr lang="en-US" altLang="en-US" sz="2000" b="0" dirty="0">
                <a:solidFill>
                  <a:schemeClr val="tx1"/>
                </a:solidFill>
                <a:latin typeface="Verdana" charset="0"/>
              </a:rPr>
              <a:t>"</a:t>
            </a:r>
            <a:r>
              <a:rPr lang="en-US" altLang="en-US" sz="2000" b="0" dirty="0">
                <a:solidFill>
                  <a:srgbClr val="C00000"/>
                </a:solidFill>
                <a:latin typeface="Verdana" charset="0"/>
              </a:rPr>
              <a:t>Part-of</a:t>
            </a:r>
            <a:r>
              <a:rPr lang="en-US" altLang="en-US" sz="2000" b="0" dirty="0">
                <a:solidFill>
                  <a:schemeClr val="tx1"/>
                </a:solidFill>
                <a:latin typeface="Verdana" charset="0"/>
              </a:rPr>
              <a:t>" hierarchy</a:t>
            </a:r>
          </a:p>
          <a:p>
            <a:pPr lvl="1" algn="l">
              <a:lnSpc>
                <a:spcPct val="90000"/>
              </a:lnSpc>
              <a:spcBef>
                <a:spcPct val="30000"/>
              </a:spcBef>
              <a:buClr>
                <a:schemeClr val="hlink"/>
              </a:buClr>
              <a:buSzPct val="100000"/>
              <a:buFont typeface="Times" charset="0"/>
              <a:buChar char="•"/>
            </a:pPr>
            <a:r>
              <a:rPr lang="en-US" altLang="en-US" sz="2000" b="0" dirty="0">
                <a:solidFill>
                  <a:schemeClr val="tx1"/>
                </a:solidFill>
                <a:latin typeface="Verdana" charset="0"/>
              </a:rPr>
              <a:t>"</a:t>
            </a:r>
            <a:r>
              <a:rPr lang="en-US" altLang="en-US" sz="2000" b="0" dirty="0">
                <a:solidFill>
                  <a:srgbClr val="C00000"/>
                </a:solidFill>
                <a:latin typeface="Verdana" charset="0"/>
              </a:rPr>
              <a:t>Is-kind-of</a:t>
            </a:r>
            <a:r>
              <a:rPr lang="en-US" altLang="en-US" sz="2000" b="0" dirty="0">
                <a:solidFill>
                  <a:schemeClr val="tx1"/>
                </a:solidFill>
                <a:latin typeface="Verdana" charset="0"/>
              </a:rPr>
              <a:t>" hierarchy</a:t>
            </a:r>
          </a:p>
        </p:txBody>
      </p:sp>
    </p:spTree>
    <p:extLst>
      <p:ext uri="{BB962C8B-B14F-4D97-AF65-F5344CB8AC3E}">
        <p14:creationId xmlns:p14="http://schemas.microsoft.com/office/powerpoint/2010/main" val="2634036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9491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94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1143000" y="2057400"/>
            <a:ext cx="6416675" cy="2024063"/>
            <a:chOff x="725" y="1303"/>
            <a:chExt cx="4042" cy="1275"/>
          </a:xfrm>
          <a:solidFill>
            <a:schemeClr val="accent6">
              <a:lumMod val="20000"/>
              <a:lumOff val="80000"/>
            </a:schemeClr>
          </a:solidFill>
        </p:grpSpPr>
        <p:sp>
          <p:nvSpPr>
            <p:cNvPr id="43026" name="AutoShape 3"/>
            <p:cNvSpPr>
              <a:spLocks noChangeArrowheads="1"/>
            </p:cNvSpPr>
            <p:nvPr/>
          </p:nvSpPr>
          <p:spPr bwMode="auto">
            <a:xfrm>
              <a:off x="2805" y="1303"/>
              <a:ext cx="87" cy="87"/>
            </a:xfrm>
            <a:prstGeom prst="diamond">
              <a:avLst/>
            </a:prstGeom>
            <a:grp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27" name="Line 4"/>
            <p:cNvSpPr>
              <a:spLocks noChangeShapeType="1"/>
            </p:cNvSpPr>
            <p:nvPr/>
          </p:nvSpPr>
          <p:spPr bwMode="auto">
            <a:xfrm>
              <a:off x="2848" y="1398"/>
              <a:ext cx="0" cy="642"/>
            </a:xfrm>
            <a:prstGeom prst="line">
              <a:avLst/>
            </a:prstGeom>
            <a:grpFill/>
            <a:ln w="12700">
              <a:solidFill>
                <a:schemeClr val="tx1"/>
              </a:solidFill>
              <a:round/>
              <a:headEnd/>
              <a:tailEnd/>
            </a:ln>
            <a:extLst/>
          </p:spPr>
          <p:txBody>
            <a:bodyPr wrap="none" anchor="ctr"/>
            <a:lstStyle/>
            <a:p>
              <a:endParaRPr lang="en-US"/>
            </a:p>
          </p:txBody>
        </p:sp>
        <p:sp>
          <p:nvSpPr>
            <p:cNvPr id="43028" name="Rectangle 5"/>
            <p:cNvSpPr>
              <a:spLocks noChangeArrowheads="1"/>
            </p:cNvSpPr>
            <p:nvPr/>
          </p:nvSpPr>
          <p:spPr bwMode="auto">
            <a:xfrm>
              <a:off x="725" y="2040"/>
              <a:ext cx="1051" cy="538"/>
            </a:xfrm>
            <a:prstGeom prst="rect">
              <a:avLst/>
            </a:prstGeom>
            <a:grpFill/>
            <a:ln w="25400">
              <a:solidFill>
                <a:srgbClr val="0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solidFill>
                  <a:schemeClr val="bg1">
                    <a:lumMod val="85000"/>
                  </a:schemeClr>
                </a:solidFill>
              </a:endParaRPr>
            </a:p>
          </p:txBody>
        </p:sp>
        <p:sp>
          <p:nvSpPr>
            <p:cNvPr id="43029" name="Rectangle 6"/>
            <p:cNvSpPr>
              <a:spLocks noChangeArrowheads="1"/>
            </p:cNvSpPr>
            <p:nvPr/>
          </p:nvSpPr>
          <p:spPr bwMode="auto">
            <a:xfrm>
              <a:off x="799" y="2075"/>
              <a:ext cx="97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rPr>
                <a:t>I/O Devices</a:t>
              </a:r>
            </a:p>
          </p:txBody>
        </p:sp>
        <p:sp>
          <p:nvSpPr>
            <p:cNvPr id="43030" name="Rectangle 7"/>
            <p:cNvSpPr>
              <a:spLocks noChangeArrowheads="1"/>
            </p:cNvSpPr>
            <p:nvPr/>
          </p:nvSpPr>
          <p:spPr bwMode="auto">
            <a:xfrm>
              <a:off x="2277" y="2040"/>
              <a:ext cx="1022" cy="538"/>
            </a:xfrm>
            <a:prstGeom prst="rect">
              <a:avLst/>
            </a:prstGeom>
            <a:grpFill/>
            <a:ln w="25400">
              <a:solidFill>
                <a:srgbClr val="0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31" name="Rectangle 8"/>
            <p:cNvSpPr>
              <a:spLocks noChangeArrowheads="1"/>
            </p:cNvSpPr>
            <p:nvPr/>
          </p:nvSpPr>
          <p:spPr bwMode="auto">
            <a:xfrm>
              <a:off x="2579" y="2065"/>
              <a:ext cx="452"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rPr>
                <a:t>CPU</a:t>
              </a:r>
            </a:p>
          </p:txBody>
        </p:sp>
        <p:sp>
          <p:nvSpPr>
            <p:cNvPr id="43032" name="Rectangle 9"/>
            <p:cNvSpPr>
              <a:spLocks noChangeArrowheads="1"/>
            </p:cNvSpPr>
            <p:nvPr/>
          </p:nvSpPr>
          <p:spPr bwMode="auto">
            <a:xfrm>
              <a:off x="3751" y="2040"/>
              <a:ext cx="1016" cy="538"/>
            </a:xfrm>
            <a:prstGeom prst="rect">
              <a:avLst/>
            </a:prstGeom>
            <a:grpFill/>
            <a:ln w="25400">
              <a:solidFill>
                <a:srgbClr val="0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33" name="Rectangle 10"/>
            <p:cNvSpPr>
              <a:spLocks noChangeArrowheads="1"/>
            </p:cNvSpPr>
            <p:nvPr/>
          </p:nvSpPr>
          <p:spPr bwMode="auto">
            <a:xfrm>
              <a:off x="3853" y="2096"/>
              <a:ext cx="728"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rPr>
                <a:t>Memory</a:t>
              </a:r>
            </a:p>
          </p:txBody>
        </p:sp>
        <p:sp>
          <p:nvSpPr>
            <p:cNvPr id="43034" name="Line 11"/>
            <p:cNvSpPr>
              <a:spLocks noChangeShapeType="1"/>
            </p:cNvSpPr>
            <p:nvPr/>
          </p:nvSpPr>
          <p:spPr bwMode="auto">
            <a:xfrm>
              <a:off x="1274" y="1781"/>
              <a:ext cx="2880" cy="0"/>
            </a:xfrm>
            <a:prstGeom prst="line">
              <a:avLst/>
            </a:prstGeom>
            <a:grpFill/>
            <a:ln w="12700">
              <a:solidFill>
                <a:schemeClr val="tx1"/>
              </a:solidFill>
              <a:round/>
              <a:headEnd/>
              <a:tailEnd/>
            </a:ln>
            <a:extLst/>
          </p:spPr>
          <p:txBody>
            <a:bodyPr wrap="none" anchor="ctr"/>
            <a:lstStyle/>
            <a:p>
              <a:endParaRPr lang="en-US"/>
            </a:p>
          </p:txBody>
        </p:sp>
        <p:sp>
          <p:nvSpPr>
            <p:cNvPr id="43035" name="Line 12"/>
            <p:cNvSpPr>
              <a:spLocks noChangeShapeType="1"/>
            </p:cNvSpPr>
            <p:nvPr/>
          </p:nvSpPr>
          <p:spPr bwMode="auto">
            <a:xfrm>
              <a:off x="4158" y="1785"/>
              <a:ext cx="0" cy="229"/>
            </a:xfrm>
            <a:prstGeom prst="line">
              <a:avLst/>
            </a:prstGeom>
            <a:grpFill/>
            <a:ln w="12700">
              <a:solidFill>
                <a:schemeClr val="tx1"/>
              </a:solidFill>
              <a:round/>
              <a:headEnd/>
              <a:tailEnd/>
            </a:ln>
            <a:extLst/>
          </p:spPr>
          <p:txBody>
            <a:bodyPr wrap="none" anchor="ctr"/>
            <a:lstStyle/>
            <a:p>
              <a:endParaRPr lang="en-US"/>
            </a:p>
          </p:txBody>
        </p:sp>
        <p:sp>
          <p:nvSpPr>
            <p:cNvPr id="43036" name="Line 13"/>
            <p:cNvSpPr>
              <a:spLocks noChangeShapeType="1"/>
            </p:cNvSpPr>
            <p:nvPr/>
          </p:nvSpPr>
          <p:spPr bwMode="auto">
            <a:xfrm>
              <a:off x="1270" y="1785"/>
              <a:ext cx="0" cy="276"/>
            </a:xfrm>
            <a:prstGeom prst="line">
              <a:avLst/>
            </a:prstGeom>
            <a:grpFill/>
            <a:ln w="12700">
              <a:solidFill>
                <a:schemeClr val="tx1"/>
              </a:solidFill>
              <a:round/>
              <a:headEnd/>
              <a:tailEnd/>
            </a:ln>
            <a:extLst/>
          </p:spPr>
          <p:txBody>
            <a:bodyPr wrap="none" anchor="ctr"/>
            <a:lstStyle/>
            <a:p>
              <a:endParaRPr lang="en-US"/>
            </a:p>
          </p:txBody>
        </p:sp>
      </p:grpSp>
      <p:sp>
        <p:nvSpPr>
          <p:cNvPr id="43011" name="Rectangle 14"/>
          <p:cNvSpPr>
            <a:spLocks noGrp="1" noChangeArrowheads="1"/>
          </p:cNvSpPr>
          <p:nvPr>
            <p:ph type="title"/>
          </p:nvPr>
        </p:nvSpPr>
        <p:spPr>
          <a:noFill/>
        </p:spPr>
        <p:txBody>
          <a:bodyPr/>
          <a:lstStyle/>
          <a:p>
            <a:r>
              <a:rPr lang="en-US" altLang="en-US" sz="3400" smtClean="0">
                <a:ea typeface="ＭＳ Ｐゴシック" pitchFamily="32" charset="-128"/>
              </a:rPr>
              <a:t>Part-of Hierarchy (Aggregation)</a:t>
            </a:r>
          </a:p>
        </p:txBody>
      </p:sp>
      <p:sp>
        <p:nvSpPr>
          <p:cNvPr id="43012" name="Rectangle 15"/>
          <p:cNvSpPr>
            <a:spLocks noChangeArrowheads="1"/>
          </p:cNvSpPr>
          <p:nvPr/>
        </p:nvSpPr>
        <p:spPr bwMode="auto">
          <a:xfrm>
            <a:off x="3749675" y="1206500"/>
            <a:ext cx="1638300" cy="855663"/>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13" name="Rectangle 16"/>
          <p:cNvSpPr>
            <a:spLocks noChangeArrowheads="1"/>
          </p:cNvSpPr>
          <p:nvPr/>
        </p:nvSpPr>
        <p:spPr bwMode="auto">
          <a:xfrm>
            <a:off x="3819525" y="1262063"/>
            <a:ext cx="1381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a:solidFill>
                  <a:srgbClr val="000000"/>
                </a:solidFill>
              </a:rPr>
              <a:t>Computer</a:t>
            </a:r>
          </a:p>
        </p:txBody>
      </p:sp>
      <p:grpSp>
        <p:nvGrpSpPr>
          <p:cNvPr id="43014" name="Group 17"/>
          <p:cNvGrpSpPr>
            <a:grpSpLocks/>
          </p:cNvGrpSpPr>
          <p:nvPr/>
        </p:nvGrpSpPr>
        <p:grpSpPr bwMode="auto">
          <a:xfrm>
            <a:off x="1160463" y="4108450"/>
            <a:ext cx="6338887" cy="2216150"/>
            <a:chOff x="731" y="2588"/>
            <a:chExt cx="3993" cy="1396"/>
          </a:xfrm>
          <a:solidFill>
            <a:schemeClr val="accent6">
              <a:lumMod val="20000"/>
              <a:lumOff val="80000"/>
            </a:schemeClr>
          </a:solidFill>
        </p:grpSpPr>
        <p:sp>
          <p:nvSpPr>
            <p:cNvPr id="43015" name="AutoShape 18"/>
            <p:cNvSpPr>
              <a:spLocks noChangeArrowheads="1"/>
            </p:cNvSpPr>
            <p:nvPr/>
          </p:nvSpPr>
          <p:spPr bwMode="auto">
            <a:xfrm>
              <a:off x="2763" y="2588"/>
              <a:ext cx="86" cy="87"/>
            </a:xfrm>
            <a:prstGeom prst="diamond">
              <a:avLst/>
            </a:prstGeom>
            <a:grp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de-DE" altLang="en-US" sz="1800">
                <a:solidFill>
                  <a:srgbClr val="FC0128"/>
                </a:solidFill>
                <a:latin typeface="Palatino" charset="0"/>
              </a:endParaRPr>
            </a:p>
          </p:txBody>
        </p:sp>
        <p:sp>
          <p:nvSpPr>
            <p:cNvPr id="43016" name="Line 19"/>
            <p:cNvSpPr>
              <a:spLocks noChangeShapeType="1"/>
            </p:cNvSpPr>
            <p:nvPr/>
          </p:nvSpPr>
          <p:spPr bwMode="auto">
            <a:xfrm>
              <a:off x="2806" y="2683"/>
              <a:ext cx="0" cy="643"/>
            </a:xfrm>
            <a:prstGeom prst="line">
              <a:avLst/>
            </a:prstGeom>
            <a:grpFill/>
            <a:ln w="12700">
              <a:solidFill>
                <a:schemeClr val="tx1"/>
              </a:solidFill>
              <a:round/>
              <a:headEnd/>
              <a:tailEnd/>
            </a:ln>
            <a:extLst/>
          </p:spPr>
          <p:txBody>
            <a:bodyPr wrap="none" anchor="ctr"/>
            <a:lstStyle/>
            <a:p>
              <a:endParaRPr lang="en-US"/>
            </a:p>
          </p:txBody>
        </p:sp>
        <p:sp>
          <p:nvSpPr>
            <p:cNvPr id="43017" name="Rectangle 20"/>
            <p:cNvSpPr>
              <a:spLocks noChangeArrowheads="1"/>
            </p:cNvSpPr>
            <p:nvPr/>
          </p:nvSpPr>
          <p:spPr bwMode="auto">
            <a:xfrm>
              <a:off x="731" y="3325"/>
              <a:ext cx="1011" cy="539"/>
            </a:xfrm>
            <a:prstGeom prst="rect">
              <a:avLst/>
            </a:prstGeom>
            <a:grpFill/>
            <a:ln w="25400">
              <a:solidFill>
                <a:srgbClr val="0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18" name="Rectangle 21"/>
            <p:cNvSpPr>
              <a:spLocks noChangeArrowheads="1"/>
            </p:cNvSpPr>
            <p:nvPr/>
          </p:nvSpPr>
          <p:spPr bwMode="auto">
            <a:xfrm>
              <a:off x="1027" y="3349"/>
              <a:ext cx="594"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rPr>
                <a:t>Cache</a:t>
              </a:r>
            </a:p>
          </p:txBody>
        </p:sp>
        <p:sp>
          <p:nvSpPr>
            <p:cNvPr id="43019" name="Rectangle 22"/>
            <p:cNvSpPr>
              <a:spLocks noChangeArrowheads="1"/>
            </p:cNvSpPr>
            <p:nvPr/>
          </p:nvSpPr>
          <p:spPr bwMode="auto">
            <a:xfrm>
              <a:off x="2235" y="3325"/>
              <a:ext cx="1022" cy="539"/>
            </a:xfrm>
            <a:prstGeom prst="rect">
              <a:avLst/>
            </a:prstGeom>
            <a:grpFill/>
            <a:ln w="25400">
              <a:solidFill>
                <a:srgbClr val="0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20" name="Rectangle 23"/>
            <p:cNvSpPr>
              <a:spLocks noChangeArrowheads="1"/>
            </p:cNvSpPr>
            <p:nvPr/>
          </p:nvSpPr>
          <p:spPr bwMode="auto">
            <a:xfrm>
              <a:off x="2600" y="3360"/>
              <a:ext cx="443"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rPr>
                <a:t>ALU</a:t>
              </a:r>
            </a:p>
          </p:txBody>
        </p:sp>
        <p:sp>
          <p:nvSpPr>
            <p:cNvPr id="43021" name="Rectangle 24"/>
            <p:cNvSpPr>
              <a:spLocks noChangeArrowheads="1"/>
            </p:cNvSpPr>
            <p:nvPr/>
          </p:nvSpPr>
          <p:spPr bwMode="auto">
            <a:xfrm>
              <a:off x="3709" y="3325"/>
              <a:ext cx="1015" cy="659"/>
            </a:xfrm>
            <a:prstGeom prst="rect">
              <a:avLst/>
            </a:prstGeom>
            <a:grpFill/>
            <a:ln w="25400">
              <a:solidFill>
                <a:srgbClr val="000000"/>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3022" name="Rectangle 25"/>
            <p:cNvSpPr>
              <a:spLocks noChangeArrowheads="1"/>
            </p:cNvSpPr>
            <p:nvPr/>
          </p:nvSpPr>
          <p:spPr bwMode="auto">
            <a:xfrm>
              <a:off x="3769" y="3381"/>
              <a:ext cx="772" cy="44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rPr>
                <a:t>Program</a:t>
              </a:r>
            </a:p>
            <a:p>
              <a:pPr algn="l"/>
              <a:r>
                <a:rPr lang="en-US" altLang="en-US" sz="2000" dirty="0">
                  <a:solidFill>
                    <a:srgbClr val="000000"/>
                  </a:solidFill>
                </a:rPr>
                <a:t> Counter</a:t>
              </a:r>
            </a:p>
          </p:txBody>
        </p:sp>
        <p:sp>
          <p:nvSpPr>
            <p:cNvPr id="43023" name="Line 26"/>
            <p:cNvSpPr>
              <a:spLocks noChangeShapeType="1"/>
            </p:cNvSpPr>
            <p:nvPr/>
          </p:nvSpPr>
          <p:spPr bwMode="auto">
            <a:xfrm>
              <a:off x="1232" y="3066"/>
              <a:ext cx="2880" cy="0"/>
            </a:xfrm>
            <a:prstGeom prst="line">
              <a:avLst/>
            </a:prstGeom>
            <a:grpFill/>
            <a:ln w="12700">
              <a:solidFill>
                <a:schemeClr val="tx1"/>
              </a:solidFill>
              <a:round/>
              <a:headEnd/>
              <a:tailEnd/>
            </a:ln>
            <a:extLst/>
          </p:spPr>
          <p:txBody>
            <a:bodyPr wrap="none" anchor="ctr"/>
            <a:lstStyle/>
            <a:p>
              <a:endParaRPr lang="en-US"/>
            </a:p>
          </p:txBody>
        </p:sp>
        <p:sp>
          <p:nvSpPr>
            <p:cNvPr id="43024" name="Line 27"/>
            <p:cNvSpPr>
              <a:spLocks noChangeShapeType="1"/>
            </p:cNvSpPr>
            <p:nvPr/>
          </p:nvSpPr>
          <p:spPr bwMode="auto">
            <a:xfrm>
              <a:off x="4116" y="3070"/>
              <a:ext cx="0" cy="229"/>
            </a:xfrm>
            <a:prstGeom prst="line">
              <a:avLst/>
            </a:prstGeom>
            <a:grpFill/>
            <a:ln w="12700">
              <a:solidFill>
                <a:schemeClr val="tx1"/>
              </a:solidFill>
              <a:round/>
              <a:headEnd/>
              <a:tailEnd/>
            </a:ln>
            <a:extLst/>
          </p:spPr>
          <p:txBody>
            <a:bodyPr wrap="none" anchor="ctr"/>
            <a:lstStyle/>
            <a:p>
              <a:endParaRPr lang="en-US"/>
            </a:p>
          </p:txBody>
        </p:sp>
        <p:sp>
          <p:nvSpPr>
            <p:cNvPr id="43025" name="Line 28"/>
            <p:cNvSpPr>
              <a:spLocks noChangeShapeType="1"/>
            </p:cNvSpPr>
            <p:nvPr/>
          </p:nvSpPr>
          <p:spPr bwMode="auto">
            <a:xfrm>
              <a:off x="1228" y="3070"/>
              <a:ext cx="0" cy="276"/>
            </a:xfrm>
            <a:prstGeom prst="line">
              <a:avLst/>
            </a:prstGeom>
            <a:grpFill/>
            <a:ln w="12700">
              <a:solidFill>
                <a:schemeClr val="tx1"/>
              </a:solidFill>
              <a:round/>
              <a:headEnd/>
              <a:tailEnd/>
            </a:ln>
            <a:extLst/>
          </p:spPr>
          <p:txBody>
            <a:bodyPr wrap="none" anchor="ctr"/>
            <a:lstStyle/>
            <a:p>
              <a:endParaRPr lang="en-US"/>
            </a:p>
          </p:txBody>
        </p:sp>
      </p:grpSp>
    </p:spTree>
    <p:extLst>
      <p:ext uri="{BB962C8B-B14F-4D97-AF65-F5344CB8AC3E}">
        <p14:creationId xmlns:p14="http://schemas.microsoft.com/office/powerpoint/2010/main" val="192602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solidFill>
                  <a:srgbClr val="303030"/>
                </a:solidFill>
                <a:cs typeface="Arial" charset="0"/>
              </a:rPr>
              <a:t>Dealing with Complexity</a:t>
            </a:r>
          </a:p>
        </p:txBody>
      </p:sp>
      <p:sp>
        <p:nvSpPr>
          <p:cNvPr id="2" name="TextBox 1"/>
          <p:cNvSpPr txBox="1"/>
          <p:nvPr/>
        </p:nvSpPr>
        <p:spPr>
          <a:xfrm>
            <a:off x="605047" y="4503003"/>
            <a:ext cx="7167353" cy="830997"/>
          </a:xfrm>
          <a:prstGeom prst="rect">
            <a:avLst/>
          </a:prstGeom>
          <a:noFill/>
        </p:spPr>
        <p:txBody>
          <a:bodyPr wrap="square" rtlCol="0">
            <a:spAutoFit/>
          </a:bodyPr>
          <a:lstStyle/>
          <a:p>
            <a:r>
              <a:rPr lang="en-US" altLang="en-US" dirty="0">
                <a:solidFill>
                  <a:schemeClr val="tx1"/>
                </a:solidFill>
              </a:rPr>
              <a:t>Introduction </a:t>
            </a:r>
            <a:r>
              <a:rPr lang="en-US" altLang="en-US" dirty="0" smtClean="0">
                <a:solidFill>
                  <a:schemeClr val="tx1"/>
                </a:solidFill>
              </a:rPr>
              <a:t>to </a:t>
            </a:r>
            <a:r>
              <a:rPr lang="en-US" altLang="en-US" dirty="0">
                <a:solidFill>
                  <a:schemeClr val="tx1"/>
                </a:solidFill>
              </a:rPr>
              <a:t>the UML notation</a:t>
            </a:r>
          </a:p>
          <a:p>
            <a:r>
              <a:rPr lang="en-US" dirty="0" smtClean="0">
                <a:solidFill>
                  <a:schemeClr val="tx1"/>
                </a:solidFill>
              </a:rPr>
              <a:t>Software Lifecycle Modeling</a:t>
            </a:r>
            <a:endParaRPr lang="en-US" dirty="0">
              <a:solidFill>
                <a:schemeClr val="tx1"/>
              </a:solidFill>
            </a:endParaRPr>
          </a:p>
        </p:txBody>
      </p:sp>
      <p:sp>
        <p:nvSpPr>
          <p:cNvPr id="4" name="Rectangle 3"/>
          <p:cNvSpPr/>
          <p:nvPr/>
        </p:nvSpPr>
        <p:spPr bwMode="auto">
          <a:xfrm>
            <a:off x="570411" y="1330234"/>
            <a:ext cx="7391400" cy="228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solidFill>
                <a:schemeClr val="bg1"/>
              </a:solidFill>
              <a:effectLst/>
              <a:latin typeface="Arial" charset="0"/>
              <a:ea typeface="ＭＳ Ｐゴシック" pitchFamily="32" charset="-128"/>
            </a:endParaRPr>
          </a:p>
        </p:txBody>
      </p:sp>
      <p:sp>
        <p:nvSpPr>
          <p:cNvPr id="3" name="TextBox 2"/>
          <p:cNvSpPr txBox="1"/>
          <p:nvPr/>
        </p:nvSpPr>
        <p:spPr>
          <a:xfrm>
            <a:off x="722811" y="1447800"/>
            <a:ext cx="7086600" cy="1938992"/>
          </a:xfrm>
          <a:prstGeom prst="rect">
            <a:avLst/>
          </a:prstGeom>
          <a:noFill/>
        </p:spPr>
        <p:txBody>
          <a:bodyPr wrap="square" rtlCol="0">
            <a:spAutoFit/>
          </a:bodyPr>
          <a:lstStyle/>
          <a:p>
            <a:r>
              <a:rPr lang="en-US" altLang="en-US" dirty="0">
                <a:solidFill>
                  <a:schemeClr val="tx1"/>
                </a:solidFill>
              </a:rPr>
              <a:t>Three ways to deal with complexity</a:t>
            </a:r>
          </a:p>
          <a:p>
            <a:pPr marL="914400" lvl="1" indent="-457200">
              <a:buFont typeface="+mj-lt"/>
              <a:buAutoNum type="arabicPeriod"/>
            </a:pPr>
            <a:r>
              <a:rPr lang="en-US" altLang="en-US" dirty="0">
                <a:solidFill>
                  <a:schemeClr val="tx1"/>
                </a:solidFill>
              </a:rPr>
              <a:t>Abstraction and Modeling</a:t>
            </a:r>
          </a:p>
          <a:p>
            <a:pPr marL="914400" lvl="1" indent="-457200">
              <a:buFont typeface="+mj-lt"/>
              <a:buAutoNum type="arabicPeriod"/>
            </a:pPr>
            <a:r>
              <a:rPr lang="en-US" altLang="en-US" dirty="0">
                <a:solidFill>
                  <a:schemeClr val="tx1"/>
                </a:solidFill>
              </a:rPr>
              <a:t>Decomposition</a:t>
            </a:r>
          </a:p>
          <a:p>
            <a:pPr marL="914400" lvl="1" indent="-457200">
              <a:buFont typeface="+mj-lt"/>
              <a:buAutoNum type="arabicPeriod"/>
            </a:pPr>
            <a:r>
              <a:rPr lang="en-US" altLang="en-US" dirty="0">
                <a:solidFill>
                  <a:schemeClr val="tx1"/>
                </a:solidFill>
              </a:rPr>
              <a:t>Hierarchy</a:t>
            </a:r>
          </a:p>
          <a:p>
            <a:endParaRPr lang="en-US" dirty="0"/>
          </a:p>
        </p:txBody>
      </p:sp>
      <p:sp>
        <p:nvSpPr>
          <p:cNvPr id="5" name="Rectangle 4"/>
          <p:cNvSpPr/>
          <p:nvPr/>
        </p:nvSpPr>
        <p:spPr bwMode="auto">
          <a:xfrm>
            <a:off x="493023" y="4343400"/>
            <a:ext cx="7391400" cy="1295400"/>
          </a:xfrm>
          <a:prstGeom prst="rect">
            <a:avLst/>
          </a:prstGeom>
          <a:solidFill>
            <a:schemeClr val="accent6">
              <a:lumMod val="20000"/>
              <a:lumOff val="80000"/>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Arial" charset="0"/>
              <a:ea typeface="ＭＳ Ｐゴシック" pitchFamily="32" charset="-128"/>
            </a:endParaRPr>
          </a:p>
        </p:txBody>
      </p:sp>
    </p:spTree>
    <p:extLst>
      <p:ext uri="{BB962C8B-B14F-4D97-AF65-F5344CB8AC3E}">
        <p14:creationId xmlns:p14="http://schemas.microsoft.com/office/powerpoint/2010/main" val="22977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ltLang="en-US" sz="3400" smtClean="0">
                <a:ea typeface="ＭＳ Ｐゴシック" pitchFamily="32" charset="-128"/>
              </a:rPr>
              <a:t>Is-Kind-of Hierarchy (Taxonomy)</a:t>
            </a:r>
          </a:p>
        </p:txBody>
      </p:sp>
      <p:grpSp>
        <p:nvGrpSpPr>
          <p:cNvPr id="44035" name="Group 3"/>
          <p:cNvGrpSpPr>
            <a:grpSpLocks/>
          </p:cNvGrpSpPr>
          <p:nvPr/>
        </p:nvGrpSpPr>
        <p:grpSpPr bwMode="auto">
          <a:xfrm>
            <a:off x="4119563" y="1582738"/>
            <a:ext cx="525462" cy="544512"/>
            <a:chOff x="2595" y="997"/>
            <a:chExt cx="331" cy="343"/>
          </a:xfrm>
          <a:solidFill>
            <a:schemeClr val="accent6">
              <a:lumMod val="20000"/>
              <a:lumOff val="80000"/>
            </a:schemeClr>
          </a:solidFill>
        </p:grpSpPr>
        <p:sp>
          <p:nvSpPr>
            <p:cNvPr id="44083" name="Rectangle 4"/>
            <p:cNvSpPr>
              <a:spLocks noChangeArrowheads="1"/>
            </p:cNvSpPr>
            <p:nvPr/>
          </p:nvSpPr>
          <p:spPr bwMode="auto">
            <a:xfrm>
              <a:off x="2595" y="997"/>
              <a:ext cx="331" cy="343"/>
            </a:xfrm>
            <a:prstGeom prst="rect">
              <a:avLst/>
            </a:prstGeom>
            <a:grp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84" name="Rectangle 5"/>
            <p:cNvSpPr>
              <a:spLocks noChangeArrowheads="1"/>
            </p:cNvSpPr>
            <p:nvPr/>
          </p:nvSpPr>
          <p:spPr bwMode="auto">
            <a:xfrm>
              <a:off x="2605" y="1032"/>
              <a:ext cx="319" cy="19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Cell</a:t>
              </a:r>
            </a:p>
          </p:txBody>
        </p:sp>
      </p:grpSp>
      <p:grpSp>
        <p:nvGrpSpPr>
          <p:cNvPr id="44036" name="Group 6"/>
          <p:cNvGrpSpPr>
            <a:grpSpLocks/>
          </p:cNvGrpSpPr>
          <p:nvPr/>
        </p:nvGrpSpPr>
        <p:grpSpPr bwMode="auto">
          <a:xfrm>
            <a:off x="1611313" y="2133599"/>
            <a:ext cx="5862638" cy="1676400"/>
            <a:chOff x="1015" y="1344"/>
            <a:chExt cx="3693" cy="1056"/>
          </a:xfrm>
          <a:solidFill>
            <a:schemeClr val="accent6">
              <a:lumMod val="20000"/>
              <a:lumOff val="80000"/>
            </a:schemeClr>
          </a:solidFill>
        </p:grpSpPr>
        <p:sp>
          <p:nvSpPr>
            <p:cNvPr id="44070" name="Line 7"/>
            <p:cNvSpPr>
              <a:spLocks noChangeShapeType="1"/>
            </p:cNvSpPr>
            <p:nvPr/>
          </p:nvSpPr>
          <p:spPr bwMode="auto">
            <a:xfrm>
              <a:off x="2763" y="1344"/>
              <a:ext cx="0" cy="371"/>
            </a:xfrm>
            <a:prstGeom prst="line">
              <a:avLst/>
            </a:prstGeom>
            <a:grpFill/>
            <a:ln w="12700">
              <a:solidFill>
                <a:schemeClr val="tx1"/>
              </a:solidFill>
              <a:round/>
              <a:headEnd/>
              <a:tailEnd/>
            </a:ln>
            <a:extLst/>
          </p:spPr>
          <p:txBody>
            <a:bodyPr wrap="none" anchor="ctr"/>
            <a:lstStyle/>
            <a:p>
              <a:endParaRPr lang="en-US"/>
            </a:p>
          </p:txBody>
        </p:sp>
        <p:sp>
          <p:nvSpPr>
            <p:cNvPr id="44071" name="AutoShape 8"/>
            <p:cNvSpPr>
              <a:spLocks noChangeArrowheads="1"/>
            </p:cNvSpPr>
            <p:nvPr/>
          </p:nvSpPr>
          <p:spPr bwMode="auto">
            <a:xfrm>
              <a:off x="2678" y="1680"/>
              <a:ext cx="167" cy="96"/>
            </a:xfrm>
            <a:prstGeom prst="triangle">
              <a:avLst>
                <a:gd name="adj" fmla="val 49995"/>
              </a:avLst>
            </a:prstGeom>
            <a:grp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44072" name="Group 9"/>
            <p:cNvGrpSpPr>
              <a:grpSpLocks/>
            </p:cNvGrpSpPr>
            <p:nvPr/>
          </p:nvGrpSpPr>
          <p:grpSpPr bwMode="auto">
            <a:xfrm>
              <a:off x="1015" y="1777"/>
              <a:ext cx="3693" cy="623"/>
              <a:chOff x="1015" y="1796"/>
              <a:chExt cx="3693" cy="623"/>
            </a:xfrm>
            <a:grpFill/>
          </p:grpSpPr>
          <p:sp>
            <p:nvSpPr>
              <p:cNvPr id="44073" name="Rectangle 10"/>
              <p:cNvSpPr>
                <a:spLocks noChangeArrowheads="1"/>
              </p:cNvSpPr>
              <p:nvPr/>
            </p:nvSpPr>
            <p:spPr bwMode="auto">
              <a:xfrm>
                <a:off x="1015" y="2091"/>
                <a:ext cx="761" cy="319"/>
              </a:xfrm>
              <a:prstGeom prst="rect">
                <a:avLst/>
              </a:prstGeom>
              <a:grp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solidFill>
                    <a:schemeClr val="bg1">
                      <a:lumMod val="85000"/>
                    </a:schemeClr>
                  </a:solidFill>
                </a:endParaRPr>
              </a:p>
            </p:txBody>
          </p:sp>
          <p:sp>
            <p:nvSpPr>
              <p:cNvPr id="44074" name="Rectangle 11"/>
              <p:cNvSpPr>
                <a:spLocks noChangeArrowheads="1"/>
              </p:cNvSpPr>
              <p:nvPr/>
            </p:nvSpPr>
            <p:spPr bwMode="auto">
              <a:xfrm>
                <a:off x="1038" y="2126"/>
                <a:ext cx="730" cy="19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Muscle Cell</a:t>
                </a:r>
              </a:p>
            </p:txBody>
          </p:sp>
          <p:sp>
            <p:nvSpPr>
              <p:cNvPr id="44075" name="Rectangle 12"/>
              <p:cNvSpPr>
                <a:spLocks noChangeArrowheads="1"/>
              </p:cNvSpPr>
              <p:nvPr/>
            </p:nvSpPr>
            <p:spPr bwMode="auto">
              <a:xfrm>
                <a:off x="2304" y="2104"/>
                <a:ext cx="684" cy="315"/>
              </a:xfrm>
              <a:prstGeom prst="rect">
                <a:avLst/>
              </a:prstGeom>
              <a:grp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76" name="Rectangle 13"/>
              <p:cNvSpPr>
                <a:spLocks noChangeArrowheads="1"/>
              </p:cNvSpPr>
              <p:nvPr/>
            </p:nvSpPr>
            <p:spPr bwMode="auto">
              <a:xfrm>
                <a:off x="2304" y="2138"/>
                <a:ext cx="668" cy="19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Blood Cell</a:t>
                </a:r>
              </a:p>
            </p:txBody>
          </p:sp>
          <p:sp>
            <p:nvSpPr>
              <p:cNvPr id="44077" name="Rectangle 14"/>
              <p:cNvSpPr>
                <a:spLocks noChangeArrowheads="1"/>
              </p:cNvSpPr>
              <p:nvPr/>
            </p:nvSpPr>
            <p:spPr bwMode="auto">
              <a:xfrm>
                <a:off x="3984" y="2066"/>
                <a:ext cx="724" cy="343"/>
              </a:xfrm>
              <a:prstGeom prst="rect">
                <a:avLst/>
              </a:prstGeom>
              <a:grp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78" name="Rectangle 15"/>
              <p:cNvSpPr>
                <a:spLocks noChangeArrowheads="1"/>
              </p:cNvSpPr>
              <p:nvPr/>
            </p:nvSpPr>
            <p:spPr bwMode="auto">
              <a:xfrm>
                <a:off x="4014" y="2101"/>
                <a:ext cx="662" cy="19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Nerve Cell</a:t>
                </a:r>
              </a:p>
            </p:txBody>
          </p:sp>
          <p:sp>
            <p:nvSpPr>
              <p:cNvPr id="44079" name="Line 16"/>
              <p:cNvSpPr>
                <a:spLocks noChangeShapeType="1"/>
              </p:cNvSpPr>
              <p:nvPr/>
            </p:nvSpPr>
            <p:spPr bwMode="auto">
              <a:xfrm flipH="1">
                <a:off x="1337" y="1798"/>
                <a:ext cx="2997" cy="0"/>
              </a:xfrm>
              <a:prstGeom prst="line">
                <a:avLst/>
              </a:prstGeom>
              <a:grpFill/>
              <a:ln w="12700">
                <a:solidFill>
                  <a:schemeClr val="tx1"/>
                </a:solidFill>
                <a:round/>
                <a:headEnd/>
                <a:tailEnd/>
              </a:ln>
              <a:extLst/>
            </p:spPr>
            <p:txBody>
              <a:bodyPr wrap="none" anchor="ctr"/>
              <a:lstStyle/>
              <a:p>
                <a:endParaRPr lang="en-US"/>
              </a:p>
            </p:txBody>
          </p:sp>
          <p:sp>
            <p:nvSpPr>
              <p:cNvPr id="44080" name="Line 17"/>
              <p:cNvSpPr>
                <a:spLocks noChangeShapeType="1"/>
              </p:cNvSpPr>
              <p:nvPr/>
            </p:nvSpPr>
            <p:spPr bwMode="auto">
              <a:xfrm>
                <a:off x="1337" y="1802"/>
                <a:ext cx="0" cy="289"/>
              </a:xfrm>
              <a:prstGeom prst="line">
                <a:avLst/>
              </a:prstGeom>
              <a:grpFill/>
              <a:ln w="12700">
                <a:solidFill>
                  <a:schemeClr val="tx1"/>
                </a:solidFill>
                <a:round/>
                <a:headEnd/>
                <a:tailEnd/>
              </a:ln>
              <a:extLst/>
            </p:spPr>
            <p:txBody>
              <a:bodyPr wrap="none" anchor="ctr"/>
              <a:lstStyle/>
              <a:p>
                <a:endParaRPr lang="en-US"/>
              </a:p>
            </p:txBody>
          </p:sp>
          <p:sp>
            <p:nvSpPr>
              <p:cNvPr id="44081" name="Line 18"/>
              <p:cNvSpPr>
                <a:spLocks noChangeShapeType="1"/>
              </p:cNvSpPr>
              <p:nvPr/>
            </p:nvSpPr>
            <p:spPr bwMode="auto">
              <a:xfrm>
                <a:off x="2595" y="1808"/>
                <a:ext cx="0" cy="289"/>
              </a:xfrm>
              <a:prstGeom prst="line">
                <a:avLst/>
              </a:prstGeom>
              <a:grpFill/>
              <a:ln w="12700">
                <a:solidFill>
                  <a:schemeClr val="tx1"/>
                </a:solidFill>
                <a:round/>
                <a:headEnd/>
                <a:tailEnd/>
              </a:ln>
              <a:extLst/>
            </p:spPr>
            <p:txBody>
              <a:bodyPr wrap="none" anchor="ctr"/>
              <a:lstStyle/>
              <a:p>
                <a:endParaRPr lang="en-US"/>
              </a:p>
            </p:txBody>
          </p:sp>
          <p:sp>
            <p:nvSpPr>
              <p:cNvPr id="44082" name="Line 19"/>
              <p:cNvSpPr>
                <a:spLocks noChangeShapeType="1"/>
              </p:cNvSpPr>
              <p:nvPr/>
            </p:nvSpPr>
            <p:spPr bwMode="auto">
              <a:xfrm>
                <a:off x="4340" y="1796"/>
                <a:ext cx="0" cy="253"/>
              </a:xfrm>
              <a:prstGeom prst="line">
                <a:avLst/>
              </a:prstGeom>
              <a:grpFill/>
              <a:ln w="12700">
                <a:solidFill>
                  <a:schemeClr val="tx1"/>
                </a:solidFill>
                <a:round/>
                <a:headEnd/>
                <a:tailEnd/>
              </a:ln>
              <a:extLst/>
            </p:spPr>
            <p:txBody>
              <a:bodyPr wrap="none" anchor="ctr"/>
              <a:lstStyle/>
              <a:p>
                <a:endParaRPr lang="en-US"/>
              </a:p>
            </p:txBody>
          </p:sp>
        </p:grpSp>
      </p:grpSp>
      <p:grpSp>
        <p:nvGrpSpPr>
          <p:cNvPr id="44037" name="Group 20"/>
          <p:cNvGrpSpPr>
            <a:grpSpLocks/>
          </p:cNvGrpSpPr>
          <p:nvPr/>
        </p:nvGrpSpPr>
        <p:grpSpPr bwMode="auto">
          <a:xfrm>
            <a:off x="1016000" y="3810000"/>
            <a:ext cx="2063750" cy="1258888"/>
            <a:chOff x="640" y="2433"/>
            <a:chExt cx="1300" cy="793"/>
          </a:xfrm>
        </p:grpSpPr>
        <p:grpSp>
          <p:nvGrpSpPr>
            <p:cNvPr id="44060" name="Group 21"/>
            <p:cNvGrpSpPr>
              <a:grpSpLocks/>
            </p:cNvGrpSpPr>
            <p:nvPr/>
          </p:nvGrpSpPr>
          <p:grpSpPr bwMode="auto">
            <a:xfrm>
              <a:off x="640" y="2688"/>
              <a:ext cx="1300" cy="538"/>
              <a:chOff x="640" y="2751"/>
              <a:chExt cx="1300" cy="538"/>
            </a:xfrm>
          </p:grpSpPr>
          <p:sp>
            <p:nvSpPr>
              <p:cNvPr id="44063" name="Rectangle 22"/>
              <p:cNvSpPr>
                <a:spLocks noChangeArrowheads="1"/>
              </p:cNvSpPr>
              <p:nvPr/>
            </p:nvSpPr>
            <p:spPr bwMode="auto">
              <a:xfrm>
                <a:off x="659" y="2946"/>
                <a:ext cx="430" cy="343"/>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64" name="Rectangle 23"/>
              <p:cNvSpPr>
                <a:spLocks noChangeArrowheads="1"/>
              </p:cNvSpPr>
              <p:nvPr/>
            </p:nvSpPr>
            <p:spPr bwMode="auto">
              <a:xfrm>
                <a:off x="640" y="2981"/>
                <a:ext cx="4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Striate</a:t>
                </a:r>
              </a:p>
            </p:txBody>
          </p:sp>
          <p:sp>
            <p:nvSpPr>
              <p:cNvPr id="44065" name="Rectangle 24"/>
              <p:cNvSpPr>
                <a:spLocks noChangeArrowheads="1"/>
              </p:cNvSpPr>
              <p:nvPr/>
            </p:nvSpPr>
            <p:spPr bwMode="auto">
              <a:xfrm>
                <a:off x="1430" y="2922"/>
                <a:ext cx="478" cy="343"/>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66" name="Rectangle 25"/>
              <p:cNvSpPr>
                <a:spLocks noChangeArrowheads="1"/>
              </p:cNvSpPr>
              <p:nvPr/>
            </p:nvSpPr>
            <p:spPr bwMode="auto">
              <a:xfrm>
                <a:off x="1409" y="2957"/>
                <a:ext cx="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Smooth</a:t>
                </a:r>
              </a:p>
            </p:txBody>
          </p:sp>
          <p:sp>
            <p:nvSpPr>
              <p:cNvPr id="44067" name="Line 26"/>
              <p:cNvSpPr>
                <a:spLocks noChangeShapeType="1"/>
              </p:cNvSpPr>
              <p:nvPr/>
            </p:nvSpPr>
            <p:spPr bwMode="auto">
              <a:xfrm flipH="1">
                <a:off x="869" y="2754"/>
                <a:ext cx="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8" name="Line 27"/>
              <p:cNvSpPr>
                <a:spLocks noChangeShapeType="1"/>
              </p:cNvSpPr>
              <p:nvPr/>
            </p:nvSpPr>
            <p:spPr bwMode="auto">
              <a:xfrm>
                <a:off x="863" y="2751"/>
                <a:ext cx="0" cy="2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9" name="Line 28"/>
              <p:cNvSpPr>
                <a:spLocks noChangeShapeType="1"/>
              </p:cNvSpPr>
              <p:nvPr/>
            </p:nvSpPr>
            <p:spPr bwMode="auto">
              <a:xfrm>
                <a:off x="1688" y="2751"/>
                <a:ext cx="0" cy="1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61" name="Line 29"/>
            <p:cNvSpPr>
              <a:spLocks noChangeShapeType="1"/>
            </p:cNvSpPr>
            <p:nvPr/>
          </p:nvSpPr>
          <p:spPr bwMode="auto">
            <a:xfrm>
              <a:off x="1326" y="2433"/>
              <a:ext cx="0" cy="1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2" name="AutoShape 30"/>
            <p:cNvSpPr>
              <a:spLocks noChangeArrowheads="1"/>
            </p:cNvSpPr>
            <p:nvPr/>
          </p:nvSpPr>
          <p:spPr bwMode="auto">
            <a:xfrm>
              <a:off x="1264" y="2592"/>
              <a:ext cx="123" cy="104"/>
            </a:xfrm>
            <a:prstGeom prst="triangle">
              <a:avLst>
                <a:gd name="adj" fmla="val 49995"/>
              </a:avLst>
            </a:prstGeom>
            <a:solidFill>
              <a:schemeClr val="bg1"/>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grpSp>
        <p:nvGrpSpPr>
          <p:cNvPr id="44038" name="Group 31"/>
          <p:cNvGrpSpPr>
            <a:grpSpLocks/>
          </p:cNvGrpSpPr>
          <p:nvPr/>
        </p:nvGrpSpPr>
        <p:grpSpPr bwMode="auto">
          <a:xfrm>
            <a:off x="3397250" y="3841750"/>
            <a:ext cx="1565275" cy="1169988"/>
            <a:chOff x="2140" y="2451"/>
            <a:chExt cx="986" cy="737"/>
          </a:xfrm>
        </p:grpSpPr>
        <p:grpSp>
          <p:nvGrpSpPr>
            <p:cNvPr id="44050" name="Group 32"/>
            <p:cNvGrpSpPr>
              <a:grpSpLocks/>
            </p:cNvGrpSpPr>
            <p:nvPr/>
          </p:nvGrpSpPr>
          <p:grpSpPr bwMode="auto">
            <a:xfrm>
              <a:off x="2140" y="2675"/>
              <a:ext cx="986" cy="513"/>
              <a:chOff x="2140" y="2727"/>
              <a:chExt cx="986" cy="513"/>
            </a:xfrm>
          </p:grpSpPr>
          <p:sp>
            <p:nvSpPr>
              <p:cNvPr id="44053" name="Rectangle 33"/>
              <p:cNvSpPr>
                <a:spLocks noChangeArrowheads="1"/>
              </p:cNvSpPr>
              <p:nvPr/>
            </p:nvSpPr>
            <p:spPr bwMode="auto">
              <a:xfrm>
                <a:off x="2140" y="2896"/>
                <a:ext cx="332" cy="331"/>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54" name="Rectangle 34"/>
              <p:cNvSpPr>
                <a:spLocks noChangeArrowheads="1"/>
              </p:cNvSpPr>
              <p:nvPr/>
            </p:nvSpPr>
            <p:spPr bwMode="auto">
              <a:xfrm>
                <a:off x="2144" y="2931"/>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Red</a:t>
                </a:r>
              </a:p>
            </p:txBody>
          </p:sp>
          <p:sp>
            <p:nvSpPr>
              <p:cNvPr id="44055" name="Rectangle 35"/>
              <p:cNvSpPr>
                <a:spLocks noChangeArrowheads="1"/>
              </p:cNvSpPr>
              <p:nvPr/>
            </p:nvSpPr>
            <p:spPr bwMode="auto">
              <a:xfrm>
                <a:off x="2740" y="2896"/>
                <a:ext cx="343" cy="344"/>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56" name="Rectangle 36"/>
              <p:cNvSpPr>
                <a:spLocks noChangeArrowheads="1"/>
              </p:cNvSpPr>
              <p:nvPr/>
            </p:nvSpPr>
            <p:spPr bwMode="auto">
              <a:xfrm>
                <a:off x="2707" y="2931"/>
                <a:ext cx="4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White</a:t>
                </a:r>
              </a:p>
            </p:txBody>
          </p:sp>
          <p:sp>
            <p:nvSpPr>
              <p:cNvPr id="44057" name="Line 37"/>
              <p:cNvSpPr>
                <a:spLocks noChangeShapeType="1"/>
              </p:cNvSpPr>
              <p:nvPr/>
            </p:nvSpPr>
            <p:spPr bwMode="auto">
              <a:xfrm flipH="1">
                <a:off x="2299" y="2728"/>
                <a:ext cx="6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38"/>
              <p:cNvSpPr>
                <a:spLocks noChangeShapeType="1"/>
              </p:cNvSpPr>
              <p:nvPr/>
            </p:nvSpPr>
            <p:spPr bwMode="auto">
              <a:xfrm>
                <a:off x="2299" y="2738"/>
                <a:ext cx="0" cy="1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9" name="Line 39"/>
              <p:cNvSpPr>
                <a:spLocks noChangeShapeType="1"/>
              </p:cNvSpPr>
              <p:nvPr/>
            </p:nvSpPr>
            <p:spPr bwMode="auto">
              <a:xfrm>
                <a:off x="2916" y="2727"/>
                <a:ext cx="0" cy="1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51" name="Line 40"/>
            <p:cNvSpPr>
              <a:spLocks noChangeShapeType="1"/>
            </p:cNvSpPr>
            <p:nvPr/>
          </p:nvSpPr>
          <p:spPr bwMode="auto">
            <a:xfrm>
              <a:off x="2613" y="2451"/>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2" name="AutoShape 41"/>
            <p:cNvSpPr>
              <a:spLocks noChangeArrowheads="1"/>
            </p:cNvSpPr>
            <p:nvPr/>
          </p:nvSpPr>
          <p:spPr bwMode="auto">
            <a:xfrm>
              <a:off x="2563" y="2592"/>
              <a:ext cx="105" cy="87"/>
            </a:xfrm>
            <a:prstGeom prst="triangle">
              <a:avLst>
                <a:gd name="adj" fmla="val 49995"/>
              </a:avLst>
            </a:prstGeom>
            <a:solidFill>
              <a:schemeClr val="bg1"/>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grpSp>
        <p:nvGrpSpPr>
          <p:cNvPr id="44039" name="Group 42"/>
          <p:cNvGrpSpPr>
            <a:grpSpLocks/>
          </p:cNvGrpSpPr>
          <p:nvPr/>
        </p:nvGrpSpPr>
        <p:grpSpPr bwMode="auto">
          <a:xfrm>
            <a:off x="5753100" y="3794125"/>
            <a:ext cx="2324100" cy="1236663"/>
            <a:chOff x="3612" y="2390"/>
            <a:chExt cx="1464" cy="779"/>
          </a:xfrm>
        </p:grpSpPr>
        <p:grpSp>
          <p:nvGrpSpPr>
            <p:cNvPr id="44040" name="Group 43"/>
            <p:cNvGrpSpPr>
              <a:grpSpLocks/>
            </p:cNvGrpSpPr>
            <p:nvPr/>
          </p:nvGrpSpPr>
          <p:grpSpPr bwMode="auto">
            <a:xfrm>
              <a:off x="3612" y="2647"/>
              <a:ext cx="1464" cy="522"/>
              <a:chOff x="3612" y="2647"/>
              <a:chExt cx="1464" cy="522"/>
            </a:xfrm>
          </p:grpSpPr>
          <p:sp>
            <p:nvSpPr>
              <p:cNvPr id="44043" name="Rectangle 44"/>
              <p:cNvSpPr>
                <a:spLocks noChangeArrowheads="1"/>
              </p:cNvSpPr>
              <p:nvPr/>
            </p:nvSpPr>
            <p:spPr bwMode="auto">
              <a:xfrm>
                <a:off x="3645" y="2838"/>
                <a:ext cx="467" cy="331"/>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44" name="Rectangle 45"/>
              <p:cNvSpPr>
                <a:spLocks noChangeArrowheads="1"/>
              </p:cNvSpPr>
              <p:nvPr/>
            </p:nvSpPr>
            <p:spPr bwMode="auto">
              <a:xfrm>
                <a:off x="3612" y="2873"/>
                <a:ext cx="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Cortical</a:t>
                </a:r>
              </a:p>
            </p:txBody>
          </p:sp>
          <p:sp>
            <p:nvSpPr>
              <p:cNvPr id="44045" name="Rectangle 46"/>
              <p:cNvSpPr>
                <a:spLocks noChangeArrowheads="1"/>
              </p:cNvSpPr>
              <p:nvPr/>
            </p:nvSpPr>
            <p:spPr bwMode="auto">
              <a:xfrm>
                <a:off x="4454" y="2827"/>
                <a:ext cx="588" cy="342"/>
              </a:xfrm>
              <a:prstGeom prst="rect">
                <a:avLst/>
              </a:prstGeom>
              <a:solidFill>
                <a:schemeClr val="accent6">
                  <a:lumMod val="20000"/>
                  <a:lumOff val="80000"/>
                </a:schemeClr>
              </a:solidFill>
              <a:ln w="25400">
                <a:solidFill>
                  <a:srgbClr val="000000"/>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44046" name="Rectangle 47"/>
              <p:cNvSpPr>
                <a:spLocks noChangeArrowheads="1"/>
              </p:cNvSpPr>
              <p:nvPr/>
            </p:nvSpPr>
            <p:spPr bwMode="auto">
              <a:xfrm>
                <a:off x="4427" y="2861"/>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6037" rIns="90487" bIns="46037">
                <a:spAutoFit/>
              </a:bodyPr>
              <a:lstStyle>
                <a:lvl1pPr defTabSz="904875">
                  <a:defRPr sz="2400" b="1">
                    <a:solidFill>
                      <a:srgbClr val="FF0000"/>
                    </a:solidFill>
                    <a:latin typeface="Helvetica" charset="0"/>
                    <a:ea typeface="ＭＳ Ｐゴシック" pitchFamily="32" charset="-128"/>
                  </a:defRPr>
                </a:lvl1pPr>
                <a:lvl2pPr marL="37931725" indent="-37474525" defTabSz="904875">
                  <a:defRPr sz="2400" b="1">
                    <a:solidFill>
                      <a:srgbClr val="FF0000"/>
                    </a:solidFill>
                    <a:latin typeface="Helvetica" charset="0"/>
                    <a:ea typeface="ＭＳ Ｐゴシック" pitchFamily="32" charset="-128"/>
                  </a:defRPr>
                </a:lvl2pPr>
                <a:lvl3pPr marL="1143000" indent="-228600" defTabSz="904875">
                  <a:defRPr sz="2400" b="1">
                    <a:solidFill>
                      <a:srgbClr val="FF0000"/>
                    </a:solidFill>
                    <a:latin typeface="Helvetica" charset="0"/>
                    <a:ea typeface="ＭＳ Ｐゴシック" pitchFamily="32" charset="-128"/>
                  </a:defRPr>
                </a:lvl3pPr>
                <a:lvl4pPr marL="1600200" indent="-228600" defTabSz="904875">
                  <a:defRPr sz="2400" b="1">
                    <a:solidFill>
                      <a:srgbClr val="FF0000"/>
                    </a:solidFill>
                    <a:latin typeface="Helvetica" charset="0"/>
                    <a:ea typeface="ＭＳ Ｐゴシック" pitchFamily="32" charset="-128"/>
                  </a:defRPr>
                </a:lvl4pPr>
                <a:lvl5pPr marL="2057400" indent="-228600" defTabSz="904875">
                  <a:defRPr sz="2400" b="1">
                    <a:solidFill>
                      <a:srgbClr val="FF0000"/>
                    </a:solidFill>
                    <a:latin typeface="Helvetica" charset="0"/>
                    <a:ea typeface="ＭＳ Ｐゴシック" pitchFamily="32" charset="-128"/>
                  </a:defRPr>
                </a:lvl5pPr>
                <a:lvl6pPr marL="25146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defTabSz="904875"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a:solidFill>
                      <a:srgbClr val="000000"/>
                    </a:solidFill>
                  </a:rPr>
                  <a:t>Pyramidal</a:t>
                </a:r>
              </a:p>
            </p:txBody>
          </p:sp>
          <p:sp>
            <p:nvSpPr>
              <p:cNvPr id="44047" name="Line 48"/>
              <p:cNvSpPr>
                <a:spLocks noChangeShapeType="1"/>
              </p:cNvSpPr>
              <p:nvPr/>
            </p:nvSpPr>
            <p:spPr bwMode="auto">
              <a:xfrm flipH="1">
                <a:off x="3847" y="2647"/>
                <a:ext cx="8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49"/>
              <p:cNvSpPr>
                <a:spLocks noChangeShapeType="1"/>
              </p:cNvSpPr>
              <p:nvPr/>
            </p:nvSpPr>
            <p:spPr bwMode="auto">
              <a:xfrm>
                <a:off x="3847" y="2663"/>
                <a:ext cx="0" cy="1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9" name="Line 50"/>
              <p:cNvSpPr>
                <a:spLocks noChangeShapeType="1"/>
              </p:cNvSpPr>
              <p:nvPr/>
            </p:nvSpPr>
            <p:spPr bwMode="auto">
              <a:xfrm>
                <a:off x="4702" y="2651"/>
                <a:ext cx="0" cy="1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41" name="Line 51"/>
            <p:cNvSpPr>
              <a:spLocks noChangeShapeType="1"/>
            </p:cNvSpPr>
            <p:nvPr/>
          </p:nvSpPr>
          <p:spPr bwMode="auto">
            <a:xfrm>
              <a:off x="4381" y="2390"/>
              <a:ext cx="0" cy="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AutoShape 52"/>
            <p:cNvSpPr>
              <a:spLocks noChangeArrowheads="1"/>
            </p:cNvSpPr>
            <p:nvPr/>
          </p:nvSpPr>
          <p:spPr bwMode="auto">
            <a:xfrm>
              <a:off x="4326" y="2544"/>
              <a:ext cx="104" cy="105"/>
            </a:xfrm>
            <a:prstGeom prst="triangle">
              <a:avLst>
                <a:gd name="adj" fmla="val 49995"/>
              </a:avLst>
            </a:prstGeom>
            <a:solidFill>
              <a:schemeClr val="bg1"/>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spTree>
    <p:extLst>
      <p:ext uri="{BB962C8B-B14F-4D97-AF65-F5344CB8AC3E}">
        <p14:creationId xmlns:p14="http://schemas.microsoft.com/office/powerpoint/2010/main" val="1160093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3400" smtClean="0">
                <a:ea typeface="ＭＳ Ｐゴシック" pitchFamily="32" charset="-128"/>
              </a:rPr>
              <a:t>Where are we now?</a:t>
            </a:r>
          </a:p>
        </p:txBody>
      </p:sp>
      <p:sp>
        <p:nvSpPr>
          <p:cNvPr id="301059" name="Rectangle 3"/>
          <p:cNvSpPr>
            <a:spLocks noGrp="1" noChangeArrowheads="1"/>
          </p:cNvSpPr>
          <p:nvPr>
            <p:ph type="body" idx="1"/>
          </p:nvPr>
        </p:nvSpPr>
        <p:spPr>
          <a:xfrm>
            <a:off x="838200" y="1371600"/>
            <a:ext cx="8229600" cy="5029200"/>
          </a:xfrm>
        </p:spPr>
        <p:txBody>
          <a:bodyPr/>
          <a:lstStyle/>
          <a:p>
            <a:r>
              <a:rPr lang="en-US" altLang="en-US" dirty="0" smtClean="0">
                <a:ea typeface="ＭＳ Ｐゴシック" pitchFamily="32" charset="-128"/>
              </a:rPr>
              <a:t>Three ways to deal with complexity:</a:t>
            </a:r>
          </a:p>
          <a:p>
            <a:pPr lvl="1"/>
            <a:r>
              <a:rPr lang="en-US" altLang="en-US" dirty="0" smtClean="0">
                <a:solidFill>
                  <a:srgbClr val="C00000"/>
                </a:solidFill>
                <a:ea typeface="ＭＳ Ｐゴシック" pitchFamily="32" charset="-128"/>
              </a:rPr>
              <a:t>Abstraction, Decomposition, Hierarchy</a:t>
            </a:r>
            <a:r>
              <a:rPr lang="en-US" altLang="en-US" dirty="0" smtClean="0">
                <a:solidFill>
                  <a:srgbClr val="FF0000"/>
                </a:solidFill>
                <a:ea typeface="ＭＳ Ｐゴシック" pitchFamily="32" charset="-128"/>
              </a:rPr>
              <a:t> </a:t>
            </a:r>
          </a:p>
          <a:p>
            <a:r>
              <a:rPr lang="en-US" altLang="en-US" dirty="0" smtClean="0">
                <a:ea typeface="ＭＳ Ｐゴシック" pitchFamily="32" charset="-128"/>
              </a:rPr>
              <a:t>Object-oriented decomposition is good</a:t>
            </a:r>
          </a:p>
          <a:p>
            <a:pPr lvl="1"/>
            <a:r>
              <a:rPr lang="en-US" altLang="en-US" dirty="0" smtClean="0">
                <a:ea typeface="ＭＳ Ｐゴシック" pitchFamily="32" charset="-128"/>
              </a:rPr>
              <a:t>Unfortunately, depending on the purpose  of the system, different objects can be found</a:t>
            </a:r>
          </a:p>
          <a:p>
            <a:pPr lvl="1"/>
            <a:endParaRPr lang="en-US" altLang="en-US" dirty="0" smtClean="0">
              <a:ea typeface="ＭＳ Ｐゴシック" pitchFamily="32" charset="-128"/>
            </a:endParaRPr>
          </a:p>
          <a:p>
            <a:r>
              <a:rPr lang="en-US" altLang="en-US" dirty="0" smtClean="0">
                <a:ea typeface="ＭＳ Ｐゴシック" pitchFamily="32" charset="-128"/>
              </a:rPr>
              <a:t>How can we do it right? </a:t>
            </a:r>
          </a:p>
          <a:p>
            <a:pPr lvl="1"/>
            <a:r>
              <a:rPr lang="en-US" altLang="en-US" dirty="0" smtClean="0">
                <a:ea typeface="ＭＳ Ｐゴシック" pitchFamily="32" charset="-128"/>
              </a:rPr>
              <a:t>Start with a </a:t>
            </a:r>
            <a:r>
              <a:rPr lang="en-US" altLang="en-US" dirty="0" smtClean="0">
                <a:solidFill>
                  <a:srgbClr val="C00000"/>
                </a:solidFill>
                <a:ea typeface="ＭＳ Ｐゴシック" pitchFamily="32" charset="-128"/>
              </a:rPr>
              <a:t>description of the functionality </a:t>
            </a:r>
            <a:r>
              <a:rPr lang="en-US" altLang="en-US" dirty="0" smtClean="0">
                <a:ea typeface="ＭＳ Ｐゴシック" pitchFamily="32" charset="-128"/>
              </a:rPr>
              <a:t>of a system</a:t>
            </a:r>
          </a:p>
          <a:p>
            <a:pPr lvl="1"/>
            <a:r>
              <a:rPr lang="en-US" altLang="en-US" dirty="0" smtClean="0">
                <a:ea typeface="ＭＳ Ｐゴシック" pitchFamily="32" charset="-128"/>
              </a:rPr>
              <a:t>Then </a:t>
            </a:r>
            <a:r>
              <a:rPr lang="en-US" altLang="en-US" dirty="0" smtClean="0">
                <a:solidFill>
                  <a:srgbClr val="C00000"/>
                </a:solidFill>
                <a:ea typeface="ＭＳ Ｐゴシック" pitchFamily="32" charset="-128"/>
              </a:rPr>
              <a:t>proceed to a description of its structure</a:t>
            </a:r>
          </a:p>
          <a:p>
            <a:pPr lvl="1"/>
            <a:endParaRPr lang="en-US" altLang="en-US" dirty="0" smtClean="0">
              <a:solidFill>
                <a:srgbClr val="C00000"/>
              </a:solidFill>
              <a:ea typeface="ＭＳ Ｐゴシック" pitchFamily="32" charset="-128"/>
            </a:endParaRPr>
          </a:p>
          <a:p>
            <a:r>
              <a:rPr lang="en-US" altLang="en-US" b="1" dirty="0" smtClean="0">
                <a:solidFill>
                  <a:schemeClr val="tx1"/>
                </a:solidFill>
                <a:ea typeface="ＭＳ Ｐゴシック" pitchFamily="32" charset="-128"/>
              </a:rPr>
              <a:t>Ordering of development activities</a:t>
            </a:r>
          </a:p>
          <a:p>
            <a:pPr lvl="1"/>
            <a:r>
              <a:rPr lang="en-US" altLang="en-US" b="1" dirty="0" smtClean="0">
                <a:solidFill>
                  <a:srgbClr val="C00000"/>
                </a:solidFill>
                <a:ea typeface="ＭＳ Ｐゴシック" pitchFamily="32" charset="-128"/>
              </a:rPr>
              <a:t>Software lifecycle</a:t>
            </a:r>
          </a:p>
          <a:p>
            <a:endParaRPr lang="en-US" altLang="en-US" dirty="0" smtClean="0">
              <a:ea typeface="ＭＳ Ｐゴシック" pitchFamily="32" charset="-128"/>
            </a:endParaRPr>
          </a:p>
        </p:txBody>
      </p:sp>
    </p:spTree>
    <p:extLst>
      <p:ext uri="{BB962C8B-B14F-4D97-AF65-F5344CB8AC3E}">
        <p14:creationId xmlns:p14="http://schemas.microsoft.com/office/powerpoint/2010/main" val="2112084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fade">
                                      <p:cBhvr>
                                        <p:cTn id="7" dur="500"/>
                                        <p:tgtEl>
                                          <p:spTgt spid="3010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1059">
                                            <p:txEl>
                                              <p:pRg st="1" end="1"/>
                                            </p:txEl>
                                          </p:spTgt>
                                        </p:tgtEl>
                                        <p:attrNameLst>
                                          <p:attrName>style.visibility</p:attrName>
                                        </p:attrNameLst>
                                      </p:cBhvr>
                                      <p:to>
                                        <p:strVal val="visible"/>
                                      </p:to>
                                    </p:set>
                                    <p:animEffect transition="in" filter="fade">
                                      <p:cBhvr>
                                        <p:cTn id="10" dur="500"/>
                                        <p:tgtEl>
                                          <p:spTgt spid="3010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1059">
                                            <p:txEl>
                                              <p:pRg st="2" end="2"/>
                                            </p:txEl>
                                          </p:spTgt>
                                        </p:tgtEl>
                                        <p:attrNameLst>
                                          <p:attrName>style.visibility</p:attrName>
                                        </p:attrNameLst>
                                      </p:cBhvr>
                                      <p:to>
                                        <p:strVal val="visible"/>
                                      </p:to>
                                    </p:set>
                                    <p:animEffect transition="in" filter="fade">
                                      <p:cBhvr>
                                        <p:cTn id="15" dur="500"/>
                                        <p:tgtEl>
                                          <p:spTgt spid="3010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1059">
                                            <p:txEl>
                                              <p:pRg st="3" end="3"/>
                                            </p:txEl>
                                          </p:spTgt>
                                        </p:tgtEl>
                                        <p:attrNameLst>
                                          <p:attrName>style.visibility</p:attrName>
                                        </p:attrNameLst>
                                      </p:cBhvr>
                                      <p:to>
                                        <p:strVal val="visible"/>
                                      </p:to>
                                    </p:set>
                                    <p:animEffect transition="in" filter="fade">
                                      <p:cBhvr>
                                        <p:cTn id="18" dur="500"/>
                                        <p:tgtEl>
                                          <p:spTgt spid="3010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1059">
                                            <p:txEl>
                                              <p:pRg st="5" end="5"/>
                                            </p:txEl>
                                          </p:spTgt>
                                        </p:tgtEl>
                                        <p:attrNameLst>
                                          <p:attrName>style.visibility</p:attrName>
                                        </p:attrNameLst>
                                      </p:cBhvr>
                                      <p:to>
                                        <p:strVal val="visible"/>
                                      </p:to>
                                    </p:set>
                                    <p:animEffect transition="in" filter="fade">
                                      <p:cBhvr>
                                        <p:cTn id="23" dur="500"/>
                                        <p:tgtEl>
                                          <p:spTgt spid="301059">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1059">
                                            <p:txEl>
                                              <p:pRg st="6" end="6"/>
                                            </p:txEl>
                                          </p:spTgt>
                                        </p:tgtEl>
                                        <p:attrNameLst>
                                          <p:attrName>style.visibility</p:attrName>
                                        </p:attrNameLst>
                                      </p:cBhvr>
                                      <p:to>
                                        <p:strVal val="visible"/>
                                      </p:to>
                                    </p:set>
                                    <p:animEffect transition="in" filter="fade">
                                      <p:cBhvr>
                                        <p:cTn id="26" dur="500"/>
                                        <p:tgtEl>
                                          <p:spTgt spid="301059">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1059">
                                            <p:txEl>
                                              <p:pRg st="7" end="7"/>
                                            </p:txEl>
                                          </p:spTgt>
                                        </p:tgtEl>
                                        <p:attrNameLst>
                                          <p:attrName>style.visibility</p:attrName>
                                        </p:attrNameLst>
                                      </p:cBhvr>
                                      <p:to>
                                        <p:strVal val="visible"/>
                                      </p:to>
                                    </p:set>
                                    <p:animEffect transition="in" filter="fade">
                                      <p:cBhvr>
                                        <p:cTn id="29" dur="500"/>
                                        <p:tgtEl>
                                          <p:spTgt spid="301059">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1059">
                                            <p:txEl>
                                              <p:pRg st="9" end="9"/>
                                            </p:txEl>
                                          </p:spTgt>
                                        </p:tgtEl>
                                        <p:attrNameLst>
                                          <p:attrName>style.visibility</p:attrName>
                                        </p:attrNameLst>
                                      </p:cBhvr>
                                      <p:to>
                                        <p:strVal val="visible"/>
                                      </p:to>
                                    </p:set>
                                    <p:animEffect transition="in" filter="fade">
                                      <p:cBhvr>
                                        <p:cTn id="34" dur="500"/>
                                        <p:tgtEl>
                                          <p:spTgt spid="3010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1059">
                                            <p:txEl>
                                              <p:pRg st="10" end="10"/>
                                            </p:txEl>
                                          </p:spTgt>
                                        </p:tgtEl>
                                        <p:attrNameLst>
                                          <p:attrName>style.visibility</p:attrName>
                                        </p:attrNameLst>
                                      </p:cBhvr>
                                      <p:to>
                                        <p:strVal val="visible"/>
                                      </p:to>
                                    </p:set>
                                    <p:animEffect transition="in" filter="fade">
                                      <p:cBhvr>
                                        <p:cTn id="37" dur="500"/>
                                        <p:tgtEl>
                                          <p:spTgt spid="3010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Typical Software Life Cycle Questions</a:t>
            </a:r>
          </a:p>
        </p:txBody>
      </p:sp>
      <p:sp>
        <p:nvSpPr>
          <p:cNvPr id="23557" name="Rectangle 5"/>
          <p:cNvSpPr>
            <a:spLocks noGrp="1" noChangeArrowheads="1"/>
          </p:cNvSpPr>
          <p:nvPr>
            <p:ph type="body" idx="1"/>
          </p:nvPr>
        </p:nvSpPr>
        <p:spPr>
          <a:xfrm>
            <a:off x="355600" y="1203324"/>
            <a:ext cx="8407400" cy="5502275"/>
          </a:xfrm>
        </p:spPr>
        <p:txBody>
          <a:bodyPr/>
          <a:lstStyle/>
          <a:p>
            <a:r>
              <a:rPr lang="en-US" altLang="en-US" sz="2000" i="1" dirty="0" smtClean="0">
                <a:solidFill>
                  <a:srgbClr val="C00000"/>
                </a:solidFill>
                <a:latin typeface="Arial" panose="020B0604020202020204" pitchFamily="34" charset="0"/>
                <a:ea typeface="ＭＳ Ｐゴシック" charset="-128"/>
                <a:cs typeface="Arial" panose="020B0604020202020204" pitchFamily="34" charset="0"/>
              </a:rPr>
              <a:t>Which activities</a:t>
            </a:r>
            <a:r>
              <a:rPr lang="en-US" altLang="en-US" sz="2000" dirty="0" smtClean="0">
                <a:solidFill>
                  <a:srgbClr val="C00000"/>
                </a:solidFill>
                <a:latin typeface="Arial" panose="020B0604020202020204" pitchFamily="34" charset="0"/>
                <a:ea typeface="ＭＳ Ｐゴシック" charset="-128"/>
                <a:cs typeface="Arial" panose="020B0604020202020204" pitchFamily="34" charset="0"/>
              </a:rPr>
              <a:t> should we select for the software project?</a:t>
            </a:r>
          </a:p>
          <a:p>
            <a:r>
              <a:rPr lang="en-US" altLang="en-US" sz="2000" dirty="0" smtClean="0">
                <a:solidFill>
                  <a:srgbClr val="C00000"/>
                </a:solidFill>
                <a:latin typeface="Arial" panose="020B0604020202020204" pitchFamily="34" charset="0"/>
                <a:ea typeface="ＭＳ Ｐゴシック" charset="-128"/>
                <a:cs typeface="Arial" panose="020B0604020202020204" pitchFamily="34" charset="0"/>
              </a:rPr>
              <a:t>What are the </a:t>
            </a:r>
            <a:r>
              <a:rPr lang="en-US" altLang="en-US" sz="2000" i="1" dirty="0" smtClean="0">
                <a:solidFill>
                  <a:srgbClr val="C00000"/>
                </a:solidFill>
                <a:latin typeface="Arial" panose="020B0604020202020204" pitchFamily="34" charset="0"/>
                <a:ea typeface="ＭＳ Ｐゴシック" charset="-128"/>
                <a:cs typeface="Arial" panose="020B0604020202020204" pitchFamily="34" charset="0"/>
              </a:rPr>
              <a:t>dependencies between activities</a:t>
            </a:r>
            <a:r>
              <a:rPr lang="en-US" altLang="en-US" sz="2000" dirty="0" smtClean="0">
                <a:solidFill>
                  <a:srgbClr val="C00000"/>
                </a:solidFill>
                <a:latin typeface="Arial" panose="020B0604020202020204" pitchFamily="34" charset="0"/>
                <a:ea typeface="ＭＳ Ｐゴシック" charset="-128"/>
                <a:cs typeface="Arial" panose="020B0604020202020204" pitchFamily="34" charset="0"/>
              </a:rPr>
              <a:t>? </a:t>
            </a:r>
          </a:p>
          <a:p>
            <a:r>
              <a:rPr lang="en-US" altLang="en-US" sz="2000" dirty="0" smtClean="0">
                <a:solidFill>
                  <a:srgbClr val="C00000"/>
                </a:solidFill>
                <a:latin typeface="Arial" panose="020B0604020202020204" pitchFamily="34" charset="0"/>
                <a:ea typeface="ＭＳ Ｐゴシック" charset="-128"/>
                <a:cs typeface="Arial" panose="020B0604020202020204" pitchFamily="34" charset="0"/>
              </a:rPr>
              <a:t>How should we </a:t>
            </a:r>
            <a:r>
              <a:rPr lang="en-US" altLang="en-US" sz="2000" i="1" dirty="0" smtClean="0">
                <a:solidFill>
                  <a:srgbClr val="C00000"/>
                </a:solidFill>
                <a:latin typeface="Arial" panose="020B0604020202020204" pitchFamily="34" charset="0"/>
                <a:ea typeface="ＭＳ Ｐゴシック" charset="-128"/>
                <a:cs typeface="Arial" panose="020B0604020202020204" pitchFamily="34" charset="0"/>
              </a:rPr>
              <a:t>schedule the activities</a:t>
            </a:r>
            <a:r>
              <a:rPr lang="en-US" altLang="en-US" sz="2000" dirty="0" smtClean="0">
                <a:solidFill>
                  <a:srgbClr val="C00000"/>
                </a:solidFill>
                <a:latin typeface="Arial" panose="020B0604020202020204" pitchFamily="34" charset="0"/>
                <a:ea typeface="ＭＳ Ｐゴシック" charset="-128"/>
                <a:cs typeface="Arial" panose="020B0604020202020204" pitchFamily="34" charset="0"/>
              </a:rPr>
              <a:t>?</a:t>
            </a:r>
          </a:p>
          <a:p>
            <a:r>
              <a:rPr lang="en-US" altLang="en-US" sz="2000" dirty="0" smtClean="0">
                <a:latin typeface="Arial" panose="020B0604020202020204" pitchFamily="34" charset="0"/>
                <a:ea typeface="ＭＳ Ｐゴシック" charset="-128"/>
                <a:cs typeface="Arial" panose="020B0604020202020204" pitchFamily="34" charset="0"/>
              </a:rPr>
              <a:t>To find these activities and dependencies we can use the same modeling techniques we use for software development:</a:t>
            </a:r>
          </a:p>
          <a:p>
            <a:pPr lvl="1"/>
            <a:r>
              <a:rPr lang="en-US" altLang="en-US" b="1" dirty="0" smtClean="0">
                <a:solidFill>
                  <a:srgbClr val="C00000"/>
                </a:solidFill>
                <a:latin typeface="Arial" panose="020B0604020202020204" pitchFamily="34" charset="0"/>
                <a:ea typeface="ＭＳ Ｐゴシック" charset="-128"/>
                <a:cs typeface="Arial" panose="020B0604020202020204" pitchFamily="34" charset="0"/>
              </a:rPr>
              <a:t>Functional Modeling of a Software Lifecycle</a:t>
            </a:r>
          </a:p>
          <a:p>
            <a:pPr lvl="2"/>
            <a:r>
              <a:rPr lang="en-US" altLang="en-US" dirty="0" smtClean="0">
                <a:latin typeface="Arial" panose="020B0604020202020204" pitchFamily="34" charset="0"/>
                <a:ea typeface="ＭＳ Ｐゴシック" charset="-128"/>
                <a:cs typeface="Arial" panose="020B0604020202020204" pitchFamily="34" charset="0"/>
              </a:rPr>
              <a:t>Scenarios</a:t>
            </a:r>
          </a:p>
          <a:p>
            <a:pPr lvl="2"/>
            <a:r>
              <a:rPr lang="en-US" altLang="en-US" dirty="0" smtClean="0">
                <a:latin typeface="Arial" panose="020B0604020202020204" pitchFamily="34" charset="0"/>
                <a:ea typeface="ＭＳ Ｐゴシック" charset="-128"/>
                <a:cs typeface="Arial" panose="020B0604020202020204" pitchFamily="34" charset="0"/>
              </a:rPr>
              <a:t>Use case model</a:t>
            </a:r>
          </a:p>
          <a:p>
            <a:pPr lvl="1"/>
            <a:r>
              <a:rPr lang="en-US" altLang="en-US" b="1" dirty="0" smtClean="0">
                <a:solidFill>
                  <a:srgbClr val="C00000"/>
                </a:solidFill>
                <a:latin typeface="Arial" panose="020B0604020202020204" pitchFamily="34" charset="0"/>
                <a:ea typeface="ＭＳ Ｐゴシック" charset="-128"/>
                <a:cs typeface="Arial" panose="020B0604020202020204" pitchFamily="34" charset="0"/>
              </a:rPr>
              <a:t>Structural modeling of a Software Lifecycle</a:t>
            </a:r>
          </a:p>
          <a:p>
            <a:pPr lvl="2"/>
            <a:r>
              <a:rPr lang="en-US" altLang="en-US" dirty="0" smtClean="0">
                <a:latin typeface="Arial" panose="020B0604020202020204" pitchFamily="34" charset="0"/>
                <a:ea typeface="ＭＳ Ｐゴシック" charset="-128"/>
                <a:cs typeface="Arial" panose="020B0604020202020204" pitchFamily="34" charset="0"/>
              </a:rPr>
              <a:t>Object identification</a:t>
            </a:r>
          </a:p>
          <a:p>
            <a:pPr lvl="2"/>
            <a:r>
              <a:rPr lang="en-US" altLang="en-US" dirty="0" smtClean="0">
                <a:latin typeface="Arial" panose="020B0604020202020204" pitchFamily="34" charset="0"/>
                <a:ea typeface="ＭＳ Ｐゴシック" charset="-128"/>
                <a:cs typeface="Arial" panose="020B0604020202020204" pitchFamily="34" charset="0"/>
              </a:rPr>
              <a:t>Class diagrams</a:t>
            </a:r>
          </a:p>
          <a:p>
            <a:pPr lvl="1"/>
            <a:r>
              <a:rPr lang="en-US" altLang="en-US" b="1" dirty="0" smtClean="0">
                <a:solidFill>
                  <a:srgbClr val="C00000"/>
                </a:solidFill>
                <a:latin typeface="Arial" panose="020B0604020202020204" pitchFamily="34" charset="0"/>
                <a:ea typeface="ＭＳ Ｐゴシック" charset="-128"/>
                <a:cs typeface="Arial" panose="020B0604020202020204" pitchFamily="34" charset="0"/>
              </a:rPr>
              <a:t>Dynamic Modeling of a Software Lifecycle</a:t>
            </a:r>
          </a:p>
          <a:p>
            <a:pPr lvl="2"/>
            <a:r>
              <a:rPr lang="en-US" altLang="en-US" dirty="0" smtClean="0">
                <a:latin typeface="Arial" panose="020B0604020202020204" pitchFamily="34" charset="0"/>
                <a:ea typeface="ＭＳ Ｐゴシック" charset="-128"/>
                <a:cs typeface="Arial" panose="020B0604020202020204" pitchFamily="34" charset="0"/>
              </a:rPr>
              <a:t>Sequence diagrams, </a:t>
            </a:r>
            <a:r>
              <a:rPr lang="en-US" altLang="en-US" dirty="0" err="1" smtClean="0">
                <a:latin typeface="Arial" panose="020B0604020202020204" pitchFamily="34" charset="0"/>
                <a:ea typeface="ＭＳ Ｐゴシック" charset="-128"/>
                <a:cs typeface="Arial" panose="020B0604020202020204" pitchFamily="34" charset="0"/>
              </a:rPr>
              <a:t>statechart</a:t>
            </a:r>
            <a:r>
              <a:rPr lang="en-US" altLang="en-US" dirty="0" smtClean="0">
                <a:latin typeface="Arial" panose="020B0604020202020204" pitchFamily="34" charset="0"/>
                <a:ea typeface="ＭＳ Ｐゴシック" charset="-128"/>
                <a:cs typeface="Arial" panose="020B0604020202020204" pitchFamily="34" charset="0"/>
              </a:rPr>
              <a:t> and activity diagrams </a:t>
            </a:r>
          </a:p>
        </p:txBody>
      </p:sp>
    </p:spTree>
    <p:extLst>
      <p:ext uri="{BB962C8B-B14F-4D97-AF65-F5344CB8AC3E}">
        <p14:creationId xmlns:p14="http://schemas.microsoft.com/office/powerpoint/2010/main" val="127691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355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355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55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355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355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55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2355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title"/>
          </p:nvPr>
        </p:nvSpPr>
        <p:spPr/>
        <p:txBody>
          <a:bodyPr/>
          <a:lstStyle/>
          <a:p>
            <a:r>
              <a:rPr lang="en-US" altLang="en-US" dirty="0" smtClean="0">
                <a:ea typeface="ＭＳ Ｐゴシック" pitchFamily="32" charset="-128"/>
              </a:rPr>
              <a:t> Unified Modeling Language</a:t>
            </a:r>
          </a:p>
        </p:txBody>
      </p:sp>
      <p:sp>
        <p:nvSpPr>
          <p:cNvPr id="84999" name="Rectangle 7"/>
          <p:cNvSpPr>
            <a:spLocks noGrp="1" noChangeArrowheads="1"/>
          </p:cNvSpPr>
          <p:nvPr>
            <p:ph type="body" idx="1"/>
          </p:nvPr>
        </p:nvSpPr>
        <p:spPr>
          <a:xfrm>
            <a:off x="457200" y="1050925"/>
            <a:ext cx="8686799" cy="4511676"/>
          </a:xfrm>
        </p:spPr>
        <p:txBody>
          <a:bodyPr/>
          <a:lstStyle/>
          <a:p>
            <a:r>
              <a:rPr lang="en-US" altLang="en-US" dirty="0" smtClean="0">
                <a:ea typeface="ＭＳ Ｐゴシック" pitchFamily="32" charset="-128"/>
              </a:rPr>
              <a:t>UML (Unified Modeling Language)</a:t>
            </a:r>
          </a:p>
          <a:p>
            <a:pPr lvl="1"/>
            <a:r>
              <a:rPr lang="en-US" altLang="en-US" dirty="0" smtClean="0">
                <a:ea typeface="ＭＳ Ｐゴシック" pitchFamily="32" charset="-128"/>
              </a:rPr>
              <a:t>Nonproprietary standard for modeling software systems</a:t>
            </a:r>
          </a:p>
          <a:p>
            <a:pPr lvl="1"/>
            <a:r>
              <a:rPr lang="en-US" altLang="en-US" dirty="0" smtClean="0">
                <a:ea typeface="ＭＳ Ｐゴシック" pitchFamily="32" charset="-128"/>
              </a:rPr>
              <a:t>Convergence of notations used in object-oriented methods</a:t>
            </a:r>
          </a:p>
          <a:p>
            <a:r>
              <a:rPr lang="en-US" altLang="en-US" dirty="0" smtClean="0">
                <a:ea typeface="ＭＳ Ｐゴシック" pitchFamily="32" charset="-128"/>
              </a:rPr>
              <a:t>Current Version: UML 2.5.1</a:t>
            </a:r>
          </a:p>
          <a:p>
            <a:pPr lvl="1"/>
            <a:r>
              <a:rPr lang="en-US" altLang="en-US" dirty="0" smtClean="0">
                <a:ea typeface="ＭＳ Ｐゴシック" pitchFamily="32" charset="-128"/>
              </a:rPr>
              <a:t>Information at the OMG portal http://www.uml.org/</a:t>
            </a:r>
          </a:p>
          <a:p>
            <a:endParaRPr lang="en-US" altLang="en-US" dirty="0" smtClean="0">
              <a:ea typeface="ＭＳ Ｐゴシック" pitchFamily="32" charset="-128"/>
            </a:endParaRPr>
          </a:p>
          <a:p>
            <a:r>
              <a:rPr lang="en-US" altLang="en-US" dirty="0" smtClean="0">
                <a:ea typeface="ＭＳ Ｐゴシック" pitchFamily="32" charset="-128"/>
              </a:rPr>
              <a:t>Open Source tools: </a:t>
            </a:r>
            <a:r>
              <a:rPr lang="en-US" altLang="en-US" sz="2000" dirty="0" err="1" smtClean="0">
                <a:solidFill>
                  <a:srgbClr val="C00000"/>
                </a:solidFill>
                <a:ea typeface="ＭＳ Ｐゴシック" pitchFamily="32" charset="-128"/>
              </a:rPr>
              <a:t>ArgoUML</a:t>
            </a:r>
            <a:r>
              <a:rPr lang="en-US" altLang="en-US" sz="2000" dirty="0" smtClean="0">
                <a:solidFill>
                  <a:srgbClr val="C00000"/>
                </a:solidFill>
                <a:ea typeface="ＭＳ Ｐゴシック" pitchFamily="32" charset="-128"/>
              </a:rPr>
              <a:t>, </a:t>
            </a:r>
            <a:r>
              <a:rPr lang="en-US" altLang="en-US" sz="2000" dirty="0" err="1" smtClean="0">
                <a:solidFill>
                  <a:srgbClr val="C00000"/>
                </a:solidFill>
                <a:ea typeface="ＭＳ Ｐゴシック" pitchFamily="32" charset="-128"/>
              </a:rPr>
              <a:t>StarUML</a:t>
            </a:r>
            <a:r>
              <a:rPr lang="en-US" altLang="en-US" sz="2000" dirty="0" smtClean="0">
                <a:solidFill>
                  <a:srgbClr val="C00000"/>
                </a:solidFill>
                <a:ea typeface="ＭＳ Ｐゴシック" pitchFamily="32" charset="-128"/>
              </a:rPr>
              <a:t>, </a:t>
            </a:r>
            <a:r>
              <a:rPr lang="en-US" altLang="en-US" sz="2000" dirty="0" err="1" smtClean="0">
                <a:solidFill>
                  <a:srgbClr val="C00000"/>
                </a:solidFill>
                <a:ea typeface="ＭＳ Ｐゴシック" pitchFamily="32" charset="-128"/>
              </a:rPr>
              <a:t>Umbrello</a:t>
            </a:r>
            <a:endParaRPr lang="en-US" altLang="en-US" dirty="0" smtClean="0">
              <a:solidFill>
                <a:srgbClr val="C00000"/>
              </a:solidFill>
              <a:ea typeface="ＭＳ Ｐゴシック" pitchFamily="32" charset="-128"/>
            </a:endParaRPr>
          </a:p>
        </p:txBody>
      </p:sp>
    </p:spTree>
    <p:extLst>
      <p:ext uri="{BB962C8B-B14F-4D97-AF65-F5344CB8AC3E}">
        <p14:creationId xmlns:p14="http://schemas.microsoft.com/office/powerpoint/2010/main" val="1483859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9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49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49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dirty="0">
                <a:ea typeface="ＭＳ Ｐゴシック" pitchFamily="32" charset="-128"/>
              </a:rPr>
              <a:t>Unified Modeling Language</a:t>
            </a:r>
            <a:r>
              <a:rPr lang="en-US" altLang="en-US" dirty="0" smtClean="0">
                <a:ea typeface="ＭＳ Ｐゴシック" pitchFamily="32" charset="-128"/>
              </a:rPr>
              <a:t>	</a:t>
            </a:r>
          </a:p>
        </p:txBody>
      </p:sp>
      <p:sp>
        <p:nvSpPr>
          <p:cNvPr id="162819" name="Rectangle 3"/>
          <p:cNvSpPr>
            <a:spLocks noGrp="1" noChangeArrowheads="1"/>
          </p:cNvSpPr>
          <p:nvPr>
            <p:ph type="body" idx="1"/>
          </p:nvPr>
        </p:nvSpPr>
        <p:spPr/>
        <p:txBody>
          <a:bodyPr/>
          <a:lstStyle/>
          <a:p>
            <a:r>
              <a:rPr lang="en-US" altLang="en-US" dirty="0" smtClean="0">
                <a:ea typeface="ＭＳ Ｐゴシック" pitchFamily="32" charset="-128"/>
              </a:rPr>
              <a:t>You can model 80% of most problems by </a:t>
            </a:r>
          </a:p>
          <a:p>
            <a:r>
              <a:rPr lang="en-US" altLang="en-US" dirty="0" smtClean="0">
                <a:ea typeface="ＭＳ Ｐゴシック" pitchFamily="32" charset="-128"/>
              </a:rPr>
              <a:t>using about 20 % UML</a:t>
            </a:r>
          </a:p>
          <a:p>
            <a:endParaRPr lang="en-US" altLang="en-US" dirty="0" smtClean="0">
              <a:ea typeface="ＭＳ Ｐゴシック" pitchFamily="32" charset="-128"/>
            </a:endParaRPr>
          </a:p>
          <a:p>
            <a:r>
              <a:rPr lang="en-US" altLang="en-US" dirty="0" smtClean="0">
                <a:solidFill>
                  <a:srgbClr val="C00000"/>
                </a:solidFill>
                <a:ea typeface="ＭＳ Ｐゴシック" pitchFamily="32" charset="-128"/>
              </a:rPr>
              <a:t>We teach you those 20%</a:t>
            </a:r>
          </a:p>
          <a:p>
            <a:endParaRPr lang="en-US" altLang="en-US" dirty="0" smtClean="0">
              <a:ea typeface="ＭＳ Ｐゴシック" pitchFamily="32" charset="-128"/>
            </a:endParaRPr>
          </a:p>
        </p:txBody>
      </p:sp>
    </p:spTree>
    <p:extLst>
      <p:ext uri="{BB962C8B-B14F-4D97-AF65-F5344CB8AC3E}">
        <p14:creationId xmlns:p14="http://schemas.microsoft.com/office/powerpoint/2010/main" val="58729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US" altLang="en-US" dirty="0">
                <a:ea typeface="ＭＳ Ｐゴシック" pitchFamily="32" charset="-128"/>
              </a:rPr>
              <a:t>Unified Modeling Language</a:t>
            </a:r>
            <a:endParaRPr lang="en-US" altLang="en-US" dirty="0" smtClean="0">
              <a:ea typeface="ＭＳ Ｐゴシック" pitchFamily="32" charset="-128"/>
            </a:endParaRPr>
          </a:p>
        </p:txBody>
      </p:sp>
      <p:sp>
        <p:nvSpPr>
          <p:cNvPr id="88069" name="Rectangle 5"/>
          <p:cNvSpPr>
            <a:spLocks noGrp="1" noChangeArrowheads="1"/>
          </p:cNvSpPr>
          <p:nvPr>
            <p:ph type="body" idx="1"/>
          </p:nvPr>
        </p:nvSpPr>
        <p:spPr>
          <a:xfrm>
            <a:off x="355600" y="1104900"/>
            <a:ext cx="7951788" cy="5600700"/>
          </a:xfrm>
        </p:spPr>
        <p:txBody>
          <a:bodyPr/>
          <a:lstStyle/>
          <a:p>
            <a:r>
              <a:rPr lang="en-US" altLang="en-US" sz="2200" dirty="0" smtClean="0">
                <a:solidFill>
                  <a:schemeClr val="accent1">
                    <a:lumMod val="50000"/>
                  </a:schemeClr>
                </a:solidFill>
                <a:ea typeface="ＭＳ Ｐゴシック" pitchFamily="32" charset="-128"/>
              </a:rPr>
              <a:t>Use case diagrams</a:t>
            </a:r>
          </a:p>
          <a:p>
            <a:pPr lvl="1"/>
            <a:r>
              <a:rPr lang="en-US" altLang="en-US" sz="2200" dirty="0" smtClean="0">
                <a:ea typeface="ＭＳ Ｐゴシック" pitchFamily="32" charset="-128"/>
              </a:rPr>
              <a:t>Describe the </a:t>
            </a:r>
            <a:r>
              <a:rPr lang="en-US" altLang="en-US" sz="2200" dirty="0" smtClean="0">
                <a:solidFill>
                  <a:srgbClr val="C00000"/>
                </a:solidFill>
                <a:ea typeface="ＭＳ Ｐゴシック" pitchFamily="32" charset="-128"/>
              </a:rPr>
              <a:t>functional behavior </a:t>
            </a:r>
            <a:r>
              <a:rPr lang="en-US" altLang="en-US" sz="2200" dirty="0" smtClean="0">
                <a:ea typeface="ＭＳ Ｐゴシック" pitchFamily="32" charset="-128"/>
              </a:rPr>
              <a:t>of the system </a:t>
            </a:r>
            <a:r>
              <a:rPr lang="en-US" altLang="en-US" sz="2200" dirty="0" smtClean="0">
                <a:solidFill>
                  <a:srgbClr val="C00000"/>
                </a:solidFill>
                <a:ea typeface="ＭＳ Ｐゴシック" pitchFamily="32" charset="-128"/>
              </a:rPr>
              <a:t>as seen by the user</a:t>
            </a:r>
          </a:p>
          <a:p>
            <a:r>
              <a:rPr lang="en-US" altLang="en-US" sz="2200" dirty="0" smtClean="0">
                <a:solidFill>
                  <a:schemeClr val="accent1">
                    <a:lumMod val="50000"/>
                  </a:schemeClr>
                </a:solidFill>
                <a:ea typeface="ＭＳ Ｐゴシック" pitchFamily="32" charset="-128"/>
              </a:rPr>
              <a:t>Class diagrams</a:t>
            </a:r>
          </a:p>
          <a:p>
            <a:pPr lvl="1"/>
            <a:r>
              <a:rPr lang="en-US" altLang="en-US" sz="2200" dirty="0" smtClean="0">
                <a:ea typeface="ＭＳ Ｐゴシック" pitchFamily="32" charset="-128"/>
              </a:rPr>
              <a:t>Describe the </a:t>
            </a:r>
            <a:r>
              <a:rPr lang="en-US" altLang="en-US" sz="2200" dirty="0" smtClean="0">
                <a:solidFill>
                  <a:srgbClr val="C00000"/>
                </a:solidFill>
                <a:ea typeface="ＭＳ Ｐゴシック" pitchFamily="32" charset="-128"/>
              </a:rPr>
              <a:t>static structure</a:t>
            </a:r>
            <a:r>
              <a:rPr lang="en-US" altLang="en-US" sz="2200" dirty="0" smtClean="0">
                <a:ea typeface="ＭＳ Ｐゴシック" pitchFamily="32" charset="-128"/>
              </a:rPr>
              <a:t> of the system: Objects, attributes, associations</a:t>
            </a:r>
          </a:p>
          <a:p>
            <a:r>
              <a:rPr lang="en-US" altLang="en-US" sz="2200" dirty="0" smtClean="0">
                <a:solidFill>
                  <a:schemeClr val="accent1">
                    <a:lumMod val="50000"/>
                  </a:schemeClr>
                </a:solidFill>
                <a:ea typeface="ＭＳ Ｐゴシック" pitchFamily="32" charset="-128"/>
              </a:rPr>
              <a:t>Sequence diagrams</a:t>
            </a:r>
          </a:p>
          <a:p>
            <a:pPr lvl="1"/>
            <a:r>
              <a:rPr lang="en-US" altLang="en-US" sz="2200" dirty="0" smtClean="0">
                <a:ea typeface="ＭＳ Ｐゴシック" pitchFamily="32" charset="-128"/>
              </a:rPr>
              <a:t>Describe the </a:t>
            </a:r>
            <a:r>
              <a:rPr lang="en-US" altLang="en-US" sz="2200" dirty="0" smtClean="0">
                <a:solidFill>
                  <a:srgbClr val="C00000"/>
                </a:solidFill>
                <a:ea typeface="ＭＳ Ｐゴシック" pitchFamily="32" charset="-128"/>
              </a:rPr>
              <a:t>dynamic behavior </a:t>
            </a:r>
            <a:r>
              <a:rPr lang="en-US" altLang="en-US" sz="2200" dirty="0" smtClean="0">
                <a:ea typeface="ＭＳ Ｐゴシック" pitchFamily="32" charset="-128"/>
              </a:rPr>
              <a:t>between objects of the system</a:t>
            </a:r>
          </a:p>
          <a:p>
            <a:r>
              <a:rPr lang="en-US" altLang="en-US" sz="2200" dirty="0" err="1" smtClean="0">
                <a:solidFill>
                  <a:schemeClr val="accent1">
                    <a:lumMod val="50000"/>
                  </a:schemeClr>
                </a:solidFill>
                <a:ea typeface="ＭＳ Ｐゴシック" pitchFamily="32" charset="-128"/>
              </a:rPr>
              <a:t>Statechart</a:t>
            </a:r>
            <a:r>
              <a:rPr lang="en-US" altLang="en-US" sz="2200" dirty="0" smtClean="0">
                <a:solidFill>
                  <a:schemeClr val="accent1">
                    <a:lumMod val="50000"/>
                  </a:schemeClr>
                </a:solidFill>
                <a:ea typeface="ＭＳ Ｐゴシック" pitchFamily="32" charset="-128"/>
              </a:rPr>
              <a:t> diagrams</a:t>
            </a:r>
          </a:p>
          <a:p>
            <a:pPr lvl="1"/>
            <a:r>
              <a:rPr lang="en-US" altLang="en-US" sz="2200" dirty="0" smtClean="0">
                <a:ea typeface="ＭＳ Ｐゴシック" pitchFamily="32" charset="-128"/>
              </a:rPr>
              <a:t>Describe the </a:t>
            </a:r>
            <a:r>
              <a:rPr lang="en-US" altLang="en-US" sz="2200" dirty="0" smtClean="0">
                <a:solidFill>
                  <a:srgbClr val="C00000"/>
                </a:solidFill>
                <a:ea typeface="ＭＳ Ｐゴシック" pitchFamily="32" charset="-128"/>
              </a:rPr>
              <a:t>dynamic behavior of an individual </a:t>
            </a:r>
            <a:r>
              <a:rPr lang="en-US" altLang="en-US" sz="2200" dirty="0" smtClean="0">
                <a:ea typeface="ＭＳ Ｐゴシック" pitchFamily="32" charset="-128"/>
              </a:rPr>
              <a:t>object</a:t>
            </a:r>
          </a:p>
          <a:p>
            <a:r>
              <a:rPr lang="en-US" altLang="en-US" sz="2200" dirty="0" smtClean="0">
                <a:solidFill>
                  <a:schemeClr val="accent1">
                    <a:lumMod val="50000"/>
                  </a:schemeClr>
                </a:solidFill>
                <a:ea typeface="ＭＳ Ｐゴシック" pitchFamily="32" charset="-128"/>
              </a:rPr>
              <a:t>Activity diagrams</a:t>
            </a:r>
          </a:p>
          <a:p>
            <a:pPr lvl="1"/>
            <a:r>
              <a:rPr lang="en-US" altLang="en-US" sz="2200" dirty="0" smtClean="0">
                <a:ea typeface="ＭＳ Ｐゴシック" pitchFamily="32" charset="-128"/>
              </a:rPr>
              <a:t>Describe the </a:t>
            </a:r>
            <a:r>
              <a:rPr lang="en-US" altLang="en-US" sz="2200" dirty="0" smtClean="0">
                <a:solidFill>
                  <a:srgbClr val="C00000"/>
                </a:solidFill>
                <a:ea typeface="ＭＳ Ｐゴシック" pitchFamily="32" charset="-128"/>
              </a:rPr>
              <a:t>dynamic behavior </a:t>
            </a:r>
            <a:r>
              <a:rPr lang="en-US" altLang="en-US" sz="2200" dirty="0" smtClean="0">
                <a:ea typeface="ＭＳ Ｐゴシック" pitchFamily="32" charset="-128"/>
              </a:rPr>
              <a:t>of a system, in particular the </a:t>
            </a:r>
            <a:r>
              <a:rPr lang="en-US" altLang="en-US" sz="2200" dirty="0" smtClean="0">
                <a:solidFill>
                  <a:srgbClr val="C00000"/>
                </a:solidFill>
                <a:ea typeface="ＭＳ Ｐゴシック" pitchFamily="32" charset="-128"/>
              </a:rPr>
              <a:t>workflow</a:t>
            </a:r>
            <a:r>
              <a:rPr lang="en-US" altLang="en-US" sz="2200" dirty="0" smtClean="0">
                <a:ea typeface="ＭＳ Ｐゴシック" pitchFamily="32" charset="-128"/>
              </a:rPr>
              <a:t>.</a:t>
            </a:r>
          </a:p>
        </p:txBody>
      </p:sp>
    </p:spTree>
    <p:extLst>
      <p:ext uri="{BB962C8B-B14F-4D97-AF65-F5344CB8AC3E}">
        <p14:creationId xmlns:p14="http://schemas.microsoft.com/office/powerpoint/2010/main" val="88815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806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806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806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806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806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806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806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ea typeface="ＭＳ Ｐゴシック" pitchFamily="32" charset="-128"/>
              </a:rPr>
              <a:t>UML Core Conventions</a:t>
            </a:r>
          </a:p>
        </p:txBody>
      </p:sp>
      <p:sp>
        <p:nvSpPr>
          <p:cNvPr id="93187" name="Rectangle 3"/>
          <p:cNvSpPr>
            <a:spLocks noGrp="1" noChangeArrowheads="1"/>
          </p:cNvSpPr>
          <p:nvPr>
            <p:ph type="body" idx="1"/>
          </p:nvPr>
        </p:nvSpPr>
        <p:spPr>
          <a:xfrm>
            <a:off x="552450" y="1295400"/>
            <a:ext cx="8001000" cy="1295400"/>
          </a:xfrm>
        </p:spPr>
        <p:txBody>
          <a:bodyPr/>
          <a:lstStyle/>
          <a:p>
            <a:pPr>
              <a:lnSpc>
                <a:spcPct val="80000"/>
              </a:lnSpc>
            </a:pPr>
            <a:r>
              <a:rPr lang="en-US" altLang="en-US" dirty="0" smtClean="0">
                <a:ea typeface="ＭＳ Ｐゴシック" pitchFamily="32" charset="-128"/>
              </a:rPr>
              <a:t>All UML Diagrams denote graphs of nodes and edges</a:t>
            </a:r>
          </a:p>
          <a:p>
            <a:pPr lvl="1">
              <a:lnSpc>
                <a:spcPct val="80000"/>
              </a:lnSpc>
            </a:pPr>
            <a:r>
              <a:rPr lang="en-US" altLang="en-US" dirty="0" smtClean="0">
                <a:solidFill>
                  <a:schemeClr val="tx1"/>
                </a:solidFill>
                <a:ea typeface="ＭＳ Ｐゴシック" pitchFamily="32" charset="-128"/>
              </a:rPr>
              <a:t>Nodes are entities and </a:t>
            </a:r>
            <a:r>
              <a:rPr lang="en-US" altLang="en-US" dirty="0" smtClean="0">
                <a:ea typeface="ＭＳ Ｐゴシック" pitchFamily="32" charset="-128"/>
              </a:rPr>
              <a:t>drawn as rectangles or ovals</a:t>
            </a:r>
          </a:p>
          <a:p>
            <a:pPr lvl="1">
              <a:lnSpc>
                <a:spcPct val="80000"/>
              </a:lnSpc>
            </a:pPr>
            <a:r>
              <a:rPr lang="en-US" altLang="en-US" dirty="0" smtClean="0">
                <a:solidFill>
                  <a:srgbClr val="C00000"/>
                </a:solidFill>
                <a:ea typeface="ＭＳ Ｐゴシック" pitchFamily="32" charset="-128"/>
              </a:rPr>
              <a:t>Rectangles  denote classes or instances </a:t>
            </a:r>
          </a:p>
          <a:p>
            <a:pPr lvl="1">
              <a:lnSpc>
                <a:spcPct val="80000"/>
              </a:lnSpc>
            </a:pPr>
            <a:r>
              <a:rPr lang="en-US" altLang="en-US" dirty="0" smtClean="0">
                <a:solidFill>
                  <a:srgbClr val="C00000"/>
                </a:solidFill>
                <a:ea typeface="ＭＳ Ｐゴシック" pitchFamily="32" charset="-128"/>
              </a:rPr>
              <a:t>Ovals  denote functions </a:t>
            </a:r>
          </a:p>
        </p:txBody>
      </p:sp>
      <p:sp>
        <p:nvSpPr>
          <p:cNvPr id="93188" name="Rectangle 4"/>
          <p:cNvSpPr>
            <a:spLocks noChangeArrowheads="1"/>
          </p:cNvSpPr>
          <p:nvPr/>
        </p:nvSpPr>
        <p:spPr bwMode="auto">
          <a:xfrm>
            <a:off x="2651125" y="2751137"/>
            <a:ext cx="1465262" cy="352425"/>
          </a:xfrm>
          <a:prstGeom prst="rect">
            <a:avLst/>
          </a:prstGeom>
          <a:solidFill>
            <a:schemeClr val="accent5">
              <a:lumMod val="20000"/>
              <a:lumOff val="80000"/>
            </a:schemeClr>
          </a:solidFill>
          <a:ln w="12700">
            <a:solidFill>
              <a:schemeClr val="tx1"/>
            </a:solidFill>
            <a:miter lim="800000"/>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93189" name="Oval 5"/>
          <p:cNvSpPr>
            <a:spLocks noChangeArrowheads="1"/>
          </p:cNvSpPr>
          <p:nvPr/>
        </p:nvSpPr>
        <p:spPr bwMode="auto">
          <a:xfrm>
            <a:off x="2590800" y="3228975"/>
            <a:ext cx="938212" cy="352425"/>
          </a:xfrm>
          <a:prstGeom prst="ellipse">
            <a:avLst/>
          </a:prstGeom>
          <a:solidFill>
            <a:schemeClr val="accent5">
              <a:lumMod val="20000"/>
              <a:lumOff val="80000"/>
            </a:schemeClr>
          </a:solidFill>
          <a:ln w="12700">
            <a:solidFill>
              <a:schemeClr val="tx1"/>
            </a:solidFill>
            <a:round/>
            <a:headEnd/>
            <a:tailEnd/>
          </a:ln>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solidFill>
                <a:schemeClr val="bg1">
                  <a:lumMod val="85000"/>
                </a:schemeClr>
              </a:solidFill>
            </a:endParaRPr>
          </a:p>
        </p:txBody>
      </p:sp>
      <p:grpSp>
        <p:nvGrpSpPr>
          <p:cNvPr id="7" name="Group 7"/>
          <p:cNvGrpSpPr>
            <a:grpSpLocks/>
          </p:cNvGrpSpPr>
          <p:nvPr/>
        </p:nvGrpSpPr>
        <p:grpSpPr bwMode="auto">
          <a:xfrm>
            <a:off x="5345113" y="5068888"/>
            <a:ext cx="1096962" cy="1179512"/>
            <a:chOff x="1021" y="1337"/>
            <a:chExt cx="1118" cy="1044"/>
          </a:xfrm>
        </p:grpSpPr>
        <p:grpSp>
          <p:nvGrpSpPr>
            <p:cNvPr id="8" name="Group 8"/>
            <p:cNvGrpSpPr>
              <a:grpSpLocks/>
            </p:cNvGrpSpPr>
            <p:nvPr/>
          </p:nvGrpSpPr>
          <p:grpSpPr bwMode="auto">
            <a:xfrm>
              <a:off x="1297" y="1337"/>
              <a:ext cx="445" cy="783"/>
              <a:chOff x="659" y="1833"/>
              <a:chExt cx="299" cy="526"/>
            </a:xfrm>
          </p:grpSpPr>
          <p:sp>
            <p:nvSpPr>
              <p:cNvPr id="10" name="Freeform 9"/>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endParaRPr lang="en-US" altLang="en-US"/>
              </a:p>
            </p:txBody>
          </p:sp>
          <p:sp>
            <p:nvSpPr>
              <p:cNvPr id="11" name="Line 10"/>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Oval 12"/>
              <p:cNvSpPr>
                <a:spLocks noChangeArrowheads="1"/>
              </p:cNvSpPr>
              <p:nvPr/>
            </p:nvSpPr>
            <p:spPr bwMode="auto">
              <a:xfrm>
                <a:off x="731" y="1833"/>
                <a:ext cx="155" cy="156"/>
              </a:xfrm>
              <a:prstGeom prst="ellipse">
                <a:avLst/>
              </a:prstGeom>
              <a:solidFill>
                <a:srgbClr val="00B050"/>
              </a:solidFill>
              <a:ln w="19050">
                <a:solidFill>
                  <a:srgbClr val="000000"/>
                </a:solidFill>
                <a:round/>
                <a:headEnd/>
                <a:tailEnd/>
              </a:ln>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endParaRPr lang="en-US" altLang="en-US"/>
              </a:p>
            </p:txBody>
          </p:sp>
        </p:grpSp>
        <p:sp>
          <p:nvSpPr>
            <p:cNvPr id="9" name="Rectangle 13"/>
            <p:cNvSpPr>
              <a:spLocks noChangeArrowheads="1"/>
            </p:cNvSpPr>
            <p:nvPr/>
          </p:nvSpPr>
          <p:spPr bwMode="auto">
            <a:xfrm>
              <a:off x="1021" y="2165"/>
              <a:ext cx="111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lgn="l"/>
              <a:r>
                <a:rPr lang="en-US" altLang="en-US" sz="1600" dirty="0">
                  <a:solidFill>
                    <a:srgbClr val="000000"/>
                  </a:solidFill>
                  <a:latin typeface="Courier" charset="0"/>
                </a:rPr>
                <a:t>Passenger</a:t>
              </a:r>
              <a:endParaRPr lang="en-US" altLang="en-US" sz="1600" b="0" dirty="0">
                <a:solidFill>
                  <a:schemeClr val="tx1"/>
                </a:solidFill>
              </a:endParaRPr>
            </a:p>
          </p:txBody>
        </p:sp>
      </p:grpSp>
      <p:grpSp>
        <p:nvGrpSpPr>
          <p:cNvPr id="14" name="Group 14"/>
          <p:cNvGrpSpPr>
            <a:grpSpLocks/>
          </p:cNvGrpSpPr>
          <p:nvPr/>
        </p:nvGrpSpPr>
        <p:grpSpPr bwMode="auto">
          <a:xfrm>
            <a:off x="7132638" y="5295900"/>
            <a:ext cx="1706562" cy="831850"/>
            <a:chOff x="2212" y="1949"/>
            <a:chExt cx="976" cy="482"/>
          </a:xfrm>
        </p:grpSpPr>
        <p:sp>
          <p:nvSpPr>
            <p:cNvPr id="15" name="Oval 15"/>
            <p:cNvSpPr>
              <a:spLocks noChangeArrowheads="1"/>
            </p:cNvSpPr>
            <p:nvPr/>
          </p:nvSpPr>
          <p:spPr bwMode="auto">
            <a:xfrm>
              <a:off x="2339" y="1949"/>
              <a:ext cx="753" cy="322"/>
            </a:xfrm>
            <a:prstGeom prst="ellipse">
              <a:avLst/>
            </a:prstGeom>
            <a:solidFill>
              <a:schemeClr val="accent5">
                <a:lumMod val="60000"/>
                <a:lumOff val="40000"/>
              </a:schemeClr>
            </a:solidFill>
            <a:ln w="19050">
              <a:solidFill>
                <a:srgbClr val="000000"/>
              </a:solidFill>
              <a:round/>
              <a:headEnd/>
              <a:tailEnd/>
            </a:ln>
            <a:ex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endParaRPr lang="en-US" altLang="en-US"/>
            </a:p>
          </p:txBody>
        </p:sp>
        <p:sp>
          <p:nvSpPr>
            <p:cNvPr id="16" name="Rectangle 16"/>
            <p:cNvSpPr>
              <a:spLocks noChangeArrowheads="1"/>
            </p:cNvSpPr>
            <p:nvPr/>
          </p:nvSpPr>
          <p:spPr bwMode="auto">
            <a:xfrm>
              <a:off x="2212" y="2289"/>
              <a:ext cx="97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lgn="l"/>
              <a:r>
                <a:rPr lang="en-US" altLang="en-US" sz="1600" dirty="0" err="1">
                  <a:solidFill>
                    <a:srgbClr val="000000"/>
                  </a:solidFill>
                  <a:latin typeface="Courier" charset="0"/>
                </a:rPr>
                <a:t>PurchaseTicket</a:t>
              </a:r>
              <a:endParaRPr lang="en-US" altLang="en-US" sz="1600" b="0" dirty="0">
                <a:solidFill>
                  <a:schemeClr val="tx1"/>
                </a:solidFill>
              </a:endParaRPr>
            </a:p>
          </p:txBody>
        </p:sp>
      </p:grpSp>
      <p:sp>
        <p:nvSpPr>
          <p:cNvPr id="17" name="Line 17"/>
          <p:cNvSpPr>
            <a:spLocks noChangeShapeType="1"/>
          </p:cNvSpPr>
          <p:nvPr/>
        </p:nvSpPr>
        <p:spPr bwMode="auto">
          <a:xfrm>
            <a:off x="6092825" y="5546725"/>
            <a:ext cx="127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 name="Group 20"/>
          <p:cNvGrpSpPr>
            <a:grpSpLocks/>
          </p:cNvGrpSpPr>
          <p:nvPr/>
        </p:nvGrpSpPr>
        <p:grpSpPr bwMode="auto">
          <a:xfrm>
            <a:off x="293183" y="4903787"/>
            <a:ext cx="1004888" cy="1558924"/>
            <a:chOff x="637" y="1105"/>
            <a:chExt cx="633" cy="982"/>
          </a:xfrm>
        </p:grpSpPr>
        <p:grpSp>
          <p:nvGrpSpPr>
            <p:cNvPr id="19" name="Group 17"/>
            <p:cNvGrpSpPr>
              <a:grpSpLocks/>
            </p:cNvGrpSpPr>
            <p:nvPr/>
          </p:nvGrpSpPr>
          <p:grpSpPr bwMode="auto">
            <a:xfrm>
              <a:off x="825" y="1105"/>
              <a:ext cx="445" cy="783"/>
              <a:chOff x="659" y="1833"/>
              <a:chExt cx="299" cy="526"/>
            </a:xfrm>
          </p:grpSpPr>
          <p:sp>
            <p:nvSpPr>
              <p:cNvPr id="21" name="Freeform 6"/>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endParaRPr lang="en-US" altLang="en-US"/>
              </a:p>
            </p:txBody>
          </p:sp>
          <p:sp>
            <p:nvSpPr>
              <p:cNvPr id="22" name="Line 7"/>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8"/>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Oval 9"/>
              <p:cNvSpPr>
                <a:spLocks noChangeArrowheads="1"/>
              </p:cNvSpPr>
              <p:nvPr/>
            </p:nvSpPr>
            <p:spPr bwMode="auto">
              <a:xfrm>
                <a:off x="731" y="1833"/>
                <a:ext cx="155" cy="156"/>
              </a:xfrm>
              <a:prstGeom prst="ellipse">
                <a:avLst/>
              </a:prstGeom>
              <a:solidFill>
                <a:schemeClr val="accent5">
                  <a:lumMod val="75000"/>
                </a:schemeClr>
              </a:solidFill>
              <a:ln w="19050">
                <a:solidFill>
                  <a:srgbClr val="000000"/>
                </a:solidFill>
                <a:round/>
                <a:headEnd/>
                <a:tailEnd/>
              </a:ln>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endParaRPr lang="en-US" altLang="en-US"/>
              </a:p>
            </p:txBody>
          </p:sp>
        </p:grpSp>
        <p:sp>
          <p:nvSpPr>
            <p:cNvPr id="20" name="Rectangle 10"/>
            <p:cNvSpPr>
              <a:spLocks noChangeArrowheads="1"/>
            </p:cNvSpPr>
            <p:nvPr/>
          </p:nvSpPr>
          <p:spPr bwMode="auto">
            <a:xfrm>
              <a:off x="637" y="1932"/>
              <a:ext cx="4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lgn="ctr"/>
              <a:r>
                <a:rPr lang="en-US" altLang="en-US" sz="1600" dirty="0" smtClean="0">
                  <a:solidFill>
                    <a:srgbClr val="000000"/>
                  </a:solidFill>
                  <a:latin typeface="Courier" charset="0"/>
                </a:rPr>
                <a:t>Student</a:t>
              </a:r>
              <a:endParaRPr lang="en-US" altLang="en-US" sz="1600" b="0" dirty="0">
                <a:solidFill>
                  <a:schemeClr val="tx1"/>
                </a:solidFill>
              </a:endParaRPr>
            </a:p>
          </p:txBody>
        </p:sp>
      </p:grpSp>
      <p:grpSp>
        <p:nvGrpSpPr>
          <p:cNvPr id="25" name="Group 24"/>
          <p:cNvGrpSpPr>
            <a:grpSpLocks/>
          </p:cNvGrpSpPr>
          <p:nvPr/>
        </p:nvGrpSpPr>
        <p:grpSpPr bwMode="auto">
          <a:xfrm>
            <a:off x="1127452" y="5187517"/>
            <a:ext cx="3621088" cy="1046163"/>
            <a:chOff x="496" y="2677"/>
            <a:chExt cx="2281" cy="659"/>
          </a:xfrm>
        </p:grpSpPr>
        <p:grpSp>
          <p:nvGrpSpPr>
            <p:cNvPr id="26" name="Group 15"/>
            <p:cNvGrpSpPr>
              <a:grpSpLocks/>
            </p:cNvGrpSpPr>
            <p:nvPr/>
          </p:nvGrpSpPr>
          <p:grpSpPr bwMode="auto">
            <a:xfrm>
              <a:off x="1468" y="2677"/>
              <a:ext cx="1309" cy="659"/>
              <a:chOff x="2212" y="1949"/>
              <a:chExt cx="880" cy="444"/>
            </a:xfrm>
          </p:grpSpPr>
          <p:sp>
            <p:nvSpPr>
              <p:cNvPr id="28" name="Oval 12"/>
              <p:cNvSpPr>
                <a:spLocks noChangeArrowheads="1"/>
              </p:cNvSpPr>
              <p:nvPr/>
            </p:nvSpPr>
            <p:spPr bwMode="auto">
              <a:xfrm>
                <a:off x="2339" y="1949"/>
                <a:ext cx="753" cy="322"/>
              </a:xfrm>
              <a:prstGeom prst="ellipse">
                <a:avLst/>
              </a:prstGeom>
              <a:solidFill>
                <a:schemeClr val="accent5">
                  <a:lumMod val="60000"/>
                  <a:lumOff val="40000"/>
                </a:schemeClr>
              </a:solidFill>
              <a:ln w="19050">
                <a:solidFill>
                  <a:srgbClr val="000000"/>
                </a:solidFill>
                <a:round/>
                <a:headEnd/>
                <a:tailEnd/>
              </a:ln>
              <a:ex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endParaRPr lang="en-US" altLang="en-US"/>
              </a:p>
            </p:txBody>
          </p:sp>
          <p:sp>
            <p:nvSpPr>
              <p:cNvPr id="29" name="Rectangle 13"/>
              <p:cNvSpPr>
                <a:spLocks noChangeArrowheads="1"/>
              </p:cNvSpPr>
              <p:nvPr/>
            </p:nvSpPr>
            <p:spPr bwMode="auto">
              <a:xfrm>
                <a:off x="2212" y="2289"/>
                <a:ext cx="55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lgn="l"/>
                <a:r>
                  <a:rPr lang="en-US" altLang="en-US" sz="1600" dirty="0" err="1" smtClean="0">
                    <a:solidFill>
                      <a:srgbClr val="000000"/>
                    </a:solidFill>
                    <a:latin typeface="Courier" charset="0"/>
                  </a:rPr>
                  <a:t>DoHomework</a:t>
                </a:r>
                <a:endParaRPr lang="en-US" altLang="en-US" sz="1600" b="0" dirty="0">
                  <a:solidFill>
                    <a:schemeClr val="tx1"/>
                  </a:solidFill>
                </a:endParaRPr>
              </a:p>
            </p:txBody>
          </p:sp>
        </p:grpSp>
        <p:sp>
          <p:nvSpPr>
            <p:cNvPr id="27" name="Line 14"/>
            <p:cNvSpPr>
              <a:spLocks noChangeShapeType="1"/>
            </p:cNvSpPr>
            <p:nvPr/>
          </p:nvSpPr>
          <p:spPr bwMode="auto">
            <a:xfrm flipV="1">
              <a:off x="496" y="2903"/>
              <a:ext cx="1161" cy="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ectangle 1"/>
          <p:cNvSpPr/>
          <p:nvPr/>
        </p:nvSpPr>
        <p:spPr bwMode="auto">
          <a:xfrm>
            <a:off x="76200" y="4800600"/>
            <a:ext cx="5029200" cy="2057400"/>
          </a:xfrm>
          <a:prstGeom prst="rect">
            <a:avLst/>
          </a:prstGeom>
          <a:solidFill>
            <a:schemeClr val="accent2">
              <a:lumMod val="20000"/>
              <a:lumOff val="80000"/>
              <a:alpha val="33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Arial" charset="0"/>
              <a:ea typeface="ＭＳ Ｐゴシック" pitchFamily="32" charset="-128"/>
            </a:endParaRPr>
          </a:p>
        </p:txBody>
      </p:sp>
      <p:sp>
        <p:nvSpPr>
          <p:cNvPr id="3" name="Rectangle 2"/>
          <p:cNvSpPr/>
          <p:nvPr/>
        </p:nvSpPr>
        <p:spPr bwMode="auto">
          <a:xfrm>
            <a:off x="5181600" y="4800600"/>
            <a:ext cx="3886200" cy="2057400"/>
          </a:xfrm>
          <a:prstGeom prst="rect">
            <a:avLst/>
          </a:prstGeom>
          <a:solidFill>
            <a:schemeClr val="bg2">
              <a:lumMod val="20000"/>
              <a:lumOff val="80000"/>
              <a:alpha val="38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Arial" charset="0"/>
              <a:ea typeface="ＭＳ Ｐゴシック" pitchFamily="32" charset="-128"/>
            </a:endParaRPr>
          </a:p>
        </p:txBody>
      </p:sp>
    </p:spTree>
    <p:extLst>
      <p:ext uri="{BB962C8B-B14F-4D97-AF65-F5344CB8AC3E}">
        <p14:creationId xmlns:p14="http://schemas.microsoft.com/office/powerpoint/2010/main" val="314608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31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318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31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2" autoUpdateAnimBg="0"/>
      <p:bldP spid="93188" grpId="0" animBg="1"/>
      <p:bldP spid="931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071952" y="1574076"/>
            <a:ext cx="3352800" cy="3657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lumMod val="85000"/>
                </a:schemeClr>
              </a:solidFill>
              <a:effectLst/>
              <a:latin typeface="Arial" charset="0"/>
              <a:ea typeface="ＭＳ Ｐゴシック" pitchFamily="32" charset="-128"/>
            </a:endParaRPr>
          </a:p>
        </p:txBody>
      </p:sp>
      <p:sp>
        <p:nvSpPr>
          <p:cNvPr id="63490" name="Titel 1"/>
          <p:cNvSpPr>
            <a:spLocks noGrp="1"/>
          </p:cNvSpPr>
          <p:nvPr>
            <p:ph type="title"/>
          </p:nvPr>
        </p:nvSpPr>
        <p:spPr/>
        <p:txBody>
          <a:bodyPr/>
          <a:lstStyle/>
          <a:p>
            <a:r>
              <a:rPr lang="en-US" altLang="en-US" dirty="0" smtClean="0">
                <a:ea typeface="ＭＳ Ｐゴシック" pitchFamily="32" charset="-128"/>
              </a:rPr>
              <a:t>UML: Use case diagrams</a:t>
            </a:r>
            <a:endParaRPr lang="de-DE" altLang="en-US" dirty="0" smtClean="0">
              <a:ea typeface="ＭＳ Ｐゴシック" pitchFamily="32" charset="-128"/>
            </a:endParaRPr>
          </a:p>
        </p:txBody>
      </p:sp>
      <p:pic>
        <p:nvPicPr>
          <p:cNvPr id="63491" name="Inhaltsplatzhalter 7" descr="UseCaseDiagram_1_Course.pdf"/>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29194" y="1517650"/>
            <a:ext cx="7696200" cy="3816350"/>
          </a:xfrm>
        </p:spPr>
      </p:pic>
      <p:sp>
        <p:nvSpPr>
          <p:cNvPr id="63492" name="Text Box 44"/>
          <p:cNvSpPr txBox="1">
            <a:spLocks noChangeArrowheads="1"/>
          </p:cNvSpPr>
          <p:nvPr/>
        </p:nvSpPr>
        <p:spPr bwMode="auto">
          <a:xfrm>
            <a:off x="466725" y="5791200"/>
            <a:ext cx="8347157" cy="830997"/>
          </a:xfrm>
          <a:prstGeom prst="rect">
            <a:avLst/>
          </a:prstGeom>
          <a:solidFill>
            <a:schemeClr val="bg1">
              <a:lumMod val="85000"/>
            </a:schemeClr>
          </a:solidFill>
          <a:ln>
            <a:noFill/>
          </a:ln>
        </p:spPr>
        <p:txBody>
          <a:bodyPr wrap="none">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chemeClr val="tx1"/>
                </a:solidFill>
              </a:rPr>
              <a:t>Use case diagrams represent the </a:t>
            </a:r>
            <a:r>
              <a:rPr lang="en-US" altLang="en-US" b="0" dirty="0">
                <a:solidFill>
                  <a:srgbClr val="C00000"/>
                </a:solidFill>
              </a:rPr>
              <a:t>functionality of the system</a:t>
            </a:r>
          </a:p>
          <a:p>
            <a:r>
              <a:rPr lang="en-US" altLang="en-US" b="0" dirty="0">
                <a:solidFill>
                  <a:srgbClr val="C00000"/>
                </a:solidFill>
              </a:rPr>
              <a:t>from user’s point</a:t>
            </a:r>
            <a:r>
              <a:rPr lang="en-US" altLang="en-US" b="0" dirty="0"/>
              <a:t> </a:t>
            </a:r>
            <a:r>
              <a:rPr lang="en-US" altLang="en-US" b="0" dirty="0">
                <a:solidFill>
                  <a:schemeClr val="tx1"/>
                </a:solidFill>
              </a:rPr>
              <a:t>of view</a:t>
            </a:r>
          </a:p>
        </p:txBody>
      </p:sp>
      <p:sp>
        <p:nvSpPr>
          <p:cNvPr id="63493" name="AutoShape 5"/>
          <p:cNvSpPr>
            <a:spLocks noChangeArrowheads="1"/>
          </p:cNvSpPr>
          <p:nvPr/>
        </p:nvSpPr>
        <p:spPr bwMode="auto">
          <a:xfrm>
            <a:off x="2133600" y="2971800"/>
            <a:ext cx="838200" cy="609600"/>
          </a:xfrm>
          <a:prstGeom prst="wedgeRoundRectCallout">
            <a:avLst>
              <a:gd name="adj1" fmla="val -91319"/>
              <a:gd name="adj2" fmla="val 90366"/>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cs typeface="Helvetica" charset="0"/>
              </a:rPr>
              <a:t>Actor</a:t>
            </a:r>
            <a:r>
              <a:rPr lang="en-US" altLang="en-US" b="0" dirty="0">
                <a:cs typeface="Helvetica" charset="0"/>
              </a:rPr>
              <a:t>.</a:t>
            </a:r>
          </a:p>
        </p:txBody>
      </p:sp>
      <p:sp>
        <p:nvSpPr>
          <p:cNvPr id="63494" name="AutoShape 9"/>
          <p:cNvSpPr>
            <a:spLocks noChangeArrowheads="1"/>
          </p:cNvSpPr>
          <p:nvPr/>
        </p:nvSpPr>
        <p:spPr bwMode="auto">
          <a:xfrm>
            <a:off x="6705600" y="1143000"/>
            <a:ext cx="1398588" cy="609600"/>
          </a:xfrm>
          <a:prstGeom prst="wedgeRoundRectCallout">
            <a:avLst>
              <a:gd name="adj1" fmla="val -140806"/>
              <a:gd name="adj2" fmla="val 159116"/>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cs typeface="Helvetica" charset="0"/>
              </a:rPr>
              <a:t>Use Case</a:t>
            </a:r>
          </a:p>
        </p:txBody>
      </p:sp>
      <p:sp>
        <p:nvSpPr>
          <p:cNvPr id="63495" name="AutoShape 9"/>
          <p:cNvSpPr>
            <a:spLocks noChangeArrowheads="1"/>
          </p:cNvSpPr>
          <p:nvPr/>
        </p:nvSpPr>
        <p:spPr bwMode="auto">
          <a:xfrm>
            <a:off x="6781800" y="4495800"/>
            <a:ext cx="2084388" cy="609600"/>
          </a:xfrm>
          <a:prstGeom prst="wedgeRoundRectCallout">
            <a:avLst>
              <a:gd name="adj1" fmla="val -66880"/>
              <a:gd name="adj2" fmla="val -13106"/>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2000" b="0" dirty="0">
                <a:solidFill>
                  <a:srgbClr val="C00000"/>
                </a:solidFill>
                <a:cs typeface="Helvetica" charset="0"/>
              </a:rPr>
              <a:t>System boundary</a:t>
            </a:r>
          </a:p>
        </p:txBody>
      </p:sp>
      <p:sp>
        <p:nvSpPr>
          <p:cNvPr id="63496" name="AutoShape 9"/>
          <p:cNvSpPr>
            <a:spLocks noChangeArrowheads="1"/>
          </p:cNvSpPr>
          <p:nvPr/>
        </p:nvSpPr>
        <p:spPr bwMode="auto">
          <a:xfrm>
            <a:off x="3871913" y="914400"/>
            <a:ext cx="1400175" cy="533400"/>
          </a:xfrm>
          <a:prstGeom prst="wedgeRoundRectCallout">
            <a:avLst>
              <a:gd name="adj1" fmla="val -47579"/>
              <a:gd name="adj2" fmla="val 89671"/>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cs typeface="Helvetica" charset="0"/>
              </a:rPr>
              <a:t>Classifier</a:t>
            </a:r>
          </a:p>
        </p:txBody>
      </p:sp>
    </p:spTree>
    <p:extLst>
      <p:ext uri="{BB962C8B-B14F-4D97-AF65-F5344CB8AC3E}">
        <p14:creationId xmlns:p14="http://schemas.microsoft.com/office/powerpoint/2010/main" val="294532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z="3600" dirty="0" smtClean="0">
                <a:ea typeface="ＭＳ Ｐゴシック" pitchFamily="32" charset="-128"/>
              </a:rPr>
              <a:t>Historical Remark: UML 1 used packages</a:t>
            </a:r>
          </a:p>
        </p:txBody>
      </p:sp>
      <p:grpSp>
        <p:nvGrpSpPr>
          <p:cNvPr id="2" name="Group 56"/>
          <p:cNvGrpSpPr>
            <a:grpSpLocks/>
          </p:cNvGrpSpPr>
          <p:nvPr/>
        </p:nvGrpSpPr>
        <p:grpSpPr bwMode="auto">
          <a:xfrm>
            <a:off x="693738" y="2354263"/>
            <a:ext cx="2740025" cy="1997075"/>
            <a:chOff x="437" y="1483"/>
            <a:chExt cx="1726" cy="1258"/>
          </a:xfrm>
        </p:grpSpPr>
        <p:grpSp>
          <p:nvGrpSpPr>
            <p:cNvPr id="64545" name="Group 45"/>
            <p:cNvGrpSpPr>
              <a:grpSpLocks/>
            </p:cNvGrpSpPr>
            <p:nvPr/>
          </p:nvGrpSpPr>
          <p:grpSpPr bwMode="auto">
            <a:xfrm>
              <a:off x="437" y="1993"/>
              <a:ext cx="864" cy="748"/>
              <a:chOff x="437" y="1993"/>
              <a:chExt cx="864" cy="748"/>
            </a:xfrm>
          </p:grpSpPr>
          <p:sp>
            <p:nvSpPr>
              <p:cNvPr id="64549" name="Freeform 13"/>
              <p:cNvSpPr>
                <a:spLocks/>
              </p:cNvSpPr>
              <p:nvPr/>
            </p:nvSpPr>
            <p:spPr bwMode="auto">
              <a:xfrm>
                <a:off x="611" y="210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50" name="Line 14"/>
              <p:cNvSpPr>
                <a:spLocks noChangeShapeType="1"/>
              </p:cNvSpPr>
              <p:nvPr/>
            </p:nvSpPr>
            <p:spPr bwMode="auto">
              <a:xfrm>
                <a:off x="754" y="236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1" name="Line 15"/>
              <p:cNvSpPr>
                <a:spLocks noChangeShapeType="1"/>
              </p:cNvSpPr>
              <p:nvPr/>
            </p:nvSpPr>
            <p:spPr bwMode="auto">
              <a:xfrm>
                <a:off x="611" y="222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2" name="Oval 16"/>
              <p:cNvSpPr>
                <a:spLocks noChangeArrowheads="1"/>
              </p:cNvSpPr>
              <p:nvPr/>
            </p:nvSpPr>
            <p:spPr bwMode="auto">
              <a:xfrm>
                <a:off x="683" y="1993"/>
                <a:ext cx="155" cy="156"/>
              </a:xfrm>
              <a:prstGeom prst="ellipse">
                <a:avLst/>
              </a:prstGeom>
              <a:solidFill>
                <a:srgbClr val="FFFFFF"/>
              </a:solidFill>
              <a:ln w="19050">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4553" name="Rectangle 17"/>
              <p:cNvSpPr>
                <a:spLocks noChangeArrowheads="1"/>
              </p:cNvSpPr>
              <p:nvPr/>
            </p:nvSpPr>
            <p:spPr bwMode="auto">
              <a:xfrm>
                <a:off x="437" y="2549"/>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a:solidFill>
                      <a:srgbClr val="000000"/>
                    </a:solidFill>
                    <a:latin typeface="Courier" charset="0"/>
                  </a:rPr>
                  <a:t>WatchUser</a:t>
                </a:r>
                <a:endParaRPr lang="en-US" altLang="en-US" sz="2000" b="0">
                  <a:solidFill>
                    <a:schemeClr val="tx1"/>
                  </a:solidFill>
                </a:endParaRPr>
              </a:p>
            </p:txBody>
          </p:sp>
        </p:grpSp>
        <p:sp>
          <p:nvSpPr>
            <p:cNvPr id="64547" name="Line 31"/>
            <p:cNvSpPr>
              <a:spLocks noChangeShapeType="1"/>
            </p:cNvSpPr>
            <p:nvPr/>
          </p:nvSpPr>
          <p:spPr bwMode="auto">
            <a:xfrm flipV="1">
              <a:off x="910" y="2292"/>
              <a:ext cx="121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8" name="AutoShape 5"/>
            <p:cNvSpPr>
              <a:spLocks noChangeArrowheads="1"/>
            </p:cNvSpPr>
            <p:nvPr/>
          </p:nvSpPr>
          <p:spPr bwMode="auto">
            <a:xfrm>
              <a:off x="1090" y="1483"/>
              <a:ext cx="576" cy="384"/>
            </a:xfrm>
            <a:prstGeom prst="wedgeRoundRectCallout">
              <a:avLst>
                <a:gd name="adj1" fmla="val -91319"/>
                <a:gd name="adj2" fmla="val 90366"/>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2000" b="0" dirty="0">
                  <a:solidFill>
                    <a:srgbClr val="C00000"/>
                  </a:solidFill>
                </a:rPr>
                <a:t>Actor</a:t>
              </a:r>
            </a:p>
          </p:txBody>
        </p:sp>
        <p:sp>
          <p:nvSpPr>
            <p:cNvPr id="64546" name="Line 30"/>
            <p:cNvSpPr>
              <a:spLocks noChangeShapeType="1"/>
            </p:cNvSpPr>
            <p:nvPr/>
          </p:nvSpPr>
          <p:spPr bwMode="auto">
            <a:xfrm flipV="1">
              <a:off x="883" y="1731"/>
              <a:ext cx="1280" cy="4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3978" name="AutoShape 10"/>
          <p:cNvSpPr>
            <a:spLocks noChangeArrowheads="1"/>
          </p:cNvSpPr>
          <p:nvPr/>
        </p:nvSpPr>
        <p:spPr bwMode="auto">
          <a:xfrm>
            <a:off x="1355725" y="1222375"/>
            <a:ext cx="1352550" cy="609600"/>
          </a:xfrm>
          <a:prstGeom prst="wedgeRoundRectCallout">
            <a:avLst>
              <a:gd name="adj1" fmla="val 65847"/>
              <a:gd name="adj2" fmla="val 72134"/>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Package</a:t>
            </a:r>
          </a:p>
        </p:txBody>
      </p:sp>
      <p:grpSp>
        <p:nvGrpSpPr>
          <p:cNvPr id="4" name="Group 52"/>
          <p:cNvGrpSpPr>
            <a:grpSpLocks/>
          </p:cNvGrpSpPr>
          <p:nvPr/>
        </p:nvGrpSpPr>
        <p:grpSpPr bwMode="auto">
          <a:xfrm>
            <a:off x="2884488" y="1677988"/>
            <a:ext cx="2833687" cy="3476625"/>
            <a:chOff x="1817" y="1057"/>
            <a:chExt cx="1588" cy="2190"/>
          </a:xfrm>
        </p:grpSpPr>
        <p:sp>
          <p:nvSpPr>
            <p:cNvPr id="64536" name="Rectangle 23"/>
            <p:cNvSpPr>
              <a:spLocks noChangeArrowheads="1"/>
            </p:cNvSpPr>
            <p:nvPr/>
          </p:nvSpPr>
          <p:spPr bwMode="auto">
            <a:xfrm>
              <a:off x="1817" y="1301"/>
              <a:ext cx="1588" cy="1946"/>
            </a:xfrm>
            <a:prstGeom prst="rect">
              <a:avLst/>
            </a:prstGeom>
            <a:solidFill>
              <a:schemeClr val="accent5">
                <a:lumMod val="20000"/>
                <a:lumOff val="80000"/>
              </a:schemeClr>
            </a:solidFill>
            <a:ln w="19050">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4537" name="Group 42"/>
            <p:cNvGrpSpPr>
              <a:grpSpLocks/>
            </p:cNvGrpSpPr>
            <p:nvPr/>
          </p:nvGrpSpPr>
          <p:grpSpPr bwMode="auto">
            <a:xfrm>
              <a:off x="1819" y="1106"/>
              <a:ext cx="1005" cy="183"/>
              <a:chOff x="2722" y="3694"/>
              <a:chExt cx="778" cy="277"/>
            </a:xfrm>
          </p:grpSpPr>
          <p:grpSp>
            <p:nvGrpSpPr>
              <p:cNvPr id="64539" name="Group 38"/>
              <p:cNvGrpSpPr>
                <a:grpSpLocks/>
              </p:cNvGrpSpPr>
              <p:nvPr/>
            </p:nvGrpSpPr>
            <p:grpSpPr bwMode="auto">
              <a:xfrm>
                <a:off x="2722" y="3694"/>
                <a:ext cx="384" cy="275"/>
                <a:chOff x="2722" y="3694"/>
                <a:chExt cx="384" cy="275"/>
              </a:xfrm>
            </p:grpSpPr>
            <p:sp>
              <p:nvSpPr>
                <p:cNvPr id="64543" name="Line 36"/>
                <p:cNvSpPr>
                  <a:spLocks noChangeShapeType="1"/>
                </p:cNvSpPr>
                <p:nvPr/>
              </p:nvSpPr>
              <p:spPr bwMode="auto">
                <a:xfrm flipV="1">
                  <a:off x="2722" y="3694"/>
                  <a:ext cx="78"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4" name="Line 37"/>
                <p:cNvSpPr>
                  <a:spLocks noChangeShapeType="1"/>
                </p:cNvSpPr>
                <p:nvPr/>
              </p:nvSpPr>
              <p:spPr bwMode="auto">
                <a:xfrm>
                  <a:off x="2808" y="3694"/>
                  <a:ext cx="2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4540" name="Group 39"/>
              <p:cNvGrpSpPr>
                <a:grpSpLocks/>
              </p:cNvGrpSpPr>
              <p:nvPr/>
            </p:nvGrpSpPr>
            <p:grpSpPr bwMode="auto">
              <a:xfrm flipH="1">
                <a:off x="3116" y="3696"/>
                <a:ext cx="384" cy="275"/>
                <a:chOff x="2722" y="3694"/>
                <a:chExt cx="384" cy="275"/>
              </a:xfrm>
            </p:grpSpPr>
            <p:sp>
              <p:nvSpPr>
                <p:cNvPr id="64541" name="Line 40"/>
                <p:cNvSpPr>
                  <a:spLocks noChangeShapeType="1"/>
                </p:cNvSpPr>
                <p:nvPr/>
              </p:nvSpPr>
              <p:spPr bwMode="auto">
                <a:xfrm flipV="1">
                  <a:off x="2722" y="3694"/>
                  <a:ext cx="78"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2" name="Line 41"/>
                <p:cNvSpPr>
                  <a:spLocks noChangeShapeType="1"/>
                </p:cNvSpPr>
                <p:nvPr/>
              </p:nvSpPr>
              <p:spPr bwMode="auto">
                <a:xfrm>
                  <a:off x="2808" y="3694"/>
                  <a:ext cx="2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4538" name="Text Box 43"/>
            <p:cNvSpPr txBox="1">
              <a:spLocks noChangeArrowheads="1"/>
            </p:cNvSpPr>
            <p:nvPr/>
          </p:nvSpPr>
          <p:spPr bwMode="auto">
            <a:xfrm>
              <a:off x="1879" y="1057"/>
              <a:ext cx="6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dirty="0">
                  <a:solidFill>
                    <a:srgbClr val="000000"/>
                  </a:solidFill>
                  <a:latin typeface="Courier" charset="0"/>
                </a:rPr>
                <a:t> Watch</a:t>
              </a:r>
              <a:endParaRPr lang="en-US" altLang="en-US" sz="2000" b="0" dirty="0">
                <a:solidFill>
                  <a:schemeClr val="tx1"/>
                </a:solidFill>
              </a:endParaRPr>
            </a:p>
          </p:txBody>
        </p:sp>
      </p:grpSp>
      <p:sp>
        <p:nvSpPr>
          <p:cNvPr id="64519" name="Text Box 44"/>
          <p:cNvSpPr txBox="1">
            <a:spLocks noChangeArrowheads="1"/>
          </p:cNvSpPr>
          <p:nvPr/>
        </p:nvSpPr>
        <p:spPr bwMode="auto">
          <a:xfrm>
            <a:off x="466725" y="5537200"/>
            <a:ext cx="8347157" cy="830997"/>
          </a:xfrm>
          <a:prstGeom prst="rect">
            <a:avLst/>
          </a:prstGeom>
          <a:solidFill>
            <a:schemeClr val="bg1">
              <a:lumMod val="85000"/>
            </a:schemeClr>
          </a:solidFill>
          <a:ln>
            <a:noFill/>
          </a:ln>
        </p:spPr>
        <p:txBody>
          <a:bodyPr wrap="none">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chemeClr val="tx1"/>
                </a:solidFill>
              </a:rPr>
              <a:t>Use case diagrams represent the functionality of the system</a:t>
            </a:r>
          </a:p>
          <a:p>
            <a:r>
              <a:rPr lang="en-US" altLang="en-US" b="0" dirty="0">
                <a:solidFill>
                  <a:schemeClr val="tx1"/>
                </a:solidFill>
              </a:rPr>
              <a:t>from user’s point of view</a:t>
            </a:r>
          </a:p>
        </p:txBody>
      </p:sp>
      <p:grpSp>
        <p:nvGrpSpPr>
          <p:cNvPr id="8" name="Group 59"/>
          <p:cNvGrpSpPr>
            <a:grpSpLocks/>
          </p:cNvGrpSpPr>
          <p:nvPr/>
        </p:nvGrpSpPr>
        <p:grpSpPr bwMode="auto">
          <a:xfrm>
            <a:off x="3481389" y="2425700"/>
            <a:ext cx="1243013" cy="2406650"/>
            <a:chOff x="2193" y="1528"/>
            <a:chExt cx="783" cy="1516"/>
          </a:xfrm>
        </p:grpSpPr>
        <p:sp>
          <p:nvSpPr>
            <p:cNvPr id="64529" name="Rectangle 25"/>
            <p:cNvSpPr>
              <a:spLocks noChangeArrowheads="1"/>
            </p:cNvSpPr>
            <p:nvPr/>
          </p:nvSpPr>
          <p:spPr bwMode="auto">
            <a:xfrm>
              <a:off x="2278" y="1621"/>
              <a:ext cx="60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dirty="0" err="1">
                  <a:solidFill>
                    <a:srgbClr val="000000"/>
                  </a:solidFill>
                  <a:latin typeface="Courier" charset="0"/>
                </a:rPr>
                <a:t>ReadTime</a:t>
              </a:r>
              <a:endParaRPr lang="en-US" altLang="en-US" sz="1400" b="0" dirty="0">
                <a:solidFill>
                  <a:schemeClr val="tx1"/>
                </a:solidFill>
              </a:endParaRPr>
            </a:p>
          </p:txBody>
        </p:sp>
        <p:sp>
          <p:nvSpPr>
            <p:cNvPr id="64530" name="Oval 24"/>
            <p:cNvSpPr>
              <a:spLocks noChangeArrowheads="1"/>
            </p:cNvSpPr>
            <p:nvPr/>
          </p:nvSpPr>
          <p:spPr bwMode="auto">
            <a:xfrm>
              <a:off x="2193" y="1528"/>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4531" name="Group 46"/>
            <p:cNvGrpSpPr>
              <a:grpSpLocks/>
            </p:cNvGrpSpPr>
            <p:nvPr/>
          </p:nvGrpSpPr>
          <p:grpSpPr bwMode="auto">
            <a:xfrm>
              <a:off x="2223" y="2125"/>
              <a:ext cx="753" cy="322"/>
              <a:chOff x="2223" y="2125"/>
              <a:chExt cx="753" cy="322"/>
            </a:xfrm>
          </p:grpSpPr>
          <p:sp>
            <p:nvSpPr>
              <p:cNvPr id="64534" name="Oval 26"/>
              <p:cNvSpPr>
                <a:spLocks noChangeArrowheads="1"/>
              </p:cNvSpPr>
              <p:nvPr/>
            </p:nvSpPr>
            <p:spPr bwMode="auto">
              <a:xfrm>
                <a:off x="2223" y="2125"/>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4535" name="Rectangle 27"/>
              <p:cNvSpPr>
                <a:spLocks noChangeArrowheads="1"/>
              </p:cNvSpPr>
              <p:nvPr/>
            </p:nvSpPr>
            <p:spPr bwMode="auto">
              <a:xfrm>
                <a:off x="2377" y="2208"/>
                <a:ext cx="4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400" dirty="0" err="1">
                    <a:solidFill>
                      <a:srgbClr val="000000"/>
                    </a:solidFill>
                    <a:latin typeface="Courier" charset="0"/>
                  </a:rPr>
                  <a:t>SetTime</a:t>
                </a:r>
                <a:endParaRPr lang="en-US" altLang="en-US" sz="1400" b="0" dirty="0">
                  <a:solidFill>
                    <a:schemeClr val="tx1"/>
                  </a:solidFill>
                </a:endParaRPr>
              </a:p>
            </p:txBody>
          </p:sp>
        </p:grpSp>
        <p:sp>
          <p:nvSpPr>
            <p:cNvPr id="64532" name="Rectangle 29"/>
            <p:cNvSpPr>
              <a:spLocks noChangeArrowheads="1"/>
            </p:cNvSpPr>
            <p:nvPr/>
          </p:nvSpPr>
          <p:spPr bwMode="auto">
            <a:xfrm>
              <a:off x="2264" y="2825"/>
              <a:ext cx="6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200" dirty="0" err="1">
                  <a:solidFill>
                    <a:srgbClr val="000000"/>
                  </a:solidFill>
                  <a:latin typeface="Courier" charset="0"/>
                </a:rPr>
                <a:t>ChangeBattery</a:t>
              </a:r>
              <a:endParaRPr lang="en-US" altLang="en-US" sz="1200" b="0" dirty="0">
                <a:solidFill>
                  <a:schemeClr val="tx1"/>
                </a:solidFill>
              </a:endParaRPr>
            </a:p>
          </p:txBody>
        </p:sp>
        <p:sp>
          <p:nvSpPr>
            <p:cNvPr id="64533" name="Oval 28"/>
            <p:cNvSpPr>
              <a:spLocks noChangeArrowheads="1"/>
            </p:cNvSpPr>
            <p:nvPr/>
          </p:nvSpPr>
          <p:spPr bwMode="auto">
            <a:xfrm>
              <a:off x="2223" y="2722"/>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sp>
        <p:nvSpPr>
          <p:cNvPr id="64521" name="Freeform 18"/>
          <p:cNvSpPr>
            <a:spLocks/>
          </p:cNvSpPr>
          <p:nvPr/>
        </p:nvSpPr>
        <p:spPr bwMode="auto">
          <a:xfrm>
            <a:off x="7226300" y="3335338"/>
            <a:ext cx="227013" cy="663575"/>
          </a:xfrm>
          <a:custGeom>
            <a:avLst/>
            <a:gdLst>
              <a:gd name="T0" fmla="*/ 2147483647 w 143"/>
              <a:gd name="T1" fmla="*/ 0 h 418"/>
              <a:gd name="T2" fmla="*/ 2147483647 w 143"/>
              <a:gd name="T3" fmla="*/ 2147483647 h 418"/>
              <a:gd name="T4" fmla="*/ 0 w 143"/>
              <a:gd name="T5" fmla="*/ 2147483647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2" name="Line 19"/>
          <p:cNvSpPr>
            <a:spLocks noChangeShapeType="1"/>
          </p:cNvSpPr>
          <p:nvPr/>
        </p:nvSpPr>
        <p:spPr bwMode="auto">
          <a:xfrm>
            <a:off x="7453313" y="3752850"/>
            <a:ext cx="246062" cy="246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3" name="Line 20"/>
          <p:cNvSpPr>
            <a:spLocks noChangeShapeType="1"/>
          </p:cNvSpPr>
          <p:nvPr/>
        </p:nvSpPr>
        <p:spPr bwMode="auto">
          <a:xfrm>
            <a:off x="7226300" y="3524250"/>
            <a:ext cx="4730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4" name="Oval 21"/>
          <p:cNvSpPr>
            <a:spLocks noChangeArrowheads="1"/>
          </p:cNvSpPr>
          <p:nvPr/>
        </p:nvSpPr>
        <p:spPr bwMode="auto">
          <a:xfrm>
            <a:off x="7339013" y="3163888"/>
            <a:ext cx="247650" cy="247650"/>
          </a:xfrm>
          <a:prstGeom prst="ellipse">
            <a:avLst/>
          </a:prstGeom>
          <a:solidFill>
            <a:srgbClr val="FFFFFF"/>
          </a:solidFill>
          <a:ln w="19050">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4525" name="Rectangle 22"/>
          <p:cNvSpPr>
            <a:spLocks noChangeArrowheads="1"/>
          </p:cNvSpPr>
          <p:nvPr/>
        </p:nvSpPr>
        <p:spPr bwMode="auto">
          <a:xfrm>
            <a:off x="6496050" y="4046538"/>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a:solidFill>
                  <a:srgbClr val="000000"/>
                </a:solidFill>
                <a:latin typeface="Courier" charset="0"/>
              </a:rPr>
              <a:t>WatchRepairPerson</a:t>
            </a:r>
            <a:endParaRPr lang="en-US" altLang="en-US" sz="2000" b="0">
              <a:solidFill>
                <a:schemeClr val="tx1"/>
              </a:solidFill>
            </a:endParaRPr>
          </a:p>
        </p:txBody>
      </p:sp>
      <p:sp>
        <p:nvSpPr>
          <p:cNvPr id="64526" name="Line 32"/>
          <p:cNvSpPr>
            <a:spLocks noChangeShapeType="1"/>
          </p:cNvSpPr>
          <p:nvPr/>
        </p:nvSpPr>
        <p:spPr bwMode="auto">
          <a:xfrm flipV="1">
            <a:off x="4716463" y="3829050"/>
            <a:ext cx="2562225" cy="687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7" name="Line 47"/>
          <p:cNvSpPr>
            <a:spLocks noChangeShapeType="1"/>
          </p:cNvSpPr>
          <p:nvPr/>
        </p:nvSpPr>
        <p:spPr bwMode="auto">
          <a:xfrm>
            <a:off x="4665663" y="2789238"/>
            <a:ext cx="2676525" cy="9255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8" name="Line 60"/>
          <p:cNvSpPr>
            <a:spLocks noChangeShapeType="1"/>
          </p:cNvSpPr>
          <p:nvPr/>
        </p:nvSpPr>
        <p:spPr bwMode="auto">
          <a:xfrm>
            <a:off x="4703763" y="3586163"/>
            <a:ext cx="2600325" cy="149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7" name="AutoShape 9"/>
          <p:cNvSpPr>
            <a:spLocks noChangeArrowheads="1"/>
          </p:cNvSpPr>
          <p:nvPr/>
        </p:nvSpPr>
        <p:spPr bwMode="auto">
          <a:xfrm>
            <a:off x="5664200" y="1155700"/>
            <a:ext cx="1398588" cy="609600"/>
          </a:xfrm>
          <a:prstGeom prst="wedgeRoundRectCallout">
            <a:avLst>
              <a:gd name="adj1" fmla="val -140806"/>
              <a:gd name="adj2" fmla="val 159116"/>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Use case</a:t>
            </a:r>
          </a:p>
        </p:txBody>
      </p:sp>
    </p:spTree>
    <p:extLst>
      <p:ext uri="{BB962C8B-B14F-4D97-AF65-F5344CB8AC3E}">
        <p14:creationId xmlns:p14="http://schemas.microsoft.com/office/powerpoint/2010/main" val="94104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8" grpId="0" animBg="1" autoUpdateAnimBg="0"/>
      <p:bldP spid="8397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smtClean="0">
                <a:ea typeface="ＭＳ Ｐゴシック" pitchFamily="32" charset="-128"/>
              </a:rPr>
              <a:t>UML: Class diagrams</a:t>
            </a:r>
          </a:p>
        </p:txBody>
      </p:sp>
      <p:sp>
        <p:nvSpPr>
          <p:cNvPr id="82979" name="AutoShape 35"/>
          <p:cNvSpPr>
            <a:spLocks noChangeArrowheads="1"/>
          </p:cNvSpPr>
          <p:nvPr/>
        </p:nvSpPr>
        <p:spPr bwMode="auto">
          <a:xfrm>
            <a:off x="5461000" y="1866900"/>
            <a:ext cx="914400" cy="609600"/>
          </a:xfrm>
          <a:prstGeom prst="wedgeRoundRectCallout">
            <a:avLst>
              <a:gd name="adj1" fmla="val -130556"/>
              <a:gd name="adj2" fmla="val 103907"/>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Class</a:t>
            </a:r>
          </a:p>
        </p:txBody>
      </p:sp>
      <p:sp>
        <p:nvSpPr>
          <p:cNvPr id="82980" name="AutoShape 36"/>
          <p:cNvSpPr>
            <a:spLocks noChangeArrowheads="1"/>
          </p:cNvSpPr>
          <p:nvPr/>
        </p:nvSpPr>
        <p:spPr bwMode="auto">
          <a:xfrm>
            <a:off x="1231900" y="1498600"/>
            <a:ext cx="1676400" cy="609600"/>
          </a:xfrm>
          <a:prstGeom prst="wedgeRoundRectCallout">
            <a:avLst>
              <a:gd name="adj1" fmla="val 66287"/>
              <a:gd name="adj2" fmla="val 300259"/>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Association</a:t>
            </a:r>
          </a:p>
        </p:txBody>
      </p:sp>
      <p:sp>
        <p:nvSpPr>
          <p:cNvPr id="82981" name="AutoShape 37"/>
          <p:cNvSpPr>
            <a:spLocks noChangeArrowheads="1"/>
          </p:cNvSpPr>
          <p:nvPr/>
        </p:nvSpPr>
        <p:spPr bwMode="auto">
          <a:xfrm>
            <a:off x="231775" y="2605088"/>
            <a:ext cx="1574800" cy="609600"/>
          </a:xfrm>
          <a:prstGeom prst="wedgeRoundRectCallout">
            <a:avLst>
              <a:gd name="adj1" fmla="val -2519"/>
              <a:gd name="adj2" fmla="val 122917"/>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Multiplicity</a:t>
            </a:r>
          </a:p>
        </p:txBody>
      </p:sp>
      <p:sp>
        <p:nvSpPr>
          <p:cNvPr id="65542" name="Text Box 41"/>
          <p:cNvSpPr txBox="1">
            <a:spLocks noChangeArrowheads="1"/>
          </p:cNvSpPr>
          <p:nvPr/>
        </p:nvSpPr>
        <p:spPr bwMode="auto">
          <a:xfrm>
            <a:off x="1009650" y="5641331"/>
            <a:ext cx="7404591" cy="461665"/>
          </a:xfrm>
          <a:prstGeom prst="rect">
            <a:avLst/>
          </a:prstGeom>
          <a:solidFill>
            <a:schemeClr val="bg1">
              <a:lumMod val="85000"/>
            </a:schemeClr>
          </a:solidFill>
          <a:ln>
            <a:noFill/>
          </a:ln>
        </p:spPr>
        <p:txBody>
          <a:bodyPr wrap="none" anchor="ctr">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Class diagrams represent the </a:t>
            </a:r>
            <a:r>
              <a:rPr lang="en-US" altLang="en-US" b="0" dirty="0">
                <a:solidFill>
                  <a:schemeClr val="tx1"/>
                </a:solidFill>
              </a:rPr>
              <a:t>structure</a:t>
            </a:r>
            <a:r>
              <a:rPr lang="en-US" altLang="en-US" b="0" dirty="0">
                <a:solidFill>
                  <a:srgbClr val="C00000"/>
                </a:solidFill>
              </a:rPr>
              <a:t> of the system</a:t>
            </a:r>
          </a:p>
        </p:txBody>
      </p:sp>
      <p:sp>
        <p:nvSpPr>
          <p:cNvPr id="82997" name="Rectangle 53"/>
          <p:cNvSpPr>
            <a:spLocks noChangeArrowheads="1"/>
          </p:cNvSpPr>
          <p:nvPr/>
        </p:nvSpPr>
        <p:spPr bwMode="auto">
          <a:xfrm>
            <a:off x="1000125" y="3638550"/>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2</a:t>
            </a:r>
            <a:endParaRPr lang="en-US" altLang="en-US" sz="2000" b="0">
              <a:solidFill>
                <a:schemeClr val="tx1"/>
              </a:solidFill>
              <a:latin typeface="Lucida Sans Typewriter" charset="0"/>
            </a:endParaRPr>
          </a:p>
        </p:txBody>
      </p:sp>
      <p:sp>
        <p:nvSpPr>
          <p:cNvPr id="82998" name="Freeform 54"/>
          <p:cNvSpPr>
            <a:spLocks/>
          </p:cNvSpPr>
          <p:nvPr/>
        </p:nvSpPr>
        <p:spPr bwMode="auto">
          <a:xfrm>
            <a:off x="1190625" y="3297238"/>
            <a:ext cx="2765425" cy="604837"/>
          </a:xfrm>
          <a:custGeom>
            <a:avLst/>
            <a:gdLst>
              <a:gd name="T0" fmla="*/ 0 w 1742"/>
              <a:gd name="T1" fmla="*/ 2147483647 h 337"/>
              <a:gd name="T2" fmla="*/ 0 w 1742"/>
              <a:gd name="T3" fmla="*/ 2147483647 h 337"/>
              <a:gd name="T4" fmla="*/ 2147483647 w 1742"/>
              <a:gd name="T5" fmla="*/ 2147483647 h 337"/>
              <a:gd name="T6" fmla="*/ 2147483647 w 1742"/>
              <a:gd name="T7" fmla="*/ 0 h 337"/>
              <a:gd name="T8" fmla="*/ 0 60000 65536"/>
              <a:gd name="T9" fmla="*/ 0 60000 65536"/>
              <a:gd name="T10" fmla="*/ 0 60000 65536"/>
              <a:gd name="T11" fmla="*/ 0 60000 65536"/>
              <a:gd name="T12" fmla="*/ 0 w 1742"/>
              <a:gd name="T13" fmla="*/ 0 h 337"/>
              <a:gd name="T14" fmla="*/ 1742 w 1742"/>
              <a:gd name="T15" fmla="*/ 337 h 337"/>
            </a:gdLst>
            <a:ahLst/>
            <a:cxnLst>
              <a:cxn ang="T8">
                <a:pos x="T0" y="T1"/>
              </a:cxn>
              <a:cxn ang="T9">
                <a:pos x="T2" y="T3"/>
              </a:cxn>
              <a:cxn ang="T10">
                <a:pos x="T4" y="T5"/>
              </a:cxn>
              <a:cxn ang="T11">
                <a:pos x="T6" y="T7"/>
              </a:cxn>
            </a:cxnLst>
            <a:rect l="T12" t="T13" r="T14" b="T15"/>
            <a:pathLst>
              <a:path w="1742" h="337">
                <a:moveTo>
                  <a:pt x="0" y="337"/>
                </a:moveTo>
                <a:lnTo>
                  <a:pt x="0" y="197"/>
                </a:lnTo>
                <a:lnTo>
                  <a:pt x="1742" y="197"/>
                </a:lnTo>
                <a:lnTo>
                  <a:pt x="1742"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96" name="Rectangle 52"/>
          <p:cNvSpPr>
            <a:spLocks noChangeArrowheads="1"/>
          </p:cNvSpPr>
          <p:nvPr/>
        </p:nvSpPr>
        <p:spPr bwMode="auto">
          <a:xfrm>
            <a:off x="3749675" y="3375025"/>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1</a:t>
            </a:r>
            <a:endParaRPr lang="en-US" altLang="en-US" sz="2000" b="0">
              <a:solidFill>
                <a:schemeClr val="tx1"/>
              </a:solidFill>
              <a:latin typeface="Lucida Sans Typewriter" charset="0"/>
            </a:endParaRPr>
          </a:p>
        </p:txBody>
      </p:sp>
      <p:grpSp>
        <p:nvGrpSpPr>
          <p:cNvPr id="2" name="Group 80"/>
          <p:cNvGrpSpPr>
            <a:grpSpLocks/>
          </p:cNvGrpSpPr>
          <p:nvPr/>
        </p:nvGrpSpPr>
        <p:grpSpPr bwMode="auto">
          <a:xfrm>
            <a:off x="3089275" y="3279775"/>
            <a:ext cx="5057775" cy="733425"/>
            <a:chOff x="1946" y="2066"/>
            <a:chExt cx="3186" cy="462"/>
          </a:xfrm>
        </p:grpSpPr>
        <p:sp>
          <p:nvSpPr>
            <p:cNvPr id="65563" name="Freeform 51"/>
            <p:cNvSpPr>
              <a:spLocks/>
            </p:cNvSpPr>
            <p:nvPr/>
          </p:nvSpPr>
          <p:spPr bwMode="auto">
            <a:xfrm>
              <a:off x="2113" y="2069"/>
              <a:ext cx="646" cy="436"/>
            </a:xfrm>
            <a:custGeom>
              <a:avLst/>
              <a:gdLst>
                <a:gd name="T0" fmla="*/ 0 w 646"/>
                <a:gd name="T1" fmla="*/ 2644 h 337"/>
                <a:gd name="T2" fmla="*/ 0 w 646"/>
                <a:gd name="T3" fmla="*/ 1983 h 337"/>
                <a:gd name="T4" fmla="*/ 646 w 646"/>
                <a:gd name="T5" fmla="*/ 1983 h 337"/>
                <a:gd name="T6" fmla="*/ 646 w 646"/>
                <a:gd name="T7" fmla="*/ 0 h 337"/>
                <a:gd name="T8" fmla="*/ 0 60000 65536"/>
                <a:gd name="T9" fmla="*/ 0 60000 65536"/>
                <a:gd name="T10" fmla="*/ 0 60000 65536"/>
                <a:gd name="T11" fmla="*/ 0 60000 65536"/>
                <a:gd name="T12" fmla="*/ 0 w 646"/>
                <a:gd name="T13" fmla="*/ 0 h 337"/>
                <a:gd name="T14" fmla="*/ 646 w 646"/>
                <a:gd name="T15" fmla="*/ 337 h 337"/>
              </a:gdLst>
              <a:ahLst/>
              <a:cxnLst>
                <a:cxn ang="T8">
                  <a:pos x="T0" y="T1"/>
                </a:cxn>
                <a:cxn ang="T9">
                  <a:pos x="T2" y="T3"/>
                </a:cxn>
                <a:cxn ang="T10">
                  <a:pos x="T4" y="T5"/>
                </a:cxn>
                <a:cxn ang="T11">
                  <a:pos x="T6" y="T7"/>
                </a:cxn>
              </a:cxnLst>
              <a:rect l="T12" t="T13" r="T14" b="T15"/>
              <a:pathLst>
                <a:path w="646" h="337">
                  <a:moveTo>
                    <a:pt x="0" y="337"/>
                  </a:moveTo>
                  <a:lnTo>
                    <a:pt x="0" y="253"/>
                  </a:lnTo>
                  <a:lnTo>
                    <a:pt x="646" y="253"/>
                  </a:lnTo>
                  <a:lnTo>
                    <a:pt x="646"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64" name="Rectangle 55"/>
            <p:cNvSpPr>
              <a:spLocks noChangeArrowheads="1"/>
            </p:cNvSpPr>
            <p:nvPr/>
          </p:nvSpPr>
          <p:spPr bwMode="auto">
            <a:xfrm>
              <a:off x="2632" y="212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1</a:t>
              </a:r>
              <a:endParaRPr lang="en-US" altLang="en-US" sz="2000" b="0">
                <a:solidFill>
                  <a:schemeClr val="tx1"/>
                </a:solidFill>
                <a:latin typeface="Lucida Sans Typewriter" charset="0"/>
              </a:endParaRPr>
            </a:p>
          </p:txBody>
        </p:sp>
        <p:sp>
          <p:nvSpPr>
            <p:cNvPr id="65565" name="Rectangle 56"/>
            <p:cNvSpPr>
              <a:spLocks noChangeArrowheads="1"/>
            </p:cNvSpPr>
            <p:nvPr/>
          </p:nvSpPr>
          <p:spPr bwMode="auto">
            <a:xfrm>
              <a:off x="1946" y="233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1</a:t>
              </a:r>
              <a:endParaRPr lang="en-US" altLang="en-US" sz="2000" b="0">
                <a:solidFill>
                  <a:schemeClr val="tx1"/>
                </a:solidFill>
                <a:latin typeface="Lucida Sans Typewriter" charset="0"/>
              </a:endParaRPr>
            </a:p>
          </p:txBody>
        </p:sp>
        <p:sp>
          <p:nvSpPr>
            <p:cNvPr id="65566" name="Freeform 57"/>
            <p:cNvSpPr>
              <a:spLocks/>
            </p:cNvSpPr>
            <p:nvPr/>
          </p:nvSpPr>
          <p:spPr bwMode="auto">
            <a:xfrm>
              <a:off x="2934" y="2069"/>
              <a:ext cx="668" cy="454"/>
            </a:xfrm>
            <a:custGeom>
              <a:avLst/>
              <a:gdLst>
                <a:gd name="T0" fmla="*/ 845 w 646"/>
                <a:gd name="T1" fmla="*/ 4921 h 323"/>
                <a:gd name="T2" fmla="*/ 845 w 646"/>
                <a:gd name="T3" fmla="*/ 3857 h 323"/>
                <a:gd name="T4" fmla="*/ 0 w 646"/>
                <a:gd name="T5" fmla="*/ 3857 h 323"/>
                <a:gd name="T6" fmla="*/ 0 w 646"/>
                <a:gd name="T7" fmla="*/ 0 h 323"/>
                <a:gd name="T8" fmla="*/ 0 60000 65536"/>
                <a:gd name="T9" fmla="*/ 0 60000 65536"/>
                <a:gd name="T10" fmla="*/ 0 60000 65536"/>
                <a:gd name="T11" fmla="*/ 0 60000 65536"/>
                <a:gd name="T12" fmla="*/ 0 w 646"/>
                <a:gd name="T13" fmla="*/ 0 h 323"/>
                <a:gd name="T14" fmla="*/ 646 w 646"/>
                <a:gd name="T15" fmla="*/ 323 h 323"/>
              </a:gdLst>
              <a:ahLst/>
              <a:cxnLst>
                <a:cxn ang="T8">
                  <a:pos x="T0" y="T1"/>
                </a:cxn>
                <a:cxn ang="T9">
                  <a:pos x="T2" y="T3"/>
                </a:cxn>
                <a:cxn ang="T10">
                  <a:pos x="T4" y="T5"/>
                </a:cxn>
                <a:cxn ang="T11">
                  <a:pos x="T6" y="T7"/>
                </a:cxn>
              </a:cxnLst>
              <a:rect l="T12" t="T13" r="T14" b="T15"/>
              <a:pathLst>
                <a:path w="646" h="323">
                  <a:moveTo>
                    <a:pt x="646" y="323"/>
                  </a:moveTo>
                  <a:lnTo>
                    <a:pt x="646" y="253"/>
                  </a:lnTo>
                  <a:lnTo>
                    <a:pt x="0" y="253"/>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67" name="Rectangle 58"/>
            <p:cNvSpPr>
              <a:spLocks noChangeArrowheads="1"/>
            </p:cNvSpPr>
            <p:nvPr/>
          </p:nvSpPr>
          <p:spPr bwMode="auto">
            <a:xfrm>
              <a:off x="3271" y="212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1</a:t>
              </a:r>
              <a:endParaRPr lang="en-US" altLang="en-US" sz="2000" b="0">
                <a:solidFill>
                  <a:schemeClr val="tx1"/>
                </a:solidFill>
                <a:latin typeface="Lucida Sans Typewriter" charset="0"/>
              </a:endParaRPr>
            </a:p>
          </p:txBody>
        </p:sp>
        <p:sp>
          <p:nvSpPr>
            <p:cNvPr id="65568" name="Rectangle 59"/>
            <p:cNvSpPr>
              <a:spLocks noChangeArrowheads="1"/>
            </p:cNvSpPr>
            <p:nvPr/>
          </p:nvSpPr>
          <p:spPr bwMode="auto">
            <a:xfrm>
              <a:off x="5036" y="2325"/>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1</a:t>
              </a:r>
              <a:endParaRPr lang="en-US" altLang="en-US" sz="2000" b="0">
                <a:solidFill>
                  <a:schemeClr val="tx1"/>
                </a:solidFill>
                <a:latin typeface="Lucida Sans Typewriter" charset="0"/>
              </a:endParaRPr>
            </a:p>
          </p:txBody>
        </p:sp>
        <p:sp>
          <p:nvSpPr>
            <p:cNvPr id="65569" name="Freeform 60"/>
            <p:cNvSpPr>
              <a:spLocks/>
            </p:cNvSpPr>
            <p:nvPr/>
          </p:nvSpPr>
          <p:spPr bwMode="auto">
            <a:xfrm>
              <a:off x="3237" y="2066"/>
              <a:ext cx="1764" cy="447"/>
            </a:xfrm>
            <a:custGeom>
              <a:avLst/>
              <a:gdLst>
                <a:gd name="T0" fmla="*/ 1926 w 1742"/>
                <a:gd name="T1" fmla="*/ 3232 h 337"/>
                <a:gd name="T2" fmla="*/ 1926 w 1742"/>
                <a:gd name="T3" fmla="*/ 1886 h 337"/>
                <a:gd name="T4" fmla="*/ 0 w 1742"/>
                <a:gd name="T5" fmla="*/ 1886 h 337"/>
                <a:gd name="T6" fmla="*/ 0 w 1742"/>
                <a:gd name="T7" fmla="*/ 0 h 337"/>
                <a:gd name="T8" fmla="*/ 0 60000 65536"/>
                <a:gd name="T9" fmla="*/ 0 60000 65536"/>
                <a:gd name="T10" fmla="*/ 0 60000 65536"/>
                <a:gd name="T11" fmla="*/ 0 60000 65536"/>
                <a:gd name="T12" fmla="*/ 0 w 1742"/>
                <a:gd name="T13" fmla="*/ 0 h 337"/>
                <a:gd name="T14" fmla="*/ 1742 w 1742"/>
                <a:gd name="T15" fmla="*/ 337 h 337"/>
              </a:gdLst>
              <a:ahLst/>
              <a:cxnLst>
                <a:cxn ang="T8">
                  <a:pos x="T0" y="T1"/>
                </a:cxn>
                <a:cxn ang="T9">
                  <a:pos x="T2" y="T3"/>
                </a:cxn>
                <a:cxn ang="T10">
                  <a:pos x="T4" y="T5"/>
                </a:cxn>
                <a:cxn ang="T11">
                  <a:pos x="T6" y="T7"/>
                </a:cxn>
              </a:cxnLst>
              <a:rect l="T12" t="T13" r="T14" b="T15"/>
              <a:pathLst>
                <a:path w="1742" h="337">
                  <a:moveTo>
                    <a:pt x="1742" y="337"/>
                  </a:moveTo>
                  <a:lnTo>
                    <a:pt x="1742" y="197"/>
                  </a:lnTo>
                  <a:lnTo>
                    <a:pt x="0" y="197"/>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70" name="Rectangle 61"/>
            <p:cNvSpPr>
              <a:spLocks noChangeArrowheads="1"/>
            </p:cNvSpPr>
            <p:nvPr/>
          </p:nvSpPr>
          <p:spPr bwMode="auto">
            <a:xfrm>
              <a:off x="3002" y="212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1</a:t>
              </a:r>
              <a:endParaRPr lang="en-US" altLang="en-US" sz="2000" b="0">
                <a:solidFill>
                  <a:schemeClr val="tx1"/>
                </a:solidFill>
                <a:latin typeface="Lucida Sans Typewriter" charset="0"/>
              </a:endParaRPr>
            </a:p>
          </p:txBody>
        </p:sp>
        <p:sp>
          <p:nvSpPr>
            <p:cNvPr id="65571" name="Rectangle 62"/>
            <p:cNvSpPr>
              <a:spLocks noChangeArrowheads="1"/>
            </p:cNvSpPr>
            <p:nvPr/>
          </p:nvSpPr>
          <p:spPr bwMode="auto">
            <a:xfrm>
              <a:off x="3665" y="2325"/>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2</a:t>
              </a:r>
              <a:endParaRPr lang="en-US" altLang="en-US" sz="2000" b="0">
                <a:solidFill>
                  <a:schemeClr val="tx1"/>
                </a:solidFill>
                <a:latin typeface="Lucida Sans Typewriter" charset="0"/>
              </a:endParaRPr>
            </a:p>
          </p:txBody>
        </p:sp>
      </p:grpSp>
      <p:grpSp>
        <p:nvGrpSpPr>
          <p:cNvPr id="3" name="Group 63"/>
          <p:cNvGrpSpPr>
            <a:grpSpLocks/>
          </p:cNvGrpSpPr>
          <p:nvPr/>
        </p:nvGrpSpPr>
        <p:grpSpPr bwMode="auto">
          <a:xfrm>
            <a:off x="3530600" y="2860675"/>
            <a:ext cx="1997075" cy="458788"/>
            <a:chOff x="2366" y="1725"/>
            <a:chExt cx="1053" cy="267"/>
          </a:xfrm>
        </p:grpSpPr>
        <p:sp>
          <p:nvSpPr>
            <p:cNvPr id="65561" name="Rectangle 64"/>
            <p:cNvSpPr>
              <a:spLocks noChangeArrowheads="1"/>
            </p:cNvSpPr>
            <p:nvPr/>
          </p:nvSpPr>
          <p:spPr bwMode="auto">
            <a:xfrm>
              <a:off x="2366" y="1725"/>
              <a:ext cx="1053" cy="267"/>
            </a:xfrm>
            <a:prstGeom prst="rect">
              <a:avLst/>
            </a:prstGeom>
            <a:solidFill>
              <a:schemeClr val="accent5">
                <a:lumMod val="20000"/>
                <a:lumOff val="80000"/>
              </a:schemeClr>
            </a:solidFill>
            <a:ln w="28575">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5562" name="Rectangle 65"/>
            <p:cNvSpPr>
              <a:spLocks noChangeArrowheads="1"/>
            </p:cNvSpPr>
            <p:nvPr/>
          </p:nvSpPr>
          <p:spPr bwMode="auto">
            <a:xfrm>
              <a:off x="2469" y="1782"/>
              <a:ext cx="88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SimpleWatch</a:t>
              </a:r>
              <a:endParaRPr lang="en-US" altLang="en-US" sz="2000" b="0">
                <a:solidFill>
                  <a:schemeClr val="tx1"/>
                </a:solidFill>
                <a:latin typeface="Lucida Sans Typewriter" charset="0"/>
              </a:endParaRPr>
            </a:p>
          </p:txBody>
        </p:sp>
      </p:grpSp>
      <p:grpSp>
        <p:nvGrpSpPr>
          <p:cNvPr id="4" name="Group 78"/>
          <p:cNvGrpSpPr>
            <a:grpSpLocks/>
          </p:cNvGrpSpPr>
          <p:nvPr/>
        </p:nvGrpSpPr>
        <p:grpSpPr bwMode="auto">
          <a:xfrm>
            <a:off x="2547938" y="3994150"/>
            <a:ext cx="6203950" cy="401638"/>
            <a:chOff x="1605" y="2516"/>
            <a:chExt cx="3908" cy="253"/>
          </a:xfrm>
        </p:grpSpPr>
        <p:grpSp>
          <p:nvGrpSpPr>
            <p:cNvPr id="65552" name="Group 66"/>
            <p:cNvGrpSpPr>
              <a:grpSpLocks/>
            </p:cNvGrpSpPr>
            <p:nvPr/>
          </p:nvGrpSpPr>
          <p:grpSpPr bwMode="auto">
            <a:xfrm>
              <a:off x="1605" y="2516"/>
              <a:ext cx="1054" cy="253"/>
              <a:chOff x="1649" y="2329"/>
              <a:chExt cx="1054" cy="253"/>
            </a:xfrm>
          </p:grpSpPr>
          <p:sp>
            <p:nvSpPr>
              <p:cNvPr id="65559" name="Rectangle 67"/>
              <p:cNvSpPr>
                <a:spLocks noChangeArrowheads="1"/>
              </p:cNvSpPr>
              <p:nvPr/>
            </p:nvSpPr>
            <p:spPr bwMode="auto">
              <a:xfrm>
                <a:off x="1649" y="2329"/>
                <a:ext cx="1054" cy="253"/>
              </a:xfrm>
              <a:prstGeom prst="rect">
                <a:avLst/>
              </a:prstGeom>
              <a:solidFill>
                <a:schemeClr val="accent5">
                  <a:lumMod val="20000"/>
                  <a:lumOff val="80000"/>
                </a:schemeClr>
              </a:solidFill>
              <a:ln w="28575">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5560" name="Rectangle 68"/>
              <p:cNvSpPr>
                <a:spLocks noChangeArrowheads="1"/>
              </p:cNvSpPr>
              <p:nvPr/>
            </p:nvSpPr>
            <p:spPr bwMode="auto">
              <a:xfrm>
                <a:off x="1907" y="2379"/>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dirty="0">
                    <a:solidFill>
                      <a:srgbClr val="000000"/>
                    </a:solidFill>
                    <a:latin typeface="Lucida Sans Typewriter" charset="0"/>
                  </a:rPr>
                  <a:t>Display</a:t>
                </a:r>
                <a:endParaRPr lang="en-US" altLang="en-US" sz="2000" b="0" dirty="0">
                  <a:solidFill>
                    <a:schemeClr val="tx1"/>
                  </a:solidFill>
                  <a:latin typeface="Lucida Sans Typewriter" charset="0"/>
                </a:endParaRPr>
              </a:p>
            </p:txBody>
          </p:sp>
        </p:grpSp>
        <p:grpSp>
          <p:nvGrpSpPr>
            <p:cNvPr id="65553" name="Group 69"/>
            <p:cNvGrpSpPr>
              <a:grpSpLocks/>
            </p:cNvGrpSpPr>
            <p:nvPr/>
          </p:nvGrpSpPr>
          <p:grpSpPr bwMode="auto">
            <a:xfrm>
              <a:off x="3054" y="2516"/>
              <a:ext cx="1054" cy="253"/>
              <a:chOff x="3054" y="2329"/>
              <a:chExt cx="1054" cy="253"/>
            </a:xfrm>
          </p:grpSpPr>
          <p:sp>
            <p:nvSpPr>
              <p:cNvPr id="65557" name="Rectangle 70"/>
              <p:cNvSpPr>
                <a:spLocks noChangeArrowheads="1"/>
              </p:cNvSpPr>
              <p:nvPr/>
            </p:nvSpPr>
            <p:spPr bwMode="auto">
              <a:xfrm>
                <a:off x="3054" y="2329"/>
                <a:ext cx="1054" cy="253"/>
              </a:xfrm>
              <a:prstGeom prst="rect">
                <a:avLst/>
              </a:prstGeom>
              <a:solidFill>
                <a:schemeClr val="accent5">
                  <a:lumMod val="20000"/>
                  <a:lumOff val="80000"/>
                </a:schemeClr>
              </a:solidFill>
              <a:ln w="28575">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5558" name="Rectangle 71"/>
              <p:cNvSpPr>
                <a:spLocks noChangeArrowheads="1"/>
              </p:cNvSpPr>
              <p:nvPr/>
            </p:nvSpPr>
            <p:spPr bwMode="auto">
              <a:xfrm>
                <a:off x="3312" y="2379"/>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Battery</a:t>
                </a:r>
                <a:endParaRPr lang="en-US" altLang="en-US" sz="2000" b="0">
                  <a:solidFill>
                    <a:schemeClr val="tx1"/>
                  </a:solidFill>
                  <a:latin typeface="Lucida Sans Typewriter" charset="0"/>
                </a:endParaRPr>
              </a:p>
            </p:txBody>
          </p:sp>
        </p:grpSp>
        <p:grpSp>
          <p:nvGrpSpPr>
            <p:cNvPr id="65554" name="Group 72"/>
            <p:cNvGrpSpPr>
              <a:grpSpLocks/>
            </p:cNvGrpSpPr>
            <p:nvPr/>
          </p:nvGrpSpPr>
          <p:grpSpPr bwMode="auto">
            <a:xfrm>
              <a:off x="4445" y="2516"/>
              <a:ext cx="1068" cy="253"/>
              <a:chOff x="4445" y="2329"/>
              <a:chExt cx="1068" cy="253"/>
            </a:xfrm>
          </p:grpSpPr>
          <p:sp>
            <p:nvSpPr>
              <p:cNvPr id="65555" name="Rectangle 73"/>
              <p:cNvSpPr>
                <a:spLocks noChangeArrowheads="1"/>
              </p:cNvSpPr>
              <p:nvPr/>
            </p:nvSpPr>
            <p:spPr bwMode="auto">
              <a:xfrm>
                <a:off x="4445" y="2329"/>
                <a:ext cx="1068" cy="253"/>
              </a:xfrm>
              <a:prstGeom prst="rect">
                <a:avLst/>
              </a:prstGeom>
              <a:solidFill>
                <a:schemeClr val="accent5">
                  <a:lumMod val="20000"/>
                  <a:lumOff val="80000"/>
                </a:schemeClr>
              </a:solidFill>
              <a:ln w="28575">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5556" name="Rectangle 74"/>
              <p:cNvSpPr>
                <a:spLocks noChangeArrowheads="1"/>
              </p:cNvSpPr>
              <p:nvPr/>
            </p:nvSpPr>
            <p:spPr bwMode="auto">
              <a:xfrm>
                <a:off x="4825" y="2379"/>
                <a:ext cx="3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Time</a:t>
                </a:r>
                <a:endParaRPr lang="en-US" altLang="en-US" sz="2000" b="0">
                  <a:solidFill>
                    <a:schemeClr val="tx1"/>
                  </a:solidFill>
                  <a:latin typeface="Lucida Sans Typewriter" charset="0"/>
                </a:endParaRPr>
              </a:p>
            </p:txBody>
          </p:sp>
        </p:grpSp>
      </p:grpSp>
      <p:grpSp>
        <p:nvGrpSpPr>
          <p:cNvPr id="8" name="Group 75"/>
          <p:cNvGrpSpPr>
            <a:grpSpLocks/>
          </p:cNvGrpSpPr>
          <p:nvPr/>
        </p:nvGrpSpPr>
        <p:grpSpPr bwMode="auto">
          <a:xfrm>
            <a:off x="334963" y="3959225"/>
            <a:ext cx="1827212" cy="436563"/>
            <a:chOff x="244" y="2329"/>
            <a:chExt cx="1068" cy="253"/>
          </a:xfrm>
          <a:solidFill>
            <a:schemeClr val="accent5">
              <a:lumMod val="20000"/>
              <a:lumOff val="80000"/>
            </a:schemeClr>
          </a:solidFill>
        </p:grpSpPr>
        <p:sp>
          <p:nvSpPr>
            <p:cNvPr id="65550" name="Rectangle 76"/>
            <p:cNvSpPr>
              <a:spLocks noChangeArrowheads="1"/>
            </p:cNvSpPr>
            <p:nvPr/>
          </p:nvSpPr>
          <p:spPr bwMode="auto">
            <a:xfrm>
              <a:off x="244" y="2329"/>
              <a:ext cx="1068" cy="253"/>
            </a:xfrm>
            <a:prstGeom prst="rect">
              <a:avLst/>
            </a:prstGeom>
            <a:grpFill/>
            <a:ln w="28575">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5551" name="Rectangle 77"/>
            <p:cNvSpPr>
              <a:spLocks noChangeArrowheads="1"/>
            </p:cNvSpPr>
            <p:nvPr/>
          </p:nvSpPr>
          <p:spPr bwMode="auto">
            <a:xfrm>
              <a:off x="393" y="2379"/>
              <a:ext cx="895"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2000" b="0">
                  <a:solidFill>
                    <a:srgbClr val="000000"/>
                  </a:solidFill>
                  <a:latin typeface="Lucida Sans Typewriter" charset="0"/>
                </a:rPr>
                <a:t>PushButton</a:t>
              </a:r>
              <a:endParaRPr lang="en-US" altLang="en-US" sz="2000" b="0">
                <a:solidFill>
                  <a:schemeClr val="tx1"/>
                </a:solidFill>
                <a:latin typeface="Lucida Sans Typewriter" charset="0"/>
              </a:endParaRPr>
            </a:p>
          </p:txBody>
        </p:sp>
      </p:grpSp>
    </p:spTree>
    <p:extLst>
      <p:ext uri="{BB962C8B-B14F-4D97-AF65-F5344CB8AC3E}">
        <p14:creationId xmlns:p14="http://schemas.microsoft.com/office/powerpoint/2010/main" val="225971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9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9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99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9" grpId="0" animBg="1" autoUpdateAnimBg="0"/>
      <p:bldP spid="82980" grpId="0" animBg="1" autoUpdateAnimBg="0"/>
      <p:bldP spid="82981" grpId="0" animBg="1" autoUpdateAnimBg="0"/>
      <p:bldP spid="82997" grpId="0" build="p" autoUpdateAnimBg="0"/>
      <p:bldP spid="82998" grpId="0" animBg="1"/>
      <p:bldP spid="8299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12738" y="200025"/>
            <a:ext cx="1866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18435" name="Rectangle 3"/>
          <p:cNvSpPr>
            <a:spLocks noGrp="1" noChangeArrowheads="1"/>
          </p:cNvSpPr>
          <p:nvPr>
            <p:ph type="title"/>
          </p:nvPr>
        </p:nvSpPr>
        <p:spPr/>
        <p:txBody>
          <a:bodyPr/>
          <a:lstStyle/>
          <a:p>
            <a:r>
              <a:rPr lang="en-US" altLang="en-US" sz="3400" smtClean="0">
                <a:ea typeface="ＭＳ Ｐゴシック" pitchFamily="32" charset="-128"/>
              </a:rPr>
              <a:t>Abstraction</a:t>
            </a:r>
          </a:p>
        </p:txBody>
      </p:sp>
      <p:sp>
        <p:nvSpPr>
          <p:cNvPr id="18436" name="Rectangle 18"/>
          <p:cNvSpPr>
            <a:spLocks noChangeArrowheads="1"/>
          </p:cNvSpPr>
          <p:nvPr/>
        </p:nvSpPr>
        <p:spPr bwMode="auto">
          <a:xfrm>
            <a:off x="381000" y="1676400"/>
            <a:ext cx="84582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lgn="l">
              <a:lnSpc>
                <a:spcPct val="90000"/>
              </a:lnSpc>
              <a:spcBef>
                <a:spcPct val="30000"/>
              </a:spcBef>
              <a:buClr>
                <a:schemeClr val="tx2"/>
              </a:buClr>
              <a:buFont typeface="Times" charset="0"/>
              <a:buChar char="•"/>
              <a:defRPr sz="2400">
                <a:solidFill>
                  <a:schemeClr val="tx1"/>
                </a:solidFill>
                <a:latin typeface="Verdana" charset="0"/>
                <a:ea typeface="ＭＳ Ｐゴシック" pitchFamily="32" charset="-128"/>
              </a:defRPr>
            </a:lvl1pPr>
            <a:lvl2pPr marL="685800" indent="-228600" algn="l">
              <a:lnSpc>
                <a:spcPct val="90000"/>
              </a:lnSpc>
              <a:spcBef>
                <a:spcPct val="30000"/>
              </a:spcBef>
              <a:buClr>
                <a:schemeClr val="hlink"/>
              </a:buClr>
              <a:buSzPct val="100000"/>
              <a:buFont typeface="Times" charset="0"/>
              <a:buChar char="•"/>
              <a:defRPr sz="2000">
                <a:solidFill>
                  <a:schemeClr val="tx1"/>
                </a:solidFill>
                <a:latin typeface="Verdana" charset="0"/>
                <a:ea typeface="ＭＳ Ｐゴシック" pitchFamily="32" charset="-128"/>
              </a:defRPr>
            </a:lvl2pPr>
            <a:lvl3pPr marL="1143000" indent="-228600" algn="l">
              <a:lnSpc>
                <a:spcPct val="90000"/>
              </a:lnSpc>
              <a:spcBef>
                <a:spcPct val="30000"/>
              </a:spcBef>
              <a:buClr>
                <a:schemeClr val="tx2"/>
              </a:buClr>
              <a:buFont typeface="Times" charset="0"/>
              <a:buChar char="•"/>
              <a:defRPr sz="2000">
                <a:solidFill>
                  <a:schemeClr val="tx1"/>
                </a:solidFill>
                <a:latin typeface="Verdana" charset="0"/>
                <a:ea typeface="ＭＳ Ｐゴシック" pitchFamily="32" charset="-128"/>
              </a:defRPr>
            </a:lvl3pPr>
            <a:lvl4pPr marL="15430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4pPr>
            <a:lvl5pPr marL="20002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5pPr>
            <a:lvl6pPr marL="24574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6pPr>
            <a:lvl7pPr marL="29146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7pPr>
            <a:lvl8pPr marL="33718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8pPr>
            <a:lvl9pPr marL="38290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9pPr>
          </a:lstStyle>
          <a:p>
            <a:r>
              <a:rPr lang="en-US" altLang="en-US" b="0" dirty="0"/>
              <a:t>Complex systems are hard to understand</a:t>
            </a:r>
          </a:p>
          <a:p>
            <a:pPr lvl="1"/>
            <a:r>
              <a:rPr lang="en-US" altLang="en-US" b="0" dirty="0"/>
              <a:t>The 7 </a:t>
            </a:r>
            <a:r>
              <a:rPr lang="en-US" altLang="en-US" b="0" dirty="0" smtClean="0"/>
              <a:t>± 2 </a:t>
            </a:r>
            <a:r>
              <a:rPr lang="en-US" altLang="en-US" b="0" dirty="0"/>
              <a:t>phenomena</a:t>
            </a:r>
          </a:p>
          <a:p>
            <a:pPr lvl="2"/>
            <a:r>
              <a:rPr lang="en-US" altLang="en-US" b="0" dirty="0"/>
              <a:t>Our short term memory cannot store more than </a:t>
            </a:r>
            <a:r>
              <a:rPr lang="en-US" altLang="en-US" dirty="0"/>
              <a:t>7 ± 2 </a:t>
            </a:r>
            <a:r>
              <a:rPr lang="en-US" altLang="en-US" b="0" dirty="0"/>
              <a:t>pieces at the same time </a:t>
            </a:r>
            <a:r>
              <a:rPr lang="en-US" altLang="en-US" b="0" dirty="0">
                <a:solidFill>
                  <a:srgbClr val="C00000"/>
                </a:solidFill>
              </a:rPr>
              <a:t>-&gt; limitation of the brain</a:t>
            </a:r>
          </a:p>
          <a:p>
            <a:pPr lvl="2"/>
            <a:r>
              <a:rPr lang="en-US" altLang="en-US" b="0" dirty="0" smtClean="0"/>
              <a:t>Phone </a:t>
            </a:r>
            <a:r>
              <a:rPr lang="en-US" altLang="en-US" b="0" dirty="0"/>
              <a:t>Number: </a:t>
            </a:r>
            <a:r>
              <a:rPr lang="en-US" altLang="en-US" dirty="0" smtClean="0"/>
              <a:t>042175052</a:t>
            </a:r>
            <a:endParaRPr lang="en-US" altLang="en-US" b="0" dirty="0"/>
          </a:p>
        </p:txBody>
      </p:sp>
    </p:spTree>
    <p:extLst>
      <p:ext uri="{BB962C8B-B14F-4D97-AF65-F5344CB8AC3E}">
        <p14:creationId xmlns:p14="http://schemas.microsoft.com/office/powerpoint/2010/main" val="36671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9" name="Rectangle 10"/>
          <p:cNvSpPr>
            <a:spLocks noChangeArrowheads="1"/>
          </p:cNvSpPr>
          <p:nvPr/>
        </p:nvSpPr>
        <p:spPr bwMode="auto">
          <a:xfrm>
            <a:off x="523875" y="4200525"/>
            <a:ext cx="1541463" cy="622300"/>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562" name="Rectangle 2"/>
          <p:cNvSpPr>
            <a:spLocks noGrp="1" noChangeArrowheads="1"/>
          </p:cNvSpPr>
          <p:nvPr>
            <p:ph type="title"/>
          </p:nvPr>
        </p:nvSpPr>
        <p:spPr/>
        <p:txBody>
          <a:bodyPr/>
          <a:lstStyle/>
          <a:p>
            <a:r>
              <a:rPr lang="en-US" altLang="en-US" smtClean="0">
                <a:ea typeface="ＭＳ Ｐゴシック" pitchFamily="32" charset="-128"/>
              </a:rPr>
              <a:t>UML first pass: Class diagrams</a:t>
            </a:r>
          </a:p>
        </p:txBody>
      </p:sp>
      <p:sp>
        <p:nvSpPr>
          <p:cNvPr id="66563" name="Rectangle 4"/>
          <p:cNvSpPr>
            <a:spLocks noChangeArrowheads="1"/>
          </p:cNvSpPr>
          <p:nvPr/>
        </p:nvSpPr>
        <p:spPr bwMode="auto">
          <a:xfrm>
            <a:off x="3795713" y="3165475"/>
            <a:ext cx="136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1</a:t>
            </a:r>
            <a:endParaRPr lang="en-US" altLang="en-US" sz="1800" b="0">
              <a:solidFill>
                <a:schemeClr val="tx1"/>
              </a:solidFill>
            </a:endParaRPr>
          </a:p>
        </p:txBody>
      </p:sp>
      <p:sp>
        <p:nvSpPr>
          <p:cNvPr id="66564" name="Rectangle 5"/>
          <p:cNvSpPr>
            <a:spLocks noChangeArrowheads="1"/>
          </p:cNvSpPr>
          <p:nvPr/>
        </p:nvSpPr>
        <p:spPr bwMode="auto">
          <a:xfrm>
            <a:off x="1123950" y="3429000"/>
            <a:ext cx="136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2</a:t>
            </a:r>
            <a:endParaRPr lang="en-US" altLang="en-US" sz="1800" b="0">
              <a:solidFill>
                <a:schemeClr val="tx1"/>
              </a:solidFill>
            </a:endParaRPr>
          </a:p>
        </p:txBody>
      </p:sp>
      <p:sp>
        <p:nvSpPr>
          <p:cNvPr id="66565" name="Rectangle 6"/>
          <p:cNvSpPr>
            <a:spLocks noChangeArrowheads="1"/>
          </p:cNvSpPr>
          <p:nvPr/>
        </p:nvSpPr>
        <p:spPr bwMode="auto">
          <a:xfrm>
            <a:off x="523875" y="3662363"/>
            <a:ext cx="1539875" cy="317500"/>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566" name="Rectangle 7"/>
          <p:cNvSpPr>
            <a:spLocks noChangeArrowheads="1"/>
          </p:cNvSpPr>
          <p:nvPr/>
        </p:nvSpPr>
        <p:spPr bwMode="auto">
          <a:xfrm>
            <a:off x="730250" y="4187825"/>
            <a:ext cx="12350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lnSpc>
                <a:spcPct val="10000"/>
              </a:lnSpc>
            </a:pPr>
            <a:endParaRPr lang="en-US" altLang="en-US" sz="1800" dirty="0">
              <a:solidFill>
                <a:srgbClr val="000000"/>
              </a:solidFill>
              <a:latin typeface="Courier" charset="0"/>
            </a:endParaRPr>
          </a:p>
          <a:p>
            <a:pPr algn="l"/>
            <a:r>
              <a:rPr lang="en-US" altLang="en-US" sz="1800" dirty="0">
                <a:solidFill>
                  <a:srgbClr val="000000"/>
                </a:solidFill>
                <a:latin typeface="Courier" charset="0"/>
              </a:rPr>
              <a:t>push()</a:t>
            </a:r>
            <a:br>
              <a:rPr lang="en-US" altLang="en-US" sz="1800" dirty="0">
                <a:solidFill>
                  <a:srgbClr val="000000"/>
                </a:solidFill>
                <a:latin typeface="Courier" charset="0"/>
              </a:rPr>
            </a:br>
            <a:r>
              <a:rPr lang="en-US" altLang="en-US" sz="1800" dirty="0">
                <a:solidFill>
                  <a:srgbClr val="000000"/>
                </a:solidFill>
                <a:latin typeface="Courier" charset="0"/>
              </a:rPr>
              <a:t>release()</a:t>
            </a:r>
            <a:endParaRPr lang="en-US" altLang="en-US" sz="1800" b="0" dirty="0">
              <a:solidFill>
                <a:schemeClr val="tx1"/>
              </a:solidFill>
            </a:endParaRPr>
          </a:p>
        </p:txBody>
      </p:sp>
      <p:sp>
        <p:nvSpPr>
          <p:cNvPr id="66567" name="Freeform 8"/>
          <p:cNvSpPr>
            <a:spLocks/>
          </p:cNvSpPr>
          <p:nvPr/>
        </p:nvSpPr>
        <p:spPr bwMode="auto">
          <a:xfrm>
            <a:off x="1368425" y="3113088"/>
            <a:ext cx="2568575" cy="496887"/>
          </a:xfrm>
          <a:custGeom>
            <a:avLst/>
            <a:gdLst>
              <a:gd name="T0" fmla="*/ 0 w 1618"/>
              <a:gd name="T1" fmla="*/ 2147483647 h 313"/>
              <a:gd name="T2" fmla="*/ 0 w 1618"/>
              <a:gd name="T3" fmla="*/ 2147483647 h 313"/>
              <a:gd name="T4" fmla="*/ 2147483647 w 1618"/>
              <a:gd name="T5" fmla="*/ 2147483647 h 313"/>
              <a:gd name="T6" fmla="*/ 2147483647 w 1618"/>
              <a:gd name="T7" fmla="*/ 0 h 313"/>
              <a:gd name="T8" fmla="*/ 0 60000 65536"/>
              <a:gd name="T9" fmla="*/ 0 60000 65536"/>
              <a:gd name="T10" fmla="*/ 0 60000 65536"/>
              <a:gd name="T11" fmla="*/ 0 60000 65536"/>
              <a:gd name="T12" fmla="*/ 0 w 1618"/>
              <a:gd name="T13" fmla="*/ 0 h 313"/>
              <a:gd name="T14" fmla="*/ 1618 w 1618"/>
              <a:gd name="T15" fmla="*/ 313 h 313"/>
            </a:gdLst>
            <a:ahLst/>
            <a:cxnLst>
              <a:cxn ang="T8">
                <a:pos x="T0" y="T1"/>
              </a:cxn>
              <a:cxn ang="T9">
                <a:pos x="T2" y="T3"/>
              </a:cxn>
              <a:cxn ang="T10">
                <a:pos x="T4" y="T5"/>
              </a:cxn>
              <a:cxn ang="T11">
                <a:pos x="T6" y="T7"/>
              </a:cxn>
            </a:cxnLst>
            <a:rect l="T12" t="T13" r="T14" b="T15"/>
            <a:pathLst>
              <a:path w="1618" h="313">
                <a:moveTo>
                  <a:pt x="0" y="313"/>
                </a:moveTo>
                <a:lnTo>
                  <a:pt x="0" y="188"/>
                </a:lnTo>
                <a:lnTo>
                  <a:pt x="1618" y="188"/>
                </a:lnTo>
                <a:lnTo>
                  <a:pt x="1618"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68" name="Rectangle 9"/>
          <p:cNvSpPr>
            <a:spLocks noChangeArrowheads="1"/>
          </p:cNvSpPr>
          <p:nvPr/>
        </p:nvSpPr>
        <p:spPr bwMode="auto">
          <a:xfrm>
            <a:off x="528638" y="3981450"/>
            <a:ext cx="1533525" cy="219075"/>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6570" name="Group 11"/>
          <p:cNvGrpSpPr>
            <a:grpSpLocks/>
          </p:cNvGrpSpPr>
          <p:nvPr/>
        </p:nvGrpSpPr>
        <p:grpSpPr bwMode="auto">
          <a:xfrm>
            <a:off x="2217738" y="3130550"/>
            <a:ext cx="2282825" cy="2930525"/>
            <a:chOff x="1694" y="1972"/>
            <a:chExt cx="1036" cy="1280"/>
          </a:xfrm>
        </p:grpSpPr>
        <p:sp>
          <p:nvSpPr>
            <p:cNvPr id="66596" name="Freeform 12"/>
            <p:cNvSpPr>
              <a:spLocks/>
            </p:cNvSpPr>
            <p:nvPr/>
          </p:nvSpPr>
          <p:spPr bwMode="auto">
            <a:xfrm>
              <a:off x="2135" y="1972"/>
              <a:ext cx="595" cy="313"/>
            </a:xfrm>
            <a:custGeom>
              <a:avLst/>
              <a:gdLst>
                <a:gd name="T0" fmla="*/ 0 w 595"/>
                <a:gd name="T1" fmla="*/ 313 h 313"/>
                <a:gd name="T2" fmla="*/ 0 w 595"/>
                <a:gd name="T3" fmla="*/ 240 h 313"/>
                <a:gd name="T4" fmla="*/ 595 w 595"/>
                <a:gd name="T5" fmla="*/ 240 h 313"/>
                <a:gd name="T6" fmla="*/ 595 w 595"/>
                <a:gd name="T7" fmla="*/ 0 h 313"/>
                <a:gd name="T8" fmla="*/ 0 60000 65536"/>
                <a:gd name="T9" fmla="*/ 0 60000 65536"/>
                <a:gd name="T10" fmla="*/ 0 60000 65536"/>
                <a:gd name="T11" fmla="*/ 0 60000 65536"/>
                <a:gd name="T12" fmla="*/ 0 w 595"/>
                <a:gd name="T13" fmla="*/ 0 h 313"/>
                <a:gd name="T14" fmla="*/ 595 w 595"/>
                <a:gd name="T15" fmla="*/ 313 h 313"/>
              </a:gdLst>
              <a:ahLst/>
              <a:cxnLst>
                <a:cxn ang="T8">
                  <a:pos x="T0" y="T1"/>
                </a:cxn>
                <a:cxn ang="T9">
                  <a:pos x="T2" y="T3"/>
                </a:cxn>
                <a:cxn ang="T10">
                  <a:pos x="T4" y="T5"/>
                </a:cxn>
                <a:cxn ang="T11">
                  <a:pos x="T6" y="T7"/>
                </a:cxn>
              </a:cxnLst>
              <a:rect l="T12" t="T13" r="T14" b="T15"/>
              <a:pathLst>
                <a:path w="595" h="313">
                  <a:moveTo>
                    <a:pt x="0" y="313"/>
                  </a:moveTo>
                  <a:lnTo>
                    <a:pt x="0" y="240"/>
                  </a:lnTo>
                  <a:lnTo>
                    <a:pt x="595" y="240"/>
                  </a:lnTo>
                  <a:lnTo>
                    <a:pt x="595"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97" name="Rectangle 13"/>
            <p:cNvSpPr>
              <a:spLocks noChangeArrowheads="1"/>
            </p:cNvSpPr>
            <p:nvPr/>
          </p:nvSpPr>
          <p:spPr bwMode="auto">
            <a:xfrm>
              <a:off x="2662" y="1994"/>
              <a:ext cx="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1</a:t>
              </a:r>
              <a:endParaRPr lang="en-US" altLang="en-US" sz="1800" b="0">
                <a:solidFill>
                  <a:schemeClr val="tx1"/>
                </a:solidFill>
              </a:endParaRPr>
            </a:p>
          </p:txBody>
        </p:sp>
        <p:sp>
          <p:nvSpPr>
            <p:cNvPr id="66598" name="Rectangle 14"/>
            <p:cNvSpPr>
              <a:spLocks noChangeArrowheads="1"/>
            </p:cNvSpPr>
            <p:nvPr/>
          </p:nvSpPr>
          <p:spPr bwMode="auto">
            <a:xfrm>
              <a:off x="2025" y="2182"/>
              <a:ext cx="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1</a:t>
              </a:r>
              <a:endParaRPr lang="en-US" altLang="en-US" sz="1800" b="0">
                <a:solidFill>
                  <a:schemeClr val="tx1"/>
                </a:solidFill>
              </a:endParaRPr>
            </a:p>
          </p:txBody>
        </p:sp>
        <p:grpSp>
          <p:nvGrpSpPr>
            <p:cNvPr id="66599" name="Group 15"/>
            <p:cNvGrpSpPr>
              <a:grpSpLocks/>
            </p:cNvGrpSpPr>
            <p:nvPr/>
          </p:nvGrpSpPr>
          <p:grpSpPr bwMode="auto">
            <a:xfrm>
              <a:off x="1694" y="2285"/>
              <a:ext cx="1008" cy="967"/>
              <a:chOff x="1694" y="2285"/>
              <a:chExt cx="1008" cy="967"/>
            </a:xfrm>
          </p:grpSpPr>
          <p:sp>
            <p:nvSpPr>
              <p:cNvPr id="66603" name="Rectangle 19"/>
              <p:cNvSpPr>
                <a:spLocks noChangeArrowheads="1"/>
              </p:cNvSpPr>
              <p:nvPr/>
            </p:nvSpPr>
            <p:spPr bwMode="auto">
              <a:xfrm>
                <a:off x="1694" y="2488"/>
                <a:ext cx="992" cy="115"/>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604" name="Rectangle 20"/>
              <p:cNvSpPr>
                <a:spLocks noChangeArrowheads="1"/>
              </p:cNvSpPr>
              <p:nvPr/>
            </p:nvSpPr>
            <p:spPr bwMode="auto">
              <a:xfrm>
                <a:off x="1696" y="2596"/>
                <a:ext cx="992" cy="656"/>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600" name="Text Box 16"/>
              <p:cNvSpPr txBox="1">
                <a:spLocks noChangeArrowheads="1"/>
              </p:cNvSpPr>
              <p:nvPr/>
            </p:nvSpPr>
            <p:spPr bwMode="auto">
              <a:xfrm>
                <a:off x="1718" y="2457"/>
                <a:ext cx="98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blinkIdx</a:t>
                </a:r>
              </a:p>
              <a:p>
                <a:pPr algn="l"/>
                <a:r>
                  <a:rPr lang="en-US" altLang="en-US" sz="1800">
                    <a:solidFill>
                      <a:srgbClr val="000000"/>
                    </a:solidFill>
                    <a:latin typeface="Courier" charset="0"/>
                  </a:rPr>
                  <a:t>blinkSeconds()</a:t>
                </a:r>
              </a:p>
              <a:p>
                <a:pPr algn="l"/>
                <a:r>
                  <a:rPr lang="en-US" altLang="en-US" sz="1800">
                    <a:solidFill>
                      <a:srgbClr val="000000"/>
                    </a:solidFill>
                    <a:latin typeface="Courier" charset="0"/>
                  </a:rPr>
                  <a:t>blinkMinutes()</a:t>
                </a:r>
              </a:p>
              <a:p>
                <a:pPr algn="l"/>
                <a:r>
                  <a:rPr lang="en-US" altLang="en-US" sz="1800">
                    <a:solidFill>
                      <a:srgbClr val="000000"/>
                    </a:solidFill>
                    <a:latin typeface="Courier" charset="0"/>
                  </a:rPr>
                  <a:t>blinkHours()</a:t>
                </a:r>
              </a:p>
              <a:p>
                <a:pPr algn="l"/>
                <a:r>
                  <a:rPr lang="en-US" altLang="en-US" sz="1800">
                    <a:solidFill>
                      <a:srgbClr val="000000"/>
                    </a:solidFill>
                    <a:latin typeface="Courier" charset="0"/>
                  </a:rPr>
                  <a:t>stopBlinking()</a:t>
                </a:r>
              </a:p>
              <a:p>
                <a:pPr algn="l"/>
                <a:r>
                  <a:rPr lang="en-US" altLang="en-US" sz="1800">
                    <a:solidFill>
                      <a:srgbClr val="000000"/>
                    </a:solidFill>
                    <a:latin typeface="Courier" charset="0"/>
                  </a:rPr>
                  <a:t>referesh()</a:t>
                </a:r>
                <a:endParaRPr lang="en-US" altLang="en-US" sz="1800" b="0">
                  <a:solidFill>
                    <a:schemeClr val="tx1"/>
                  </a:solidFill>
                </a:endParaRPr>
              </a:p>
            </p:txBody>
          </p:sp>
          <p:sp>
            <p:nvSpPr>
              <p:cNvPr id="66601" name="Rectangle 17"/>
              <p:cNvSpPr>
                <a:spLocks noChangeArrowheads="1"/>
              </p:cNvSpPr>
              <p:nvPr/>
            </p:nvSpPr>
            <p:spPr bwMode="auto">
              <a:xfrm>
                <a:off x="1697" y="2285"/>
                <a:ext cx="989" cy="201"/>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602" name="Rectangle 18"/>
              <p:cNvSpPr>
                <a:spLocks noChangeArrowheads="1"/>
              </p:cNvSpPr>
              <p:nvPr/>
            </p:nvSpPr>
            <p:spPr bwMode="auto">
              <a:xfrm>
                <a:off x="1876" y="2352"/>
                <a:ext cx="62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LCDDisplay</a:t>
                </a:r>
              </a:p>
            </p:txBody>
          </p:sp>
        </p:grpSp>
      </p:grpSp>
      <p:grpSp>
        <p:nvGrpSpPr>
          <p:cNvPr id="66571" name="Group 21"/>
          <p:cNvGrpSpPr>
            <a:grpSpLocks/>
          </p:cNvGrpSpPr>
          <p:nvPr/>
        </p:nvGrpSpPr>
        <p:grpSpPr bwMode="auto">
          <a:xfrm>
            <a:off x="4632325" y="3130550"/>
            <a:ext cx="1982788" cy="1397000"/>
            <a:chOff x="2918" y="1972"/>
            <a:chExt cx="1077" cy="627"/>
          </a:xfrm>
        </p:grpSpPr>
        <p:sp>
          <p:nvSpPr>
            <p:cNvPr id="66595" name="Rectangle 27"/>
            <p:cNvSpPr>
              <a:spLocks noChangeArrowheads="1"/>
            </p:cNvSpPr>
            <p:nvPr/>
          </p:nvSpPr>
          <p:spPr bwMode="auto">
            <a:xfrm>
              <a:off x="3002" y="2468"/>
              <a:ext cx="992" cy="131"/>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590" name="Rectangle 22"/>
            <p:cNvSpPr>
              <a:spLocks noChangeArrowheads="1"/>
            </p:cNvSpPr>
            <p:nvPr/>
          </p:nvSpPr>
          <p:spPr bwMode="auto">
            <a:xfrm>
              <a:off x="3002" y="2285"/>
              <a:ext cx="993" cy="184"/>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591" name="Rectangle 23"/>
            <p:cNvSpPr>
              <a:spLocks noChangeArrowheads="1"/>
            </p:cNvSpPr>
            <p:nvPr/>
          </p:nvSpPr>
          <p:spPr bwMode="auto">
            <a:xfrm>
              <a:off x="3271" y="2352"/>
              <a:ext cx="52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Battery</a:t>
              </a:r>
            </a:p>
            <a:p>
              <a:pPr algn="l"/>
              <a:r>
                <a:rPr lang="en-US" altLang="en-US" sz="1800">
                  <a:solidFill>
                    <a:srgbClr val="000000"/>
                  </a:solidFill>
                  <a:latin typeface="Courier" charset="0"/>
                </a:rPr>
                <a:t>Load</a:t>
              </a:r>
              <a:endParaRPr lang="en-US" altLang="en-US" sz="1800" b="0">
                <a:solidFill>
                  <a:schemeClr val="tx1"/>
                </a:solidFill>
              </a:endParaRPr>
            </a:p>
          </p:txBody>
        </p:sp>
        <p:sp>
          <p:nvSpPr>
            <p:cNvPr id="66592" name="Freeform 24"/>
            <p:cNvSpPr>
              <a:spLocks/>
            </p:cNvSpPr>
            <p:nvPr/>
          </p:nvSpPr>
          <p:spPr bwMode="auto">
            <a:xfrm>
              <a:off x="2918" y="1972"/>
              <a:ext cx="595" cy="302"/>
            </a:xfrm>
            <a:custGeom>
              <a:avLst/>
              <a:gdLst>
                <a:gd name="T0" fmla="*/ 595 w 595"/>
                <a:gd name="T1" fmla="*/ 302 h 302"/>
                <a:gd name="T2" fmla="*/ 595 w 595"/>
                <a:gd name="T3" fmla="*/ 229 h 302"/>
                <a:gd name="T4" fmla="*/ 0 w 595"/>
                <a:gd name="T5" fmla="*/ 229 h 302"/>
                <a:gd name="T6" fmla="*/ 0 w 595"/>
                <a:gd name="T7" fmla="*/ 0 h 302"/>
                <a:gd name="T8" fmla="*/ 0 60000 65536"/>
                <a:gd name="T9" fmla="*/ 0 60000 65536"/>
                <a:gd name="T10" fmla="*/ 0 60000 65536"/>
                <a:gd name="T11" fmla="*/ 0 60000 65536"/>
                <a:gd name="T12" fmla="*/ 0 w 595"/>
                <a:gd name="T13" fmla="*/ 0 h 302"/>
                <a:gd name="T14" fmla="*/ 595 w 595"/>
                <a:gd name="T15" fmla="*/ 302 h 302"/>
              </a:gdLst>
              <a:ahLst/>
              <a:cxnLst>
                <a:cxn ang="T8">
                  <a:pos x="T0" y="T1"/>
                </a:cxn>
                <a:cxn ang="T9">
                  <a:pos x="T2" y="T3"/>
                </a:cxn>
                <a:cxn ang="T10">
                  <a:pos x="T4" y="T5"/>
                </a:cxn>
                <a:cxn ang="T11">
                  <a:pos x="T6" y="T7"/>
                </a:cxn>
              </a:cxnLst>
              <a:rect l="T12" t="T13" r="T14" b="T15"/>
              <a:pathLst>
                <a:path w="595" h="302">
                  <a:moveTo>
                    <a:pt x="595" y="302"/>
                  </a:moveTo>
                  <a:lnTo>
                    <a:pt x="595" y="229"/>
                  </a:lnTo>
                  <a:lnTo>
                    <a:pt x="0" y="229"/>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93" name="Rectangle 25"/>
            <p:cNvSpPr>
              <a:spLocks noChangeArrowheads="1"/>
            </p:cNvSpPr>
            <p:nvPr/>
          </p:nvSpPr>
          <p:spPr bwMode="auto">
            <a:xfrm>
              <a:off x="2954" y="1987"/>
              <a:ext cx="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1</a:t>
              </a:r>
              <a:endParaRPr lang="en-US" altLang="en-US" sz="1800" b="0">
                <a:solidFill>
                  <a:schemeClr val="tx1"/>
                </a:solidFill>
              </a:endParaRPr>
            </a:p>
          </p:txBody>
        </p:sp>
        <p:sp>
          <p:nvSpPr>
            <p:cNvPr id="66594" name="Rectangle 26"/>
            <p:cNvSpPr>
              <a:spLocks noChangeArrowheads="1"/>
            </p:cNvSpPr>
            <p:nvPr/>
          </p:nvSpPr>
          <p:spPr bwMode="auto">
            <a:xfrm>
              <a:off x="3570" y="2175"/>
              <a:ext cx="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2</a:t>
              </a:r>
              <a:endParaRPr lang="en-US" altLang="en-US" sz="1800" b="0">
                <a:solidFill>
                  <a:schemeClr val="tx1"/>
                </a:solidFill>
              </a:endParaRPr>
            </a:p>
          </p:txBody>
        </p:sp>
      </p:grpSp>
      <p:sp>
        <p:nvSpPr>
          <p:cNvPr id="66572" name="Rectangle 29"/>
          <p:cNvSpPr>
            <a:spLocks noChangeArrowheads="1"/>
          </p:cNvSpPr>
          <p:nvPr/>
        </p:nvSpPr>
        <p:spPr bwMode="auto">
          <a:xfrm>
            <a:off x="5094288" y="3168650"/>
            <a:ext cx="136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1</a:t>
            </a:r>
            <a:endParaRPr lang="en-US" altLang="en-US" sz="1800" b="0">
              <a:solidFill>
                <a:schemeClr val="tx1"/>
              </a:solidFill>
            </a:endParaRPr>
          </a:p>
        </p:txBody>
      </p:sp>
      <p:grpSp>
        <p:nvGrpSpPr>
          <p:cNvPr id="66573" name="Group 30"/>
          <p:cNvGrpSpPr>
            <a:grpSpLocks/>
          </p:cNvGrpSpPr>
          <p:nvPr/>
        </p:nvGrpSpPr>
        <p:grpSpPr bwMode="auto">
          <a:xfrm>
            <a:off x="5030788" y="3113088"/>
            <a:ext cx="3709987" cy="1381125"/>
            <a:chOff x="3169" y="1961"/>
            <a:chExt cx="2119" cy="649"/>
          </a:xfrm>
        </p:grpSpPr>
        <p:sp>
          <p:nvSpPr>
            <p:cNvPr id="66584" name="Rectangle 31"/>
            <p:cNvSpPr>
              <a:spLocks noChangeArrowheads="1"/>
            </p:cNvSpPr>
            <p:nvPr/>
          </p:nvSpPr>
          <p:spPr bwMode="auto">
            <a:xfrm>
              <a:off x="4296" y="2285"/>
              <a:ext cx="992" cy="196"/>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6585" name="Group 32"/>
            <p:cNvGrpSpPr>
              <a:grpSpLocks/>
            </p:cNvGrpSpPr>
            <p:nvPr/>
          </p:nvGrpSpPr>
          <p:grpSpPr bwMode="auto">
            <a:xfrm>
              <a:off x="3169" y="1961"/>
              <a:ext cx="2117" cy="649"/>
              <a:chOff x="3169" y="1961"/>
              <a:chExt cx="2117" cy="649"/>
            </a:xfrm>
          </p:grpSpPr>
          <p:sp>
            <p:nvSpPr>
              <p:cNvPr id="66589" name="Rectangle 36"/>
              <p:cNvSpPr>
                <a:spLocks noChangeArrowheads="1"/>
              </p:cNvSpPr>
              <p:nvPr/>
            </p:nvSpPr>
            <p:spPr bwMode="auto">
              <a:xfrm>
                <a:off x="4294" y="2480"/>
                <a:ext cx="992" cy="115"/>
              </a:xfrm>
              <a:prstGeom prst="rect">
                <a:avLst/>
              </a:prstGeom>
              <a:solidFill>
                <a:schemeClr val="accent5">
                  <a:lumMod val="20000"/>
                  <a:lumOff val="80000"/>
                </a:schemeClr>
              </a:solidFill>
              <a:ln w="15875">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586" name="Rectangle 33"/>
              <p:cNvSpPr>
                <a:spLocks noChangeArrowheads="1"/>
              </p:cNvSpPr>
              <p:nvPr/>
            </p:nvSpPr>
            <p:spPr bwMode="auto">
              <a:xfrm>
                <a:off x="4666" y="2352"/>
                <a:ext cx="31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Time</a:t>
                </a:r>
              </a:p>
              <a:p>
                <a:pPr algn="l"/>
                <a:r>
                  <a:rPr lang="en-US" altLang="en-US" sz="1800">
                    <a:solidFill>
                      <a:srgbClr val="000000"/>
                    </a:solidFill>
                    <a:latin typeface="Courier" charset="0"/>
                  </a:rPr>
                  <a:t>Now</a:t>
                </a:r>
                <a:endParaRPr lang="en-US" altLang="en-US" sz="1800" b="0">
                  <a:solidFill>
                    <a:schemeClr val="tx1"/>
                  </a:solidFill>
                </a:endParaRPr>
              </a:p>
            </p:txBody>
          </p:sp>
          <p:sp>
            <p:nvSpPr>
              <p:cNvPr id="66587" name="Rectangle 34"/>
              <p:cNvSpPr>
                <a:spLocks noChangeArrowheads="1"/>
              </p:cNvSpPr>
              <p:nvPr/>
            </p:nvSpPr>
            <p:spPr bwMode="auto">
              <a:xfrm>
                <a:off x="4844" y="2175"/>
                <a:ext cx="7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1</a:t>
                </a:r>
                <a:endParaRPr lang="en-US" altLang="en-US" sz="1800" b="0">
                  <a:solidFill>
                    <a:schemeClr val="tx1"/>
                  </a:solidFill>
                </a:endParaRPr>
              </a:p>
            </p:txBody>
          </p:sp>
          <p:sp>
            <p:nvSpPr>
              <p:cNvPr id="66588" name="Freeform 35"/>
              <p:cNvSpPr>
                <a:spLocks/>
              </p:cNvSpPr>
              <p:nvPr/>
            </p:nvSpPr>
            <p:spPr bwMode="auto">
              <a:xfrm>
                <a:off x="3169" y="1961"/>
                <a:ext cx="1618" cy="313"/>
              </a:xfrm>
              <a:custGeom>
                <a:avLst/>
                <a:gdLst>
                  <a:gd name="T0" fmla="*/ 1618 w 1618"/>
                  <a:gd name="T1" fmla="*/ 313 h 313"/>
                  <a:gd name="T2" fmla="*/ 1618 w 1618"/>
                  <a:gd name="T3" fmla="*/ 188 h 313"/>
                  <a:gd name="T4" fmla="*/ 0 w 1618"/>
                  <a:gd name="T5" fmla="*/ 188 h 313"/>
                  <a:gd name="T6" fmla="*/ 0 w 1618"/>
                  <a:gd name="T7" fmla="*/ 0 h 313"/>
                  <a:gd name="T8" fmla="*/ 0 60000 65536"/>
                  <a:gd name="T9" fmla="*/ 0 60000 65536"/>
                  <a:gd name="T10" fmla="*/ 0 60000 65536"/>
                  <a:gd name="T11" fmla="*/ 0 60000 65536"/>
                  <a:gd name="T12" fmla="*/ 0 w 1618"/>
                  <a:gd name="T13" fmla="*/ 0 h 313"/>
                  <a:gd name="T14" fmla="*/ 1618 w 1618"/>
                  <a:gd name="T15" fmla="*/ 313 h 313"/>
                </a:gdLst>
                <a:ahLst/>
                <a:cxnLst>
                  <a:cxn ang="T8">
                    <a:pos x="T0" y="T1"/>
                  </a:cxn>
                  <a:cxn ang="T9">
                    <a:pos x="T2" y="T3"/>
                  </a:cxn>
                  <a:cxn ang="T10">
                    <a:pos x="T4" y="T5"/>
                  </a:cxn>
                  <a:cxn ang="T11">
                    <a:pos x="T6" y="T7"/>
                  </a:cxn>
                </a:cxnLst>
                <a:rect l="T12" t="T13" r="T14" b="T15"/>
                <a:pathLst>
                  <a:path w="1618" h="313">
                    <a:moveTo>
                      <a:pt x="1618" y="313"/>
                    </a:moveTo>
                    <a:lnTo>
                      <a:pt x="1618" y="188"/>
                    </a:lnTo>
                    <a:lnTo>
                      <a:pt x="0" y="18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66574" name="Rectangle 37"/>
          <p:cNvSpPr>
            <a:spLocks noChangeArrowheads="1"/>
          </p:cNvSpPr>
          <p:nvPr/>
        </p:nvSpPr>
        <p:spPr bwMode="auto">
          <a:xfrm>
            <a:off x="3738563" y="2747963"/>
            <a:ext cx="1573212" cy="382587"/>
          </a:xfrm>
          <a:prstGeom prst="rect">
            <a:avLst/>
          </a:prstGeom>
          <a:solidFill>
            <a:schemeClr val="accent5">
              <a:lumMod val="20000"/>
              <a:lumOff val="80000"/>
            </a:schemeClr>
          </a:solidFill>
          <a:ln w="15875">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6575" name="Rectangle 38"/>
          <p:cNvSpPr>
            <a:spLocks noChangeArrowheads="1"/>
          </p:cNvSpPr>
          <p:nvPr/>
        </p:nvSpPr>
        <p:spPr bwMode="auto">
          <a:xfrm>
            <a:off x="4210050" y="2840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800">
                <a:solidFill>
                  <a:srgbClr val="000000"/>
                </a:solidFill>
                <a:latin typeface="Courier" charset="0"/>
              </a:rPr>
              <a:t>Watch</a:t>
            </a:r>
            <a:endParaRPr lang="en-US" altLang="en-US" sz="1800" b="0">
              <a:solidFill>
                <a:schemeClr val="tx1"/>
              </a:solidFill>
            </a:endParaRPr>
          </a:p>
        </p:txBody>
      </p:sp>
      <p:sp>
        <p:nvSpPr>
          <p:cNvPr id="189482" name="AutoShape 42"/>
          <p:cNvSpPr>
            <a:spLocks noChangeArrowheads="1"/>
          </p:cNvSpPr>
          <p:nvPr/>
        </p:nvSpPr>
        <p:spPr bwMode="auto">
          <a:xfrm>
            <a:off x="6577013" y="5356225"/>
            <a:ext cx="1687512" cy="609600"/>
          </a:xfrm>
          <a:prstGeom prst="wedgeRoundRectCallout">
            <a:avLst>
              <a:gd name="adj1" fmla="val -192542"/>
              <a:gd name="adj2" fmla="val -139583"/>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Operations</a:t>
            </a:r>
          </a:p>
        </p:txBody>
      </p:sp>
      <p:sp>
        <p:nvSpPr>
          <p:cNvPr id="66577" name="Rectangle 43"/>
          <p:cNvSpPr>
            <a:spLocks noChangeArrowheads="1"/>
          </p:cNvSpPr>
          <p:nvPr/>
        </p:nvSpPr>
        <p:spPr bwMode="auto">
          <a:xfrm>
            <a:off x="742950" y="3984625"/>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state</a:t>
            </a:r>
          </a:p>
        </p:txBody>
      </p:sp>
      <p:sp>
        <p:nvSpPr>
          <p:cNvPr id="66578" name="Rectangle 44"/>
          <p:cNvSpPr>
            <a:spLocks noChangeArrowheads="1"/>
          </p:cNvSpPr>
          <p:nvPr/>
        </p:nvSpPr>
        <p:spPr bwMode="auto">
          <a:xfrm>
            <a:off x="646113" y="3743325"/>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PushButton</a:t>
            </a:r>
          </a:p>
        </p:txBody>
      </p:sp>
      <p:sp>
        <p:nvSpPr>
          <p:cNvPr id="189485" name="AutoShape 45"/>
          <p:cNvSpPr>
            <a:spLocks noChangeArrowheads="1"/>
          </p:cNvSpPr>
          <p:nvPr/>
        </p:nvSpPr>
        <p:spPr bwMode="auto">
          <a:xfrm>
            <a:off x="422275" y="5513388"/>
            <a:ext cx="1384300" cy="609600"/>
          </a:xfrm>
          <a:prstGeom prst="wedgeRoundRectCallout">
            <a:avLst>
              <a:gd name="adj1" fmla="val 85894"/>
              <a:gd name="adj2" fmla="val -225000"/>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Attribute</a:t>
            </a:r>
          </a:p>
        </p:txBody>
      </p:sp>
      <p:sp>
        <p:nvSpPr>
          <p:cNvPr id="66580" name="Text Box 47"/>
          <p:cNvSpPr txBox="1">
            <a:spLocks noChangeArrowheads="1"/>
          </p:cNvSpPr>
          <p:nvPr/>
        </p:nvSpPr>
        <p:spPr bwMode="auto">
          <a:xfrm>
            <a:off x="858838" y="6324600"/>
            <a:ext cx="7332662" cy="457200"/>
          </a:xfrm>
          <a:prstGeom prst="rect">
            <a:avLst/>
          </a:prstGeom>
          <a:solidFill>
            <a:schemeClr val="bg1">
              <a:lumMod val="85000"/>
            </a:schemeClr>
          </a:solidFill>
          <a:ln>
            <a:noFill/>
          </a:ln>
          <a:extLst/>
        </p:spPr>
        <p:txBody>
          <a:bodyPr wrap="none" anchor="ctr">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chemeClr val="tx1"/>
                </a:solidFill>
              </a:rPr>
              <a:t>Class diagrams represent the structure of the system</a:t>
            </a:r>
          </a:p>
        </p:txBody>
      </p:sp>
      <p:sp>
        <p:nvSpPr>
          <p:cNvPr id="66581" name="AutoShape 49"/>
          <p:cNvSpPr>
            <a:spLocks noChangeArrowheads="1"/>
          </p:cNvSpPr>
          <p:nvPr/>
        </p:nvSpPr>
        <p:spPr bwMode="auto">
          <a:xfrm>
            <a:off x="5461000" y="1866900"/>
            <a:ext cx="914400" cy="609600"/>
          </a:xfrm>
          <a:prstGeom prst="wedgeRoundRectCallout">
            <a:avLst>
              <a:gd name="adj1" fmla="val -130556"/>
              <a:gd name="adj2" fmla="val 103907"/>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Class</a:t>
            </a:r>
          </a:p>
        </p:txBody>
      </p:sp>
      <p:sp>
        <p:nvSpPr>
          <p:cNvPr id="66582" name="AutoShape 50"/>
          <p:cNvSpPr>
            <a:spLocks noChangeArrowheads="1"/>
          </p:cNvSpPr>
          <p:nvPr/>
        </p:nvSpPr>
        <p:spPr bwMode="auto">
          <a:xfrm>
            <a:off x="1231900" y="1498600"/>
            <a:ext cx="1676400" cy="609600"/>
          </a:xfrm>
          <a:prstGeom prst="wedgeRoundRectCallout">
            <a:avLst>
              <a:gd name="adj1" fmla="val 66287"/>
              <a:gd name="adj2" fmla="val 300259"/>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Association</a:t>
            </a:r>
          </a:p>
        </p:txBody>
      </p:sp>
      <p:sp>
        <p:nvSpPr>
          <p:cNvPr id="66583" name="AutoShape 51"/>
          <p:cNvSpPr>
            <a:spLocks noChangeArrowheads="1"/>
          </p:cNvSpPr>
          <p:nvPr/>
        </p:nvSpPr>
        <p:spPr bwMode="auto">
          <a:xfrm>
            <a:off x="309563" y="2560638"/>
            <a:ext cx="1574800" cy="609600"/>
          </a:xfrm>
          <a:prstGeom prst="wedgeRoundRectCallout">
            <a:avLst>
              <a:gd name="adj1" fmla="val -2519"/>
              <a:gd name="adj2" fmla="val 122917"/>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Multiplicity</a:t>
            </a:r>
          </a:p>
        </p:txBody>
      </p:sp>
    </p:spTree>
    <p:extLst>
      <p:ext uri="{BB962C8B-B14F-4D97-AF65-F5344CB8AC3E}">
        <p14:creationId xmlns:p14="http://schemas.microsoft.com/office/powerpoint/2010/main" val="42535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9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82" grpId="0" animBg="1" autoUpdateAnimBg="0"/>
      <p:bldP spid="18948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9"/>
          <p:cNvGrpSpPr>
            <a:grpSpLocks/>
          </p:cNvGrpSpPr>
          <p:nvPr/>
        </p:nvGrpSpPr>
        <p:grpSpPr bwMode="auto">
          <a:xfrm>
            <a:off x="1311275" y="1906588"/>
            <a:ext cx="2316163" cy="4049712"/>
            <a:chOff x="826" y="1201"/>
            <a:chExt cx="1459" cy="2551"/>
          </a:xfrm>
        </p:grpSpPr>
        <p:grpSp>
          <p:nvGrpSpPr>
            <p:cNvPr id="67721" name="Group 159"/>
            <p:cNvGrpSpPr>
              <a:grpSpLocks/>
            </p:cNvGrpSpPr>
            <p:nvPr/>
          </p:nvGrpSpPr>
          <p:grpSpPr bwMode="auto">
            <a:xfrm>
              <a:off x="2284" y="1245"/>
              <a:ext cx="1" cy="2507"/>
              <a:chOff x="4650" y="1322"/>
              <a:chExt cx="1" cy="2507"/>
            </a:xfrm>
          </p:grpSpPr>
          <p:sp>
            <p:nvSpPr>
              <p:cNvPr id="67741" name="Line 56"/>
              <p:cNvSpPr>
                <a:spLocks noChangeShapeType="1"/>
              </p:cNvSpPr>
              <p:nvPr/>
            </p:nvSpPr>
            <p:spPr bwMode="auto">
              <a:xfrm>
                <a:off x="4650"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2" name="Line 57"/>
              <p:cNvSpPr>
                <a:spLocks noChangeShapeType="1"/>
              </p:cNvSpPr>
              <p:nvPr/>
            </p:nvSpPr>
            <p:spPr bwMode="auto">
              <a:xfrm>
                <a:off x="4650"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3" name="Line 58"/>
              <p:cNvSpPr>
                <a:spLocks noChangeShapeType="1"/>
              </p:cNvSpPr>
              <p:nvPr/>
            </p:nvSpPr>
            <p:spPr bwMode="auto">
              <a:xfrm>
                <a:off x="4650"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4" name="Line 59"/>
              <p:cNvSpPr>
                <a:spLocks noChangeShapeType="1"/>
              </p:cNvSpPr>
              <p:nvPr/>
            </p:nvSpPr>
            <p:spPr bwMode="auto">
              <a:xfrm>
                <a:off x="4650"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5" name="Line 60"/>
              <p:cNvSpPr>
                <a:spLocks noChangeShapeType="1"/>
              </p:cNvSpPr>
              <p:nvPr/>
            </p:nvSpPr>
            <p:spPr bwMode="auto">
              <a:xfrm>
                <a:off x="4650"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6" name="Line 61"/>
              <p:cNvSpPr>
                <a:spLocks noChangeShapeType="1"/>
              </p:cNvSpPr>
              <p:nvPr/>
            </p:nvSpPr>
            <p:spPr bwMode="auto">
              <a:xfrm>
                <a:off x="4650"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7" name="Line 62"/>
              <p:cNvSpPr>
                <a:spLocks noChangeShapeType="1"/>
              </p:cNvSpPr>
              <p:nvPr/>
            </p:nvSpPr>
            <p:spPr bwMode="auto">
              <a:xfrm>
                <a:off x="4650" y="217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8" name="Line 63"/>
              <p:cNvSpPr>
                <a:spLocks noChangeShapeType="1"/>
              </p:cNvSpPr>
              <p:nvPr/>
            </p:nvSpPr>
            <p:spPr bwMode="auto">
              <a:xfrm>
                <a:off x="4650" y="231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9" name="Line 64"/>
              <p:cNvSpPr>
                <a:spLocks noChangeShapeType="1"/>
              </p:cNvSpPr>
              <p:nvPr/>
            </p:nvSpPr>
            <p:spPr bwMode="auto">
              <a:xfrm>
                <a:off x="4650" y="246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0" name="Line 65"/>
              <p:cNvSpPr>
                <a:spLocks noChangeShapeType="1"/>
              </p:cNvSpPr>
              <p:nvPr/>
            </p:nvSpPr>
            <p:spPr bwMode="auto">
              <a:xfrm>
                <a:off x="4650" y="261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1" name="Line 66"/>
              <p:cNvSpPr>
                <a:spLocks noChangeShapeType="1"/>
              </p:cNvSpPr>
              <p:nvPr/>
            </p:nvSpPr>
            <p:spPr bwMode="auto">
              <a:xfrm>
                <a:off x="4650" y="2785"/>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2" name="Line 67"/>
              <p:cNvSpPr>
                <a:spLocks noChangeShapeType="1"/>
              </p:cNvSpPr>
              <p:nvPr/>
            </p:nvSpPr>
            <p:spPr bwMode="auto">
              <a:xfrm>
                <a:off x="4650" y="290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3" name="Line 68"/>
              <p:cNvSpPr>
                <a:spLocks noChangeShapeType="1"/>
              </p:cNvSpPr>
              <p:nvPr/>
            </p:nvSpPr>
            <p:spPr bwMode="auto">
              <a:xfrm>
                <a:off x="4650" y="305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4" name="Line 69"/>
              <p:cNvSpPr>
                <a:spLocks noChangeShapeType="1"/>
              </p:cNvSpPr>
              <p:nvPr/>
            </p:nvSpPr>
            <p:spPr bwMode="auto">
              <a:xfrm>
                <a:off x="4650" y="3194"/>
                <a:ext cx="1" cy="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5" name="Line 70"/>
              <p:cNvSpPr>
                <a:spLocks noChangeShapeType="1"/>
              </p:cNvSpPr>
              <p:nvPr/>
            </p:nvSpPr>
            <p:spPr bwMode="auto">
              <a:xfrm>
                <a:off x="4650" y="334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6" name="Line 71"/>
              <p:cNvSpPr>
                <a:spLocks noChangeShapeType="1"/>
              </p:cNvSpPr>
              <p:nvPr/>
            </p:nvSpPr>
            <p:spPr bwMode="auto">
              <a:xfrm>
                <a:off x="4650" y="349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7" name="Line 72"/>
              <p:cNvSpPr>
                <a:spLocks noChangeShapeType="1"/>
              </p:cNvSpPr>
              <p:nvPr/>
            </p:nvSpPr>
            <p:spPr bwMode="auto">
              <a:xfrm>
                <a:off x="4650" y="363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58" name="Line 73"/>
              <p:cNvSpPr>
                <a:spLocks noChangeShapeType="1"/>
              </p:cNvSpPr>
              <p:nvPr/>
            </p:nvSpPr>
            <p:spPr bwMode="auto">
              <a:xfrm>
                <a:off x="4650" y="3786"/>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7722" name="Group 270"/>
            <p:cNvGrpSpPr>
              <a:grpSpLocks/>
            </p:cNvGrpSpPr>
            <p:nvPr/>
          </p:nvGrpSpPr>
          <p:grpSpPr bwMode="auto">
            <a:xfrm>
              <a:off x="826" y="1201"/>
              <a:ext cx="1" cy="2507"/>
              <a:chOff x="4650" y="1322"/>
              <a:chExt cx="1" cy="2507"/>
            </a:xfrm>
          </p:grpSpPr>
          <p:sp>
            <p:nvSpPr>
              <p:cNvPr id="67723" name="Line 271"/>
              <p:cNvSpPr>
                <a:spLocks noChangeShapeType="1"/>
              </p:cNvSpPr>
              <p:nvPr/>
            </p:nvSpPr>
            <p:spPr bwMode="auto">
              <a:xfrm>
                <a:off x="4650"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4" name="Line 272"/>
              <p:cNvSpPr>
                <a:spLocks noChangeShapeType="1"/>
              </p:cNvSpPr>
              <p:nvPr/>
            </p:nvSpPr>
            <p:spPr bwMode="auto">
              <a:xfrm>
                <a:off x="4650"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5" name="Line 273"/>
              <p:cNvSpPr>
                <a:spLocks noChangeShapeType="1"/>
              </p:cNvSpPr>
              <p:nvPr/>
            </p:nvSpPr>
            <p:spPr bwMode="auto">
              <a:xfrm>
                <a:off x="4650"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6" name="Line 274"/>
              <p:cNvSpPr>
                <a:spLocks noChangeShapeType="1"/>
              </p:cNvSpPr>
              <p:nvPr/>
            </p:nvSpPr>
            <p:spPr bwMode="auto">
              <a:xfrm>
                <a:off x="4650"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7" name="Line 275"/>
              <p:cNvSpPr>
                <a:spLocks noChangeShapeType="1"/>
              </p:cNvSpPr>
              <p:nvPr/>
            </p:nvSpPr>
            <p:spPr bwMode="auto">
              <a:xfrm>
                <a:off x="4650"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8" name="Line 276"/>
              <p:cNvSpPr>
                <a:spLocks noChangeShapeType="1"/>
              </p:cNvSpPr>
              <p:nvPr/>
            </p:nvSpPr>
            <p:spPr bwMode="auto">
              <a:xfrm>
                <a:off x="4650"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9" name="Line 277"/>
              <p:cNvSpPr>
                <a:spLocks noChangeShapeType="1"/>
              </p:cNvSpPr>
              <p:nvPr/>
            </p:nvSpPr>
            <p:spPr bwMode="auto">
              <a:xfrm>
                <a:off x="4650" y="217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0" name="Line 278"/>
              <p:cNvSpPr>
                <a:spLocks noChangeShapeType="1"/>
              </p:cNvSpPr>
              <p:nvPr/>
            </p:nvSpPr>
            <p:spPr bwMode="auto">
              <a:xfrm>
                <a:off x="4650" y="231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1" name="Line 279"/>
              <p:cNvSpPr>
                <a:spLocks noChangeShapeType="1"/>
              </p:cNvSpPr>
              <p:nvPr/>
            </p:nvSpPr>
            <p:spPr bwMode="auto">
              <a:xfrm>
                <a:off x="4650" y="246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2" name="Line 280"/>
              <p:cNvSpPr>
                <a:spLocks noChangeShapeType="1"/>
              </p:cNvSpPr>
              <p:nvPr/>
            </p:nvSpPr>
            <p:spPr bwMode="auto">
              <a:xfrm>
                <a:off x="4650" y="261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3" name="Line 281"/>
              <p:cNvSpPr>
                <a:spLocks noChangeShapeType="1"/>
              </p:cNvSpPr>
              <p:nvPr/>
            </p:nvSpPr>
            <p:spPr bwMode="auto">
              <a:xfrm>
                <a:off x="4650" y="2785"/>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4" name="Line 282"/>
              <p:cNvSpPr>
                <a:spLocks noChangeShapeType="1"/>
              </p:cNvSpPr>
              <p:nvPr/>
            </p:nvSpPr>
            <p:spPr bwMode="auto">
              <a:xfrm>
                <a:off x="4650" y="290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5" name="Line 283"/>
              <p:cNvSpPr>
                <a:spLocks noChangeShapeType="1"/>
              </p:cNvSpPr>
              <p:nvPr/>
            </p:nvSpPr>
            <p:spPr bwMode="auto">
              <a:xfrm>
                <a:off x="4650" y="305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6" name="Line 284"/>
              <p:cNvSpPr>
                <a:spLocks noChangeShapeType="1"/>
              </p:cNvSpPr>
              <p:nvPr/>
            </p:nvSpPr>
            <p:spPr bwMode="auto">
              <a:xfrm>
                <a:off x="4650" y="3194"/>
                <a:ext cx="1" cy="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7" name="Line 285"/>
              <p:cNvSpPr>
                <a:spLocks noChangeShapeType="1"/>
              </p:cNvSpPr>
              <p:nvPr/>
            </p:nvSpPr>
            <p:spPr bwMode="auto">
              <a:xfrm>
                <a:off x="4650" y="334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8" name="Line 286"/>
              <p:cNvSpPr>
                <a:spLocks noChangeShapeType="1"/>
              </p:cNvSpPr>
              <p:nvPr/>
            </p:nvSpPr>
            <p:spPr bwMode="auto">
              <a:xfrm>
                <a:off x="4650" y="349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9" name="Line 287"/>
              <p:cNvSpPr>
                <a:spLocks noChangeShapeType="1"/>
              </p:cNvSpPr>
              <p:nvPr/>
            </p:nvSpPr>
            <p:spPr bwMode="auto">
              <a:xfrm>
                <a:off x="4650" y="363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40" name="Line 288"/>
              <p:cNvSpPr>
                <a:spLocks noChangeShapeType="1"/>
              </p:cNvSpPr>
              <p:nvPr/>
            </p:nvSpPr>
            <p:spPr bwMode="auto">
              <a:xfrm>
                <a:off x="4650" y="3786"/>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9094" name="AutoShape 6"/>
          <p:cNvSpPr>
            <a:spLocks noChangeArrowheads="1"/>
          </p:cNvSpPr>
          <p:nvPr/>
        </p:nvSpPr>
        <p:spPr bwMode="auto">
          <a:xfrm>
            <a:off x="1781175" y="1081088"/>
            <a:ext cx="1470025" cy="396875"/>
          </a:xfrm>
          <a:prstGeom prst="wedgeRoundRectCallout">
            <a:avLst>
              <a:gd name="adj1" fmla="val -6194"/>
              <a:gd name="adj2" fmla="val 246398"/>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Message</a:t>
            </a:r>
          </a:p>
        </p:txBody>
      </p:sp>
      <p:sp>
        <p:nvSpPr>
          <p:cNvPr id="89289" name="Line 201"/>
          <p:cNvSpPr>
            <a:spLocks noChangeShapeType="1"/>
          </p:cNvSpPr>
          <p:nvPr/>
        </p:nvSpPr>
        <p:spPr bwMode="auto">
          <a:xfrm>
            <a:off x="6040438" y="5702300"/>
            <a:ext cx="1587" cy="1365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0" name="Line 202"/>
          <p:cNvSpPr>
            <a:spLocks noChangeShapeType="1"/>
          </p:cNvSpPr>
          <p:nvPr/>
        </p:nvSpPr>
        <p:spPr bwMode="auto">
          <a:xfrm>
            <a:off x="6040438" y="5940425"/>
            <a:ext cx="1587" cy="682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0" name="Rectangle 2"/>
          <p:cNvSpPr>
            <a:spLocks noGrp="1" noChangeArrowheads="1"/>
          </p:cNvSpPr>
          <p:nvPr>
            <p:ph type="title"/>
          </p:nvPr>
        </p:nvSpPr>
        <p:spPr/>
        <p:txBody>
          <a:bodyPr/>
          <a:lstStyle/>
          <a:p>
            <a:r>
              <a:rPr lang="en-US" altLang="en-US" dirty="0" smtClean="0">
                <a:ea typeface="ＭＳ Ｐゴシック" pitchFamily="32" charset="-128"/>
              </a:rPr>
              <a:t>UML: Sequence diagram</a:t>
            </a:r>
          </a:p>
        </p:txBody>
      </p:sp>
      <p:sp>
        <p:nvSpPr>
          <p:cNvPr id="67591" name="Rectangle 82"/>
          <p:cNvSpPr>
            <a:spLocks noChangeArrowheads="1"/>
          </p:cNvSpPr>
          <p:nvPr/>
        </p:nvSpPr>
        <p:spPr bwMode="auto">
          <a:xfrm>
            <a:off x="5930900" y="2538413"/>
            <a:ext cx="188913"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5" name="Group 261"/>
          <p:cNvGrpSpPr>
            <a:grpSpLocks/>
          </p:cNvGrpSpPr>
          <p:nvPr/>
        </p:nvGrpSpPr>
        <p:grpSpPr bwMode="auto">
          <a:xfrm>
            <a:off x="7485063" y="1651000"/>
            <a:ext cx="982662" cy="4165600"/>
            <a:chOff x="4715" y="1040"/>
            <a:chExt cx="619" cy="2624"/>
          </a:xfrm>
        </p:grpSpPr>
        <p:grpSp>
          <p:nvGrpSpPr>
            <p:cNvPr id="67697" name="Group 154"/>
            <p:cNvGrpSpPr>
              <a:grpSpLocks/>
            </p:cNvGrpSpPr>
            <p:nvPr/>
          </p:nvGrpSpPr>
          <p:grpSpPr bwMode="auto">
            <a:xfrm>
              <a:off x="4977" y="1168"/>
              <a:ext cx="111" cy="2496"/>
              <a:chOff x="2079" y="1322"/>
              <a:chExt cx="118" cy="2496"/>
            </a:xfrm>
          </p:grpSpPr>
          <p:sp>
            <p:nvSpPr>
              <p:cNvPr id="67699" name="Line 20"/>
              <p:cNvSpPr>
                <a:spLocks noChangeShapeType="1"/>
              </p:cNvSpPr>
              <p:nvPr/>
            </p:nvSpPr>
            <p:spPr bwMode="auto">
              <a:xfrm>
                <a:off x="2143"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7700" name="Group 153"/>
              <p:cNvGrpSpPr>
                <a:grpSpLocks/>
              </p:cNvGrpSpPr>
              <p:nvPr/>
            </p:nvGrpSpPr>
            <p:grpSpPr bwMode="auto">
              <a:xfrm>
                <a:off x="2079" y="1430"/>
                <a:ext cx="118" cy="2388"/>
                <a:chOff x="2079" y="1430"/>
                <a:chExt cx="118" cy="2388"/>
              </a:xfrm>
            </p:grpSpPr>
            <p:sp>
              <p:nvSpPr>
                <p:cNvPr id="67701" name="Line 21"/>
                <p:cNvSpPr>
                  <a:spLocks noChangeShapeType="1"/>
                </p:cNvSpPr>
                <p:nvPr/>
              </p:nvSpPr>
              <p:spPr bwMode="auto">
                <a:xfrm>
                  <a:off x="2143"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2" name="Line 22"/>
                <p:cNvSpPr>
                  <a:spLocks noChangeShapeType="1"/>
                </p:cNvSpPr>
                <p:nvPr/>
              </p:nvSpPr>
              <p:spPr bwMode="auto">
                <a:xfrm>
                  <a:off x="2143"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3" name="Line 23"/>
                <p:cNvSpPr>
                  <a:spLocks noChangeShapeType="1"/>
                </p:cNvSpPr>
                <p:nvPr/>
              </p:nvSpPr>
              <p:spPr bwMode="auto">
                <a:xfrm>
                  <a:off x="2143"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4" name="Line 24"/>
                <p:cNvSpPr>
                  <a:spLocks noChangeShapeType="1"/>
                </p:cNvSpPr>
                <p:nvPr/>
              </p:nvSpPr>
              <p:spPr bwMode="auto">
                <a:xfrm>
                  <a:off x="2143"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5" name="Line 25"/>
                <p:cNvSpPr>
                  <a:spLocks noChangeShapeType="1"/>
                </p:cNvSpPr>
                <p:nvPr/>
              </p:nvSpPr>
              <p:spPr bwMode="auto">
                <a:xfrm>
                  <a:off x="2143"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6" name="Line 26"/>
                <p:cNvSpPr>
                  <a:spLocks noChangeShapeType="1"/>
                </p:cNvSpPr>
                <p:nvPr/>
              </p:nvSpPr>
              <p:spPr bwMode="auto">
                <a:xfrm>
                  <a:off x="2143" y="216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7" name="Line 27"/>
                <p:cNvSpPr>
                  <a:spLocks noChangeShapeType="1"/>
                </p:cNvSpPr>
                <p:nvPr/>
              </p:nvSpPr>
              <p:spPr bwMode="auto">
                <a:xfrm>
                  <a:off x="2143" y="231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8" name="Line 28"/>
                <p:cNvSpPr>
                  <a:spLocks noChangeShapeType="1"/>
                </p:cNvSpPr>
                <p:nvPr/>
              </p:nvSpPr>
              <p:spPr bwMode="auto">
                <a:xfrm>
                  <a:off x="2143" y="245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9" name="Line 29"/>
                <p:cNvSpPr>
                  <a:spLocks noChangeShapeType="1"/>
                </p:cNvSpPr>
                <p:nvPr/>
              </p:nvSpPr>
              <p:spPr bwMode="auto">
                <a:xfrm>
                  <a:off x="2143" y="260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0" name="Line 30"/>
                <p:cNvSpPr>
                  <a:spLocks noChangeShapeType="1"/>
                </p:cNvSpPr>
                <p:nvPr/>
              </p:nvSpPr>
              <p:spPr bwMode="auto">
                <a:xfrm>
                  <a:off x="2143" y="2753"/>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1" name="Line 31"/>
                <p:cNvSpPr>
                  <a:spLocks noChangeShapeType="1"/>
                </p:cNvSpPr>
                <p:nvPr/>
              </p:nvSpPr>
              <p:spPr bwMode="auto">
                <a:xfrm>
                  <a:off x="2143" y="2893"/>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2" name="Line 32"/>
                <p:cNvSpPr>
                  <a:spLocks noChangeShapeType="1"/>
                </p:cNvSpPr>
                <p:nvPr/>
              </p:nvSpPr>
              <p:spPr bwMode="auto">
                <a:xfrm>
                  <a:off x="2143" y="304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3" name="Line 33"/>
                <p:cNvSpPr>
                  <a:spLocks noChangeShapeType="1"/>
                </p:cNvSpPr>
                <p:nvPr/>
              </p:nvSpPr>
              <p:spPr bwMode="auto">
                <a:xfrm>
                  <a:off x="2143" y="3194"/>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4" name="Line 34"/>
                <p:cNvSpPr>
                  <a:spLocks noChangeShapeType="1"/>
                </p:cNvSpPr>
                <p:nvPr/>
              </p:nvSpPr>
              <p:spPr bwMode="auto">
                <a:xfrm>
                  <a:off x="2143" y="3334"/>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5" name="Line 35"/>
                <p:cNvSpPr>
                  <a:spLocks noChangeShapeType="1"/>
                </p:cNvSpPr>
                <p:nvPr/>
              </p:nvSpPr>
              <p:spPr bwMode="auto">
                <a:xfrm>
                  <a:off x="2143" y="348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6" name="Line 36"/>
                <p:cNvSpPr>
                  <a:spLocks noChangeShapeType="1"/>
                </p:cNvSpPr>
                <p:nvPr/>
              </p:nvSpPr>
              <p:spPr bwMode="auto">
                <a:xfrm>
                  <a:off x="2143" y="363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7" name="Line 37"/>
                <p:cNvSpPr>
                  <a:spLocks noChangeShapeType="1"/>
                </p:cNvSpPr>
                <p:nvPr/>
              </p:nvSpPr>
              <p:spPr bwMode="auto">
                <a:xfrm>
                  <a:off x="2143" y="3775"/>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8" name="Rectangle 84"/>
                <p:cNvSpPr>
                  <a:spLocks noChangeArrowheads="1"/>
                </p:cNvSpPr>
                <p:nvPr/>
              </p:nvSpPr>
              <p:spPr bwMode="auto">
                <a:xfrm>
                  <a:off x="2079" y="1839"/>
                  <a:ext cx="118"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7719" name="Rectangle 91"/>
                <p:cNvSpPr>
                  <a:spLocks noChangeArrowheads="1"/>
                </p:cNvSpPr>
                <p:nvPr/>
              </p:nvSpPr>
              <p:spPr bwMode="auto">
                <a:xfrm>
                  <a:off x="2079" y="2151"/>
                  <a:ext cx="118"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7720" name="Rectangle 106"/>
                <p:cNvSpPr>
                  <a:spLocks noChangeArrowheads="1"/>
                </p:cNvSpPr>
                <p:nvPr/>
              </p:nvSpPr>
              <p:spPr bwMode="auto">
                <a:xfrm>
                  <a:off x="2079" y="2603"/>
                  <a:ext cx="118" cy="4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grpSp>
        <p:sp>
          <p:nvSpPr>
            <p:cNvPr id="67698" name="Rectangle 14"/>
            <p:cNvSpPr>
              <a:spLocks noChangeArrowheads="1"/>
            </p:cNvSpPr>
            <p:nvPr/>
          </p:nvSpPr>
          <p:spPr bwMode="auto">
            <a:xfrm>
              <a:off x="4715" y="1040"/>
              <a:ext cx="619" cy="247"/>
            </a:xfrm>
            <a:prstGeom prst="rect">
              <a:avLst/>
            </a:prstGeom>
            <a:solidFill>
              <a:schemeClr val="accent5">
                <a:lumMod val="20000"/>
                <a:lumOff val="80000"/>
              </a:schemeClr>
            </a:solidFill>
            <a:ln w="17463">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sp>
        <p:nvSpPr>
          <p:cNvPr id="89103" name="Rectangle 15"/>
          <p:cNvSpPr>
            <a:spLocks noChangeArrowheads="1"/>
          </p:cNvSpPr>
          <p:nvPr/>
        </p:nvSpPr>
        <p:spPr bwMode="auto">
          <a:xfrm>
            <a:off x="7673975" y="17224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u="sng">
                <a:solidFill>
                  <a:srgbClr val="000000"/>
                </a:solidFill>
                <a:latin typeface="Courier" charset="0"/>
              </a:rPr>
              <a:t>:Time</a:t>
            </a:r>
            <a:endParaRPr lang="en-US" altLang="en-US" sz="1800" b="0">
              <a:solidFill>
                <a:schemeClr val="tx1"/>
              </a:solidFill>
            </a:endParaRPr>
          </a:p>
        </p:txBody>
      </p:sp>
      <p:grpSp>
        <p:nvGrpSpPr>
          <p:cNvPr id="8" name="Group 268"/>
          <p:cNvGrpSpPr>
            <a:grpSpLocks/>
          </p:cNvGrpSpPr>
          <p:nvPr/>
        </p:nvGrpSpPr>
        <p:grpSpPr bwMode="auto">
          <a:xfrm>
            <a:off x="630238" y="1020763"/>
            <a:ext cx="3524250" cy="1023937"/>
            <a:chOff x="397" y="643"/>
            <a:chExt cx="2220" cy="645"/>
          </a:xfrm>
        </p:grpSpPr>
        <p:sp>
          <p:nvSpPr>
            <p:cNvPr id="67687" name="Rectangle 11"/>
            <p:cNvSpPr>
              <a:spLocks noChangeArrowheads="1"/>
            </p:cNvSpPr>
            <p:nvPr/>
          </p:nvSpPr>
          <p:spPr bwMode="auto">
            <a:xfrm>
              <a:off x="1977" y="1040"/>
              <a:ext cx="640" cy="247"/>
            </a:xfrm>
            <a:prstGeom prst="rect">
              <a:avLst/>
            </a:prstGeom>
            <a:solidFill>
              <a:schemeClr val="accent5">
                <a:lumMod val="20000"/>
                <a:lumOff val="80000"/>
              </a:schemeClr>
            </a:solidFill>
            <a:ln w="17463">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7688" name="Group 267"/>
            <p:cNvGrpSpPr>
              <a:grpSpLocks/>
            </p:cNvGrpSpPr>
            <p:nvPr/>
          </p:nvGrpSpPr>
          <p:grpSpPr bwMode="auto">
            <a:xfrm>
              <a:off x="397" y="643"/>
              <a:ext cx="2156" cy="645"/>
              <a:chOff x="397" y="643"/>
              <a:chExt cx="2156" cy="645"/>
            </a:xfrm>
          </p:grpSpPr>
          <p:grpSp>
            <p:nvGrpSpPr>
              <p:cNvPr id="67689" name="Group 266"/>
              <p:cNvGrpSpPr>
                <a:grpSpLocks/>
              </p:cNvGrpSpPr>
              <p:nvPr/>
            </p:nvGrpSpPr>
            <p:grpSpPr bwMode="auto">
              <a:xfrm>
                <a:off x="697" y="643"/>
                <a:ext cx="1856" cy="622"/>
                <a:chOff x="697" y="643"/>
                <a:chExt cx="1856" cy="622"/>
              </a:xfrm>
            </p:grpSpPr>
            <p:sp>
              <p:nvSpPr>
                <p:cNvPr id="67691" name="Rectangle 12"/>
                <p:cNvSpPr>
                  <a:spLocks noChangeArrowheads="1"/>
                </p:cNvSpPr>
                <p:nvPr/>
              </p:nvSpPr>
              <p:spPr bwMode="auto">
                <a:xfrm>
                  <a:off x="1948" y="1092"/>
                  <a:ext cx="6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 </a:t>
                  </a:r>
                  <a:r>
                    <a:rPr lang="en-US" altLang="en-US" sz="1800" u="sng">
                      <a:solidFill>
                        <a:srgbClr val="000000"/>
                      </a:solidFill>
                      <a:latin typeface="Courier" charset="0"/>
                    </a:rPr>
                    <a:t>:Watch</a:t>
                  </a:r>
                  <a:endParaRPr lang="en-US" altLang="en-US" sz="1800" b="0">
                    <a:solidFill>
                      <a:schemeClr val="tx1"/>
                    </a:solidFill>
                  </a:endParaRPr>
                </a:p>
              </p:txBody>
            </p:sp>
            <p:grpSp>
              <p:nvGrpSpPr>
                <p:cNvPr id="67692" name="Group 265"/>
                <p:cNvGrpSpPr>
                  <a:grpSpLocks/>
                </p:cNvGrpSpPr>
                <p:nvPr/>
              </p:nvGrpSpPr>
              <p:grpSpPr bwMode="auto">
                <a:xfrm>
                  <a:off x="697" y="643"/>
                  <a:ext cx="269" cy="473"/>
                  <a:chOff x="697" y="643"/>
                  <a:chExt cx="269" cy="473"/>
                </a:xfrm>
              </p:grpSpPr>
              <p:sp>
                <p:nvSpPr>
                  <p:cNvPr id="67693" name="Freeform 124"/>
                  <p:cNvSpPr>
                    <a:spLocks/>
                  </p:cNvSpPr>
                  <p:nvPr/>
                </p:nvSpPr>
                <p:spPr bwMode="auto">
                  <a:xfrm>
                    <a:off x="697" y="740"/>
                    <a:ext cx="129" cy="376"/>
                  </a:xfrm>
                  <a:custGeom>
                    <a:avLst/>
                    <a:gdLst>
                      <a:gd name="T0" fmla="*/ 129 w 129"/>
                      <a:gd name="T1" fmla="*/ 0 h 376"/>
                      <a:gd name="T2" fmla="*/ 129 w 129"/>
                      <a:gd name="T3" fmla="*/ 237 h 376"/>
                      <a:gd name="T4" fmla="*/ 0 w 129"/>
                      <a:gd name="T5" fmla="*/ 376 h 376"/>
                      <a:gd name="T6" fmla="*/ 0 60000 65536"/>
                      <a:gd name="T7" fmla="*/ 0 60000 65536"/>
                      <a:gd name="T8" fmla="*/ 0 60000 65536"/>
                      <a:gd name="T9" fmla="*/ 0 w 129"/>
                      <a:gd name="T10" fmla="*/ 0 h 376"/>
                      <a:gd name="T11" fmla="*/ 129 w 129"/>
                      <a:gd name="T12" fmla="*/ 376 h 376"/>
                    </a:gdLst>
                    <a:ahLst/>
                    <a:cxnLst>
                      <a:cxn ang="T6">
                        <a:pos x="T0" y="T1"/>
                      </a:cxn>
                      <a:cxn ang="T7">
                        <a:pos x="T2" y="T3"/>
                      </a:cxn>
                      <a:cxn ang="T8">
                        <a:pos x="T4" y="T5"/>
                      </a:cxn>
                    </a:cxnLst>
                    <a:rect l="T9" t="T10" r="T11" b="T12"/>
                    <a:pathLst>
                      <a:path w="129" h="376">
                        <a:moveTo>
                          <a:pt x="129" y="0"/>
                        </a:moveTo>
                        <a:lnTo>
                          <a:pt x="129" y="237"/>
                        </a:lnTo>
                        <a:lnTo>
                          <a:pt x="0" y="37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94" name="Line 125"/>
                  <p:cNvSpPr>
                    <a:spLocks noChangeShapeType="1"/>
                  </p:cNvSpPr>
                  <p:nvPr/>
                </p:nvSpPr>
                <p:spPr bwMode="auto">
                  <a:xfrm>
                    <a:off x="826" y="977"/>
                    <a:ext cx="140"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5" name="Line 126"/>
                  <p:cNvSpPr>
                    <a:spLocks noChangeShapeType="1"/>
                  </p:cNvSpPr>
                  <p:nvPr/>
                </p:nvSpPr>
                <p:spPr bwMode="auto">
                  <a:xfrm>
                    <a:off x="697" y="847"/>
                    <a:ext cx="2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6" name="Oval 127"/>
                  <p:cNvSpPr>
                    <a:spLocks noChangeArrowheads="1"/>
                  </p:cNvSpPr>
                  <p:nvPr/>
                </p:nvSpPr>
                <p:spPr bwMode="auto">
                  <a:xfrm>
                    <a:off x="761" y="643"/>
                    <a:ext cx="140" cy="140"/>
                  </a:xfrm>
                  <a:prstGeom prst="ellipse">
                    <a:avLst/>
                  </a:prstGeom>
                  <a:solidFill>
                    <a:srgbClr val="FFFFFF"/>
                  </a:solidFill>
                  <a:ln w="17463">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grpSp>
          <p:sp>
            <p:nvSpPr>
              <p:cNvPr id="67690" name="Rectangle 128"/>
              <p:cNvSpPr>
                <a:spLocks noChangeArrowheads="1"/>
              </p:cNvSpPr>
              <p:nvPr/>
            </p:nvSpPr>
            <p:spPr bwMode="auto">
              <a:xfrm>
                <a:off x="397" y="1115"/>
                <a:ext cx="864" cy="173"/>
              </a:xfrm>
              <a:prstGeom prst="rect">
                <a:avLst/>
              </a:prstGeom>
              <a:solidFill>
                <a:schemeClr val="accent5">
                  <a:lumMod val="20000"/>
                  <a:lumOff val="80000"/>
                </a:schemeClr>
              </a:solidFill>
              <a:ln w="12700">
                <a:solidFill>
                  <a:srgbClr val="000000"/>
                </a:solidFill>
                <a:miter lim="800000"/>
                <a:headEnd/>
                <a:tailEnd/>
              </a:ln>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u="sng" dirty="0">
                    <a:solidFill>
                      <a:srgbClr val="000000"/>
                    </a:solidFill>
                    <a:latin typeface="Courier" charset="0"/>
                  </a:rPr>
                  <a:t>:</a:t>
                </a:r>
                <a:r>
                  <a:rPr lang="en-US" altLang="en-US" sz="1800" u="sng" dirty="0" err="1">
                    <a:solidFill>
                      <a:srgbClr val="000000"/>
                    </a:solidFill>
                    <a:latin typeface="Courier" charset="0"/>
                  </a:rPr>
                  <a:t>WatchUser</a:t>
                </a:r>
                <a:endParaRPr lang="en-US" altLang="en-US" sz="1800" b="0" dirty="0">
                  <a:solidFill>
                    <a:schemeClr val="tx1"/>
                  </a:solidFill>
                </a:endParaRPr>
              </a:p>
            </p:txBody>
          </p:sp>
        </p:grpSp>
      </p:grpSp>
      <p:sp>
        <p:nvSpPr>
          <p:cNvPr id="89093" name="AutoShape 5"/>
          <p:cNvSpPr>
            <a:spLocks noChangeArrowheads="1"/>
          </p:cNvSpPr>
          <p:nvPr/>
        </p:nvSpPr>
        <p:spPr bwMode="auto">
          <a:xfrm>
            <a:off x="3498850" y="1103313"/>
            <a:ext cx="1050925" cy="374650"/>
          </a:xfrm>
          <a:prstGeom prst="wedgeRoundRectCallout">
            <a:avLst>
              <a:gd name="adj1" fmla="val -45620"/>
              <a:gd name="adj2" fmla="val 85593"/>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Object</a:t>
            </a:r>
          </a:p>
        </p:txBody>
      </p:sp>
      <p:sp>
        <p:nvSpPr>
          <p:cNvPr id="89095" name="AutoShape 7"/>
          <p:cNvSpPr>
            <a:spLocks noChangeArrowheads="1"/>
          </p:cNvSpPr>
          <p:nvPr/>
        </p:nvSpPr>
        <p:spPr bwMode="auto">
          <a:xfrm>
            <a:off x="1874838" y="4913313"/>
            <a:ext cx="1477962" cy="396875"/>
          </a:xfrm>
          <a:prstGeom prst="wedgeRoundRectCallout">
            <a:avLst>
              <a:gd name="adj1" fmla="val -82065"/>
              <a:gd name="adj2" fmla="val -150398"/>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Activation</a:t>
            </a:r>
          </a:p>
        </p:txBody>
      </p:sp>
      <p:sp>
        <p:nvSpPr>
          <p:cNvPr id="67597" name="Text Box 8"/>
          <p:cNvSpPr txBox="1">
            <a:spLocks noChangeArrowheads="1"/>
          </p:cNvSpPr>
          <p:nvPr/>
        </p:nvSpPr>
        <p:spPr bwMode="auto">
          <a:xfrm>
            <a:off x="593725" y="5835650"/>
            <a:ext cx="7932738" cy="830997"/>
          </a:xfrm>
          <a:prstGeom prst="rect">
            <a:avLst/>
          </a:prstGeom>
          <a:solidFill>
            <a:schemeClr val="bg1">
              <a:lumMod val="85000"/>
            </a:schemeClr>
          </a:solidFill>
          <a:ln>
            <a:noFill/>
          </a:ln>
        </p:spPr>
        <p:txBody>
          <a:bodyPr>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b="0" dirty="0">
                <a:solidFill>
                  <a:schemeClr val="tx1"/>
                </a:solidFill>
              </a:rPr>
              <a:t>Sequence diagrams represent the </a:t>
            </a:r>
            <a:r>
              <a:rPr lang="en-US" altLang="en-US" b="0" dirty="0">
                <a:solidFill>
                  <a:srgbClr val="C00000"/>
                </a:solidFill>
              </a:rPr>
              <a:t>behavior of a system </a:t>
            </a:r>
          </a:p>
          <a:p>
            <a:pPr algn="l"/>
            <a:r>
              <a:rPr lang="en-US" altLang="en-US" b="0" dirty="0">
                <a:solidFill>
                  <a:schemeClr val="tx1"/>
                </a:solidFill>
              </a:rPr>
              <a:t>as messages (“interactions”) between</a:t>
            </a:r>
            <a:r>
              <a:rPr lang="en-US" altLang="en-US" b="0" i="1" dirty="0">
                <a:solidFill>
                  <a:schemeClr val="tx1"/>
                </a:solidFill>
              </a:rPr>
              <a:t> </a:t>
            </a:r>
            <a:r>
              <a:rPr lang="en-US" altLang="en-US" b="0" i="1" dirty="0">
                <a:solidFill>
                  <a:srgbClr val="C00000"/>
                </a:solidFill>
              </a:rPr>
              <a:t>different objects</a:t>
            </a:r>
            <a:endParaRPr lang="en-US" altLang="en-US" b="0" dirty="0">
              <a:solidFill>
                <a:srgbClr val="C00000"/>
              </a:solidFill>
            </a:endParaRPr>
          </a:p>
        </p:txBody>
      </p:sp>
      <p:sp>
        <p:nvSpPr>
          <p:cNvPr id="89221" name="AutoShape 133"/>
          <p:cNvSpPr>
            <a:spLocks noChangeArrowheads="1"/>
          </p:cNvSpPr>
          <p:nvPr/>
        </p:nvSpPr>
        <p:spPr bwMode="auto">
          <a:xfrm>
            <a:off x="171450" y="1081088"/>
            <a:ext cx="828675" cy="396875"/>
          </a:xfrm>
          <a:prstGeom prst="wedgeRoundRectCallout">
            <a:avLst>
              <a:gd name="adj1" fmla="val 46361"/>
              <a:gd name="adj2" fmla="val 124000"/>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Actor</a:t>
            </a:r>
          </a:p>
        </p:txBody>
      </p:sp>
      <p:sp>
        <p:nvSpPr>
          <p:cNvPr id="67599" name="Rectangle 74"/>
          <p:cNvSpPr>
            <a:spLocks noChangeArrowheads="1"/>
          </p:cNvSpPr>
          <p:nvPr/>
        </p:nvSpPr>
        <p:spPr bwMode="auto">
          <a:xfrm>
            <a:off x="3522663" y="2487613"/>
            <a:ext cx="18732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12" name="Group 260"/>
          <p:cNvGrpSpPr>
            <a:grpSpLocks/>
          </p:cNvGrpSpPr>
          <p:nvPr/>
        </p:nvGrpSpPr>
        <p:grpSpPr bwMode="auto">
          <a:xfrm>
            <a:off x="1387475" y="2163763"/>
            <a:ext cx="2146300" cy="301625"/>
            <a:chOff x="874" y="1363"/>
            <a:chExt cx="1352" cy="190"/>
          </a:xfrm>
        </p:grpSpPr>
        <p:sp>
          <p:nvSpPr>
            <p:cNvPr id="67685" name="Line 77"/>
            <p:cNvSpPr>
              <a:spLocks noChangeShapeType="1"/>
            </p:cNvSpPr>
            <p:nvPr/>
          </p:nvSpPr>
          <p:spPr bwMode="auto">
            <a:xfrm flipV="1">
              <a:off x="874" y="1547"/>
              <a:ext cx="1352" cy="6"/>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86" name="Rectangle 78"/>
            <p:cNvSpPr>
              <a:spLocks noChangeArrowheads="1"/>
            </p:cNvSpPr>
            <p:nvPr/>
          </p:nvSpPr>
          <p:spPr bwMode="auto">
            <a:xfrm>
              <a:off x="979" y="1363"/>
              <a:ext cx="1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pressButton1()</a:t>
              </a:r>
              <a:endParaRPr lang="en-US" altLang="en-US" sz="1800" b="0">
                <a:solidFill>
                  <a:schemeClr val="tx1"/>
                </a:solidFill>
              </a:endParaRPr>
            </a:p>
          </p:txBody>
        </p:sp>
      </p:grpSp>
      <p:sp>
        <p:nvSpPr>
          <p:cNvPr id="89249" name="AutoShape 161"/>
          <p:cNvSpPr>
            <a:spLocks noChangeArrowheads="1"/>
          </p:cNvSpPr>
          <p:nvPr/>
        </p:nvSpPr>
        <p:spPr bwMode="auto">
          <a:xfrm>
            <a:off x="5002213" y="1098550"/>
            <a:ext cx="1376362" cy="352425"/>
          </a:xfrm>
          <a:prstGeom prst="wedgeRoundRectCallout">
            <a:avLst>
              <a:gd name="adj1" fmla="val -148731"/>
              <a:gd name="adj2" fmla="val 289639"/>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Lifeline</a:t>
            </a:r>
          </a:p>
        </p:txBody>
      </p:sp>
      <p:grpSp>
        <p:nvGrpSpPr>
          <p:cNvPr id="13" name="Group 243"/>
          <p:cNvGrpSpPr>
            <a:grpSpLocks/>
          </p:cNvGrpSpPr>
          <p:nvPr/>
        </p:nvGrpSpPr>
        <p:grpSpPr bwMode="auto">
          <a:xfrm>
            <a:off x="3722688" y="2254250"/>
            <a:ext cx="2192337" cy="274638"/>
            <a:chOff x="2345" y="1420"/>
            <a:chExt cx="1381" cy="173"/>
          </a:xfrm>
        </p:grpSpPr>
        <p:sp>
          <p:nvSpPr>
            <p:cNvPr id="67683" name="Rectangle 81"/>
            <p:cNvSpPr>
              <a:spLocks noChangeArrowheads="1"/>
            </p:cNvSpPr>
            <p:nvPr/>
          </p:nvSpPr>
          <p:spPr bwMode="auto">
            <a:xfrm>
              <a:off x="2456" y="1420"/>
              <a:ext cx="10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blinkHours()</a:t>
              </a:r>
              <a:endParaRPr lang="en-US" altLang="en-US" sz="1800" b="0">
                <a:solidFill>
                  <a:schemeClr val="tx1"/>
                </a:solidFill>
              </a:endParaRPr>
            </a:p>
          </p:txBody>
        </p:sp>
        <p:sp>
          <p:nvSpPr>
            <p:cNvPr id="67684" name="Line 164"/>
            <p:cNvSpPr>
              <a:spLocks noChangeShapeType="1"/>
            </p:cNvSpPr>
            <p:nvPr/>
          </p:nvSpPr>
          <p:spPr bwMode="auto">
            <a:xfrm>
              <a:off x="2345" y="1586"/>
              <a:ext cx="1381" cy="1"/>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9163" name="Rectangle 75"/>
          <p:cNvSpPr>
            <a:spLocks noChangeArrowheads="1"/>
          </p:cNvSpPr>
          <p:nvPr/>
        </p:nvSpPr>
        <p:spPr bwMode="auto">
          <a:xfrm>
            <a:off x="3533775" y="2420938"/>
            <a:ext cx="204788" cy="239712"/>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grpSp>
        <p:nvGrpSpPr>
          <p:cNvPr id="14" name="Group 253"/>
          <p:cNvGrpSpPr>
            <a:grpSpLocks/>
          </p:cNvGrpSpPr>
          <p:nvPr/>
        </p:nvGrpSpPr>
        <p:grpSpPr bwMode="auto">
          <a:xfrm>
            <a:off x="1231900" y="3179763"/>
            <a:ext cx="6851650" cy="1090612"/>
            <a:chOff x="776" y="2003"/>
            <a:chExt cx="4316" cy="687"/>
          </a:xfrm>
        </p:grpSpPr>
        <p:sp>
          <p:nvSpPr>
            <p:cNvPr id="67676" name="Line 191"/>
            <p:cNvSpPr>
              <a:spLocks noChangeShapeType="1"/>
            </p:cNvSpPr>
            <p:nvPr/>
          </p:nvSpPr>
          <p:spPr bwMode="auto">
            <a:xfrm>
              <a:off x="3805" y="2128"/>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80" name="Rectangle 92"/>
            <p:cNvSpPr>
              <a:spLocks noChangeArrowheads="1"/>
            </p:cNvSpPr>
            <p:nvPr/>
          </p:nvSpPr>
          <p:spPr bwMode="auto">
            <a:xfrm>
              <a:off x="2219" y="2151"/>
              <a:ext cx="129" cy="151"/>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89190" name="Rectangle 102"/>
            <p:cNvSpPr>
              <a:spLocks noChangeArrowheads="1"/>
            </p:cNvSpPr>
            <p:nvPr/>
          </p:nvSpPr>
          <p:spPr bwMode="auto">
            <a:xfrm>
              <a:off x="4963" y="2281"/>
              <a:ext cx="129" cy="409"/>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67679" name="Rectangle 167"/>
            <p:cNvSpPr>
              <a:spLocks noChangeArrowheads="1"/>
            </p:cNvSpPr>
            <p:nvPr/>
          </p:nvSpPr>
          <p:spPr bwMode="auto">
            <a:xfrm>
              <a:off x="937" y="2003"/>
              <a:ext cx="1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dirty="0">
                  <a:solidFill>
                    <a:srgbClr val="000000"/>
                  </a:solidFill>
                  <a:latin typeface="Courier" charset="0"/>
                </a:rPr>
                <a:t>pressButton2()</a:t>
              </a:r>
              <a:endParaRPr lang="en-US" altLang="en-US" sz="1800" b="0" dirty="0">
                <a:solidFill>
                  <a:schemeClr val="tx1"/>
                </a:solidFill>
              </a:endParaRPr>
            </a:p>
          </p:txBody>
        </p:sp>
        <p:sp>
          <p:nvSpPr>
            <p:cNvPr id="67680" name="Line 168"/>
            <p:cNvSpPr>
              <a:spLocks noChangeShapeType="1"/>
            </p:cNvSpPr>
            <p:nvPr/>
          </p:nvSpPr>
          <p:spPr bwMode="auto">
            <a:xfrm>
              <a:off x="776" y="2179"/>
              <a:ext cx="1437" cy="15"/>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81" name="Line 179"/>
            <p:cNvSpPr>
              <a:spLocks noChangeShapeType="1"/>
            </p:cNvSpPr>
            <p:nvPr/>
          </p:nvSpPr>
          <p:spPr bwMode="auto">
            <a:xfrm>
              <a:off x="2360" y="2282"/>
              <a:ext cx="2595" cy="22"/>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82" name="Rectangle 98"/>
            <p:cNvSpPr>
              <a:spLocks noChangeArrowheads="1"/>
            </p:cNvSpPr>
            <p:nvPr/>
          </p:nvSpPr>
          <p:spPr bwMode="auto">
            <a:xfrm>
              <a:off x="2383" y="2101"/>
              <a:ext cx="1555" cy="17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dirty="0" err="1">
                  <a:solidFill>
                    <a:srgbClr val="000000"/>
                  </a:solidFill>
                  <a:latin typeface="Courier" charset="0"/>
                </a:rPr>
                <a:t>incrementMinutes</a:t>
              </a:r>
              <a:r>
                <a:rPr lang="en-US" altLang="en-US" sz="1800" dirty="0">
                  <a:solidFill>
                    <a:srgbClr val="000000"/>
                  </a:solidFill>
                  <a:latin typeface="Courier" charset="0"/>
                </a:rPr>
                <a:t>()</a:t>
              </a:r>
              <a:endParaRPr lang="en-US" altLang="en-US" sz="1800" b="0" dirty="0">
                <a:solidFill>
                  <a:schemeClr val="tx1"/>
                </a:solidFill>
              </a:endParaRPr>
            </a:p>
          </p:txBody>
        </p:sp>
      </p:grpSp>
      <p:grpSp>
        <p:nvGrpSpPr>
          <p:cNvPr id="15" name="Group 203"/>
          <p:cNvGrpSpPr>
            <a:grpSpLocks/>
          </p:cNvGrpSpPr>
          <p:nvPr/>
        </p:nvGrpSpPr>
        <p:grpSpPr bwMode="auto">
          <a:xfrm>
            <a:off x="1303338" y="1971675"/>
            <a:ext cx="1587" cy="3979863"/>
            <a:chOff x="4650" y="1322"/>
            <a:chExt cx="1" cy="2507"/>
          </a:xfrm>
        </p:grpSpPr>
        <p:sp>
          <p:nvSpPr>
            <p:cNvPr id="67658" name="Line 204"/>
            <p:cNvSpPr>
              <a:spLocks noChangeShapeType="1"/>
            </p:cNvSpPr>
            <p:nvPr/>
          </p:nvSpPr>
          <p:spPr bwMode="auto">
            <a:xfrm>
              <a:off x="4650"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9" name="Line 205"/>
            <p:cNvSpPr>
              <a:spLocks noChangeShapeType="1"/>
            </p:cNvSpPr>
            <p:nvPr/>
          </p:nvSpPr>
          <p:spPr bwMode="auto">
            <a:xfrm>
              <a:off x="4650"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0" name="Line 206"/>
            <p:cNvSpPr>
              <a:spLocks noChangeShapeType="1"/>
            </p:cNvSpPr>
            <p:nvPr/>
          </p:nvSpPr>
          <p:spPr bwMode="auto">
            <a:xfrm>
              <a:off x="4650"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1" name="Line 207"/>
            <p:cNvSpPr>
              <a:spLocks noChangeShapeType="1"/>
            </p:cNvSpPr>
            <p:nvPr/>
          </p:nvSpPr>
          <p:spPr bwMode="auto">
            <a:xfrm>
              <a:off x="4650"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2" name="Line 208"/>
            <p:cNvSpPr>
              <a:spLocks noChangeShapeType="1"/>
            </p:cNvSpPr>
            <p:nvPr/>
          </p:nvSpPr>
          <p:spPr bwMode="auto">
            <a:xfrm>
              <a:off x="4650"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3" name="Line 209"/>
            <p:cNvSpPr>
              <a:spLocks noChangeShapeType="1"/>
            </p:cNvSpPr>
            <p:nvPr/>
          </p:nvSpPr>
          <p:spPr bwMode="auto">
            <a:xfrm>
              <a:off x="4650"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4" name="Line 210"/>
            <p:cNvSpPr>
              <a:spLocks noChangeShapeType="1"/>
            </p:cNvSpPr>
            <p:nvPr/>
          </p:nvSpPr>
          <p:spPr bwMode="auto">
            <a:xfrm>
              <a:off x="4650" y="217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5" name="Line 211"/>
            <p:cNvSpPr>
              <a:spLocks noChangeShapeType="1"/>
            </p:cNvSpPr>
            <p:nvPr/>
          </p:nvSpPr>
          <p:spPr bwMode="auto">
            <a:xfrm>
              <a:off x="4650" y="231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6" name="Line 212"/>
            <p:cNvSpPr>
              <a:spLocks noChangeShapeType="1"/>
            </p:cNvSpPr>
            <p:nvPr/>
          </p:nvSpPr>
          <p:spPr bwMode="auto">
            <a:xfrm>
              <a:off x="4650" y="246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7" name="Line 213"/>
            <p:cNvSpPr>
              <a:spLocks noChangeShapeType="1"/>
            </p:cNvSpPr>
            <p:nvPr/>
          </p:nvSpPr>
          <p:spPr bwMode="auto">
            <a:xfrm>
              <a:off x="4650" y="261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8" name="Line 214"/>
            <p:cNvSpPr>
              <a:spLocks noChangeShapeType="1"/>
            </p:cNvSpPr>
            <p:nvPr/>
          </p:nvSpPr>
          <p:spPr bwMode="auto">
            <a:xfrm>
              <a:off x="4650" y="2785"/>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69" name="Line 215"/>
            <p:cNvSpPr>
              <a:spLocks noChangeShapeType="1"/>
            </p:cNvSpPr>
            <p:nvPr/>
          </p:nvSpPr>
          <p:spPr bwMode="auto">
            <a:xfrm>
              <a:off x="4650" y="290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70" name="Line 216"/>
            <p:cNvSpPr>
              <a:spLocks noChangeShapeType="1"/>
            </p:cNvSpPr>
            <p:nvPr/>
          </p:nvSpPr>
          <p:spPr bwMode="auto">
            <a:xfrm>
              <a:off x="4650" y="305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71" name="Line 217"/>
            <p:cNvSpPr>
              <a:spLocks noChangeShapeType="1"/>
            </p:cNvSpPr>
            <p:nvPr/>
          </p:nvSpPr>
          <p:spPr bwMode="auto">
            <a:xfrm>
              <a:off x="4650" y="3194"/>
              <a:ext cx="1" cy="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72" name="Line 218"/>
            <p:cNvSpPr>
              <a:spLocks noChangeShapeType="1"/>
            </p:cNvSpPr>
            <p:nvPr/>
          </p:nvSpPr>
          <p:spPr bwMode="auto">
            <a:xfrm>
              <a:off x="4650" y="334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73" name="Line 219"/>
            <p:cNvSpPr>
              <a:spLocks noChangeShapeType="1"/>
            </p:cNvSpPr>
            <p:nvPr/>
          </p:nvSpPr>
          <p:spPr bwMode="auto">
            <a:xfrm>
              <a:off x="4650" y="349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74" name="Line 220"/>
            <p:cNvSpPr>
              <a:spLocks noChangeShapeType="1"/>
            </p:cNvSpPr>
            <p:nvPr/>
          </p:nvSpPr>
          <p:spPr bwMode="auto">
            <a:xfrm>
              <a:off x="4650" y="363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75" name="Line 221"/>
            <p:cNvSpPr>
              <a:spLocks noChangeShapeType="1"/>
            </p:cNvSpPr>
            <p:nvPr/>
          </p:nvSpPr>
          <p:spPr bwMode="auto">
            <a:xfrm>
              <a:off x="4650" y="3786"/>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250"/>
          <p:cNvGrpSpPr>
            <a:grpSpLocks/>
          </p:cNvGrpSpPr>
          <p:nvPr/>
        </p:nvGrpSpPr>
        <p:grpSpPr bwMode="auto">
          <a:xfrm>
            <a:off x="5129213" y="1651000"/>
            <a:ext cx="1671637" cy="4379913"/>
            <a:chOff x="3231" y="1040"/>
            <a:chExt cx="1053" cy="2759"/>
          </a:xfrm>
        </p:grpSpPr>
        <p:sp>
          <p:nvSpPr>
            <p:cNvPr id="67636" name="Rectangle 17"/>
            <p:cNvSpPr>
              <a:spLocks noChangeArrowheads="1"/>
            </p:cNvSpPr>
            <p:nvPr/>
          </p:nvSpPr>
          <p:spPr bwMode="auto">
            <a:xfrm>
              <a:off x="3231" y="1040"/>
              <a:ext cx="1053" cy="247"/>
            </a:xfrm>
            <a:prstGeom prst="rect">
              <a:avLst/>
            </a:prstGeom>
            <a:solidFill>
              <a:schemeClr val="accent5">
                <a:lumMod val="20000"/>
                <a:lumOff val="80000"/>
              </a:schemeClr>
            </a:solidFill>
            <a:ln w="17463">
              <a:solidFill>
                <a:srgbClr val="000000"/>
              </a:solidFill>
              <a:miter lim="800000"/>
              <a:headEnd/>
              <a:tailEnd/>
            </a:ln>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7637" name="Group 249"/>
            <p:cNvGrpSpPr>
              <a:grpSpLocks/>
            </p:cNvGrpSpPr>
            <p:nvPr/>
          </p:nvGrpSpPr>
          <p:grpSpPr bwMode="auto">
            <a:xfrm>
              <a:off x="3275" y="1092"/>
              <a:ext cx="951" cy="2707"/>
              <a:chOff x="3275" y="1092"/>
              <a:chExt cx="951" cy="2707"/>
            </a:xfrm>
          </p:grpSpPr>
          <p:sp>
            <p:nvSpPr>
              <p:cNvPr id="67638" name="Rectangle 18"/>
              <p:cNvSpPr>
                <a:spLocks noChangeArrowheads="1"/>
              </p:cNvSpPr>
              <p:nvPr/>
            </p:nvSpPr>
            <p:spPr bwMode="auto">
              <a:xfrm>
                <a:off x="3275" y="1092"/>
                <a:ext cx="9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u="sng">
                    <a:solidFill>
                      <a:srgbClr val="000000"/>
                    </a:solidFill>
                    <a:latin typeface="Courier" charset="0"/>
                  </a:rPr>
                  <a:t>:LCDDisplay</a:t>
                </a:r>
                <a:endParaRPr lang="en-US" altLang="en-US" sz="1800" b="0">
                  <a:solidFill>
                    <a:schemeClr val="tx1"/>
                  </a:solidFill>
                </a:endParaRPr>
              </a:p>
            </p:txBody>
          </p:sp>
          <p:grpSp>
            <p:nvGrpSpPr>
              <p:cNvPr id="67639" name="Group 222"/>
              <p:cNvGrpSpPr>
                <a:grpSpLocks/>
              </p:cNvGrpSpPr>
              <p:nvPr/>
            </p:nvGrpSpPr>
            <p:grpSpPr bwMode="auto">
              <a:xfrm>
                <a:off x="3812" y="1292"/>
                <a:ext cx="1" cy="2507"/>
                <a:chOff x="4650" y="1322"/>
                <a:chExt cx="1" cy="2507"/>
              </a:xfrm>
            </p:grpSpPr>
            <p:sp>
              <p:nvSpPr>
                <p:cNvPr id="67640" name="Line 223"/>
                <p:cNvSpPr>
                  <a:spLocks noChangeShapeType="1"/>
                </p:cNvSpPr>
                <p:nvPr/>
              </p:nvSpPr>
              <p:spPr bwMode="auto">
                <a:xfrm>
                  <a:off x="4650"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1" name="Line 224"/>
                <p:cNvSpPr>
                  <a:spLocks noChangeShapeType="1"/>
                </p:cNvSpPr>
                <p:nvPr/>
              </p:nvSpPr>
              <p:spPr bwMode="auto">
                <a:xfrm>
                  <a:off x="4650"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2" name="Line 225"/>
                <p:cNvSpPr>
                  <a:spLocks noChangeShapeType="1"/>
                </p:cNvSpPr>
                <p:nvPr/>
              </p:nvSpPr>
              <p:spPr bwMode="auto">
                <a:xfrm>
                  <a:off x="4650"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3" name="Line 226"/>
                <p:cNvSpPr>
                  <a:spLocks noChangeShapeType="1"/>
                </p:cNvSpPr>
                <p:nvPr/>
              </p:nvSpPr>
              <p:spPr bwMode="auto">
                <a:xfrm>
                  <a:off x="4650"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4" name="Line 227"/>
                <p:cNvSpPr>
                  <a:spLocks noChangeShapeType="1"/>
                </p:cNvSpPr>
                <p:nvPr/>
              </p:nvSpPr>
              <p:spPr bwMode="auto">
                <a:xfrm>
                  <a:off x="4650"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5" name="Line 228"/>
                <p:cNvSpPr>
                  <a:spLocks noChangeShapeType="1"/>
                </p:cNvSpPr>
                <p:nvPr/>
              </p:nvSpPr>
              <p:spPr bwMode="auto">
                <a:xfrm>
                  <a:off x="4650"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6" name="Line 229"/>
                <p:cNvSpPr>
                  <a:spLocks noChangeShapeType="1"/>
                </p:cNvSpPr>
                <p:nvPr/>
              </p:nvSpPr>
              <p:spPr bwMode="auto">
                <a:xfrm>
                  <a:off x="4650" y="217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7" name="Line 230"/>
                <p:cNvSpPr>
                  <a:spLocks noChangeShapeType="1"/>
                </p:cNvSpPr>
                <p:nvPr/>
              </p:nvSpPr>
              <p:spPr bwMode="auto">
                <a:xfrm>
                  <a:off x="4650" y="231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8" name="Line 231"/>
                <p:cNvSpPr>
                  <a:spLocks noChangeShapeType="1"/>
                </p:cNvSpPr>
                <p:nvPr/>
              </p:nvSpPr>
              <p:spPr bwMode="auto">
                <a:xfrm>
                  <a:off x="4650" y="246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9" name="Line 232"/>
                <p:cNvSpPr>
                  <a:spLocks noChangeShapeType="1"/>
                </p:cNvSpPr>
                <p:nvPr/>
              </p:nvSpPr>
              <p:spPr bwMode="auto">
                <a:xfrm>
                  <a:off x="4650" y="261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0" name="Line 233"/>
                <p:cNvSpPr>
                  <a:spLocks noChangeShapeType="1"/>
                </p:cNvSpPr>
                <p:nvPr/>
              </p:nvSpPr>
              <p:spPr bwMode="auto">
                <a:xfrm>
                  <a:off x="4650" y="2785"/>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1" name="Line 234"/>
                <p:cNvSpPr>
                  <a:spLocks noChangeShapeType="1"/>
                </p:cNvSpPr>
                <p:nvPr/>
              </p:nvSpPr>
              <p:spPr bwMode="auto">
                <a:xfrm>
                  <a:off x="4650" y="290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2" name="Line 235"/>
                <p:cNvSpPr>
                  <a:spLocks noChangeShapeType="1"/>
                </p:cNvSpPr>
                <p:nvPr/>
              </p:nvSpPr>
              <p:spPr bwMode="auto">
                <a:xfrm>
                  <a:off x="4650" y="305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3" name="Line 236"/>
                <p:cNvSpPr>
                  <a:spLocks noChangeShapeType="1"/>
                </p:cNvSpPr>
                <p:nvPr/>
              </p:nvSpPr>
              <p:spPr bwMode="auto">
                <a:xfrm>
                  <a:off x="4650" y="3194"/>
                  <a:ext cx="1" cy="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4" name="Line 237"/>
                <p:cNvSpPr>
                  <a:spLocks noChangeShapeType="1"/>
                </p:cNvSpPr>
                <p:nvPr/>
              </p:nvSpPr>
              <p:spPr bwMode="auto">
                <a:xfrm>
                  <a:off x="4650" y="334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5" name="Line 238"/>
                <p:cNvSpPr>
                  <a:spLocks noChangeShapeType="1"/>
                </p:cNvSpPr>
                <p:nvPr/>
              </p:nvSpPr>
              <p:spPr bwMode="auto">
                <a:xfrm>
                  <a:off x="4650" y="349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6" name="Line 239"/>
                <p:cNvSpPr>
                  <a:spLocks noChangeShapeType="1"/>
                </p:cNvSpPr>
                <p:nvPr/>
              </p:nvSpPr>
              <p:spPr bwMode="auto">
                <a:xfrm>
                  <a:off x="4650" y="363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7" name="Line 240"/>
                <p:cNvSpPr>
                  <a:spLocks noChangeShapeType="1"/>
                </p:cNvSpPr>
                <p:nvPr/>
              </p:nvSpPr>
              <p:spPr bwMode="auto">
                <a:xfrm>
                  <a:off x="4650" y="3786"/>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9" name="Group 263"/>
          <p:cNvGrpSpPr>
            <a:grpSpLocks/>
          </p:cNvGrpSpPr>
          <p:nvPr/>
        </p:nvGrpSpPr>
        <p:grpSpPr bwMode="auto">
          <a:xfrm>
            <a:off x="1154113" y="4021138"/>
            <a:ext cx="6940550" cy="1411287"/>
            <a:chOff x="727" y="2533"/>
            <a:chExt cx="4372" cy="889"/>
          </a:xfrm>
        </p:grpSpPr>
        <p:sp>
          <p:nvSpPr>
            <p:cNvPr id="67629" name="Rectangle 116"/>
            <p:cNvSpPr>
              <a:spLocks noChangeArrowheads="1"/>
            </p:cNvSpPr>
            <p:nvPr/>
          </p:nvSpPr>
          <p:spPr bwMode="auto">
            <a:xfrm>
              <a:off x="4970" y="2705"/>
              <a:ext cx="118"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89205" name="Rectangle 117"/>
            <p:cNvSpPr>
              <a:spLocks noChangeArrowheads="1"/>
            </p:cNvSpPr>
            <p:nvPr/>
          </p:nvSpPr>
          <p:spPr bwMode="auto">
            <a:xfrm>
              <a:off x="4970" y="2894"/>
              <a:ext cx="129" cy="151"/>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67631" name="Rectangle 171"/>
            <p:cNvSpPr>
              <a:spLocks noChangeArrowheads="1"/>
            </p:cNvSpPr>
            <p:nvPr/>
          </p:nvSpPr>
          <p:spPr bwMode="auto">
            <a:xfrm>
              <a:off x="930" y="2533"/>
              <a:ext cx="1555" cy="17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dirty="0">
                  <a:solidFill>
                    <a:srgbClr val="000000"/>
                  </a:solidFill>
                  <a:latin typeface="Courier" charset="0"/>
                </a:rPr>
                <a:t>pressButton1and2()</a:t>
              </a:r>
              <a:endParaRPr lang="en-US" altLang="en-US" sz="1800" b="0" dirty="0">
                <a:solidFill>
                  <a:schemeClr val="tx1"/>
                </a:solidFill>
              </a:endParaRPr>
            </a:p>
          </p:txBody>
        </p:sp>
        <p:sp>
          <p:nvSpPr>
            <p:cNvPr id="67632" name="Line 172"/>
            <p:cNvSpPr>
              <a:spLocks noChangeShapeType="1"/>
            </p:cNvSpPr>
            <p:nvPr/>
          </p:nvSpPr>
          <p:spPr bwMode="auto">
            <a:xfrm>
              <a:off x="727" y="2723"/>
              <a:ext cx="1493" cy="1"/>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33" name="Line 180"/>
            <p:cNvSpPr>
              <a:spLocks noChangeShapeType="1"/>
            </p:cNvSpPr>
            <p:nvPr/>
          </p:nvSpPr>
          <p:spPr bwMode="auto">
            <a:xfrm>
              <a:off x="2393" y="2903"/>
              <a:ext cx="2574" cy="22"/>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34" name="Rectangle 181"/>
            <p:cNvSpPr>
              <a:spLocks noChangeArrowheads="1"/>
            </p:cNvSpPr>
            <p:nvPr/>
          </p:nvSpPr>
          <p:spPr bwMode="auto">
            <a:xfrm>
              <a:off x="2423" y="2715"/>
              <a:ext cx="1296" cy="17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dirty="0" err="1">
                  <a:solidFill>
                    <a:srgbClr val="000000"/>
                  </a:solidFill>
                  <a:latin typeface="Courier" charset="0"/>
                </a:rPr>
                <a:t>commitNewTime</a:t>
              </a:r>
              <a:r>
                <a:rPr lang="en-US" altLang="en-US" sz="1800" dirty="0">
                  <a:solidFill>
                    <a:srgbClr val="000000"/>
                  </a:solidFill>
                  <a:latin typeface="Courier" charset="0"/>
                </a:rPr>
                <a:t>()</a:t>
              </a:r>
              <a:endParaRPr lang="en-US" altLang="en-US" sz="1800" b="0" dirty="0">
                <a:solidFill>
                  <a:schemeClr val="tx1"/>
                </a:solidFill>
              </a:endParaRPr>
            </a:p>
          </p:txBody>
        </p:sp>
        <p:sp>
          <p:nvSpPr>
            <p:cNvPr id="89195" name="Rectangle 107"/>
            <p:cNvSpPr>
              <a:spLocks noChangeArrowheads="1"/>
            </p:cNvSpPr>
            <p:nvPr/>
          </p:nvSpPr>
          <p:spPr bwMode="auto">
            <a:xfrm>
              <a:off x="2219" y="2715"/>
              <a:ext cx="136" cy="707"/>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grpSp>
      <p:grpSp>
        <p:nvGrpSpPr>
          <p:cNvPr id="20" name="Group 264"/>
          <p:cNvGrpSpPr>
            <a:grpSpLocks/>
          </p:cNvGrpSpPr>
          <p:nvPr/>
        </p:nvGrpSpPr>
        <p:grpSpPr bwMode="auto">
          <a:xfrm>
            <a:off x="3746500" y="4765675"/>
            <a:ext cx="2400300" cy="512763"/>
            <a:chOff x="2360" y="3002"/>
            <a:chExt cx="1512" cy="323"/>
          </a:xfrm>
        </p:grpSpPr>
        <p:sp>
          <p:nvSpPr>
            <p:cNvPr id="67625" name="Line 197"/>
            <p:cNvSpPr>
              <a:spLocks noChangeShapeType="1"/>
            </p:cNvSpPr>
            <p:nvPr/>
          </p:nvSpPr>
          <p:spPr bwMode="auto">
            <a:xfrm>
              <a:off x="3805" y="317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6" name="Rectangle 120"/>
            <p:cNvSpPr>
              <a:spLocks noChangeArrowheads="1"/>
            </p:cNvSpPr>
            <p:nvPr/>
          </p:nvSpPr>
          <p:spPr bwMode="auto">
            <a:xfrm>
              <a:off x="2395" y="3002"/>
              <a:ext cx="1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stopBlinking()</a:t>
              </a:r>
              <a:endParaRPr lang="en-US" altLang="en-US" sz="1800" b="0">
                <a:solidFill>
                  <a:schemeClr val="tx1"/>
                </a:solidFill>
              </a:endParaRPr>
            </a:p>
          </p:txBody>
        </p:sp>
        <p:sp>
          <p:nvSpPr>
            <p:cNvPr id="67627" name="Line 177"/>
            <p:cNvSpPr>
              <a:spLocks noChangeShapeType="1"/>
            </p:cNvSpPr>
            <p:nvPr/>
          </p:nvSpPr>
          <p:spPr bwMode="auto">
            <a:xfrm>
              <a:off x="2360" y="3197"/>
              <a:ext cx="1367" cy="1"/>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28" name="Rectangle 115"/>
            <p:cNvSpPr>
              <a:spLocks noChangeArrowheads="1"/>
            </p:cNvSpPr>
            <p:nvPr/>
          </p:nvSpPr>
          <p:spPr bwMode="auto">
            <a:xfrm>
              <a:off x="3743" y="3174"/>
              <a:ext cx="129" cy="151"/>
            </a:xfrm>
            <a:prstGeom prst="rect">
              <a:avLst/>
            </a:prstGeom>
            <a:solidFill>
              <a:schemeClr val="accent5">
                <a:lumMod val="20000"/>
                <a:lumOff val="80000"/>
              </a:schemeClr>
            </a:solidFill>
            <a:ln w="17463">
              <a:solidFill>
                <a:srgbClr val="000000"/>
              </a:solidFill>
              <a:miter lim="800000"/>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grpSp>
        <p:nvGrpSpPr>
          <p:cNvPr id="21" name="Group 255"/>
          <p:cNvGrpSpPr>
            <a:grpSpLocks/>
          </p:cNvGrpSpPr>
          <p:nvPr/>
        </p:nvGrpSpPr>
        <p:grpSpPr bwMode="auto">
          <a:xfrm>
            <a:off x="5930900" y="3692525"/>
            <a:ext cx="1939925" cy="512763"/>
            <a:chOff x="3736" y="2326"/>
            <a:chExt cx="1222" cy="323"/>
          </a:xfrm>
        </p:grpSpPr>
        <p:sp>
          <p:nvSpPr>
            <p:cNvPr id="67621" name="Line 194"/>
            <p:cNvSpPr>
              <a:spLocks noChangeShapeType="1"/>
            </p:cNvSpPr>
            <p:nvPr/>
          </p:nvSpPr>
          <p:spPr bwMode="auto">
            <a:xfrm>
              <a:off x="3805" y="257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88" name="Rectangle 100"/>
            <p:cNvSpPr>
              <a:spLocks noChangeArrowheads="1"/>
            </p:cNvSpPr>
            <p:nvPr/>
          </p:nvSpPr>
          <p:spPr bwMode="auto">
            <a:xfrm>
              <a:off x="3736" y="2499"/>
              <a:ext cx="129" cy="150"/>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67623" name="Rectangle 105"/>
            <p:cNvSpPr>
              <a:spLocks noChangeArrowheads="1"/>
            </p:cNvSpPr>
            <p:nvPr/>
          </p:nvSpPr>
          <p:spPr bwMode="auto">
            <a:xfrm>
              <a:off x="4116" y="2326"/>
              <a:ext cx="778" cy="17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dirty="0">
                  <a:solidFill>
                    <a:srgbClr val="000000"/>
                  </a:solidFill>
                  <a:latin typeface="Courier" charset="0"/>
                </a:rPr>
                <a:t>refresh()</a:t>
              </a:r>
              <a:endParaRPr lang="en-US" altLang="en-US" sz="1800" b="0" dirty="0">
                <a:solidFill>
                  <a:schemeClr val="tx1"/>
                </a:solidFill>
              </a:endParaRPr>
            </a:p>
          </p:txBody>
        </p:sp>
        <p:sp>
          <p:nvSpPr>
            <p:cNvPr id="67624" name="Line 183"/>
            <p:cNvSpPr>
              <a:spLocks noChangeShapeType="1"/>
            </p:cNvSpPr>
            <p:nvPr/>
          </p:nvSpPr>
          <p:spPr bwMode="auto">
            <a:xfrm flipH="1">
              <a:off x="3871" y="2521"/>
              <a:ext cx="1087" cy="1"/>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2" name="Group 259"/>
          <p:cNvGrpSpPr>
            <a:grpSpLocks/>
          </p:cNvGrpSpPr>
          <p:nvPr/>
        </p:nvGrpSpPr>
        <p:grpSpPr bwMode="auto">
          <a:xfrm>
            <a:off x="1363663" y="2627313"/>
            <a:ext cx="4794250" cy="660400"/>
            <a:chOff x="859" y="1655"/>
            <a:chExt cx="3020" cy="416"/>
          </a:xfrm>
        </p:grpSpPr>
        <p:sp>
          <p:nvSpPr>
            <p:cNvPr id="67613" name="Line 190"/>
            <p:cNvSpPr>
              <a:spLocks noChangeShapeType="1"/>
            </p:cNvSpPr>
            <p:nvPr/>
          </p:nvSpPr>
          <p:spPr bwMode="auto">
            <a:xfrm>
              <a:off x="3819" y="1978"/>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4" name="Rectangle 89"/>
            <p:cNvSpPr>
              <a:spLocks noChangeArrowheads="1"/>
            </p:cNvSpPr>
            <p:nvPr/>
          </p:nvSpPr>
          <p:spPr bwMode="auto">
            <a:xfrm>
              <a:off x="3750" y="1920"/>
              <a:ext cx="119" cy="1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89178" name="Rectangle 90"/>
            <p:cNvSpPr>
              <a:spLocks noChangeArrowheads="1"/>
            </p:cNvSpPr>
            <p:nvPr/>
          </p:nvSpPr>
          <p:spPr bwMode="auto">
            <a:xfrm>
              <a:off x="3750" y="1920"/>
              <a:ext cx="129" cy="151"/>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89173" name="Rectangle 85"/>
            <p:cNvSpPr>
              <a:spLocks noChangeArrowheads="1"/>
            </p:cNvSpPr>
            <p:nvPr/>
          </p:nvSpPr>
          <p:spPr bwMode="auto">
            <a:xfrm>
              <a:off x="2226" y="1832"/>
              <a:ext cx="129" cy="151"/>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67617" name="Line 165"/>
            <p:cNvSpPr>
              <a:spLocks noChangeShapeType="1"/>
            </p:cNvSpPr>
            <p:nvPr/>
          </p:nvSpPr>
          <p:spPr bwMode="auto">
            <a:xfrm>
              <a:off x="859" y="1852"/>
              <a:ext cx="1354" cy="8"/>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8" name="Rectangle 166"/>
            <p:cNvSpPr>
              <a:spLocks noChangeArrowheads="1"/>
            </p:cNvSpPr>
            <p:nvPr/>
          </p:nvSpPr>
          <p:spPr bwMode="auto">
            <a:xfrm>
              <a:off x="972" y="1655"/>
              <a:ext cx="1210" cy="17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dirty="0">
                  <a:solidFill>
                    <a:srgbClr val="000000"/>
                  </a:solidFill>
                  <a:latin typeface="Courier" charset="0"/>
                </a:rPr>
                <a:t>pressButton1()</a:t>
              </a:r>
              <a:endParaRPr lang="en-US" altLang="en-US" sz="1800" b="0" dirty="0">
                <a:solidFill>
                  <a:schemeClr val="tx1"/>
                </a:solidFill>
              </a:endParaRPr>
            </a:p>
          </p:txBody>
        </p:sp>
        <p:sp>
          <p:nvSpPr>
            <p:cNvPr id="67619" name="Line 175"/>
            <p:cNvSpPr>
              <a:spLocks noChangeShapeType="1"/>
            </p:cNvSpPr>
            <p:nvPr/>
          </p:nvSpPr>
          <p:spPr bwMode="auto">
            <a:xfrm flipV="1">
              <a:off x="2364" y="1956"/>
              <a:ext cx="1382" cy="6"/>
            </a:xfrm>
            <a:prstGeom prst="line">
              <a:avLst/>
            </a:prstGeom>
            <a:noFill/>
            <a:ln w="17526">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20" name="Rectangle 174"/>
            <p:cNvSpPr>
              <a:spLocks noChangeArrowheads="1"/>
            </p:cNvSpPr>
            <p:nvPr/>
          </p:nvSpPr>
          <p:spPr bwMode="auto">
            <a:xfrm>
              <a:off x="2440" y="1747"/>
              <a:ext cx="1210" cy="17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800">
                  <a:solidFill>
                    <a:srgbClr val="000000"/>
                  </a:solidFill>
                  <a:latin typeface="Courier" charset="0"/>
                </a:rPr>
                <a:t>blinkMinutes()</a:t>
              </a:r>
              <a:endParaRPr lang="en-US" altLang="en-US" sz="1800" b="0">
                <a:solidFill>
                  <a:schemeClr val="tx1"/>
                </a:solidFill>
              </a:endParaRPr>
            </a:p>
          </p:txBody>
        </p:sp>
      </p:grpSp>
      <p:sp>
        <p:nvSpPr>
          <p:cNvPr id="89171" name="Rectangle 83"/>
          <p:cNvSpPr>
            <a:spLocks noChangeArrowheads="1"/>
          </p:cNvSpPr>
          <p:nvPr/>
        </p:nvSpPr>
        <p:spPr bwMode="auto">
          <a:xfrm>
            <a:off x="5930900" y="2482850"/>
            <a:ext cx="204788" cy="239713"/>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
        <p:nvSpPr>
          <p:cNvPr id="89098" name="Rectangle 10"/>
          <p:cNvSpPr>
            <a:spLocks noChangeArrowheads="1"/>
          </p:cNvSpPr>
          <p:nvPr/>
        </p:nvSpPr>
        <p:spPr bwMode="auto">
          <a:xfrm>
            <a:off x="1131888" y="2020888"/>
            <a:ext cx="293687" cy="3554412"/>
          </a:xfrm>
          <a:prstGeom prst="rect">
            <a:avLst/>
          </a:prstGeom>
          <a:solidFill>
            <a:schemeClr val="accent5">
              <a:lumMod val="20000"/>
              <a:lumOff val="80000"/>
            </a:schemeClr>
          </a:solidFill>
          <a:ln w="17463">
            <a:solidFill>
              <a:srgbClr val="000000"/>
            </a:solidFill>
            <a:miter lim="800000"/>
            <a:headEnd/>
            <a:tailEnd/>
          </a:ln>
          <a:effectLst>
            <a:outerShdw blurRad="63500" dist="38099" dir="2700000" algn="ctr" rotWithShape="0">
              <a:srgbClr val="000000">
                <a:alpha val="74998"/>
              </a:srgbClr>
            </a:outerShdw>
          </a:effectLst>
        </p:spPr>
        <p:txBody>
          <a:bodyPr/>
          <a:lstStyle>
            <a:lvl1pPr>
              <a:defRPr sz="2400" b="1">
                <a:solidFill>
                  <a:srgbClr val="FF0000"/>
                </a:solidFill>
                <a:latin typeface="Helvetica" charset="0"/>
                <a:ea typeface="ＭＳ Ｐゴシック" charset="-128"/>
              </a:defRPr>
            </a:lvl1pPr>
            <a:lvl2pPr marL="37931725" indent="-37474525">
              <a:defRPr sz="2400" b="1">
                <a:solidFill>
                  <a:srgbClr val="FF0000"/>
                </a:solidFill>
                <a:latin typeface="Helvetica" charset="0"/>
                <a:ea typeface="ＭＳ Ｐゴシック" charset="-128"/>
              </a:defRPr>
            </a:lvl2pPr>
            <a:lvl3pPr>
              <a:defRPr sz="2400" b="1">
                <a:solidFill>
                  <a:srgbClr val="FF0000"/>
                </a:solidFill>
                <a:latin typeface="Helvetica" charset="0"/>
                <a:ea typeface="ＭＳ Ｐゴシック" charset="-128"/>
              </a:defRPr>
            </a:lvl3pPr>
            <a:lvl4pPr>
              <a:defRPr sz="2400" b="1">
                <a:solidFill>
                  <a:srgbClr val="FF0000"/>
                </a:solidFill>
                <a:latin typeface="Helvetica" charset="0"/>
                <a:ea typeface="ＭＳ Ｐゴシック" charset="-128"/>
              </a:defRPr>
            </a:lvl4pPr>
            <a:lvl5pPr>
              <a:defRPr sz="2400" b="1">
                <a:solidFill>
                  <a:srgbClr val="FF0000"/>
                </a:solidFill>
                <a:latin typeface="Helvetica" charset="0"/>
                <a:ea typeface="ＭＳ Ｐゴシック" charset="-128"/>
              </a:defRPr>
            </a:lvl5pPr>
            <a:lvl6pPr marL="457200" eaLnBrk="0" fontAlgn="base" hangingPunct="0">
              <a:spcBef>
                <a:spcPct val="0"/>
              </a:spcBef>
              <a:spcAft>
                <a:spcPct val="0"/>
              </a:spcAft>
              <a:defRPr sz="2400" b="1">
                <a:solidFill>
                  <a:srgbClr val="FF0000"/>
                </a:solidFill>
                <a:latin typeface="Helvetica" charset="0"/>
                <a:ea typeface="ＭＳ Ｐゴシック" charset="-128"/>
              </a:defRPr>
            </a:lvl6pPr>
            <a:lvl7pPr marL="914400" eaLnBrk="0" fontAlgn="base" hangingPunct="0">
              <a:spcBef>
                <a:spcPct val="0"/>
              </a:spcBef>
              <a:spcAft>
                <a:spcPct val="0"/>
              </a:spcAft>
              <a:defRPr sz="2400" b="1">
                <a:solidFill>
                  <a:srgbClr val="FF0000"/>
                </a:solidFill>
                <a:latin typeface="Helvetica" charset="0"/>
                <a:ea typeface="ＭＳ Ｐゴシック" charset="-128"/>
              </a:defRPr>
            </a:lvl7pPr>
            <a:lvl8pPr marL="1371600" eaLnBrk="0" fontAlgn="base" hangingPunct="0">
              <a:spcBef>
                <a:spcPct val="0"/>
              </a:spcBef>
              <a:spcAft>
                <a:spcPct val="0"/>
              </a:spcAft>
              <a:defRPr sz="2400" b="1">
                <a:solidFill>
                  <a:srgbClr val="FF0000"/>
                </a:solidFill>
                <a:latin typeface="Helvetica" charset="0"/>
                <a:ea typeface="ＭＳ Ｐゴシック" charset="-128"/>
              </a:defRPr>
            </a:lvl8pPr>
            <a:lvl9pPr marL="1828800" eaLnBrk="0" fontAlgn="base" hangingPunct="0">
              <a:spcBef>
                <a:spcPct val="0"/>
              </a:spcBef>
              <a:spcAft>
                <a:spcPct val="0"/>
              </a:spcAft>
              <a:defRPr sz="2400" b="1">
                <a:solidFill>
                  <a:srgbClr val="FF0000"/>
                </a:solidFill>
                <a:latin typeface="Helvetica" charset="0"/>
                <a:ea typeface="ＭＳ Ｐゴシック" charset="-128"/>
              </a:defRPr>
            </a:lvl9pPr>
          </a:lstStyle>
          <a:p>
            <a:pPr>
              <a:defRPr/>
            </a:pPr>
            <a:endParaRPr lang="en-US" altLang="en-US" smtClean="0"/>
          </a:p>
        </p:txBody>
      </p:sp>
    </p:spTree>
    <p:extLst>
      <p:ext uri="{BB962C8B-B14F-4D97-AF65-F5344CB8AC3E}">
        <p14:creationId xmlns:p14="http://schemas.microsoft.com/office/powerpoint/2010/main" val="343627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2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24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90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095"/>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16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8917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16"/>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89289"/>
                                        </p:tgtEl>
                                        <p:attrNameLst>
                                          <p:attrName>style.visibility</p:attrName>
                                        </p:attrNameLst>
                                      </p:cBhvr>
                                      <p:to>
                                        <p:strVal val="visible"/>
                                      </p:to>
                                    </p:set>
                                  </p:childTnLst>
                                </p:cTn>
                              </p:par>
                            </p:childTnLst>
                          </p:cTn>
                        </p:par>
                        <p:par>
                          <p:cTn id="61" fill="hold" nodeType="afterGroup">
                            <p:stCondLst>
                              <p:cond delay="1000"/>
                            </p:stCondLst>
                            <p:childTnLst>
                              <p:par>
                                <p:cTn id="62" presetID="1" presetClass="entr" presetSubtype="0" fill="hold" grpId="0" nodeType="afterEffect">
                                  <p:stCondLst>
                                    <p:cond delay="0"/>
                                  </p:stCondLst>
                                  <p:childTnLst>
                                    <p:set>
                                      <p:cBhvr>
                                        <p:cTn id="63" dur="1" fill="hold">
                                          <p:stCondLst>
                                            <p:cond delay="499"/>
                                          </p:stCondLst>
                                        </p:cTn>
                                        <p:tgtEl>
                                          <p:spTgt spid="89290"/>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22"/>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1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5"/>
                                        </p:tgtEl>
                                        <p:attrNameLst>
                                          <p:attrName>style.visibility</p:attrName>
                                        </p:attrNameLst>
                                      </p:cBhvr>
                                      <p:to>
                                        <p:strVal val="visible"/>
                                      </p:to>
                                    </p:se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89103">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2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animBg="1" autoUpdateAnimBg="0"/>
      <p:bldP spid="89289" grpId="0" animBg="1"/>
      <p:bldP spid="89290" grpId="0" animBg="1"/>
      <p:bldP spid="89103" grpId="0" build="p" autoUpdateAnimBg="0" advAuto="0"/>
      <p:bldP spid="89093" grpId="0" animBg="1" autoUpdateAnimBg="0"/>
      <p:bldP spid="89095" grpId="0" animBg="1" autoUpdateAnimBg="0"/>
      <p:bldP spid="89221" grpId="0" animBg="1" autoUpdateAnimBg="0"/>
      <p:bldP spid="89249" grpId="0" animBg="1" autoUpdateAnimBg="0"/>
      <p:bldP spid="89163" grpId="0" animBg="1"/>
      <p:bldP spid="89171" grpId="0" animBg="1"/>
      <p:bldP spid="8909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120650"/>
            <a:ext cx="7772400" cy="762000"/>
          </a:xfrm>
        </p:spPr>
        <p:txBody>
          <a:bodyPr/>
          <a:lstStyle/>
          <a:p>
            <a:r>
              <a:rPr lang="en-US" altLang="en-US" sz="3600" dirty="0" smtClean="0">
                <a:ea typeface="ＭＳ Ｐゴシック" pitchFamily="32" charset="-128"/>
              </a:rPr>
              <a:t>UML first pass: </a:t>
            </a:r>
            <a:r>
              <a:rPr lang="en-US" altLang="en-US" sz="3600" dirty="0" err="1" smtClean="0">
                <a:ea typeface="ＭＳ Ｐゴシック" pitchFamily="32" charset="-128"/>
              </a:rPr>
              <a:t>Statechart</a:t>
            </a:r>
            <a:r>
              <a:rPr lang="en-US" altLang="en-US" sz="3600" dirty="0" smtClean="0">
                <a:ea typeface="ＭＳ Ｐゴシック" pitchFamily="32" charset="-128"/>
              </a:rPr>
              <a:t> diagrams</a:t>
            </a:r>
          </a:p>
        </p:txBody>
      </p:sp>
      <p:sp>
        <p:nvSpPr>
          <p:cNvPr id="81925" name="AutoShape 5"/>
          <p:cNvSpPr>
            <a:spLocks noChangeArrowheads="1"/>
          </p:cNvSpPr>
          <p:nvPr/>
        </p:nvSpPr>
        <p:spPr bwMode="auto">
          <a:xfrm>
            <a:off x="76200" y="3294063"/>
            <a:ext cx="914400" cy="609600"/>
          </a:xfrm>
          <a:prstGeom prst="wedgeRoundRectCallout">
            <a:avLst>
              <a:gd name="adj1" fmla="val 56597"/>
              <a:gd name="adj2" fmla="val 182032"/>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State</a:t>
            </a:r>
          </a:p>
        </p:txBody>
      </p:sp>
      <p:sp>
        <p:nvSpPr>
          <p:cNvPr id="81926" name="AutoShape 6"/>
          <p:cNvSpPr>
            <a:spLocks noChangeArrowheads="1"/>
          </p:cNvSpPr>
          <p:nvPr/>
        </p:nvSpPr>
        <p:spPr bwMode="auto">
          <a:xfrm>
            <a:off x="4483100" y="646113"/>
            <a:ext cx="1524000" cy="609600"/>
          </a:xfrm>
          <a:prstGeom prst="wedgeRoundRectCallout">
            <a:avLst>
              <a:gd name="adj1" fmla="val -81250"/>
              <a:gd name="adj2" fmla="val 11718"/>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Initial state</a:t>
            </a:r>
          </a:p>
        </p:txBody>
      </p:sp>
      <p:sp>
        <p:nvSpPr>
          <p:cNvPr id="81927" name="AutoShape 7"/>
          <p:cNvSpPr>
            <a:spLocks noChangeArrowheads="1"/>
          </p:cNvSpPr>
          <p:nvPr/>
        </p:nvSpPr>
        <p:spPr bwMode="auto">
          <a:xfrm>
            <a:off x="2479675" y="5245100"/>
            <a:ext cx="1600200" cy="609600"/>
          </a:xfrm>
          <a:prstGeom prst="wedgeRoundRectCallout">
            <a:avLst>
              <a:gd name="adj1" fmla="val -104662"/>
              <a:gd name="adj2" fmla="val 51824"/>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Final state</a:t>
            </a:r>
          </a:p>
        </p:txBody>
      </p:sp>
      <p:sp>
        <p:nvSpPr>
          <p:cNvPr id="81928" name="AutoShape 8"/>
          <p:cNvSpPr>
            <a:spLocks noChangeArrowheads="1"/>
          </p:cNvSpPr>
          <p:nvPr/>
        </p:nvSpPr>
        <p:spPr bwMode="auto">
          <a:xfrm>
            <a:off x="1968500" y="2081213"/>
            <a:ext cx="1358900" cy="609600"/>
          </a:xfrm>
          <a:prstGeom prst="wedgeRoundRectCallout">
            <a:avLst>
              <a:gd name="adj1" fmla="val -111213"/>
              <a:gd name="adj2" fmla="val 9634"/>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Transition</a:t>
            </a:r>
          </a:p>
        </p:txBody>
      </p:sp>
      <p:sp>
        <p:nvSpPr>
          <p:cNvPr id="81929" name="AutoShape 9"/>
          <p:cNvSpPr>
            <a:spLocks noChangeArrowheads="1"/>
          </p:cNvSpPr>
          <p:nvPr/>
        </p:nvSpPr>
        <p:spPr bwMode="auto">
          <a:xfrm>
            <a:off x="457200" y="738188"/>
            <a:ext cx="914400" cy="609600"/>
          </a:xfrm>
          <a:prstGeom prst="wedgeRoundRectCallout">
            <a:avLst>
              <a:gd name="adj1" fmla="val 121009"/>
              <a:gd name="adj2" fmla="val 62241"/>
              <a:gd name="adj3" fmla="val 16667"/>
            </a:avLst>
          </a:prstGeom>
          <a:solidFill>
            <a:schemeClr val="bg1">
              <a:lumMod val="85000"/>
            </a:schemeClr>
          </a:solidFill>
          <a:ln w="9525">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rgbClr val="C00000"/>
                </a:solidFill>
              </a:rPr>
              <a:t>Event</a:t>
            </a:r>
          </a:p>
        </p:txBody>
      </p:sp>
      <p:sp>
        <p:nvSpPr>
          <p:cNvPr id="81930" name="Text Box 10"/>
          <p:cNvSpPr txBox="1">
            <a:spLocks noChangeArrowheads="1"/>
          </p:cNvSpPr>
          <p:nvPr/>
        </p:nvSpPr>
        <p:spPr bwMode="auto">
          <a:xfrm>
            <a:off x="344489" y="5977364"/>
            <a:ext cx="8113712" cy="830997"/>
          </a:xfrm>
          <a:prstGeom prst="rect">
            <a:avLst/>
          </a:prstGeom>
          <a:solidFill>
            <a:schemeClr val="bg1">
              <a:lumMod val="85000"/>
            </a:schemeClr>
          </a:solidFill>
          <a:ln>
            <a:noFill/>
          </a:ln>
        </p:spPr>
        <p:txBody>
          <a:bodyPr wrap="square" anchor="ctr">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b="0" dirty="0">
                <a:solidFill>
                  <a:schemeClr val="tx1"/>
                </a:solidFill>
              </a:rPr>
              <a:t>Represent behavior of </a:t>
            </a:r>
            <a:r>
              <a:rPr lang="en-US" altLang="en-US" b="0" i="1" dirty="0">
                <a:solidFill>
                  <a:schemeClr val="tx1"/>
                </a:solidFill>
              </a:rPr>
              <a:t>a </a:t>
            </a:r>
            <a:r>
              <a:rPr lang="en-US" altLang="en-US" b="0" i="1" dirty="0">
                <a:solidFill>
                  <a:srgbClr val="C00000"/>
                </a:solidFill>
              </a:rPr>
              <a:t>single object</a:t>
            </a:r>
            <a:r>
              <a:rPr lang="en-US" altLang="en-US" b="0" dirty="0">
                <a:solidFill>
                  <a:srgbClr val="C00000"/>
                </a:solidFill>
              </a:rPr>
              <a:t> with interesting dynamic behavior.</a:t>
            </a:r>
          </a:p>
        </p:txBody>
      </p:sp>
      <p:grpSp>
        <p:nvGrpSpPr>
          <p:cNvPr id="2" name="Group 67"/>
          <p:cNvGrpSpPr>
            <a:grpSpLocks/>
          </p:cNvGrpSpPr>
          <p:nvPr/>
        </p:nvGrpSpPr>
        <p:grpSpPr bwMode="auto">
          <a:xfrm>
            <a:off x="723900" y="854075"/>
            <a:ext cx="7694613" cy="5189538"/>
            <a:chOff x="456" y="622"/>
            <a:chExt cx="4847" cy="3269"/>
          </a:xfrm>
        </p:grpSpPr>
        <p:sp>
          <p:nvSpPr>
            <p:cNvPr id="68618" name="Oval 12"/>
            <p:cNvSpPr>
              <a:spLocks noChangeArrowheads="1"/>
            </p:cNvSpPr>
            <p:nvPr/>
          </p:nvSpPr>
          <p:spPr bwMode="auto">
            <a:xfrm>
              <a:off x="2432" y="622"/>
              <a:ext cx="98" cy="98"/>
            </a:xfrm>
            <a:prstGeom prst="ellipse">
              <a:avLst/>
            </a:prstGeom>
            <a:solidFill>
              <a:srgbClr val="000000"/>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8619" name="Group 13"/>
            <p:cNvGrpSpPr>
              <a:grpSpLocks/>
            </p:cNvGrpSpPr>
            <p:nvPr/>
          </p:nvGrpSpPr>
          <p:grpSpPr bwMode="auto">
            <a:xfrm>
              <a:off x="2439" y="678"/>
              <a:ext cx="84" cy="223"/>
              <a:chOff x="2411" y="290"/>
              <a:chExt cx="84" cy="223"/>
            </a:xfrm>
          </p:grpSpPr>
          <p:sp>
            <p:nvSpPr>
              <p:cNvPr id="68668" name="Line 14"/>
              <p:cNvSpPr>
                <a:spLocks noChangeShapeType="1"/>
              </p:cNvSpPr>
              <p:nvPr/>
            </p:nvSpPr>
            <p:spPr bwMode="auto">
              <a:xfrm>
                <a:off x="2453" y="374"/>
                <a:ext cx="1" cy="13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9" name="Freeform 15"/>
              <p:cNvSpPr>
                <a:spLocks/>
              </p:cNvSpPr>
              <p:nvPr/>
            </p:nvSpPr>
            <p:spPr bwMode="auto">
              <a:xfrm>
                <a:off x="2411" y="374"/>
                <a:ext cx="84" cy="139"/>
              </a:xfrm>
              <a:custGeom>
                <a:avLst/>
                <a:gdLst>
                  <a:gd name="T0" fmla="*/ 84 w 84"/>
                  <a:gd name="T1" fmla="*/ 0 h 139"/>
                  <a:gd name="T2" fmla="*/ 42 w 84"/>
                  <a:gd name="T3" fmla="*/ 139 h 139"/>
                  <a:gd name="T4" fmla="*/ 0 w 84"/>
                  <a:gd name="T5" fmla="*/ 0 h 139"/>
                  <a:gd name="T6" fmla="*/ 0 60000 65536"/>
                  <a:gd name="T7" fmla="*/ 0 60000 65536"/>
                  <a:gd name="T8" fmla="*/ 0 60000 65536"/>
                  <a:gd name="T9" fmla="*/ 0 w 84"/>
                  <a:gd name="T10" fmla="*/ 0 h 139"/>
                  <a:gd name="T11" fmla="*/ 84 w 84"/>
                  <a:gd name="T12" fmla="*/ 139 h 139"/>
                </a:gdLst>
                <a:ahLst/>
                <a:cxnLst>
                  <a:cxn ang="T6">
                    <a:pos x="T0" y="T1"/>
                  </a:cxn>
                  <a:cxn ang="T7">
                    <a:pos x="T2" y="T3"/>
                  </a:cxn>
                  <a:cxn ang="T8">
                    <a:pos x="T4" y="T5"/>
                  </a:cxn>
                </a:cxnLst>
                <a:rect l="T9" t="T10" r="T11" b="T12"/>
                <a:pathLst>
                  <a:path w="84" h="139">
                    <a:moveTo>
                      <a:pt x="84" y="0"/>
                    </a:moveTo>
                    <a:lnTo>
                      <a:pt x="42" y="13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70" name="Line 16"/>
              <p:cNvSpPr>
                <a:spLocks noChangeShapeType="1"/>
              </p:cNvSpPr>
              <p:nvPr/>
            </p:nvSpPr>
            <p:spPr bwMode="auto">
              <a:xfrm>
                <a:off x="2453" y="290"/>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8620" name="Line 17"/>
            <p:cNvSpPr>
              <a:spLocks noChangeShapeType="1"/>
            </p:cNvSpPr>
            <p:nvPr/>
          </p:nvSpPr>
          <p:spPr bwMode="auto">
            <a:xfrm>
              <a:off x="2956" y="1083"/>
              <a:ext cx="1355"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21" name="Rectangle 18"/>
            <p:cNvSpPr>
              <a:spLocks noChangeArrowheads="1"/>
            </p:cNvSpPr>
            <p:nvPr/>
          </p:nvSpPr>
          <p:spPr bwMode="auto">
            <a:xfrm>
              <a:off x="686" y="964"/>
              <a:ext cx="1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button1&amp;2Pressed</a:t>
              </a:r>
              <a:endParaRPr lang="en-US" altLang="en-US" sz="1600" b="0">
                <a:solidFill>
                  <a:schemeClr val="tx1"/>
                </a:solidFill>
                <a:latin typeface="Lucida Sans Typewriter" charset="0"/>
              </a:endParaRPr>
            </a:p>
          </p:txBody>
        </p:sp>
        <p:sp>
          <p:nvSpPr>
            <p:cNvPr id="68622" name="Line 19"/>
            <p:cNvSpPr>
              <a:spLocks noChangeShapeType="1"/>
            </p:cNvSpPr>
            <p:nvPr/>
          </p:nvSpPr>
          <p:spPr bwMode="auto">
            <a:xfrm>
              <a:off x="2467" y="1348"/>
              <a:ext cx="1" cy="629"/>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23" name="Line 20"/>
            <p:cNvSpPr>
              <a:spLocks noChangeShapeType="1"/>
            </p:cNvSpPr>
            <p:nvPr/>
          </p:nvSpPr>
          <p:spPr bwMode="auto">
            <a:xfrm>
              <a:off x="2467" y="2410"/>
              <a:ext cx="1" cy="614"/>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24" name="Rectangle 21"/>
            <p:cNvSpPr>
              <a:spLocks noChangeArrowheads="1"/>
            </p:cNvSpPr>
            <p:nvPr/>
          </p:nvSpPr>
          <p:spPr bwMode="auto">
            <a:xfrm>
              <a:off x="2521" y="1536"/>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button1Pressed</a:t>
              </a:r>
              <a:endParaRPr lang="en-US" altLang="en-US" sz="1600" b="0">
                <a:solidFill>
                  <a:schemeClr val="tx1"/>
                </a:solidFill>
                <a:latin typeface="Lucida Sans Typewriter" charset="0"/>
              </a:endParaRPr>
            </a:p>
          </p:txBody>
        </p:sp>
        <p:sp>
          <p:nvSpPr>
            <p:cNvPr id="68625" name="Rectangle 22"/>
            <p:cNvSpPr>
              <a:spLocks noChangeArrowheads="1"/>
            </p:cNvSpPr>
            <p:nvPr/>
          </p:nvSpPr>
          <p:spPr bwMode="auto">
            <a:xfrm>
              <a:off x="3045" y="908"/>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button2Pressed</a:t>
              </a:r>
              <a:endParaRPr lang="en-US" altLang="en-US" sz="1600" b="0">
                <a:solidFill>
                  <a:schemeClr val="tx1"/>
                </a:solidFill>
                <a:latin typeface="Lucida Sans Typewriter" charset="0"/>
              </a:endParaRPr>
            </a:p>
          </p:txBody>
        </p:sp>
        <p:sp>
          <p:nvSpPr>
            <p:cNvPr id="68626" name="Line 23"/>
            <p:cNvSpPr>
              <a:spLocks noChangeShapeType="1"/>
            </p:cNvSpPr>
            <p:nvPr/>
          </p:nvSpPr>
          <p:spPr bwMode="auto">
            <a:xfrm flipH="1">
              <a:off x="2970" y="1209"/>
              <a:ext cx="1355"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27" name="Line 24"/>
            <p:cNvSpPr>
              <a:spLocks noChangeShapeType="1"/>
            </p:cNvSpPr>
            <p:nvPr/>
          </p:nvSpPr>
          <p:spPr bwMode="auto">
            <a:xfrm>
              <a:off x="2956" y="2159"/>
              <a:ext cx="1355"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28" name="Rectangle 25"/>
            <p:cNvSpPr>
              <a:spLocks noChangeArrowheads="1"/>
            </p:cNvSpPr>
            <p:nvPr/>
          </p:nvSpPr>
          <p:spPr bwMode="auto">
            <a:xfrm>
              <a:off x="3034" y="1983"/>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button2Pressed</a:t>
              </a:r>
              <a:endParaRPr lang="en-US" altLang="en-US" sz="1600" b="0">
                <a:solidFill>
                  <a:schemeClr val="tx1"/>
                </a:solidFill>
                <a:latin typeface="Lucida Sans Typewriter" charset="0"/>
              </a:endParaRPr>
            </a:p>
          </p:txBody>
        </p:sp>
        <p:sp>
          <p:nvSpPr>
            <p:cNvPr id="68629" name="Line 26"/>
            <p:cNvSpPr>
              <a:spLocks noChangeShapeType="1"/>
            </p:cNvSpPr>
            <p:nvPr/>
          </p:nvSpPr>
          <p:spPr bwMode="auto">
            <a:xfrm flipH="1">
              <a:off x="2984" y="2270"/>
              <a:ext cx="1355"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30" name="Line 27"/>
            <p:cNvSpPr>
              <a:spLocks noChangeShapeType="1"/>
            </p:cNvSpPr>
            <p:nvPr/>
          </p:nvSpPr>
          <p:spPr bwMode="auto">
            <a:xfrm>
              <a:off x="2942" y="3179"/>
              <a:ext cx="1369"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31" name="Rectangle 28"/>
            <p:cNvSpPr>
              <a:spLocks noChangeArrowheads="1"/>
            </p:cNvSpPr>
            <p:nvPr/>
          </p:nvSpPr>
          <p:spPr bwMode="auto">
            <a:xfrm>
              <a:off x="3045" y="3003"/>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button2Pressed</a:t>
              </a:r>
              <a:endParaRPr lang="en-US" altLang="en-US" sz="1600" b="0">
                <a:solidFill>
                  <a:schemeClr val="tx1"/>
                </a:solidFill>
                <a:latin typeface="Lucida Sans Typewriter" charset="0"/>
              </a:endParaRPr>
            </a:p>
          </p:txBody>
        </p:sp>
        <p:sp>
          <p:nvSpPr>
            <p:cNvPr id="68632" name="Line 29"/>
            <p:cNvSpPr>
              <a:spLocks noChangeShapeType="1"/>
            </p:cNvSpPr>
            <p:nvPr/>
          </p:nvSpPr>
          <p:spPr bwMode="auto">
            <a:xfrm flipH="1">
              <a:off x="2984" y="3290"/>
              <a:ext cx="1327"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33" name="Rectangle 30"/>
            <p:cNvSpPr>
              <a:spLocks noChangeArrowheads="1"/>
            </p:cNvSpPr>
            <p:nvPr/>
          </p:nvSpPr>
          <p:spPr bwMode="auto">
            <a:xfrm>
              <a:off x="2521" y="2640"/>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button1Pressed</a:t>
              </a:r>
              <a:endParaRPr lang="en-US" altLang="en-US" sz="1600" b="0">
                <a:solidFill>
                  <a:schemeClr val="tx1"/>
                </a:solidFill>
                <a:latin typeface="Lucida Sans Typewriter" charset="0"/>
              </a:endParaRPr>
            </a:p>
          </p:txBody>
        </p:sp>
        <p:sp>
          <p:nvSpPr>
            <p:cNvPr id="68634" name="Rectangle 31"/>
            <p:cNvSpPr>
              <a:spLocks noChangeArrowheads="1"/>
            </p:cNvSpPr>
            <p:nvPr/>
          </p:nvSpPr>
          <p:spPr bwMode="auto">
            <a:xfrm>
              <a:off x="757" y="2025"/>
              <a:ext cx="1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button1&amp;2Pressed</a:t>
              </a:r>
              <a:endParaRPr lang="en-US" altLang="en-US" sz="1600" b="0">
                <a:solidFill>
                  <a:schemeClr val="tx1"/>
                </a:solidFill>
                <a:latin typeface="Lucida Sans Typewriter" charset="0"/>
              </a:endParaRPr>
            </a:p>
          </p:txBody>
        </p:sp>
        <p:sp>
          <p:nvSpPr>
            <p:cNvPr id="68635" name="Freeform 32"/>
            <p:cNvSpPr>
              <a:spLocks/>
            </p:cNvSpPr>
            <p:nvPr/>
          </p:nvSpPr>
          <p:spPr bwMode="auto">
            <a:xfrm>
              <a:off x="679" y="1125"/>
              <a:ext cx="1313" cy="1903"/>
            </a:xfrm>
            <a:custGeom>
              <a:avLst/>
              <a:gdLst>
                <a:gd name="T0" fmla="*/ 1313 w 1313"/>
                <a:gd name="T1" fmla="*/ 0 h 1903"/>
                <a:gd name="T2" fmla="*/ 0 w 1313"/>
                <a:gd name="T3" fmla="*/ 0 h 1903"/>
                <a:gd name="T4" fmla="*/ 4 w 1313"/>
                <a:gd name="T5" fmla="*/ 1903 h 1903"/>
                <a:gd name="T6" fmla="*/ 0 60000 65536"/>
                <a:gd name="T7" fmla="*/ 0 60000 65536"/>
                <a:gd name="T8" fmla="*/ 0 60000 65536"/>
                <a:gd name="T9" fmla="*/ 0 w 1313"/>
                <a:gd name="T10" fmla="*/ 0 h 1903"/>
                <a:gd name="T11" fmla="*/ 1313 w 1313"/>
                <a:gd name="T12" fmla="*/ 1903 h 1903"/>
              </a:gdLst>
              <a:ahLst/>
              <a:cxnLst>
                <a:cxn ang="T6">
                  <a:pos x="T0" y="T1"/>
                </a:cxn>
                <a:cxn ang="T7">
                  <a:pos x="T2" y="T3"/>
                </a:cxn>
                <a:cxn ang="T8">
                  <a:pos x="T4" y="T5"/>
                </a:cxn>
              </a:cxnLst>
              <a:rect l="T9" t="T10" r="T11" b="T12"/>
              <a:pathLst>
                <a:path w="1313" h="1903">
                  <a:moveTo>
                    <a:pt x="1313" y="0"/>
                  </a:moveTo>
                  <a:lnTo>
                    <a:pt x="0" y="0"/>
                  </a:lnTo>
                  <a:lnTo>
                    <a:pt x="4" y="1903"/>
                  </a:lnTo>
                </a:path>
              </a:pathLst>
            </a:custGeom>
            <a:noFill/>
            <a:ln w="222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6" name="Freeform 33"/>
            <p:cNvSpPr>
              <a:spLocks/>
            </p:cNvSpPr>
            <p:nvPr/>
          </p:nvSpPr>
          <p:spPr bwMode="auto">
            <a:xfrm>
              <a:off x="937" y="2187"/>
              <a:ext cx="1041" cy="841"/>
            </a:xfrm>
            <a:custGeom>
              <a:avLst/>
              <a:gdLst>
                <a:gd name="T0" fmla="*/ 1041 w 1041"/>
                <a:gd name="T1" fmla="*/ 0 h 841"/>
                <a:gd name="T2" fmla="*/ 7 w 1041"/>
                <a:gd name="T3" fmla="*/ 0 h 841"/>
                <a:gd name="T4" fmla="*/ 0 w 1041"/>
                <a:gd name="T5" fmla="*/ 841 h 841"/>
                <a:gd name="T6" fmla="*/ 0 60000 65536"/>
                <a:gd name="T7" fmla="*/ 0 60000 65536"/>
                <a:gd name="T8" fmla="*/ 0 60000 65536"/>
                <a:gd name="T9" fmla="*/ 0 w 1041"/>
                <a:gd name="T10" fmla="*/ 0 h 841"/>
                <a:gd name="T11" fmla="*/ 1041 w 1041"/>
                <a:gd name="T12" fmla="*/ 841 h 841"/>
              </a:gdLst>
              <a:ahLst/>
              <a:cxnLst>
                <a:cxn ang="T6">
                  <a:pos x="T0" y="T1"/>
                </a:cxn>
                <a:cxn ang="T7">
                  <a:pos x="T2" y="T3"/>
                </a:cxn>
                <a:cxn ang="T8">
                  <a:pos x="T4" y="T5"/>
                </a:cxn>
              </a:cxnLst>
              <a:rect l="T9" t="T10" r="T11" b="T12"/>
              <a:pathLst>
                <a:path w="1041" h="841">
                  <a:moveTo>
                    <a:pt x="1041" y="0"/>
                  </a:moveTo>
                  <a:lnTo>
                    <a:pt x="7" y="0"/>
                  </a:lnTo>
                  <a:lnTo>
                    <a:pt x="0" y="841"/>
                  </a:lnTo>
                </a:path>
              </a:pathLst>
            </a:custGeom>
            <a:noFill/>
            <a:ln w="222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8637" name="Group 35"/>
            <p:cNvGrpSpPr>
              <a:grpSpLocks/>
            </p:cNvGrpSpPr>
            <p:nvPr/>
          </p:nvGrpSpPr>
          <p:grpSpPr bwMode="auto">
            <a:xfrm>
              <a:off x="895" y="3472"/>
              <a:ext cx="84" cy="251"/>
              <a:chOff x="902" y="3084"/>
              <a:chExt cx="84" cy="251"/>
            </a:xfrm>
          </p:grpSpPr>
          <p:sp>
            <p:nvSpPr>
              <p:cNvPr id="68665" name="Line 36"/>
              <p:cNvSpPr>
                <a:spLocks noChangeShapeType="1"/>
              </p:cNvSpPr>
              <p:nvPr/>
            </p:nvSpPr>
            <p:spPr bwMode="auto">
              <a:xfrm>
                <a:off x="944" y="3182"/>
                <a:ext cx="1" cy="15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6" name="Freeform 37"/>
              <p:cNvSpPr>
                <a:spLocks/>
              </p:cNvSpPr>
              <p:nvPr/>
            </p:nvSpPr>
            <p:spPr bwMode="auto">
              <a:xfrm>
                <a:off x="902" y="3196"/>
                <a:ext cx="84" cy="139"/>
              </a:xfrm>
              <a:custGeom>
                <a:avLst/>
                <a:gdLst>
                  <a:gd name="T0" fmla="*/ 84 w 84"/>
                  <a:gd name="T1" fmla="*/ 0 h 139"/>
                  <a:gd name="T2" fmla="*/ 42 w 84"/>
                  <a:gd name="T3" fmla="*/ 139 h 139"/>
                  <a:gd name="T4" fmla="*/ 0 w 84"/>
                  <a:gd name="T5" fmla="*/ 0 h 139"/>
                  <a:gd name="T6" fmla="*/ 0 60000 65536"/>
                  <a:gd name="T7" fmla="*/ 0 60000 65536"/>
                  <a:gd name="T8" fmla="*/ 0 60000 65536"/>
                  <a:gd name="T9" fmla="*/ 0 w 84"/>
                  <a:gd name="T10" fmla="*/ 0 h 139"/>
                  <a:gd name="T11" fmla="*/ 84 w 84"/>
                  <a:gd name="T12" fmla="*/ 139 h 139"/>
                </a:gdLst>
                <a:ahLst/>
                <a:cxnLst>
                  <a:cxn ang="T6">
                    <a:pos x="T0" y="T1"/>
                  </a:cxn>
                  <a:cxn ang="T7">
                    <a:pos x="T2" y="T3"/>
                  </a:cxn>
                  <a:cxn ang="T8">
                    <a:pos x="T4" y="T5"/>
                  </a:cxn>
                </a:cxnLst>
                <a:rect l="T9" t="T10" r="T11" b="T12"/>
                <a:pathLst>
                  <a:path w="84" h="139">
                    <a:moveTo>
                      <a:pt x="84" y="0"/>
                    </a:moveTo>
                    <a:lnTo>
                      <a:pt x="42" y="13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67" name="Line 38"/>
              <p:cNvSpPr>
                <a:spLocks noChangeShapeType="1"/>
              </p:cNvSpPr>
              <p:nvPr/>
            </p:nvSpPr>
            <p:spPr bwMode="auto">
              <a:xfrm flipV="1">
                <a:off x="944" y="3084"/>
                <a:ext cx="1" cy="9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8638" name="Oval 39"/>
            <p:cNvSpPr>
              <a:spLocks noChangeArrowheads="1"/>
            </p:cNvSpPr>
            <p:nvPr/>
          </p:nvSpPr>
          <p:spPr bwMode="auto">
            <a:xfrm>
              <a:off x="860" y="3723"/>
              <a:ext cx="154" cy="1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8639" name="AutoShape 40"/>
            <p:cNvSpPr>
              <a:spLocks noChangeArrowheads="1"/>
            </p:cNvSpPr>
            <p:nvPr/>
          </p:nvSpPr>
          <p:spPr bwMode="auto">
            <a:xfrm>
              <a:off x="4325" y="1977"/>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8640" name="Group 41"/>
            <p:cNvGrpSpPr>
              <a:grpSpLocks/>
            </p:cNvGrpSpPr>
            <p:nvPr/>
          </p:nvGrpSpPr>
          <p:grpSpPr bwMode="auto">
            <a:xfrm>
              <a:off x="4468" y="2068"/>
              <a:ext cx="694" cy="266"/>
              <a:chOff x="4468" y="1707"/>
              <a:chExt cx="694" cy="266"/>
            </a:xfrm>
          </p:grpSpPr>
          <p:sp>
            <p:nvSpPr>
              <p:cNvPr id="68663" name="Rectangle 42"/>
              <p:cNvSpPr>
                <a:spLocks noChangeArrowheads="1"/>
              </p:cNvSpPr>
              <p:nvPr/>
            </p:nvSpPr>
            <p:spPr bwMode="auto">
              <a:xfrm>
                <a:off x="4468" y="1707"/>
                <a:ext cx="6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Increment</a:t>
                </a:r>
                <a:endParaRPr lang="en-US" altLang="en-US" sz="1600" b="0">
                  <a:solidFill>
                    <a:schemeClr val="tx1"/>
                  </a:solidFill>
                  <a:latin typeface="Lucida Sans Typewriter" charset="0"/>
                </a:endParaRPr>
              </a:p>
            </p:txBody>
          </p:sp>
          <p:sp>
            <p:nvSpPr>
              <p:cNvPr id="68664" name="Rectangle 43"/>
              <p:cNvSpPr>
                <a:spLocks noChangeArrowheads="1"/>
              </p:cNvSpPr>
              <p:nvPr/>
            </p:nvSpPr>
            <p:spPr bwMode="auto">
              <a:xfrm>
                <a:off x="4545" y="1819"/>
                <a:ext cx="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Minutes</a:t>
                </a:r>
                <a:endParaRPr lang="en-US" altLang="en-US" sz="1600" b="0">
                  <a:solidFill>
                    <a:schemeClr val="tx1"/>
                  </a:solidFill>
                  <a:latin typeface="Lucida Sans Typewriter" charset="0"/>
                </a:endParaRPr>
              </a:p>
            </p:txBody>
          </p:sp>
        </p:grpSp>
        <p:sp>
          <p:nvSpPr>
            <p:cNvPr id="68641" name="Line 44"/>
            <p:cNvSpPr>
              <a:spLocks noChangeShapeType="1"/>
            </p:cNvSpPr>
            <p:nvPr/>
          </p:nvSpPr>
          <p:spPr bwMode="auto">
            <a:xfrm flipH="1">
              <a:off x="1434" y="3248"/>
              <a:ext cx="558" cy="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8642" name="AutoShape 45"/>
            <p:cNvSpPr>
              <a:spLocks noChangeArrowheads="1"/>
            </p:cNvSpPr>
            <p:nvPr/>
          </p:nvSpPr>
          <p:spPr bwMode="auto">
            <a:xfrm>
              <a:off x="4325" y="915"/>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8643" name="Group 46"/>
            <p:cNvGrpSpPr>
              <a:grpSpLocks/>
            </p:cNvGrpSpPr>
            <p:nvPr/>
          </p:nvGrpSpPr>
          <p:grpSpPr bwMode="auto">
            <a:xfrm>
              <a:off x="4468" y="1006"/>
              <a:ext cx="694" cy="266"/>
              <a:chOff x="4510" y="645"/>
              <a:chExt cx="694" cy="266"/>
            </a:xfrm>
          </p:grpSpPr>
          <p:sp>
            <p:nvSpPr>
              <p:cNvPr id="68661" name="Rectangle 47"/>
              <p:cNvSpPr>
                <a:spLocks noChangeArrowheads="1"/>
              </p:cNvSpPr>
              <p:nvPr/>
            </p:nvSpPr>
            <p:spPr bwMode="auto">
              <a:xfrm>
                <a:off x="4510" y="645"/>
                <a:ext cx="6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dirty="0">
                    <a:solidFill>
                      <a:srgbClr val="000000"/>
                    </a:solidFill>
                    <a:latin typeface="Lucida Sans Typewriter" charset="0"/>
                  </a:rPr>
                  <a:t>Increment</a:t>
                </a:r>
                <a:endParaRPr lang="en-US" altLang="en-US" sz="1600" b="0" dirty="0">
                  <a:solidFill>
                    <a:schemeClr val="tx1"/>
                  </a:solidFill>
                  <a:latin typeface="Lucida Sans Typewriter" charset="0"/>
                </a:endParaRPr>
              </a:p>
            </p:txBody>
          </p:sp>
          <p:sp>
            <p:nvSpPr>
              <p:cNvPr id="68662" name="Rectangle 48"/>
              <p:cNvSpPr>
                <a:spLocks noChangeArrowheads="1"/>
              </p:cNvSpPr>
              <p:nvPr/>
            </p:nvSpPr>
            <p:spPr bwMode="auto">
              <a:xfrm>
                <a:off x="4644" y="757"/>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r>
                  <a:rPr lang="en-US" altLang="en-US" sz="1600" b="0">
                    <a:solidFill>
                      <a:srgbClr val="000000"/>
                    </a:solidFill>
                    <a:latin typeface="Lucida Sans Typewriter" charset="0"/>
                  </a:rPr>
                  <a:t>Hours</a:t>
                </a:r>
                <a:endParaRPr lang="en-US" altLang="en-US" sz="1600" b="0">
                  <a:solidFill>
                    <a:schemeClr val="tx1"/>
                  </a:solidFill>
                  <a:latin typeface="Lucida Sans Typewriter" charset="0"/>
                </a:endParaRPr>
              </a:p>
            </p:txBody>
          </p:sp>
        </p:grpSp>
        <p:sp>
          <p:nvSpPr>
            <p:cNvPr id="68644" name="AutoShape 49"/>
            <p:cNvSpPr>
              <a:spLocks noChangeArrowheads="1"/>
            </p:cNvSpPr>
            <p:nvPr/>
          </p:nvSpPr>
          <p:spPr bwMode="auto">
            <a:xfrm>
              <a:off x="1992" y="916"/>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8645" name="Rectangle 50"/>
            <p:cNvSpPr>
              <a:spLocks noChangeArrowheads="1"/>
            </p:cNvSpPr>
            <p:nvPr/>
          </p:nvSpPr>
          <p:spPr bwMode="auto">
            <a:xfrm>
              <a:off x="2288" y="1007"/>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Blink</a:t>
              </a:r>
              <a:endParaRPr lang="en-US" altLang="en-US" sz="1600" b="0">
                <a:solidFill>
                  <a:schemeClr val="tx1"/>
                </a:solidFill>
                <a:latin typeface="Lucida Sans Typewriter" charset="0"/>
              </a:endParaRPr>
            </a:p>
          </p:txBody>
        </p:sp>
        <p:sp>
          <p:nvSpPr>
            <p:cNvPr id="68646" name="Rectangle 51"/>
            <p:cNvSpPr>
              <a:spLocks noChangeArrowheads="1"/>
            </p:cNvSpPr>
            <p:nvPr/>
          </p:nvSpPr>
          <p:spPr bwMode="auto">
            <a:xfrm>
              <a:off x="2288" y="1119"/>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Hours</a:t>
              </a:r>
              <a:endParaRPr lang="en-US" altLang="en-US" sz="1600" b="0">
                <a:solidFill>
                  <a:schemeClr val="tx1"/>
                </a:solidFill>
                <a:latin typeface="Lucida Sans Typewriter" charset="0"/>
              </a:endParaRPr>
            </a:p>
          </p:txBody>
        </p:sp>
        <p:sp>
          <p:nvSpPr>
            <p:cNvPr id="68647" name="AutoShape 52"/>
            <p:cNvSpPr>
              <a:spLocks noChangeArrowheads="1"/>
            </p:cNvSpPr>
            <p:nvPr/>
          </p:nvSpPr>
          <p:spPr bwMode="auto">
            <a:xfrm>
              <a:off x="2006" y="3024"/>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8648" name="Rectangle 53"/>
            <p:cNvSpPr>
              <a:spLocks noChangeArrowheads="1"/>
            </p:cNvSpPr>
            <p:nvPr/>
          </p:nvSpPr>
          <p:spPr bwMode="auto">
            <a:xfrm>
              <a:off x="2302" y="3115"/>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Blink</a:t>
              </a:r>
              <a:endParaRPr lang="en-US" altLang="en-US" sz="1600" b="0">
                <a:solidFill>
                  <a:schemeClr val="tx1"/>
                </a:solidFill>
                <a:latin typeface="Lucida Sans Typewriter" charset="0"/>
              </a:endParaRPr>
            </a:p>
          </p:txBody>
        </p:sp>
        <p:sp>
          <p:nvSpPr>
            <p:cNvPr id="68649" name="Rectangle 54"/>
            <p:cNvSpPr>
              <a:spLocks noChangeArrowheads="1"/>
            </p:cNvSpPr>
            <p:nvPr/>
          </p:nvSpPr>
          <p:spPr bwMode="auto">
            <a:xfrm>
              <a:off x="2228" y="3227"/>
              <a:ext cx="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Seconds</a:t>
              </a:r>
              <a:endParaRPr lang="en-US" altLang="en-US" sz="1600" b="0">
                <a:solidFill>
                  <a:schemeClr val="tx1"/>
                </a:solidFill>
                <a:latin typeface="Lucida Sans Typewriter" charset="0"/>
              </a:endParaRPr>
            </a:p>
          </p:txBody>
        </p:sp>
        <p:sp>
          <p:nvSpPr>
            <p:cNvPr id="68650" name="AutoShape 55"/>
            <p:cNvSpPr>
              <a:spLocks noChangeArrowheads="1"/>
            </p:cNvSpPr>
            <p:nvPr/>
          </p:nvSpPr>
          <p:spPr bwMode="auto">
            <a:xfrm>
              <a:off x="2006" y="1977"/>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8651" name="Rectangle 56"/>
            <p:cNvSpPr>
              <a:spLocks noChangeArrowheads="1"/>
            </p:cNvSpPr>
            <p:nvPr/>
          </p:nvSpPr>
          <p:spPr bwMode="auto">
            <a:xfrm>
              <a:off x="2302" y="2068"/>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Blink</a:t>
              </a:r>
              <a:endParaRPr lang="en-US" altLang="en-US" sz="1600" b="0">
                <a:solidFill>
                  <a:schemeClr val="tx1"/>
                </a:solidFill>
                <a:latin typeface="Lucida Sans Typewriter" charset="0"/>
              </a:endParaRPr>
            </a:p>
          </p:txBody>
        </p:sp>
        <p:sp>
          <p:nvSpPr>
            <p:cNvPr id="68652" name="Rectangle 57"/>
            <p:cNvSpPr>
              <a:spLocks noChangeArrowheads="1"/>
            </p:cNvSpPr>
            <p:nvPr/>
          </p:nvSpPr>
          <p:spPr bwMode="auto">
            <a:xfrm>
              <a:off x="2228" y="2180"/>
              <a:ext cx="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Minutes</a:t>
              </a:r>
              <a:endParaRPr lang="en-US" altLang="en-US" sz="1600" b="0">
                <a:solidFill>
                  <a:schemeClr val="tx1"/>
                </a:solidFill>
                <a:latin typeface="Lucida Sans Typewriter" charset="0"/>
              </a:endParaRPr>
            </a:p>
          </p:txBody>
        </p:sp>
        <p:sp>
          <p:nvSpPr>
            <p:cNvPr id="68653" name="AutoShape 58"/>
            <p:cNvSpPr>
              <a:spLocks noChangeArrowheads="1"/>
            </p:cNvSpPr>
            <p:nvPr/>
          </p:nvSpPr>
          <p:spPr bwMode="auto">
            <a:xfrm>
              <a:off x="4325" y="3025"/>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nvGrpSpPr>
            <p:cNvPr id="68654" name="Group 59"/>
            <p:cNvGrpSpPr>
              <a:grpSpLocks/>
            </p:cNvGrpSpPr>
            <p:nvPr/>
          </p:nvGrpSpPr>
          <p:grpSpPr bwMode="auto">
            <a:xfrm>
              <a:off x="4467" y="3116"/>
              <a:ext cx="694" cy="266"/>
              <a:chOff x="4509" y="2769"/>
              <a:chExt cx="694" cy="266"/>
            </a:xfrm>
          </p:grpSpPr>
          <p:sp>
            <p:nvSpPr>
              <p:cNvPr id="68659" name="Rectangle 60"/>
              <p:cNvSpPr>
                <a:spLocks noChangeArrowheads="1"/>
              </p:cNvSpPr>
              <p:nvPr/>
            </p:nvSpPr>
            <p:spPr bwMode="auto">
              <a:xfrm>
                <a:off x="4509" y="2769"/>
                <a:ext cx="6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Increment</a:t>
                </a:r>
                <a:endParaRPr lang="en-US" altLang="en-US" sz="1600" b="0">
                  <a:solidFill>
                    <a:schemeClr val="tx1"/>
                  </a:solidFill>
                  <a:latin typeface="Lucida Sans Typewriter" charset="0"/>
                </a:endParaRPr>
              </a:p>
            </p:txBody>
          </p:sp>
          <p:sp>
            <p:nvSpPr>
              <p:cNvPr id="68660" name="Rectangle 61"/>
              <p:cNvSpPr>
                <a:spLocks noChangeArrowheads="1"/>
              </p:cNvSpPr>
              <p:nvPr/>
            </p:nvSpPr>
            <p:spPr bwMode="auto">
              <a:xfrm>
                <a:off x="4587" y="2881"/>
                <a:ext cx="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Seconds</a:t>
                </a:r>
                <a:endParaRPr lang="en-US" altLang="en-US" sz="1600" b="0">
                  <a:solidFill>
                    <a:schemeClr val="tx1"/>
                  </a:solidFill>
                  <a:latin typeface="Lucida Sans Typewriter" charset="0"/>
                </a:endParaRPr>
              </a:p>
            </p:txBody>
          </p:sp>
        </p:grpSp>
        <p:sp>
          <p:nvSpPr>
            <p:cNvPr id="68655" name="AutoShape 62"/>
            <p:cNvSpPr>
              <a:spLocks noChangeArrowheads="1"/>
            </p:cNvSpPr>
            <p:nvPr/>
          </p:nvSpPr>
          <p:spPr bwMode="auto">
            <a:xfrm>
              <a:off x="456" y="3025"/>
              <a:ext cx="978" cy="447"/>
            </a:xfrm>
            <a:prstGeom prst="roundRect">
              <a:avLst>
                <a:gd name="adj" fmla="val 48435"/>
              </a:avLst>
            </a:prstGeom>
            <a:solidFill>
              <a:schemeClr val="accent5">
                <a:lumMod val="20000"/>
                <a:lumOff val="80000"/>
              </a:schemeClr>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68656" name="Rectangle 63"/>
            <p:cNvSpPr>
              <a:spLocks noChangeArrowheads="1"/>
            </p:cNvSpPr>
            <p:nvPr/>
          </p:nvSpPr>
          <p:spPr bwMode="auto">
            <a:xfrm>
              <a:off x="796" y="3116"/>
              <a:ext cx="30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a:solidFill>
                    <a:srgbClr val="000000"/>
                  </a:solidFill>
                  <a:latin typeface="Lucida Sans Typewriter" charset="0"/>
                </a:rPr>
                <a:t>Stop</a:t>
              </a:r>
              <a:endParaRPr lang="en-US" altLang="en-US" sz="1600" b="0">
                <a:solidFill>
                  <a:schemeClr val="tx1"/>
                </a:solidFill>
                <a:latin typeface="Lucida Sans Typewriter" charset="0"/>
              </a:endParaRPr>
            </a:p>
          </p:txBody>
        </p:sp>
        <p:sp>
          <p:nvSpPr>
            <p:cNvPr id="68657" name="Rectangle 64"/>
            <p:cNvSpPr>
              <a:spLocks noChangeArrowheads="1"/>
            </p:cNvSpPr>
            <p:nvPr/>
          </p:nvSpPr>
          <p:spPr bwMode="auto">
            <a:xfrm>
              <a:off x="640" y="3228"/>
              <a:ext cx="6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sz="1600" b="0" dirty="0">
                  <a:solidFill>
                    <a:srgbClr val="000000"/>
                  </a:solidFill>
                  <a:latin typeface="Lucida Sans Typewriter" charset="0"/>
                </a:rPr>
                <a:t>Blinking</a:t>
              </a:r>
              <a:endParaRPr lang="en-US" altLang="en-US" sz="1600" b="0" dirty="0">
                <a:solidFill>
                  <a:schemeClr val="tx1"/>
                </a:solidFill>
                <a:latin typeface="Lucida Sans Typewriter" charset="0"/>
              </a:endParaRPr>
            </a:p>
          </p:txBody>
        </p:sp>
        <p:sp>
          <p:nvSpPr>
            <p:cNvPr id="68658" name="Oval 65"/>
            <p:cNvSpPr>
              <a:spLocks noChangeArrowheads="1"/>
            </p:cNvSpPr>
            <p:nvPr/>
          </p:nvSpPr>
          <p:spPr bwMode="auto">
            <a:xfrm>
              <a:off x="888" y="3765"/>
              <a:ext cx="98" cy="98"/>
            </a:xfrm>
            <a:prstGeom prst="ellipse">
              <a:avLst/>
            </a:prstGeom>
            <a:solidFill>
              <a:srgbClr val="000000"/>
            </a:solidFill>
            <a:ln w="22225">
              <a:solidFill>
                <a:srgbClr val="000000"/>
              </a:solidFill>
              <a:round/>
              <a:headEnd/>
              <a:tailEnd/>
            </a:ln>
          </p:spPr>
          <p:txBody>
            <a:bodyP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grpSp>
    </p:spTree>
    <p:extLst>
      <p:ext uri="{BB962C8B-B14F-4D97-AF65-F5344CB8AC3E}">
        <p14:creationId xmlns:p14="http://schemas.microsoft.com/office/powerpoint/2010/main" val="249769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P spid="81926" grpId="0" animBg="1" autoUpdateAnimBg="0"/>
      <p:bldP spid="81927" grpId="0" animBg="1" autoUpdateAnimBg="0"/>
      <p:bldP spid="81928" grpId="0" animBg="1" autoUpdateAnimBg="0"/>
      <p:bldP spid="81929" grpId="0" animBg="1" autoUpdateAnimBg="0"/>
      <p:bldP spid="8193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a:grpSpLocks/>
          </p:cNvGrpSpPr>
          <p:nvPr/>
        </p:nvGrpSpPr>
        <p:grpSpPr bwMode="auto">
          <a:xfrm>
            <a:off x="4117975" y="3640138"/>
            <a:ext cx="1028700" cy="1838325"/>
            <a:chOff x="2630" y="2323"/>
            <a:chExt cx="657" cy="1173"/>
          </a:xfrm>
        </p:grpSpPr>
        <p:sp>
          <p:nvSpPr>
            <p:cNvPr id="33855" name="Freeform 35"/>
            <p:cNvSpPr>
              <a:spLocks/>
            </p:cNvSpPr>
            <p:nvPr/>
          </p:nvSpPr>
          <p:spPr bwMode="auto">
            <a:xfrm>
              <a:off x="2785" y="2918"/>
              <a:ext cx="142" cy="383"/>
            </a:xfrm>
            <a:custGeom>
              <a:avLst/>
              <a:gdLst>
                <a:gd name="T0" fmla="*/ 142 w 142"/>
                <a:gd name="T1" fmla="*/ 0 h 383"/>
                <a:gd name="T2" fmla="*/ 142 w 142"/>
                <a:gd name="T3" fmla="*/ 241 h 383"/>
                <a:gd name="T4" fmla="*/ 0 w 142"/>
                <a:gd name="T5" fmla="*/ 383 h 383"/>
                <a:gd name="T6" fmla="*/ 0 60000 65536"/>
                <a:gd name="T7" fmla="*/ 0 60000 65536"/>
                <a:gd name="T8" fmla="*/ 0 60000 65536"/>
                <a:gd name="T9" fmla="*/ 0 w 142"/>
                <a:gd name="T10" fmla="*/ 0 h 383"/>
                <a:gd name="T11" fmla="*/ 142 w 142"/>
                <a:gd name="T12" fmla="*/ 383 h 383"/>
              </a:gdLst>
              <a:ahLst/>
              <a:cxnLst>
                <a:cxn ang="T6">
                  <a:pos x="T0" y="T1"/>
                </a:cxn>
                <a:cxn ang="T7">
                  <a:pos x="T2" y="T3"/>
                </a:cxn>
                <a:cxn ang="T8">
                  <a:pos x="T4" y="T5"/>
                </a:cxn>
              </a:cxnLst>
              <a:rect l="T9" t="T10" r="T11" b="T12"/>
              <a:pathLst>
                <a:path w="142" h="383">
                  <a:moveTo>
                    <a:pt x="142" y="0"/>
                  </a:moveTo>
                  <a:lnTo>
                    <a:pt x="142" y="241"/>
                  </a:lnTo>
                  <a:lnTo>
                    <a:pt x="0" y="3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56" name="Line 36"/>
            <p:cNvSpPr>
              <a:spLocks noChangeShapeType="1"/>
            </p:cNvSpPr>
            <p:nvPr/>
          </p:nvSpPr>
          <p:spPr bwMode="auto">
            <a:xfrm>
              <a:off x="2927" y="3159"/>
              <a:ext cx="156" cy="1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57" name="Line 37"/>
            <p:cNvSpPr>
              <a:spLocks noChangeShapeType="1"/>
            </p:cNvSpPr>
            <p:nvPr/>
          </p:nvSpPr>
          <p:spPr bwMode="auto">
            <a:xfrm>
              <a:off x="2785" y="3018"/>
              <a:ext cx="2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58" name="Oval 38"/>
            <p:cNvSpPr>
              <a:spLocks noChangeArrowheads="1"/>
            </p:cNvSpPr>
            <p:nvPr/>
          </p:nvSpPr>
          <p:spPr bwMode="auto">
            <a:xfrm>
              <a:off x="2856" y="2805"/>
              <a:ext cx="142" cy="142"/>
            </a:xfrm>
            <a:prstGeom prst="ellipse">
              <a:avLst/>
            </a:prstGeom>
            <a:solidFill>
              <a:schemeClr val="accent5">
                <a:lumMod val="75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59" name="Rectangle 39"/>
            <p:cNvSpPr>
              <a:spLocks noChangeArrowheads="1"/>
            </p:cNvSpPr>
            <p:nvPr/>
          </p:nvSpPr>
          <p:spPr bwMode="auto">
            <a:xfrm>
              <a:off x="2630" y="3350"/>
              <a:ext cx="65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Developer</a:t>
              </a:r>
              <a:endParaRPr lang="de-DE" altLang="en-US" sz="1800" u="none">
                <a:latin typeface="Courier New" charset="0"/>
              </a:endParaRPr>
            </a:p>
          </p:txBody>
        </p:sp>
        <p:sp>
          <p:nvSpPr>
            <p:cNvPr id="33860" name="Line 41"/>
            <p:cNvSpPr>
              <a:spLocks noChangeShapeType="1"/>
            </p:cNvSpPr>
            <p:nvPr/>
          </p:nvSpPr>
          <p:spPr bwMode="auto">
            <a:xfrm flipH="1" flipV="1">
              <a:off x="2927" y="2323"/>
              <a:ext cx="14" cy="3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grpSp>
        <p:nvGrpSpPr>
          <p:cNvPr id="3" name="Group 65"/>
          <p:cNvGrpSpPr>
            <a:grpSpLocks/>
          </p:cNvGrpSpPr>
          <p:nvPr/>
        </p:nvGrpSpPr>
        <p:grpSpPr bwMode="auto">
          <a:xfrm>
            <a:off x="857250" y="3597275"/>
            <a:ext cx="2944813" cy="1881188"/>
            <a:chOff x="547" y="2295"/>
            <a:chExt cx="1881" cy="1201"/>
          </a:xfrm>
        </p:grpSpPr>
        <p:sp>
          <p:nvSpPr>
            <p:cNvPr id="33843" name="Freeform 25"/>
            <p:cNvSpPr>
              <a:spLocks/>
            </p:cNvSpPr>
            <p:nvPr/>
          </p:nvSpPr>
          <p:spPr bwMode="auto">
            <a:xfrm>
              <a:off x="600" y="2918"/>
              <a:ext cx="142" cy="383"/>
            </a:xfrm>
            <a:custGeom>
              <a:avLst/>
              <a:gdLst>
                <a:gd name="T0" fmla="*/ 142 w 142"/>
                <a:gd name="T1" fmla="*/ 0 h 383"/>
                <a:gd name="T2" fmla="*/ 142 w 142"/>
                <a:gd name="T3" fmla="*/ 241 h 383"/>
                <a:gd name="T4" fmla="*/ 0 w 142"/>
                <a:gd name="T5" fmla="*/ 383 h 383"/>
                <a:gd name="T6" fmla="*/ 0 60000 65536"/>
                <a:gd name="T7" fmla="*/ 0 60000 65536"/>
                <a:gd name="T8" fmla="*/ 0 60000 65536"/>
                <a:gd name="T9" fmla="*/ 0 w 142"/>
                <a:gd name="T10" fmla="*/ 0 h 383"/>
                <a:gd name="T11" fmla="*/ 142 w 142"/>
                <a:gd name="T12" fmla="*/ 383 h 383"/>
              </a:gdLst>
              <a:ahLst/>
              <a:cxnLst>
                <a:cxn ang="T6">
                  <a:pos x="T0" y="T1"/>
                </a:cxn>
                <a:cxn ang="T7">
                  <a:pos x="T2" y="T3"/>
                </a:cxn>
                <a:cxn ang="T8">
                  <a:pos x="T4" y="T5"/>
                </a:cxn>
              </a:cxnLst>
              <a:rect l="T9" t="T10" r="T11" b="T12"/>
              <a:pathLst>
                <a:path w="142" h="383">
                  <a:moveTo>
                    <a:pt x="142" y="0"/>
                  </a:moveTo>
                  <a:lnTo>
                    <a:pt x="142" y="241"/>
                  </a:lnTo>
                  <a:lnTo>
                    <a:pt x="0" y="3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44" name="Line 26"/>
            <p:cNvSpPr>
              <a:spLocks noChangeShapeType="1"/>
            </p:cNvSpPr>
            <p:nvPr/>
          </p:nvSpPr>
          <p:spPr bwMode="auto">
            <a:xfrm>
              <a:off x="742" y="3159"/>
              <a:ext cx="156" cy="1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45" name="Line 27"/>
            <p:cNvSpPr>
              <a:spLocks noChangeShapeType="1"/>
            </p:cNvSpPr>
            <p:nvPr/>
          </p:nvSpPr>
          <p:spPr bwMode="auto">
            <a:xfrm>
              <a:off x="600" y="3018"/>
              <a:ext cx="2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46" name="Oval 28"/>
            <p:cNvSpPr>
              <a:spLocks noChangeArrowheads="1"/>
            </p:cNvSpPr>
            <p:nvPr/>
          </p:nvSpPr>
          <p:spPr bwMode="auto">
            <a:xfrm>
              <a:off x="671" y="2805"/>
              <a:ext cx="142" cy="142"/>
            </a:xfrm>
            <a:prstGeom prst="ellipse">
              <a:avLst/>
            </a:prstGeom>
            <a:solidFill>
              <a:schemeClr val="accent5">
                <a:lumMod val="75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47" name="Rectangle 29"/>
            <p:cNvSpPr>
              <a:spLocks noChangeArrowheads="1"/>
            </p:cNvSpPr>
            <p:nvPr/>
          </p:nvSpPr>
          <p:spPr bwMode="auto">
            <a:xfrm>
              <a:off x="547" y="3350"/>
              <a:ext cx="43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dirty="0">
                  <a:solidFill>
                    <a:srgbClr val="000000"/>
                  </a:solidFill>
                  <a:latin typeface="Courier New" charset="0"/>
                </a:rPr>
                <a:t>Client</a:t>
              </a:r>
              <a:endParaRPr lang="de-DE" altLang="en-US" sz="1800" u="none" dirty="0">
                <a:latin typeface="Courier New" charset="0"/>
              </a:endParaRPr>
            </a:p>
          </p:txBody>
        </p:sp>
        <p:sp>
          <p:nvSpPr>
            <p:cNvPr id="33848" name="Line 40"/>
            <p:cNvSpPr>
              <a:spLocks noChangeShapeType="1"/>
            </p:cNvSpPr>
            <p:nvPr/>
          </p:nvSpPr>
          <p:spPr bwMode="auto">
            <a:xfrm flipV="1">
              <a:off x="785" y="2309"/>
              <a:ext cx="227" cy="43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49" name="Freeform 43"/>
            <p:cNvSpPr>
              <a:spLocks/>
            </p:cNvSpPr>
            <p:nvPr/>
          </p:nvSpPr>
          <p:spPr bwMode="auto">
            <a:xfrm>
              <a:off x="1693" y="2918"/>
              <a:ext cx="142" cy="383"/>
            </a:xfrm>
            <a:custGeom>
              <a:avLst/>
              <a:gdLst>
                <a:gd name="T0" fmla="*/ 142 w 142"/>
                <a:gd name="T1" fmla="*/ 0 h 383"/>
                <a:gd name="T2" fmla="*/ 142 w 142"/>
                <a:gd name="T3" fmla="*/ 241 h 383"/>
                <a:gd name="T4" fmla="*/ 0 w 142"/>
                <a:gd name="T5" fmla="*/ 383 h 383"/>
                <a:gd name="T6" fmla="*/ 0 60000 65536"/>
                <a:gd name="T7" fmla="*/ 0 60000 65536"/>
                <a:gd name="T8" fmla="*/ 0 60000 65536"/>
                <a:gd name="T9" fmla="*/ 0 w 142"/>
                <a:gd name="T10" fmla="*/ 0 h 383"/>
                <a:gd name="T11" fmla="*/ 142 w 142"/>
                <a:gd name="T12" fmla="*/ 383 h 383"/>
              </a:gdLst>
              <a:ahLst/>
              <a:cxnLst>
                <a:cxn ang="T6">
                  <a:pos x="T0" y="T1"/>
                </a:cxn>
                <a:cxn ang="T7">
                  <a:pos x="T2" y="T3"/>
                </a:cxn>
                <a:cxn ang="T8">
                  <a:pos x="T4" y="T5"/>
                </a:cxn>
              </a:cxnLst>
              <a:rect l="T9" t="T10" r="T11" b="T12"/>
              <a:pathLst>
                <a:path w="142" h="383">
                  <a:moveTo>
                    <a:pt x="142" y="0"/>
                  </a:moveTo>
                  <a:lnTo>
                    <a:pt x="142" y="241"/>
                  </a:lnTo>
                  <a:lnTo>
                    <a:pt x="0" y="3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50" name="Line 44"/>
            <p:cNvSpPr>
              <a:spLocks noChangeShapeType="1"/>
            </p:cNvSpPr>
            <p:nvPr/>
          </p:nvSpPr>
          <p:spPr bwMode="auto">
            <a:xfrm>
              <a:off x="1835" y="3159"/>
              <a:ext cx="156" cy="1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51" name="Line 45"/>
            <p:cNvSpPr>
              <a:spLocks noChangeShapeType="1"/>
            </p:cNvSpPr>
            <p:nvPr/>
          </p:nvSpPr>
          <p:spPr bwMode="auto">
            <a:xfrm>
              <a:off x="1693" y="3018"/>
              <a:ext cx="2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52" name="Oval 46"/>
            <p:cNvSpPr>
              <a:spLocks noChangeArrowheads="1"/>
            </p:cNvSpPr>
            <p:nvPr/>
          </p:nvSpPr>
          <p:spPr bwMode="auto">
            <a:xfrm>
              <a:off x="1764" y="2805"/>
              <a:ext cx="142" cy="142"/>
            </a:xfrm>
            <a:prstGeom prst="ellipse">
              <a:avLst/>
            </a:prstGeom>
            <a:solidFill>
              <a:schemeClr val="accent5">
                <a:lumMod val="75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53" name="Rectangle 47"/>
            <p:cNvSpPr>
              <a:spLocks noChangeArrowheads="1"/>
            </p:cNvSpPr>
            <p:nvPr/>
          </p:nvSpPr>
          <p:spPr bwMode="auto">
            <a:xfrm>
              <a:off x="1333" y="3350"/>
              <a:ext cx="109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Project manager</a:t>
              </a:r>
              <a:endParaRPr lang="de-DE" altLang="en-US" sz="1800" u="none">
                <a:latin typeface="Courier New" charset="0"/>
              </a:endParaRPr>
            </a:p>
          </p:txBody>
        </p:sp>
        <p:sp>
          <p:nvSpPr>
            <p:cNvPr id="33854" name="Line 48"/>
            <p:cNvSpPr>
              <a:spLocks noChangeShapeType="1"/>
            </p:cNvSpPr>
            <p:nvPr/>
          </p:nvSpPr>
          <p:spPr bwMode="auto">
            <a:xfrm flipH="1" flipV="1">
              <a:off x="1182" y="2295"/>
              <a:ext cx="468" cy="4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sp>
        <p:nvSpPr>
          <p:cNvPr id="245809" name="Line 49"/>
          <p:cNvSpPr>
            <a:spLocks noChangeShapeType="1"/>
          </p:cNvSpPr>
          <p:nvPr/>
        </p:nvSpPr>
        <p:spPr bwMode="auto">
          <a:xfrm flipV="1">
            <a:off x="3117850" y="3597275"/>
            <a:ext cx="1109663" cy="7096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66"/>
          <p:cNvGrpSpPr>
            <a:grpSpLocks/>
          </p:cNvGrpSpPr>
          <p:nvPr/>
        </p:nvGrpSpPr>
        <p:grpSpPr bwMode="auto">
          <a:xfrm>
            <a:off x="3629025" y="2841625"/>
            <a:ext cx="2057400" cy="750888"/>
            <a:chOff x="2318" y="1813"/>
            <a:chExt cx="1314" cy="479"/>
          </a:xfrm>
        </p:grpSpPr>
        <p:sp>
          <p:nvSpPr>
            <p:cNvPr id="33841" name="Oval 52"/>
            <p:cNvSpPr>
              <a:spLocks noChangeArrowheads="1"/>
            </p:cNvSpPr>
            <p:nvPr/>
          </p:nvSpPr>
          <p:spPr bwMode="auto">
            <a:xfrm>
              <a:off x="2572" y="1813"/>
              <a:ext cx="710" cy="298"/>
            </a:xfrm>
            <a:prstGeom prst="ellipse">
              <a:avLst/>
            </a:prstGeom>
            <a:solidFill>
              <a:schemeClr val="accent6">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42" name="Rectangle 53"/>
            <p:cNvSpPr>
              <a:spLocks noChangeArrowheads="1"/>
            </p:cNvSpPr>
            <p:nvPr/>
          </p:nvSpPr>
          <p:spPr bwMode="auto">
            <a:xfrm>
              <a:off x="2318" y="2146"/>
              <a:ext cx="131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System development</a:t>
              </a:r>
              <a:endParaRPr lang="de-DE" altLang="en-US" sz="1800" u="none">
                <a:latin typeface="Courier New" charset="0"/>
              </a:endParaRPr>
            </a:p>
          </p:txBody>
        </p:sp>
      </p:grpSp>
      <p:grpSp>
        <p:nvGrpSpPr>
          <p:cNvPr id="5" name="Group 64"/>
          <p:cNvGrpSpPr>
            <a:grpSpLocks/>
          </p:cNvGrpSpPr>
          <p:nvPr/>
        </p:nvGrpSpPr>
        <p:grpSpPr bwMode="auto">
          <a:xfrm>
            <a:off x="696913" y="2841625"/>
            <a:ext cx="2057400" cy="750888"/>
            <a:chOff x="445" y="1813"/>
            <a:chExt cx="1314" cy="479"/>
          </a:xfrm>
        </p:grpSpPr>
        <p:sp>
          <p:nvSpPr>
            <p:cNvPr id="33839" name="Oval 54"/>
            <p:cNvSpPr>
              <a:spLocks noChangeArrowheads="1"/>
            </p:cNvSpPr>
            <p:nvPr/>
          </p:nvSpPr>
          <p:spPr bwMode="auto">
            <a:xfrm>
              <a:off x="700" y="1813"/>
              <a:ext cx="709" cy="298"/>
            </a:xfrm>
            <a:prstGeom prst="ellipse">
              <a:avLst/>
            </a:prstGeom>
            <a:solidFill>
              <a:schemeClr val="accent6">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40" name="Rectangle 55"/>
            <p:cNvSpPr>
              <a:spLocks noChangeArrowheads="1"/>
            </p:cNvSpPr>
            <p:nvPr/>
          </p:nvSpPr>
          <p:spPr bwMode="auto">
            <a:xfrm>
              <a:off x="445" y="2146"/>
              <a:ext cx="131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Problem definition</a:t>
              </a:r>
              <a:endParaRPr lang="de-DE" altLang="en-US" sz="1800" u="none">
                <a:latin typeface="Courier New" charset="0"/>
              </a:endParaRPr>
            </a:p>
          </p:txBody>
        </p:sp>
      </p:grpSp>
      <p:grpSp>
        <p:nvGrpSpPr>
          <p:cNvPr id="6" name="Group 73"/>
          <p:cNvGrpSpPr>
            <a:grpSpLocks/>
          </p:cNvGrpSpPr>
          <p:nvPr/>
        </p:nvGrpSpPr>
        <p:grpSpPr bwMode="auto">
          <a:xfrm>
            <a:off x="1728788" y="1441450"/>
            <a:ext cx="5659437" cy="1311275"/>
            <a:chOff x="1104" y="920"/>
            <a:chExt cx="3614" cy="836"/>
          </a:xfrm>
        </p:grpSpPr>
        <p:sp>
          <p:nvSpPr>
            <p:cNvPr id="33817" name="Line 12"/>
            <p:cNvSpPr>
              <a:spLocks noChangeShapeType="1"/>
            </p:cNvSpPr>
            <p:nvPr/>
          </p:nvSpPr>
          <p:spPr bwMode="auto">
            <a:xfrm>
              <a:off x="4204" y="1700"/>
              <a:ext cx="142" cy="5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18" name="Line 5"/>
            <p:cNvSpPr>
              <a:spLocks noChangeShapeType="1"/>
            </p:cNvSpPr>
            <p:nvPr/>
          </p:nvSpPr>
          <p:spPr bwMode="auto">
            <a:xfrm flipH="1">
              <a:off x="1267" y="1671"/>
              <a:ext cx="128" cy="5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19" name="Freeform 6"/>
            <p:cNvSpPr>
              <a:spLocks/>
            </p:cNvSpPr>
            <p:nvPr/>
          </p:nvSpPr>
          <p:spPr bwMode="auto">
            <a:xfrm>
              <a:off x="1267" y="1643"/>
              <a:ext cx="142" cy="85"/>
            </a:xfrm>
            <a:custGeom>
              <a:avLst/>
              <a:gdLst>
                <a:gd name="T0" fmla="*/ 142 w 142"/>
                <a:gd name="T1" fmla="*/ 71 h 85"/>
                <a:gd name="T2" fmla="*/ 0 w 142"/>
                <a:gd name="T3" fmla="*/ 85 h 85"/>
                <a:gd name="T4" fmla="*/ 114 w 142"/>
                <a:gd name="T5" fmla="*/ 0 h 85"/>
                <a:gd name="T6" fmla="*/ 0 60000 65536"/>
                <a:gd name="T7" fmla="*/ 0 60000 65536"/>
                <a:gd name="T8" fmla="*/ 0 60000 65536"/>
                <a:gd name="T9" fmla="*/ 0 w 142"/>
                <a:gd name="T10" fmla="*/ 0 h 85"/>
                <a:gd name="T11" fmla="*/ 142 w 142"/>
                <a:gd name="T12" fmla="*/ 85 h 85"/>
              </a:gdLst>
              <a:ahLst/>
              <a:cxnLst>
                <a:cxn ang="T6">
                  <a:pos x="T0" y="T1"/>
                </a:cxn>
                <a:cxn ang="T7">
                  <a:pos x="T2" y="T3"/>
                </a:cxn>
                <a:cxn ang="T8">
                  <a:pos x="T4" y="T5"/>
                </a:cxn>
              </a:cxnLst>
              <a:rect l="T9" t="T10" r="T11" b="T12"/>
              <a:pathLst>
                <a:path w="142" h="85">
                  <a:moveTo>
                    <a:pt x="142" y="71"/>
                  </a:moveTo>
                  <a:lnTo>
                    <a:pt x="0" y="85"/>
                  </a:lnTo>
                  <a:lnTo>
                    <a:pt x="114"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20" name="Line 7"/>
            <p:cNvSpPr>
              <a:spLocks noChangeShapeType="1"/>
            </p:cNvSpPr>
            <p:nvPr/>
          </p:nvSpPr>
          <p:spPr bwMode="auto">
            <a:xfrm flipH="1">
              <a:off x="2090" y="1388"/>
              <a:ext cx="57"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1" name="Line 8"/>
            <p:cNvSpPr>
              <a:spLocks noChangeShapeType="1"/>
            </p:cNvSpPr>
            <p:nvPr/>
          </p:nvSpPr>
          <p:spPr bwMode="auto">
            <a:xfrm flipH="1">
              <a:off x="1906" y="1444"/>
              <a:ext cx="99" cy="4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2" name="Line 9"/>
            <p:cNvSpPr>
              <a:spLocks noChangeShapeType="1"/>
            </p:cNvSpPr>
            <p:nvPr/>
          </p:nvSpPr>
          <p:spPr bwMode="auto">
            <a:xfrm flipH="1">
              <a:off x="1721" y="1515"/>
              <a:ext cx="99" cy="4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3" name="Line 10"/>
            <p:cNvSpPr>
              <a:spLocks noChangeShapeType="1"/>
            </p:cNvSpPr>
            <p:nvPr/>
          </p:nvSpPr>
          <p:spPr bwMode="auto">
            <a:xfrm flipH="1">
              <a:off x="1537" y="1586"/>
              <a:ext cx="99" cy="4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4" name="Line 11"/>
            <p:cNvSpPr>
              <a:spLocks noChangeShapeType="1"/>
            </p:cNvSpPr>
            <p:nvPr/>
          </p:nvSpPr>
          <p:spPr bwMode="auto">
            <a:xfrm flipH="1">
              <a:off x="1395" y="1657"/>
              <a:ext cx="57" cy="1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5" name="Line 14"/>
            <p:cNvSpPr>
              <a:spLocks noChangeShapeType="1"/>
            </p:cNvSpPr>
            <p:nvPr/>
          </p:nvSpPr>
          <p:spPr bwMode="auto">
            <a:xfrm>
              <a:off x="3438" y="1388"/>
              <a:ext cx="42"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6" name="Line 15"/>
            <p:cNvSpPr>
              <a:spLocks noChangeShapeType="1"/>
            </p:cNvSpPr>
            <p:nvPr/>
          </p:nvSpPr>
          <p:spPr bwMode="auto">
            <a:xfrm>
              <a:off x="3580" y="1444"/>
              <a:ext cx="99" cy="4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7" name="Line 16"/>
            <p:cNvSpPr>
              <a:spLocks noChangeShapeType="1"/>
            </p:cNvSpPr>
            <p:nvPr/>
          </p:nvSpPr>
          <p:spPr bwMode="auto">
            <a:xfrm>
              <a:off x="3764" y="1529"/>
              <a:ext cx="114" cy="4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8" name="Line 17"/>
            <p:cNvSpPr>
              <a:spLocks noChangeShapeType="1"/>
            </p:cNvSpPr>
            <p:nvPr/>
          </p:nvSpPr>
          <p:spPr bwMode="auto">
            <a:xfrm>
              <a:off x="3963" y="1600"/>
              <a:ext cx="99" cy="4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29" name="Line 19"/>
            <p:cNvSpPr>
              <a:spLocks noChangeShapeType="1"/>
            </p:cNvSpPr>
            <p:nvPr/>
          </p:nvSpPr>
          <p:spPr bwMode="auto">
            <a:xfrm>
              <a:off x="2970" y="1515"/>
              <a:ext cx="14" cy="15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30" name="Freeform 20"/>
            <p:cNvSpPr>
              <a:spLocks/>
            </p:cNvSpPr>
            <p:nvPr/>
          </p:nvSpPr>
          <p:spPr bwMode="auto">
            <a:xfrm>
              <a:off x="2927" y="1515"/>
              <a:ext cx="85" cy="156"/>
            </a:xfrm>
            <a:custGeom>
              <a:avLst/>
              <a:gdLst>
                <a:gd name="T0" fmla="*/ 85 w 85"/>
                <a:gd name="T1" fmla="*/ 0 h 156"/>
                <a:gd name="T2" fmla="*/ 57 w 85"/>
                <a:gd name="T3" fmla="*/ 156 h 156"/>
                <a:gd name="T4" fmla="*/ 0 w 85"/>
                <a:gd name="T5" fmla="*/ 14 h 156"/>
                <a:gd name="T6" fmla="*/ 0 60000 65536"/>
                <a:gd name="T7" fmla="*/ 0 60000 65536"/>
                <a:gd name="T8" fmla="*/ 0 60000 65536"/>
                <a:gd name="T9" fmla="*/ 0 w 85"/>
                <a:gd name="T10" fmla="*/ 0 h 156"/>
                <a:gd name="T11" fmla="*/ 85 w 85"/>
                <a:gd name="T12" fmla="*/ 156 h 156"/>
              </a:gdLst>
              <a:ahLst/>
              <a:cxnLst>
                <a:cxn ang="T6">
                  <a:pos x="T0" y="T1"/>
                </a:cxn>
                <a:cxn ang="T7">
                  <a:pos x="T2" y="T3"/>
                </a:cxn>
                <a:cxn ang="T8">
                  <a:pos x="T4" y="T5"/>
                </a:cxn>
              </a:cxnLst>
              <a:rect l="T9" t="T10" r="T11" b="T12"/>
              <a:pathLst>
                <a:path w="85" h="156">
                  <a:moveTo>
                    <a:pt x="85" y="0"/>
                  </a:moveTo>
                  <a:lnTo>
                    <a:pt x="57" y="156"/>
                  </a:lnTo>
                  <a:lnTo>
                    <a:pt x="0" y="1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31" name="Line 21"/>
            <p:cNvSpPr>
              <a:spLocks noChangeShapeType="1"/>
            </p:cNvSpPr>
            <p:nvPr/>
          </p:nvSpPr>
          <p:spPr bwMode="auto">
            <a:xfrm>
              <a:off x="2955" y="1430"/>
              <a:ext cx="15" cy="8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32" name="Rectangle 22"/>
            <p:cNvSpPr>
              <a:spLocks noChangeArrowheads="1"/>
            </p:cNvSpPr>
            <p:nvPr/>
          </p:nvSpPr>
          <p:spPr bwMode="auto">
            <a:xfrm>
              <a:off x="1104" y="1409"/>
              <a:ext cx="8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dirty="0">
                  <a:solidFill>
                    <a:srgbClr val="FF0000"/>
                  </a:solidFill>
                  <a:latin typeface="Courier New" charset="0"/>
                </a:rPr>
                <a:t>&lt;&lt;include&gt;&gt;</a:t>
              </a:r>
              <a:endParaRPr lang="de-DE" altLang="en-US" sz="1800" u="none" dirty="0">
                <a:solidFill>
                  <a:srgbClr val="FF0000"/>
                </a:solidFill>
                <a:latin typeface="Courier New" charset="0"/>
              </a:endParaRPr>
            </a:p>
          </p:txBody>
        </p:sp>
        <p:sp>
          <p:nvSpPr>
            <p:cNvPr id="33833" name="Rectangle 23"/>
            <p:cNvSpPr>
              <a:spLocks noChangeArrowheads="1"/>
            </p:cNvSpPr>
            <p:nvPr/>
          </p:nvSpPr>
          <p:spPr bwMode="auto">
            <a:xfrm>
              <a:off x="2138" y="1588"/>
              <a:ext cx="8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dirty="0">
                  <a:solidFill>
                    <a:srgbClr val="FF0000"/>
                  </a:solidFill>
                  <a:latin typeface="Courier New" charset="0"/>
                </a:rPr>
                <a:t>&lt;&lt;include&gt;&gt;</a:t>
              </a:r>
              <a:endParaRPr lang="de-DE" altLang="en-US" sz="1800" u="none" dirty="0">
                <a:solidFill>
                  <a:srgbClr val="FF0000"/>
                </a:solidFill>
                <a:latin typeface="Courier New" charset="0"/>
              </a:endParaRPr>
            </a:p>
          </p:txBody>
        </p:sp>
        <p:sp>
          <p:nvSpPr>
            <p:cNvPr id="33834" name="Rectangle 24"/>
            <p:cNvSpPr>
              <a:spLocks noChangeArrowheads="1"/>
            </p:cNvSpPr>
            <p:nvPr/>
          </p:nvSpPr>
          <p:spPr bwMode="auto">
            <a:xfrm>
              <a:off x="3915" y="1451"/>
              <a:ext cx="8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dirty="0">
                  <a:solidFill>
                    <a:srgbClr val="FF0000"/>
                  </a:solidFill>
                  <a:latin typeface="Courier New" charset="0"/>
                </a:rPr>
                <a:t>&lt;&lt;include&gt;&gt;</a:t>
              </a:r>
              <a:endParaRPr lang="de-DE" altLang="en-US" sz="1800" u="none" dirty="0">
                <a:solidFill>
                  <a:srgbClr val="FF0000"/>
                </a:solidFill>
                <a:latin typeface="Courier New" charset="0"/>
              </a:endParaRPr>
            </a:p>
          </p:txBody>
        </p:sp>
        <p:sp>
          <p:nvSpPr>
            <p:cNvPr id="33835" name="Oval 50"/>
            <p:cNvSpPr>
              <a:spLocks noChangeArrowheads="1"/>
            </p:cNvSpPr>
            <p:nvPr/>
          </p:nvSpPr>
          <p:spPr bwMode="auto">
            <a:xfrm>
              <a:off x="2530" y="920"/>
              <a:ext cx="709" cy="312"/>
            </a:xfrm>
            <a:prstGeom prst="ellipse">
              <a:avLst/>
            </a:prstGeom>
            <a:solidFill>
              <a:schemeClr val="accent6">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36" name="Rectangle 51"/>
            <p:cNvSpPr>
              <a:spLocks noChangeArrowheads="1"/>
            </p:cNvSpPr>
            <p:nvPr/>
          </p:nvSpPr>
          <p:spPr bwMode="auto">
            <a:xfrm>
              <a:off x="2210" y="1267"/>
              <a:ext cx="146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Software development</a:t>
              </a:r>
              <a:endParaRPr lang="de-DE" altLang="en-US" sz="1800" u="none">
                <a:latin typeface="Courier New" charset="0"/>
              </a:endParaRPr>
            </a:p>
          </p:txBody>
        </p:sp>
        <p:sp>
          <p:nvSpPr>
            <p:cNvPr id="33837" name="Freeform 13"/>
            <p:cNvSpPr>
              <a:spLocks/>
            </p:cNvSpPr>
            <p:nvPr/>
          </p:nvSpPr>
          <p:spPr bwMode="auto">
            <a:xfrm>
              <a:off x="4190" y="1671"/>
              <a:ext cx="156" cy="85"/>
            </a:xfrm>
            <a:custGeom>
              <a:avLst/>
              <a:gdLst>
                <a:gd name="T0" fmla="*/ 42 w 156"/>
                <a:gd name="T1" fmla="*/ 0 h 85"/>
                <a:gd name="T2" fmla="*/ 156 w 156"/>
                <a:gd name="T3" fmla="*/ 85 h 85"/>
                <a:gd name="T4" fmla="*/ 0 w 156"/>
                <a:gd name="T5" fmla="*/ 71 h 85"/>
                <a:gd name="T6" fmla="*/ 0 60000 65536"/>
                <a:gd name="T7" fmla="*/ 0 60000 65536"/>
                <a:gd name="T8" fmla="*/ 0 60000 65536"/>
                <a:gd name="T9" fmla="*/ 0 w 156"/>
                <a:gd name="T10" fmla="*/ 0 h 85"/>
                <a:gd name="T11" fmla="*/ 156 w 156"/>
                <a:gd name="T12" fmla="*/ 85 h 85"/>
              </a:gdLst>
              <a:ahLst/>
              <a:cxnLst>
                <a:cxn ang="T6">
                  <a:pos x="T0" y="T1"/>
                </a:cxn>
                <a:cxn ang="T7">
                  <a:pos x="T2" y="T3"/>
                </a:cxn>
                <a:cxn ang="T8">
                  <a:pos x="T4" y="T5"/>
                </a:cxn>
              </a:cxnLst>
              <a:rect l="T9" t="T10" r="T11" b="T12"/>
              <a:pathLst>
                <a:path w="156" h="85">
                  <a:moveTo>
                    <a:pt x="42" y="0"/>
                  </a:moveTo>
                  <a:lnTo>
                    <a:pt x="156" y="85"/>
                  </a:lnTo>
                  <a:lnTo>
                    <a:pt x="0" y="7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38" name="Line 18"/>
            <p:cNvSpPr>
              <a:spLocks noChangeShapeType="1"/>
            </p:cNvSpPr>
            <p:nvPr/>
          </p:nvSpPr>
          <p:spPr bwMode="auto">
            <a:xfrm>
              <a:off x="4161" y="1685"/>
              <a:ext cx="43" cy="1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grpSp>
        <p:nvGrpSpPr>
          <p:cNvPr id="7" name="Group 72"/>
          <p:cNvGrpSpPr>
            <a:grpSpLocks/>
          </p:cNvGrpSpPr>
          <p:nvPr/>
        </p:nvGrpSpPr>
        <p:grpSpPr bwMode="auto">
          <a:xfrm>
            <a:off x="6669088" y="2841625"/>
            <a:ext cx="1828800" cy="750888"/>
            <a:chOff x="4259" y="1813"/>
            <a:chExt cx="1168" cy="479"/>
          </a:xfrm>
        </p:grpSpPr>
        <p:sp>
          <p:nvSpPr>
            <p:cNvPr id="33815" name="Oval 56"/>
            <p:cNvSpPr>
              <a:spLocks noChangeArrowheads="1"/>
            </p:cNvSpPr>
            <p:nvPr/>
          </p:nvSpPr>
          <p:spPr bwMode="auto">
            <a:xfrm>
              <a:off x="4445" y="1813"/>
              <a:ext cx="710" cy="298"/>
            </a:xfrm>
            <a:prstGeom prst="ellipse">
              <a:avLst/>
            </a:prstGeom>
            <a:solidFill>
              <a:schemeClr val="accent6">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16" name="Rectangle 57"/>
            <p:cNvSpPr>
              <a:spLocks noChangeArrowheads="1"/>
            </p:cNvSpPr>
            <p:nvPr/>
          </p:nvSpPr>
          <p:spPr bwMode="auto">
            <a:xfrm>
              <a:off x="4259" y="2146"/>
              <a:ext cx="116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System operation</a:t>
              </a:r>
              <a:endParaRPr lang="de-DE" altLang="en-US" sz="1800" u="none">
                <a:latin typeface="Courier New" charset="0"/>
              </a:endParaRPr>
            </a:p>
          </p:txBody>
        </p:sp>
      </p:grpSp>
      <p:grpSp>
        <p:nvGrpSpPr>
          <p:cNvPr id="8" name="Group 69"/>
          <p:cNvGrpSpPr>
            <a:grpSpLocks/>
          </p:cNvGrpSpPr>
          <p:nvPr/>
        </p:nvGrpSpPr>
        <p:grpSpPr bwMode="auto">
          <a:xfrm>
            <a:off x="5614988" y="3597275"/>
            <a:ext cx="2892425" cy="1881188"/>
            <a:chOff x="3586" y="2295"/>
            <a:chExt cx="1847" cy="1201"/>
          </a:xfrm>
        </p:grpSpPr>
        <p:sp>
          <p:nvSpPr>
            <p:cNvPr id="33803" name="Freeform 30"/>
            <p:cNvSpPr>
              <a:spLocks/>
            </p:cNvSpPr>
            <p:nvPr/>
          </p:nvSpPr>
          <p:spPr bwMode="auto">
            <a:xfrm>
              <a:off x="4970" y="2918"/>
              <a:ext cx="142" cy="383"/>
            </a:xfrm>
            <a:custGeom>
              <a:avLst/>
              <a:gdLst>
                <a:gd name="T0" fmla="*/ 142 w 142"/>
                <a:gd name="T1" fmla="*/ 0 h 383"/>
                <a:gd name="T2" fmla="*/ 142 w 142"/>
                <a:gd name="T3" fmla="*/ 241 h 383"/>
                <a:gd name="T4" fmla="*/ 0 w 142"/>
                <a:gd name="T5" fmla="*/ 383 h 383"/>
                <a:gd name="T6" fmla="*/ 0 60000 65536"/>
                <a:gd name="T7" fmla="*/ 0 60000 65536"/>
                <a:gd name="T8" fmla="*/ 0 60000 65536"/>
                <a:gd name="T9" fmla="*/ 0 w 142"/>
                <a:gd name="T10" fmla="*/ 0 h 383"/>
                <a:gd name="T11" fmla="*/ 142 w 142"/>
                <a:gd name="T12" fmla="*/ 383 h 383"/>
              </a:gdLst>
              <a:ahLst/>
              <a:cxnLst>
                <a:cxn ang="T6">
                  <a:pos x="T0" y="T1"/>
                </a:cxn>
                <a:cxn ang="T7">
                  <a:pos x="T2" y="T3"/>
                </a:cxn>
                <a:cxn ang="T8">
                  <a:pos x="T4" y="T5"/>
                </a:cxn>
              </a:cxnLst>
              <a:rect l="T9" t="T10" r="T11" b="T12"/>
              <a:pathLst>
                <a:path w="142" h="383">
                  <a:moveTo>
                    <a:pt x="142" y="0"/>
                  </a:moveTo>
                  <a:lnTo>
                    <a:pt x="142" y="241"/>
                  </a:lnTo>
                  <a:lnTo>
                    <a:pt x="0" y="3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04" name="Line 31"/>
            <p:cNvSpPr>
              <a:spLocks noChangeShapeType="1"/>
            </p:cNvSpPr>
            <p:nvPr/>
          </p:nvSpPr>
          <p:spPr bwMode="auto">
            <a:xfrm>
              <a:off x="5112" y="3159"/>
              <a:ext cx="156" cy="1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05" name="Line 32"/>
            <p:cNvSpPr>
              <a:spLocks noChangeShapeType="1"/>
            </p:cNvSpPr>
            <p:nvPr/>
          </p:nvSpPr>
          <p:spPr bwMode="auto">
            <a:xfrm>
              <a:off x="4970" y="3018"/>
              <a:ext cx="2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06" name="Oval 33"/>
            <p:cNvSpPr>
              <a:spLocks noChangeArrowheads="1"/>
            </p:cNvSpPr>
            <p:nvPr/>
          </p:nvSpPr>
          <p:spPr bwMode="auto">
            <a:xfrm>
              <a:off x="5041" y="2805"/>
              <a:ext cx="142" cy="142"/>
            </a:xfrm>
            <a:prstGeom prst="ellipse">
              <a:avLst/>
            </a:prstGeom>
            <a:solidFill>
              <a:schemeClr val="accent5">
                <a:lumMod val="75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07" name="Rectangle 34"/>
            <p:cNvSpPr>
              <a:spLocks noChangeArrowheads="1"/>
            </p:cNvSpPr>
            <p:nvPr/>
          </p:nvSpPr>
          <p:spPr bwMode="auto">
            <a:xfrm>
              <a:off x="4849" y="3350"/>
              <a:ext cx="58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End user</a:t>
              </a:r>
              <a:endParaRPr lang="de-DE" altLang="en-US" sz="1800" u="none">
                <a:latin typeface="Courier New" charset="0"/>
              </a:endParaRPr>
            </a:p>
          </p:txBody>
        </p:sp>
        <p:sp>
          <p:nvSpPr>
            <p:cNvPr id="33808" name="Line 42"/>
            <p:cNvSpPr>
              <a:spLocks noChangeShapeType="1"/>
            </p:cNvSpPr>
            <p:nvPr/>
          </p:nvSpPr>
          <p:spPr bwMode="auto">
            <a:xfrm flipH="1" flipV="1">
              <a:off x="4928" y="2295"/>
              <a:ext cx="198" cy="4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09" name="Freeform 58"/>
            <p:cNvSpPr>
              <a:spLocks/>
            </p:cNvSpPr>
            <p:nvPr/>
          </p:nvSpPr>
          <p:spPr bwMode="auto">
            <a:xfrm>
              <a:off x="3878" y="2918"/>
              <a:ext cx="142" cy="383"/>
            </a:xfrm>
            <a:custGeom>
              <a:avLst/>
              <a:gdLst>
                <a:gd name="T0" fmla="*/ 142 w 142"/>
                <a:gd name="T1" fmla="*/ 0 h 383"/>
                <a:gd name="T2" fmla="*/ 142 w 142"/>
                <a:gd name="T3" fmla="*/ 241 h 383"/>
                <a:gd name="T4" fmla="*/ 0 w 142"/>
                <a:gd name="T5" fmla="*/ 383 h 383"/>
                <a:gd name="T6" fmla="*/ 0 60000 65536"/>
                <a:gd name="T7" fmla="*/ 0 60000 65536"/>
                <a:gd name="T8" fmla="*/ 0 60000 65536"/>
                <a:gd name="T9" fmla="*/ 0 w 142"/>
                <a:gd name="T10" fmla="*/ 0 h 383"/>
                <a:gd name="T11" fmla="*/ 142 w 142"/>
                <a:gd name="T12" fmla="*/ 383 h 383"/>
              </a:gdLst>
              <a:ahLst/>
              <a:cxnLst>
                <a:cxn ang="T6">
                  <a:pos x="T0" y="T1"/>
                </a:cxn>
                <a:cxn ang="T7">
                  <a:pos x="T2" y="T3"/>
                </a:cxn>
                <a:cxn ang="T8">
                  <a:pos x="T4" y="T5"/>
                </a:cxn>
              </a:cxnLst>
              <a:rect l="T9" t="T10" r="T11" b="T12"/>
              <a:pathLst>
                <a:path w="142" h="383">
                  <a:moveTo>
                    <a:pt x="142" y="0"/>
                  </a:moveTo>
                  <a:lnTo>
                    <a:pt x="142" y="241"/>
                  </a:lnTo>
                  <a:lnTo>
                    <a:pt x="0" y="3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10" name="Line 59"/>
            <p:cNvSpPr>
              <a:spLocks noChangeShapeType="1"/>
            </p:cNvSpPr>
            <p:nvPr/>
          </p:nvSpPr>
          <p:spPr bwMode="auto">
            <a:xfrm>
              <a:off x="4020" y="3159"/>
              <a:ext cx="156" cy="1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11" name="Line 60"/>
            <p:cNvSpPr>
              <a:spLocks noChangeShapeType="1"/>
            </p:cNvSpPr>
            <p:nvPr/>
          </p:nvSpPr>
          <p:spPr bwMode="auto">
            <a:xfrm>
              <a:off x="3878" y="3018"/>
              <a:ext cx="2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33812" name="Oval 61"/>
            <p:cNvSpPr>
              <a:spLocks noChangeArrowheads="1"/>
            </p:cNvSpPr>
            <p:nvPr/>
          </p:nvSpPr>
          <p:spPr bwMode="auto">
            <a:xfrm>
              <a:off x="3949" y="2805"/>
              <a:ext cx="142" cy="142"/>
            </a:xfrm>
            <a:prstGeom prst="ellipse">
              <a:avLst/>
            </a:prstGeom>
            <a:solidFill>
              <a:schemeClr val="accent5">
                <a:lumMod val="75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33813" name="Rectangle 62"/>
            <p:cNvSpPr>
              <a:spLocks noChangeArrowheads="1"/>
            </p:cNvSpPr>
            <p:nvPr/>
          </p:nvSpPr>
          <p:spPr bwMode="auto">
            <a:xfrm>
              <a:off x="3586" y="3350"/>
              <a:ext cx="9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500" u="none">
                  <a:solidFill>
                    <a:srgbClr val="000000"/>
                  </a:solidFill>
                  <a:latin typeface="Courier New" charset="0"/>
                </a:rPr>
                <a:t>Administrator</a:t>
              </a:r>
              <a:endParaRPr lang="de-DE" altLang="en-US" sz="1800" u="none">
                <a:latin typeface="Courier New" charset="0"/>
              </a:endParaRPr>
            </a:p>
          </p:txBody>
        </p:sp>
        <p:sp>
          <p:nvSpPr>
            <p:cNvPr id="33814" name="Line 63"/>
            <p:cNvSpPr>
              <a:spLocks noChangeShapeType="1"/>
            </p:cNvSpPr>
            <p:nvPr/>
          </p:nvSpPr>
          <p:spPr bwMode="auto">
            <a:xfrm flipV="1">
              <a:off x="4161" y="2295"/>
              <a:ext cx="497" cy="39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sp>
        <p:nvSpPr>
          <p:cNvPr id="33802" name="Rectangle 4"/>
          <p:cNvSpPr>
            <a:spLocks noGrp="1" noChangeArrowheads="1"/>
          </p:cNvSpPr>
          <p:nvPr>
            <p:ph type="title"/>
          </p:nvPr>
        </p:nvSpPr>
        <p:spPr>
          <a:xfrm>
            <a:off x="11361" y="152400"/>
            <a:ext cx="9142413" cy="989013"/>
          </a:xfrm>
        </p:spPr>
        <p:txBody>
          <a:bodyPr/>
          <a:lstStyle/>
          <a:p>
            <a:r>
              <a:rPr lang="en-US" altLang="en-US" dirty="0" smtClean="0">
                <a:latin typeface="Arial" panose="020B0604020202020204" pitchFamily="34" charset="0"/>
                <a:ea typeface="ＭＳ Ｐゴシック" charset="-128"/>
                <a:cs typeface="Arial" panose="020B0604020202020204" pitchFamily="34" charset="0"/>
              </a:rPr>
              <a:t>Functional Model of </a:t>
            </a:r>
            <a:br>
              <a:rPr lang="en-US" altLang="en-US" dirty="0" smtClean="0">
                <a:latin typeface="Arial" panose="020B0604020202020204" pitchFamily="34" charset="0"/>
                <a:ea typeface="ＭＳ Ｐゴシック" charset="-128"/>
                <a:cs typeface="Arial" panose="020B0604020202020204" pitchFamily="34" charset="0"/>
              </a:rPr>
            </a:br>
            <a:r>
              <a:rPr lang="en-US" altLang="en-US" dirty="0" smtClean="0">
                <a:latin typeface="Arial" panose="020B0604020202020204" pitchFamily="34" charset="0"/>
                <a:ea typeface="ＭＳ Ｐゴシック" charset="-128"/>
                <a:cs typeface="Arial" panose="020B0604020202020204" pitchFamily="34" charset="0"/>
              </a:rPr>
              <a:t>a simple life cycle model</a:t>
            </a:r>
          </a:p>
        </p:txBody>
      </p:sp>
    </p:spTree>
    <p:extLst>
      <p:ext uri="{BB962C8B-B14F-4D97-AF65-F5344CB8AC3E}">
        <p14:creationId xmlns:p14="http://schemas.microsoft.com/office/powerpoint/2010/main" val="715386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80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ppt_h/2"/>
                                          </p:val>
                                        </p:tav>
                                        <p:tav tm="100000">
                                          <p:val>
                                            <p:strVal val="#ppt_y"/>
                                          </p:val>
                                        </p:tav>
                                      </p:tavLst>
                                    </p:anim>
                                    <p:anim calcmode="lin" valueType="num">
                                      <p:cBhvr>
                                        <p:cTn id="31" dur="500" fill="hold"/>
                                        <p:tgtEl>
                                          <p:spTgt spid="6"/>
                                        </p:tgtEl>
                                        <p:attrNameLst>
                                          <p:attrName>ppt_w</p:attrName>
                                        </p:attrNameLst>
                                      </p:cBhvr>
                                      <p:tavLst>
                                        <p:tav tm="0">
                                          <p:val>
                                            <p:strVal val="#ppt_w"/>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90800"/>
            <a:ext cx="86868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3" name="Text Box 5"/>
          <p:cNvSpPr txBox="1">
            <a:spLocks noChangeArrowheads="1"/>
          </p:cNvSpPr>
          <p:nvPr/>
        </p:nvSpPr>
        <p:spPr bwMode="auto">
          <a:xfrm>
            <a:off x="300038" y="4757738"/>
            <a:ext cx="8715041" cy="70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2000" b="0" u="none" dirty="0">
                <a:latin typeface="Verdana" charset="0"/>
              </a:rPr>
              <a:t>Software development goes through a linear progression of states</a:t>
            </a:r>
          </a:p>
          <a:p>
            <a:r>
              <a:rPr lang="en-US" altLang="en-US" sz="2000" b="0" u="none" dirty="0">
                <a:latin typeface="Verdana" charset="0"/>
              </a:rPr>
              <a:t>called </a:t>
            </a:r>
            <a:r>
              <a:rPr lang="en-US" altLang="en-US" sz="2000" b="0" u="none" dirty="0">
                <a:solidFill>
                  <a:srgbClr val="FF0000"/>
                </a:solidFill>
                <a:latin typeface="Verdana" charset="0"/>
              </a:rPr>
              <a:t>software development activities</a:t>
            </a:r>
            <a:endParaRPr lang="de-DE" altLang="en-US" sz="2000" b="0" u="none" dirty="0">
              <a:solidFill>
                <a:srgbClr val="FF0000"/>
              </a:solidFill>
              <a:latin typeface="Verdana" charset="0"/>
            </a:endParaRPr>
          </a:p>
        </p:txBody>
      </p:sp>
      <p:sp>
        <p:nvSpPr>
          <p:cNvPr id="35844" name="Rectangle 6"/>
          <p:cNvSpPr>
            <a:spLocks noGrp="1" noChangeArrowheads="1"/>
          </p:cNvSpPr>
          <p:nvPr>
            <p:ph type="title"/>
          </p:nvPr>
        </p:nvSpPr>
        <p:spPr>
          <a:xfrm>
            <a:off x="0" y="76200"/>
            <a:ext cx="9142413" cy="989013"/>
          </a:xfrm>
        </p:spPr>
        <p:txBody>
          <a:bodyPr/>
          <a:lstStyle/>
          <a:p>
            <a:r>
              <a:rPr lang="en-US" altLang="en-US" dirty="0" smtClean="0">
                <a:latin typeface="Arial" panose="020B0604020202020204" pitchFamily="34" charset="0"/>
                <a:ea typeface="ＭＳ Ｐゴシック" charset="-128"/>
                <a:cs typeface="Arial" panose="020B0604020202020204" pitchFamily="34" charset="0"/>
              </a:rPr>
              <a:t>Activity Diagram for t</a:t>
            </a:r>
            <a:br>
              <a:rPr lang="en-US" altLang="en-US" dirty="0" smtClean="0">
                <a:latin typeface="Arial" panose="020B0604020202020204" pitchFamily="34" charset="0"/>
                <a:ea typeface="ＭＳ Ｐゴシック" charset="-128"/>
                <a:cs typeface="Arial" panose="020B0604020202020204" pitchFamily="34" charset="0"/>
              </a:rPr>
            </a:br>
            <a:r>
              <a:rPr lang="en-US" altLang="en-US" dirty="0" smtClean="0">
                <a:latin typeface="Arial" panose="020B0604020202020204" pitchFamily="34" charset="0"/>
                <a:ea typeface="ＭＳ Ｐゴシック" charset="-128"/>
                <a:cs typeface="Arial" panose="020B0604020202020204" pitchFamily="34" charset="0"/>
              </a:rPr>
              <a:t>he same Life Cycle Model</a:t>
            </a:r>
          </a:p>
        </p:txBody>
      </p:sp>
    </p:spTree>
    <p:extLst>
      <p:ext uri="{BB962C8B-B14F-4D97-AF65-F5344CB8AC3E}">
        <p14:creationId xmlns:p14="http://schemas.microsoft.com/office/powerpoint/2010/main" val="2865985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3600" dirty="0" smtClean="0">
                <a:latin typeface="Arial" panose="020B0604020202020204" pitchFamily="34" charset="0"/>
                <a:ea typeface="ＭＳ Ｐゴシック" charset="-128"/>
                <a:cs typeface="Arial" panose="020B0604020202020204" pitchFamily="34" charset="0"/>
              </a:rPr>
              <a:t>Two Major Views of the Software Life Cycle</a:t>
            </a:r>
          </a:p>
        </p:txBody>
      </p:sp>
      <p:sp>
        <p:nvSpPr>
          <p:cNvPr id="39939" name="Rectangle 3"/>
          <p:cNvSpPr>
            <a:spLocks noGrp="1" noChangeArrowheads="1"/>
          </p:cNvSpPr>
          <p:nvPr>
            <p:ph type="body" idx="1"/>
          </p:nvPr>
        </p:nvSpPr>
        <p:spPr>
          <a:xfrm>
            <a:off x="706438" y="1295401"/>
            <a:ext cx="7753350" cy="3810000"/>
          </a:xfrm>
        </p:spPr>
        <p:txBody>
          <a:bodyPr/>
          <a:lstStyle/>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Activity-oriented view of a software life cycle</a:t>
            </a:r>
          </a:p>
          <a:p>
            <a:pPr lvl="1"/>
            <a:r>
              <a:rPr lang="en-US" altLang="en-US" sz="2400" dirty="0" smtClean="0">
                <a:latin typeface="Arial" panose="020B0604020202020204" pitchFamily="34" charset="0"/>
                <a:ea typeface="ＭＳ Ｐゴシック" charset="-128"/>
                <a:cs typeface="Arial" panose="020B0604020202020204" pitchFamily="34" charset="0"/>
              </a:rPr>
              <a:t>Software development consists of a set of development activities </a:t>
            </a:r>
          </a:p>
          <a:p>
            <a:pPr lvl="1"/>
            <a:r>
              <a:rPr lang="en-US" altLang="en-US" sz="2400" dirty="0" smtClean="0">
                <a:latin typeface="Arial" panose="020B0604020202020204" pitchFamily="34" charset="0"/>
                <a:ea typeface="ＭＳ Ｐゴシック" charset="-128"/>
                <a:cs typeface="Arial" panose="020B0604020202020204" pitchFamily="34" charset="0"/>
              </a:rPr>
              <a:t>all the examples so far</a:t>
            </a:r>
          </a:p>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Entity-oriented view of a software life cycle</a:t>
            </a:r>
          </a:p>
          <a:p>
            <a:pPr lvl="1"/>
            <a:r>
              <a:rPr lang="en-US" altLang="en-US" sz="2400" dirty="0" smtClean="0">
                <a:latin typeface="Arial" panose="020B0604020202020204" pitchFamily="34" charset="0"/>
                <a:ea typeface="ＭＳ Ｐゴシック" charset="-128"/>
                <a:cs typeface="Arial" panose="020B0604020202020204" pitchFamily="34" charset="0"/>
              </a:rPr>
              <a:t>Software development consists of the creation of a set of </a:t>
            </a:r>
            <a:r>
              <a:rPr lang="en-US" altLang="en-US" sz="2400" dirty="0" smtClean="0">
                <a:solidFill>
                  <a:srgbClr val="C00000"/>
                </a:solidFill>
                <a:latin typeface="Arial" panose="020B0604020202020204" pitchFamily="34" charset="0"/>
                <a:ea typeface="ＭＳ Ｐゴシック" charset="-128"/>
                <a:cs typeface="Arial" panose="020B0604020202020204" pitchFamily="34" charset="0"/>
              </a:rPr>
              <a:t>deliverables</a:t>
            </a:r>
            <a:r>
              <a:rPr lang="en-US" altLang="en-US" sz="2400" dirty="0" smtClean="0">
                <a:latin typeface="Arial" panose="020B0604020202020204" pitchFamily="34" charset="0"/>
                <a:ea typeface="ＭＳ Ｐゴシック" charset="-128"/>
                <a:cs typeface="Arial" panose="020B0604020202020204" pitchFamily="34" charset="0"/>
              </a:rPr>
              <a:t>.</a:t>
            </a:r>
          </a:p>
        </p:txBody>
      </p:sp>
    </p:spTree>
    <p:extLst>
      <p:ext uri="{BB962C8B-B14F-4D97-AF65-F5344CB8AC3E}">
        <p14:creationId xmlns:p14="http://schemas.microsoft.com/office/powerpoint/2010/main" val="3975218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656" y="0"/>
            <a:ext cx="9111343" cy="1066800"/>
          </a:xfrm>
        </p:spPr>
        <p:txBody>
          <a:bodyPr lIns="91423" tIns="45712" rIns="91423" bIns="45712" anchor="t"/>
          <a:lstStyle/>
          <a:p>
            <a:r>
              <a:rPr lang="en-US" altLang="en-US" sz="3200" dirty="0" smtClean="0">
                <a:latin typeface="Arial" panose="020B0604020202020204" pitchFamily="34" charset="0"/>
                <a:ea typeface="ＭＳ Ｐゴシック" charset="-128"/>
                <a:cs typeface="Arial" panose="020B0604020202020204" pitchFamily="34" charset="0"/>
              </a:rPr>
              <a:t>Entity-centered view of Software Development</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8777288"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Text Box 4"/>
          <p:cNvSpPr txBox="1">
            <a:spLocks noChangeArrowheads="1"/>
          </p:cNvSpPr>
          <p:nvPr/>
        </p:nvSpPr>
        <p:spPr bwMode="auto">
          <a:xfrm>
            <a:off x="914400" y="4495800"/>
            <a:ext cx="6828306" cy="70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2000" b="0" u="none" dirty="0">
                <a:latin typeface="Verdana" charset="0"/>
              </a:rPr>
              <a:t>Software development consists of the </a:t>
            </a:r>
            <a:r>
              <a:rPr lang="en-US" altLang="en-US" sz="2000" b="0" u="none" dirty="0">
                <a:solidFill>
                  <a:srgbClr val="C00000"/>
                </a:solidFill>
                <a:latin typeface="Verdana" charset="0"/>
              </a:rPr>
              <a:t>creation of a </a:t>
            </a:r>
          </a:p>
          <a:p>
            <a:pPr algn="ctr"/>
            <a:r>
              <a:rPr lang="en-US" altLang="en-US" sz="2000" b="0" u="none" dirty="0">
                <a:solidFill>
                  <a:srgbClr val="C00000"/>
                </a:solidFill>
                <a:latin typeface="Verdana" charset="0"/>
              </a:rPr>
              <a:t>set of deliverables</a:t>
            </a:r>
            <a:endParaRPr lang="de-DE" altLang="en-US" sz="2000" b="0" u="none" dirty="0">
              <a:solidFill>
                <a:srgbClr val="C00000"/>
              </a:solidFill>
              <a:latin typeface="Verdana" charset="0"/>
            </a:endParaRPr>
          </a:p>
        </p:txBody>
      </p:sp>
    </p:spTree>
    <p:extLst>
      <p:ext uri="{BB962C8B-B14F-4D97-AF65-F5344CB8AC3E}">
        <p14:creationId xmlns:p14="http://schemas.microsoft.com/office/powerpoint/2010/main" val="1452877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408113"/>
            <a:ext cx="8321675"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035" name="Rectangle 5"/>
          <p:cNvSpPr>
            <a:spLocks noGrp="1" noChangeArrowheads="1"/>
          </p:cNvSpPr>
          <p:nvPr>
            <p:ph type="title"/>
          </p:nvPr>
        </p:nvSpPr>
        <p:spPr/>
        <p:txBody>
          <a:bodyPr/>
          <a:lstStyle/>
          <a:p>
            <a:r>
              <a:rPr lang="en-US" altLang="en-US" sz="3200" dirty="0" smtClean="0">
                <a:latin typeface="Arial" panose="020B0604020202020204" pitchFamily="34" charset="0"/>
                <a:ea typeface="ＭＳ Ｐゴシック" charset="-128"/>
                <a:cs typeface="Arial" panose="020B0604020202020204" pitchFamily="34" charset="0"/>
              </a:rPr>
              <a:t>Combining Activities and Entities in One View</a:t>
            </a:r>
          </a:p>
        </p:txBody>
      </p:sp>
    </p:spTree>
    <p:extLst>
      <p:ext uri="{BB962C8B-B14F-4D97-AF65-F5344CB8AC3E}">
        <p14:creationId xmlns:p14="http://schemas.microsoft.com/office/powerpoint/2010/main" val="3865717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49288" y="1243013"/>
            <a:ext cx="360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u="none">
                <a:solidFill>
                  <a:srgbClr val="DD0806"/>
                </a:solidFill>
                <a:latin typeface="Courier New" charset="0"/>
              </a:rPr>
              <a:t> </a:t>
            </a:r>
          </a:p>
        </p:txBody>
      </p:sp>
      <p:sp>
        <p:nvSpPr>
          <p:cNvPr id="64515" name="Rectangle 3"/>
          <p:cNvSpPr>
            <a:spLocks noChangeArrowheads="1"/>
          </p:cNvSpPr>
          <p:nvPr/>
        </p:nvSpPr>
        <p:spPr bwMode="auto">
          <a:xfrm>
            <a:off x="5686425" y="3589338"/>
            <a:ext cx="1588" cy="238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16" name="Rectangle 4"/>
          <p:cNvSpPr>
            <a:spLocks noChangeArrowheads="1"/>
          </p:cNvSpPr>
          <p:nvPr/>
        </p:nvSpPr>
        <p:spPr bwMode="auto">
          <a:xfrm>
            <a:off x="6475413" y="3589338"/>
            <a:ext cx="25400" cy="0"/>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17" name="Rectangle 5"/>
          <p:cNvSpPr>
            <a:spLocks noChangeArrowheads="1"/>
          </p:cNvSpPr>
          <p:nvPr/>
        </p:nvSpPr>
        <p:spPr bwMode="auto">
          <a:xfrm>
            <a:off x="4221163" y="2347913"/>
            <a:ext cx="1587" cy="238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18" name="Rectangle 6"/>
          <p:cNvSpPr>
            <a:spLocks noChangeArrowheads="1"/>
          </p:cNvSpPr>
          <p:nvPr/>
        </p:nvSpPr>
        <p:spPr bwMode="auto">
          <a:xfrm>
            <a:off x="5010150" y="2347913"/>
            <a:ext cx="25400" cy="1587"/>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19" name="Rectangle 7"/>
          <p:cNvSpPr>
            <a:spLocks noChangeArrowheads="1"/>
          </p:cNvSpPr>
          <p:nvPr/>
        </p:nvSpPr>
        <p:spPr bwMode="auto">
          <a:xfrm>
            <a:off x="6926263" y="4941888"/>
            <a:ext cx="1587" cy="25400"/>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4520" name="Group 8"/>
          <p:cNvGrpSpPr>
            <a:grpSpLocks/>
          </p:cNvGrpSpPr>
          <p:nvPr/>
        </p:nvGrpSpPr>
        <p:grpSpPr bwMode="auto">
          <a:xfrm>
            <a:off x="74613" y="1143000"/>
            <a:ext cx="8837612" cy="5641975"/>
            <a:chOff x="936" y="640"/>
            <a:chExt cx="4480" cy="3528"/>
          </a:xfrm>
        </p:grpSpPr>
        <p:sp>
          <p:nvSpPr>
            <p:cNvPr id="64523" name="AutoShape 9"/>
            <p:cNvSpPr>
              <a:spLocks noChangeArrowheads="1"/>
            </p:cNvSpPr>
            <p:nvPr/>
          </p:nvSpPr>
          <p:spPr bwMode="auto">
            <a:xfrm>
              <a:off x="1930" y="1536"/>
              <a:ext cx="966"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24" name="Rectangle 10"/>
            <p:cNvSpPr>
              <a:spLocks noChangeArrowheads="1"/>
            </p:cNvSpPr>
            <p:nvPr/>
          </p:nvSpPr>
          <p:spPr bwMode="auto">
            <a:xfrm>
              <a:off x="2008" y="1641"/>
              <a:ext cx="83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Requirements</a:t>
              </a:r>
              <a:endParaRPr lang="de-DE" altLang="en-US" sz="1800">
                <a:latin typeface="Courier New" charset="0"/>
              </a:endParaRPr>
            </a:p>
          </p:txBody>
        </p:sp>
        <p:sp>
          <p:nvSpPr>
            <p:cNvPr id="64525" name="Rectangle 11"/>
            <p:cNvSpPr>
              <a:spLocks noChangeArrowheads="1"/>
            </p:cNvSpPr>
            <p:nvPr/>
          </p:nvSpPr>
          <p:spPr bwMode="auto">
            <a:xfrm>
              <a:off x="2176" y="1739"/>
              <a:ext cx="48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sp>
          <p:nvSpPr>
            <p:cNvPr id="64526" name="AutoShape 12"/>
            <p:cNvSpPr>
              <a:spLocks noChangeArrowheads="1"/>
            </p:cNvSpPr>
            <p:nvPr/>
          </p:nvSpPr>
          <p:spPr bwMode="auto">
            <a:xfrm>
              <a:off x="1440" y="1088"/>
              <a:ext cx="966"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27" name="Rectangle 13"/>
            <p:cNvSpPr>
              <a:spLocks noChangeArrowheads="1"/>
            </p:cNvSpPr>
            <p:nvPr/>
          </p:nvSpPr>
          <p:spPr bwMode="auto">
            <a:xfrm>
              <a:off x="1716" y="1137"/>
              <a:ext cx="41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System</a:t>
              </a:r>
              <a:endParaRPr lang="de-DE" altLang="en-US" sz="1800">
                <a:latin typeface="Courier New" charset="0"/>
              </a:endParaRPr>
            </a:p>
          </p:txBody>
        </p:sp>
        <p:sp>
          <p:nvSpPr>
            <p:cNvPr id="64528" name="Rectangle 14"/>
            <p:cNvSpPr>
              <a:spLocks noChangeArrowheads="1"/>
            </p:cNvSpPr>
            <p:nvPr/>
          </p:nvSpPr>
          <p:spPr bwMode="auto">
            <a:xfrm>
              <a:off x="1581" y="1235"/>
              <a:ext cx="6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Allocation</a:t>
              </a:r>
              <a:endParaRPr lang="de-DE" altLang="en-US" sz="1800">
                <a:latin typeface="Courier New" charset="0"/>
              </a:endParaRPr>
            </a:p>
          </p:txBody>
        </p:sp>
        <p:sp>
          <p:nvSpPr>
            <p:cNvPr id="64529" name="Rectangle 15"/>
            <p:cNvSpPr>
              <a:spLocks noChangeArrowheads="1"/>
            </p:cNvSpPr>
            <p:nvPr/>
          </p:nvSpPr>
          <p:spPr bwMode="auto">
            <a:xfrm>
              <a:off x="1682" y="1347"/>
              <a:ext cx="48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sp>
          <p:nvSpPr>
            <p:cNvPr id="64530" name="AutoShape 16"/>
            <p:cNvSpPr>
              <a:spLocks noChangeArrowheads="1"/>
            </p:cNvSpPr>
            <p:nvPr/>
          </p:nvSpPr>
          <p:spPr bwMode="auto">
            <a:xfrm>
              <a:off x="936" y="640"/>
              <a:ext cx="966"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31" name="Rectangle 17"/>
            <p:cNvSpPr>
              <a:spLocks noChangeArrowheads="1"/>
            </p:cNvSpPr>
            <p:nvPr/>
          </p:nvSpPr>
          <p:spPr bwMode="auto">
            <a:xfrm>
              <a:off x="1188" y="689"/>
              <a:ext cx="48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Concept</a:t>
              </a:r>
              <a:endParaRPr lang="de-DE" altLang="en-US" sz="1800">
                <a:latin typeface="Courier New" charset="0"/>
              </a:endParaRPr>
            </a:p>
          </p:txBody>
        </p:sp>
        <p:sp>
          <p:nvSpPr>
            <p:cNvPr id="64532" name="Rectangle 18"/>
            <p:cNvSpPr>
              <a:spLocks noChangeArrowheads="1"/>
            </p:cNvSpPr>
            <p:nvPr/>
          </p:nvSpPr>
          <p:spPr bwMode="auto">
            <a:xfrm>
              <a:off x="1053" y="787"/>
              <a:ext cx="7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Exploration</a:t>
              </a:r>
              <a:endParaRPr lang="de-DE" altLang="en-US" sz="1800">
                <a:latin typeface="Courier New" charset="0"/>
              </a:endParaRPr>
            </a:p>
          </p:txBody>
        </p:sp>
        <p:sp>
          <p:nvSpPr>
            <p:cNvPr id="64533" name="Rectangle 19"/>
            <p:cNvSpPr>
              <a:spLocks noChangeArrowheads="1"/>
            </p:cNvSpPr>
            <p:nvPr/>
          </p:nvSpPr>
          <p:spPr bwMode="auto">
            <a:xfrm>
              <a:off x="1188" y="899"/>
              <a:ext cx="48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sp>
          <p:nvSpPr>
            <p:cNvPr id="64534" name="AutoShape 20"/>
            <p:cNvSpPr>
              <a:spLocks noChangeArrowheads="1"/>
            </p:cNvSpPr>
            <p:nvPr/>
          </p:nvSpPr>
          <p:spPr bwMode="auto">
            <a:xfrm>
              <a:off x="2420" y="1984"/>
              <a:ext cx="966"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35" name="Rectangle 21"/>
            <p:cNvSpPr>
              <a:spLocks noChangeArrowheads="1"/>
            </p:cNvSpPr>
            <p:nvPr/>
          </p:nvSpPr>
          <p:spPr bwMode="auto">
            <a:xfrm>
              <a:off x="2704" y="2089"/>
              <a:ext cx="41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Design</a:t>
              </a:r>
              <a:endParaRPr lang="de-DE" altLang="en-US" sz="1800">
                <a:latin typeface="Courier New" charset="0"/>
              </a:endParaRPr>
            </a:p>
          </p:txBody>
        </p:sp>
        <p:sp>
          <p:nvSpPr>
            <p:cNvPr id="64536" name="Rectangle 22"/>
            <p:cNvSpPr>
              <a:spLocks noChangeArrowheads="1"/>
            </p:cNvSpPr>
            <p:nvPr/>
          </p:nvSpPr>
          <p:spPr bwMode="auto">
            <a:xfrm>
              <a:off x="2670" y="2187"/>
              <a:ext cx="48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sp>
          <p:nvSpPr>
            <p:cNvPr id="64537" name="Freeform 23"/>
            <p:cNvSpPr>
              <a:spLocks/>
            </p:cNvSpPr>
            <p:nvPr/>
          </p:nvSpPr>
          <p:spPr bwMode="auto">
            <a:xfrm>
              <a:off x="2098" y="934"/>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38" name="Freeform 24"/>
            <p:cNvSpPr>
              <a:spLocks/>
            </p:cNvSpPr>
            <p:nvPr/>
          </p:nvSpPr>
          <p:spPr bwMode="auto">
            <a:xfrm>
              <a:off x="1902" y="836"/>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39" name="Line 25"/>
            <p:cNvSpPr>
              <a:spLocks noChangeShapeType="1"/>
            </p:cNvSpPr>
            <p:nvPr/>
          </p:nvSpPr>
          <p:spPr bwMode="auto">
            <a:xfrm>
              <a:off x="2140" y="934"/>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40" name="Line 26"/>
            <p:cNvSpPr>
              <a:spLocks noChangeShapeType="1"/>
            </p:cNvSpPr>
            <p:nvPr/>
          </p:nvSpPr>
          <p:spPr bwMode="auto">
            <a:xfrm>
              <a:off x="2630" y="1382"/>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41" name="Freeform 27"/>
            <p:cNvSpPr>
              <a:spLocks/>
            </p:cNvSpPr>
            <p:nvPr/>
          </p:nvSpPr>
          <p:spPr bwMode="auto">
            <a:xfrm>
              <a:off x="2588" y="1382"/>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42" name="Freeform 28"/>
            <p:cNvSpPr>
              <a:spLocks/>
            </p:cNvSpPr>
            <p:nvPr/>
          </p:nvSpPr>
          <p:spPr bwMode="auto">
            <a:xfrm>
              <a:off x="2392" y="1284"/>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43" name="Freeform 29"/>
            <p:cNvSpPr>
              <a:spLocks/>
            </p:cNvSpPr>
            <p:nvPr/>
          </p:nvSpPr>
          <p:spPr bwMode="auto">
            <a:xfrm>
              <a:off x="3092" y="1830"/>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44" name="Freeform 30"/>
            <p:cNvSpPr>
              <a:spLocks/>
            </p:cNvSpPr>
            <p:nvPr/>
          </p:nvSpPr>
          <p:spPr bwMode="auto">
            <a:xfrm>
              <a:off x="2882" y="1732"/>
              <a:ext cx="252" cy="98"/>
            </a:xfrm>
            <a:custGeom>
              <a:avLst/>
              <a:gdLst>
                <a:gd name="T0" fmla="*/ 0 w 252"/>
                <a:gd name="T1" fmla="*/ 0 h 98"/>
                <a:gd name="T2" fmla="*/ 252 w 252"/>
                <a:gd name="T3" fmla="*/ 0 h 98"/>
                <a:gd name="T4" fmla="*/ 252 w 252"/>
                <a:gd name="T5" fmla="*/ 98 h 98"/>
                <a:gd name="T6" fmla="*/ 0 60000 65536"/>
                <a:gd name="T7" fmla="*/ 0 60000 65536"/>
                <a:gd name="T8" fmla="*/ 0 60000 65536"/>
                <a:gd name="T9" fmla="*/ 0 w 252"/>
                <a:gd name="T10" fmla="*/ 0 h 98"/>
                <a:gd name="T11" fmla="*/ 252 w 252"/>
                <a:gd name="T12" fmla="*/ 98 h 98"/>
              </a:gdLst>
              <a:ahLst/>
              <a:cxnLst>
                <a:cxn ang="T6">
                  <a:pos x="T0" y="T1"/>
                </a:cxn>
                <a:cxn ang="T7">
                  <a:pos x="T2" y="T3"/>
                </a:cxn>
                <a:cxn ang="T8">
                  <a:pos x="T4" y="T5"/>
                </a:cxn>
              </a:cxnLst>
              <a:rect l="T9" t="T10" r="T11" b="T12"/>
              <a:pathLst>
                <a:path w="252" h="98">
                  <a:moveTo>
                    <a:pt x="0" y="0"/>
                  </a:moveTo>
                  <a:lnTo>
                    <a:pt x="252" y="0"/>
                  </a:lnTo>
                  <a:lnTo>
                    <a:pt x="252"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45" name="Line 31"/>
            <p:cNvSpPr>
              <a:spLocks noChangeShapeType="1"/>
            </p:cNvSpPr>
            <p:nvPr/>
          </p:nvSpPr>
          <p:spPr bwMode="auto">
            <a:xfrm>
              <a:off x="3134" y="1830"/>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46" name="Line 32"/>
            <p:cNvSpPr>
              <a:spLocks noChangeShapeType="1"/>
            </p:cNvSpPr>
            <p:nvPr/>
          </p:nvSpPr>
          <p:spPr bwMode="auto">
            <a:xfrm>
              <a:off x="3624" y="2278"/>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47" name="Freeform 33"/>
            <p:cNvSpPr>
              <a:spLocks/>
            </p:cNvSpPr>
            <p:nvPr/>
          </p:nvSpPr>
          <p:spPr bwMode="auto">
            <a:xfrm>
              <a:off x="3582" y="2278"/>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48" name="Freeform 34"/>
            <p:cNvSpPr>
              <a:spLocks/>
            </p:cNvSpPr>
            <p:nvPr/>
          </p:nvSpPr>
          <p:spPr bwMode="auto">
            <a:xfrm>
              <a:off x="3386" y="2180"/>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49" name="Freeform 35"/>
            <p:cNvSpPr>
              <a:spLocks/>
            </p:cNvSpPr>
            <p:nvPr/>
          </p:nvSpPr>
          <p:spPr bwMode="auto">
            <a:xfrm>
              <a:off x="4072" y="2726"/>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0" name="Freeform 36"/>
            <p:cNvSpPr>
              <a:spLocks/>
            </p:cNvSpPr>
            <p:nvPr/>
          </p:nvSpPr>
          <p:spPr bwMode="auto">
            <a:xfrm>
              <a:off x="3904" y="2628"/>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1" name="Line 37"/>
            <p:cNvSpPr>
              <a:spLocks noChangeShapeType="1"/>
            </p:cNvSpPr>
            <p:nvPr/>
          </p:nvSpPr>
          <p:spPr bwMode="auto">
            <a:xfrm>
              <a:off x="4114" y="2712"/>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52" name="Line 38"/>
            <p:cNvSpPr>
              <a:spLocks noChangeShapeType="1"/>
            </p:cNvSpPr>
            <p:nvPr/>
          </p:nvSpPr>
          <p:spPr bwMode="auto">
            <a:xfrm>
              <a:off x="4618" y="3160"/>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53" name="Freeform 39"/>
            <p:cNvSpPr>
              <a:spLocks/>
            </p:cNvSpPr>
            <p:nvPr/>
          </p:nvSpPr>
          <p:spPr bwMode="auto">
            <a:xfrm>
              <a:off x="4576" y="3174"/>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4" name="Freeform 40"/>
            <p:cNvSpPr>
              <a:spLocks/>
            </p:cNvSpPr>
            <p:nvPr/>
          </p:nvSpPr>
          <p:spPr bwMode="auto">
            <a:xfrm>
              <a:off x="4394" y="3076"/>
              <a:ext cx="224" cy="84"/>
            </a:xfrm>
            <a:custGeom>
              <a:avLst/>
              <a:gdLst>
                <a:gd name="T0" fmla="*/ 0 w 224"/>
                <a:gd name="T1" fmla="*/ 0 h 84"/>
                <a:gd name="T2" fmla="*/ 224 w 224"/>
                <a:gd name="T3" fmla="*/ 0 h 84"/>
                <a:gd name="T4" fmla="*/ 224 w 224"/>
                <a:gd name="T5" fmla="*/ 84 h 84"/>
                <a:gd name="T6" fmla="*/ 0 60000 65536"/>
                <a:gd name="T7" fmla="*/ 0 60000 65536"/>
                <a:gd name="T8" fmla="*/ 0 60000 65536"/>
                <a:gd name="T9" fmla="*/ 0 w 224"/>
                <a:gd name="T10" fmla="*/ 0 h 84"/>
                <a:gd name="T11" fmla="*/ 224 w 224"/>
                <a:gd name="T12" fmla="*/ 84 h 84"/>
              </a:gdLst>
              <a:ahLst/>
              <a:cxnLst>
                <a:cxn ang="T6">
                  <a:pos x="T0" y="T1"/>
                </a:cxn>
                <a:cxn ang="T7">
                  <a:pos x="T2" y="T3"/>
                </a:cxn>
                <a:cxn ang="T8">
                  <a:pos x="T4" y="T5"/>
                </a:cxn>
              </a:cxnLst>
              <a:rect l="T9" t="T10" r="T11" b="T12"/>
              <a:pathLst>
                <a:path w="224" h="84">
                  <a:moveTo>
                    <a:pt x="0" y="0"/>
                  </a:moveTo>
                  <a:lnTo>
                    <a:pt x="224" y="0"/>
                  </a:lnTo>
                  <a:lnTo>
                    <a:pt x="224"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5" name="Freeform 41"/>
            <p:cNvSpPr>
              <a:spLocks/>
            </p:cNvSpPr>
            <p:nvPr/>
          </p:nvSpPr>
          <p:spPr bwMode="auto">
            <a:xfrm>
              <a:off x="5066" y="3622"/>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6" name="Freeform 42"/>
            <p:cNvSpPr>
              <a:spLocks/>
            </p:cNvSpPr>
            <p:nvPr/>
          </p:nvSpPr>
          <p:spPr bwMode="auto">
            <a:xfrm>
              <a:off x="4870" y="3510"/>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7" name="Line 43"/>
            <p:cNvSpPr>
              <a:spLocks noChangeShapeType="1"/>
            </p:cNvSpPr>
            <p:nvPr/>
          </p:nvSpPr>
          <p:spPr bwMode="auto">
            <a:xfrm>
              <a:off x="5108" y="360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4558" name="AutoShape 44"/>
            <p:cNvSpPr>
              <a:spLocks noChangeArrowheads="1"/>
            </p:cNvSpPr>
            <p:nvPr/>
          </p:nvSpPr>
          <p:spPr bwMode="auto">
            <a:xfrm>
              <a:off x="2882" y="2432"/>
              <a:ext cx="1036" cy="406"/>
            </a:xfrm>
            <a:prstGeom prst="roundRect">
              <a:avLst>
                <a:gd name="adj" fmla="val 48278"/>
              </a:avLst>
            </a:prstGeom>
            <a:solidFill>
              <a:schemeClr val="accent2">
                <a:lumMod val="40000"/>
                <a:lumOff val="6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59" name="Rectangle 45"/>
            <p:cNvSpPr>
              <a:spLocks noChangeArrowheads="1"/>
            </p:cNvSpPr>
            <p:nvPr/>
          </p:nvSpPr>
          <p:spPr bwMode="auto">
            <a:xfrm>
              <a:off x="2929" y="2537"/>
              <a:ext cx="9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Implementation</a:t>
              </a:r>
              <a:endParaRPr lang="de-DE" altLang="en-US" sz="1800">
                <a:latin typeface="Courier New" charset="0"/>
              </a:endParaRPr>
            </a:p>
          </p:txBody>
        </p:sp>
        <p:sp>
          <p:nvSpPr>
            <p:cNvPr id="64560" name="Rectangle 46"/>
            <p:cNvSpPr>
              <a:spLocks noChangeArrowheads="1"/>
            </p:cNvSpPr>
            <p:nvPr/>
          </p:nvSpPr>
          <p:spPr bwMode="auto">
            <a:xfrm>
              <a:off x="3165" y="2635"/>
              <a:ext cx="48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sp>
          <p:nvSpPr>
            <p:cNvPr id="64561" name="AutoShape 47"/>
            <p:cNvSpPr>
              <a:spLocks noChangeArrowheads="1"/>
            </p:cNvSpPr>
            <p:nvPr/>
          </p:nvSpPr>
          <p:spPr bwMode="auto">
            <a:xfrm>
              <a:off x="3904" y="3328"/>
              <a:ext cx="966" cy="392"/>
            </a:xfrm>
            <a:prstGeom prst="roundRect">
              <a:avLst>
                <a:gd name="adj" fmla="val 48213"/>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62" name="Rectangle 48"/>
            <p:cNvSpPr>
              <a:spLocks noChangeArrowheads="1"/>
            </p:cNvSpPr>
            <p:nvPr/>
          </p:nvSpPr>
          <p:spPr bwMode="auto">
            <a:xfrm>
              <a:off x="3985" y="3419"/>
              <a:ext cx="8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Installation</a:t>
              </a:r>
              <a:endParaRPr lang="de-DE" altLang="en-US" sz="1800">
                <a:latin typeface="Courier New" charset="0"/>
              </a:endParaRPr>
            </a:p>
          </p:txBody>
        </p:sp>
        <p:sp>
          <p:nvSpPr>
            <p:cNvPr id="64563" name="Rectangle 49"/>
            <p:cNvSpPr>
              <a:spLocks noChangeArrowheads="1"/>
            </p:cNvSpPr>
            <p:nvPr/>
          </p:nvSpPr>
          <p:spPr bwMode="auto">
            <a:xfrm>
              <a:off x="4153" y="3531"/>
              <a:ext cx="48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sp>
          <p:nvSpPr>
            <p:cNvPr id="64564" name="AutoShape 50"/>
            <p:cNvSpPr>
              <a:spLocks noChangeArrowheads="1"/>
            </p:cNvSpPr>
            <p:nvPr/>
          </p:nvSpPr>
          <p:spPr bwMode="auto">
            <a:xfrm>
              <a:off x="4352" y="3762"/>
              <a:ext cx="1064"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65" name="Rectangle 51"/>
            <p:cNvSpPr>
              <a:spLocks noChangeArrowheads="1"/>
            </p:cNvSpPr>
            <p:nvPr/>
          </p:nvSpPr>
          <p:spPr bwMode="auto">
            <a:xfrm>
              <a:off x="4513" y="3867"/>
              <a:ext cx="7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Operation &amp;</a:t>
              </a:r>
              <a:endParaRPr lang="de-DE" altLang="en-US" sz="1800">
                <a:latin typeface="Courier New" charset="0"/>
              </a:endParaRPr>
            </a:p>
          </p:txBody>
        </p:sp>
        <p:sp>
          <p:nvSpPr>
            <p:cNvPr id="64566" name="Rectangle 52"/>
            <p:cNvSpPr>
              <a:spLocks noChangeArrowheads="1"/>
            </p:cNvSpPr>
            <p:nvPr/>
          </p:nvSpPr>
          <p:spPr bwMode="auto">
            <a:xfrm>
              <a:off x="4378" y="3979"/>
              <a:ext cx="101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Support </a:t>
              </a:r>
              <a:r>
                <a:rPr lang="de-DE" altLang="en-US" sz="1700" u="none">
                  <a:solidFill>
                    <a:srgbClr val="000000"/>
                  </a:solidFill>
                  <a:latin typeface="Courier New" charset="0"/>
                </a:rPr>
                <a:t>Process</a:t>
              </a:r>
              <a:endParaRPr lang="de-DE" altLang="en-US" sz="1700">
                <a:latin typeface="Courier New" charset="0"/>
              </a:endParaRPr>
            </a:p>
          </p:txBody>
        </p:sp>
        <p:sp>
          <p:nvSpPr>
            <p:cNvPr id="64567" name="AutoShape 53"/>
            <p:cNvSpPr>
              <a:spLocks noChangeArrowheads="1"/>
            </p:cNvSpPr>
            <p:nvPr/>
          </p:nvSpPr>
          <p:spPr bwMode="auto">
            <a:xfrm>
              <a:off x="3386" y="2880"/>
              <a:ext cx="1022" cy="392"/>
            </a:xfrm>
            <a:prstGeom prst="roundRect">
              <a:avLst>
                <a:gd name="adj" fmla="val 48213"/>
              </a:avLst>
            </a:prstGeom>
            <a:solidFill>
              <a:schemeClr val="accent2">
                <a:lumMod val="20000"/>
                <a:lumOff val="80000"/>
              </a:schemeClr>
            </a:solidFill>
            <a:ln w="22225">
              <a:solidFill>
                <a:srgbClr val="000000"/>
              </a:solidFill>
              <a:round/>
              <a:headEnd/>
              <a:tailEnd/>
            </a:ln>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4568" name="Rectangle 54"/>
            <p:cNvSpPr>
              <a:spLocks noChangeArrowheads="1"/>
            </p:cNvSpPr>
            <p:nvPr/>
          </p:nvSpPr>
          <p:spPr bwMode="auto">
            <a:xfrm>
              <a:off x="3491" y="2929"/>
              <a:ext cx="8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Verification</a:t>
              </a:r>
              <a:endParaRPr lang="de-DE" altLang="en-US" sz="1800">
                <a:latin typeface="Courier New" charset="0"/>
              </a:endParaRPr>
            </a:p>
          </p:txBody>
        </p:sp>
        <p:sp>
          <p:nvSpPr>
            <p:cNvPr id="64569" name="Rectangle 55"/>
            <p:cNvSpPr>
              <a:spLocks noChangeArrowheads="1"/>
            </p:cNvSpPr>
            <p:nvPr/>
          </p:nvSpPr>
          <p:spPr bwMode="auto">
            <a:xfrm>
              <a:off x="3491" y="3027"/>
              <a:ext cx="8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&amp; Validation</a:t>
              </a:r>
              <a:endParaRPr lang="de-DE" altLang="en-US" sz="1800">
                <a:latin typeface="Courier New" charset="0"/>
              </a:endParaRPr>
            </a:p>
          </p:txBody>
        </p:sp>
        <p:sp>
          <p:nvSpPr>
            <p:cNvPr id="64570" name="Rectangle 56"/>
            <p:cNvSpPr>
              <a:spLocks noChangeArrowheads="1"/>
            </p:cNvSpPr>
            <p:nvPr/>
          </p:nvSpPr>
          <p:spPr bwMode="auto">
            <a:xfrm>
              <a:off x="3659" y="3125"/>
              <a:ext cx="48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a:solidFill>
                    <a:srgbClr val="000000"/>
                  </a:solidFill>
                  <a:latin typeface="Courier New" charset="0"/>
                </a:rPr>
                <a:t>Process</a:t>
              </a:r>
              <a:endParaRPr lang="de-DE" altLang="en-US" sz="1800">
                <a:latin typeface="Courier New" charset="0"/>
              </a:endParaRPr>
            </a:p>
          </p:txBody>
        </p:sp>
      </p:grpSp>
      <p:sp>
        <p:nvSpPr>
          <p:cNvPr id="64521" name="Rectangle 57"/>
          <p:cNvSpPr>
            <a:spLocks noGrp="1" noChangeArrowheads="1"/>
          </p:cNvSpPr>
          <p:nvPr>
            <p:ph type="title"/>
          </p:nvPr>
        </p:nvSpPr>
        <p:spPr>
          <a:xfrm>
            <a:off x="0" y="0"/>
            <a:ext cx="9143999" cy="1221361"/>
          </a:xfrm>
          <a:noFill/>
        </p:spPr>
        <p:txBody>
          <a:bodyPr lIns="92407" tIns="45420" rIns="92407" bIns="45420"/>
          <a:lstStyle/>
          <a:p>
            <a:r>
              <a:rPr lang="en-US" altLang="en-US" sz="3600" dirty="0" smtClean="0">
                <a:solidFill>
                  <a:schemeClr val="tx1"/>
                </a:solidFill>
                <a:latin typeface="Arial" panose="020B0604020202020204" pitchFamily="34" charset="0"/>
                <a:ea typeface="ＭＳ Ｐゴシック" charset="-128"/>
                <a:cs typeface="Arial" panose="020B0604020202020204" pitchFamily="34" charset="0"/>
              </a:rPr>
              <a:t>The Waterfall Model </a:t>
            </a:r>
            <a:br>
              <a:rPr lang="en-US" altLang="en-US" sz="3600" dirty="0" smtClean="0">
                <a:solidFill>
                  <a:schemeClr val="tx1"/>
                </a:solidFill>
                <a:latin typeface="Arial" panose="020B0604020202020204" pitchFamily="34" charset="0"/>
                <a:ea typeface="ＭＳ Ｐゴシック" charset="-128"/>
                <a:cs typeface="Arial" panose="020B0604020202020204" pitchFamily="34" charset="0"/>
              </a:rPr>
            </a:br>
            <a:r>
              <a:rPr lang="en-US" altLang="en-US" sz="3600" dirty="0" smtClean="0">
                <a:solidFill>
                  <a:schemeClr val="tx1"/>
                </a:solidFill>
                <a:latin typeface="Arial" panose="020B0604020202020204" pitchFamily="34" charset="0"/>
                <a:ea typeface="ＭＳ Ｐゴシック" charset="-128"/>
                <a:cs typeface="Arial" panose="020B0604020202020204" pitchFamily="34" charset="0"/>
              </a:rPr>
              <a:t>of the Software Life Cycle</a:t>
            </a:r>
            <a:endParaRPr lang="en-US" altLang="en-US" dirty="0" smtClean="0">
              <a:solidFill>
                <a:schemeClr val="tx1"/>
              </a:solidFill>
              <a:ea typeface="ＭＳ Ｐゴシック" charset="-128"/>
            </a:endParaRPr>
          </a:p>
        </p:txBody>
      </p:sp>
    </p:spTree>
    <p:extLst>
      <p:ext uri="{BB962C8B-B14F-4D97-AF65-F5344CB8AC3E}">
        <p14:creationId xmlns:p14="http://schemas.microsoft.com/office/powerpoint/2010/main" val="662766851"/>
      </p:ext>
    </p:extLst>
  </p:cSld>
  <p:clrMapOvr>
    <a:masterClrMapping/>
  </p:clrMapOvr>
  <p:transition advTm="2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12738" y="200025"/>
            <a:ext cx="3695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6563" name="Rectangle 3"/>
          <p:cNvSpPr>
            <a:spLocks noGrp="1" noChangeArrowheads="1"/>
          </p:cNvSpPr>
          <p:nvPr>
            <p:ph type="title"/>
          </p:nvPr>
        </p:nvSpPr>
        <p:spPr>
          <a:xfrm>
            <a:off x="0" y="152400"/>
            <a:ext cx="9142413" cy="989013"/>
          </a:xfrm>
        </p:spPr>
        <p:txBody>
          <a:bodyPr/>
          <a:lstStyle/>
          <a:p>
            <a:r>
              <a:rPr lang="en-US" altLang="en-US" sz="3600" dirty="0" smtClean="0">
                <a:latin typeface="Arial" panose="020B0604020202020204" pitchFamily="34" charset="0"/>
                <a:ea typeface="ＭＳ Ｐゴシック" charset="-128"/>
                <a:cs typeface="Arial" panose="020B0604020202020204" pitchFamily="34" charset="0"/>
              </a:rPr>
              <a:t>Example of a waterfall model : </a:t>
            </a:r>
            <a:br>
              <a:rPr lang="en-US" altLang="en-US" sz="3600" dirty="0" smtClean="0">
                <a:latin typeface="Arial" panose="020B0604020202020204" pitchFamily="34" charset="0"/>
                <a:ea typeface="ＭＳ Ｐゴシック" charset="-128"/>
                <a:cs typeface="Arial" panose="020B0604020202020204" pitchFamily="34" charset="0"/>
              </a:rPr>
            </a:br>
            <a:r>
              <a:rPr lang="en-US" altLang="en-US" sz="3600" dirty="0" smtClean="0">
                <a:latin typeface="Arial" panose="020B0604020202020204" pitchFamily="34" charset="0"/>
                <a:ea typeface="ＭＳ Ｐゴシック" charset="-128"/>
                <a:cs typeface="Arial" panose="020B0604020202020204" pitchFamily="34" charset="0"/>
              </a:rPr>
              <a:t>MIL-DOD-STD-2167A</a:t>
            </a:r>
          </a:p>
        </p:txBody>
      </p:sp>
      <p:sp>
        <p:nvSpPr>
          <p:cNvPr id="66564" name="Rectangle 4"/>
          <p:cNvSpPr>
            <a:spLocks noGrp="1" noChangeArrowheads="1"/>
          </p:cNvSpPr>
          <p:nvPr>
            <p:ph type="body" idx="1"/>
          </p:nvPr>
        </p:nvSpPr>
        <p:spPr>
          <a:xfrm>
            <a:off x="676275" y="1279525"/>
            <a:ext cx="8042275" cy="3368675"/>
          </a:xfrm>
        </p:spPr>
        <p:txBody>
          <a:bodyPr/>
          <a:lstStyle/>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Software development activities:</a:t>
            </a:r>
          </a:p>
          <a:p>
            <a:pPr marL="800100" lvl="1" indent="-342900">
              <a:buFont typeface="Arial" panose="020B0604020202020204" pitchFamily="34" charset="0"/>
              <a:buChar char="•"/>
            </a:pPr>
            <a:r>
              <a:rPr lang="en-US" altLang="en-US" dirty="0" smtClean="0">
                <a:solidFill>
                  <a:schemeClr val="tx1"/>
                </a:solidFill>
                <a:latin typeface="Arial" panose="020B0604020202020204" pitchFamily="34" charset="0"/>
                <a:ea typeface="ＭＳ Ｐゴシック" charset="-128"/>
                <a:cs typeface="Arial" panose="020B0604020202020204" pitchFamily="34" charset="0"/>
              </a:rPr>
              <a:t>System Requirements Analysis/Design</a:t>
            </a:r>
          </a:p>
          <a:p>
            <a:pPr marL="800100" lvl="1" indent="-342900">
              <a:buFont typeface="Arial" panose="020B0604020202020204" pitchFamily="34" charset="0"/>
              <a:buChar char="•"/>
            </a:pPr>
            <a:r>
              <a:rPr lang="en-US" altLang="en-US" dirty="0" smtClean="0">
                <a:solidFill>
                  <a:schemeClr val="tx1"/>
                </a:solidFill>
                <a:latin typeface="Arial" panose="020B0604020202020204" pitchFamily="34" charset="0"/>
                <a:ea typeface="ＭＳ Ｐゴシック" charset="-128"/>
                <a:cs typeface="Arial" panose="020B0604020202020204" pitchFamily="34" charset="0"/>
              </a:rPr>
              <a:t>Software Requirements Analysis</a:t>
            </a:r>
          </a:p>
          <a:p>
            <a:pPr marL="800100" lvl="1" indent="-342900">
              <a:buFont typeface="Arial" panose="020B0604020202020204" pitchFamily="34" charset="0"/>
              <a:buChar char="•"/>
            </a:pPr>
            <a:r>
              <a:rPr lang="en-US" altLang="en-US" dirty="0" smtClean="0">
                <a:solidFill>
                  <a:schemeClr val="tx1"/>
                </a:solidFill>
                <a:latin typeface="Arial" panose="020B0604020202020204" pitchFamily="34" charset="0"/>
                <a:ea typeface="ＭＳ Ｐゴシック" charset="-128"/>
                <a:cs typeface="Arial" panose="020B0604020202020204" pitchFamily="34" charset="0"/>
              </a:rPr>
              <a:t>Preliminary Design and Detailed Design</a:t>
            </a:r>
          </a:p>
          <a:p>
            <a:pPr marL="800100" lvl="1" indent="-342900">
              <a:buFont typeface="Arial" panose="020B0604020202020204" pitchFamily="34" charset="0"/>
              <a:buChar char="•"/>
            </a:pPr>
            <a:r>
              <a:rPr lang="en-US" altLang="en-US" dirty="0" smtClean="0">
                <a:solidFill>
                  <a:schemeClr val="tx1"/>
                </a:solidFill>
                <a:latin typeface="Arial" panose="020B0604020202020204" pitchFamily="34" charset="0"/>
                <a:ea typeface="ＭＳ Ｐゴシック" charset="-128"/>
                <a:cs typeface="Arial" panose="020B0604020202020204" pitchFamily="34" charset="0"/>
              </a:rPr>
              <a:t>Coding and Unit testing</a:t>
            </a:r>
          </a:p>
          <a:p>
            <a:pPr marL="800100" lvl="1" indent="-342900">
              <a:buFont typeface="Arial" panose="020B0604020202020204" pitchFamily="34" charset="0"/>
              <a:buChar char="•"/>
            </a:pPr>
            <a:r>
              <a:rPr lang="en-US" altLang="en-US" dirty="0" smtClean="0">
                <a:solidFill>
                  <a:schemeClr val="tx1"/>
                </a:solidFill>
                <a:latin typeface="Arial" panose="020B0604020202020204" pitchFamily="34" charset="0"/>
                <a:ea typeface="ＭＳ Ｐゴシック" charset="-128"/>
                <a:cs typeface="Arial" panose="020B0604020202020204" pitchFamily="34" charset="0"/>
              </a:rPr>
              <a:t>Integration  Testing </a:t>
            </a:r>
          </a:p>
          <a:p>
            <a:pPr marL="800100" lvl="1" indent="-342900">
              <a:buFont typeface="Arial" panose="020B0604020202020204" pitchFamily="34" charset="0"/>
              <a:buChar char="•"/>
            </a:pPr>
            <a:r>
              <a:rPr lang="en-US" altLang="en-US" dirty="0" smtClean="0">
                <a:solidFill>
                  <a:schemeClr val="tx1"/>
                </a:solidFill>
                <a:latin typeface="Arial" panose="020B0604020202020204" pitchFamily="34" charset="0"/>
                <a:ea typeface="ＭＳ Ｐゴシック" charset="-128"/>
                <a:cs typeface="Arial" panose="020B0604020202020204" pitchFamily="34" charset="0"/>
              </a:rPr>
              <a:t>System integration and Testing</a:t>
            </a:r>
          </a:p>
          <a:p>
            <a:endParaRPr lang="en-US" altLang="en-US" dirty="0" smtClean="0">
              <a:ea typeface="ＭＳ Ｐゴシック" charset="-128"/>
            </a:endParaRPr>
          </a:p>
        </p:txBody>
      </p:sp>
    </p:spTree>
    <p:extLst>
      <p:ext uri="{BB962C8B-B14F-4D97-AF65-F5344CB8AC3E}">
        <p14:creationId xmlns:p14="http://schemas.microsoft.com/office/powerpoint/2010/main" val="1529801664"/>
      </p:ext>
    </p:extLst>
  </p:cSld>
  <p:clrMapOvr>
    <a:masterClrMapping/>
  </p:clrMapOvr>
  <p:transition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12738" y="200025"/>
            <a:ext cx="1866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19459" name="Rectangle 3"/>
          <p:cNvSpPr>
            <a:spLocks noGrp="1" noChangeArrowheads="1"/>
          </p:cNvSpPr>
          <p:nvPr>
            <p:ph type="title"/>
          </p:nvPr>
        </p:nvSpPr>
        <p:spPr/>
        <p:txBody>
          <a:bodyPr/>
          <a:lstStyle/>
          <a:p>
            <a:r>
              <a:rPr lang="en-US" altLang="en-US" sz="3400" smtClean="0">
                <a:ea typeface="ＭＳ Ｐゴシック" pitchFamily="32" charset="-128"/>
              </a:rPr>
              <a:t>Abstraction</a:t>
            </a:r>
          </a:p>
        </p:txBody>
      </p:sp>
      <p:sp>
        <p:nvSpPr>
          <p:cNvPr id="19460" name="Rectangle 17"/>
          <p:cNvSpPr>
            <a:spLocks noChangeArrowheads="1"/>
          </p:cNvSpPr>
          <p:nvPr/>
        </p:nvSpPr>
        <p:spPr bwMode="auto">
          <a:xfrm>
            <a:off x="457200" y="3429000"/>
            <a:ext cx="8229600" cy="1951037"/>
          </a:xfrm>
          <a:prstGeom prst="rect">
            <a:avLst/>
          </a:prstGeom>
          <a:solidFill>
            <a:schemeClr val="bg1">
              <a:lumMod val="85000"/>
            </a:schemeClr>
          </a:solidFill>
          <a:ln>
            <a:noFill/>
          </a:ln>
          <a:extLst/>
        </p:spPr>
        <p:txBody>
          <a:bodyPr lIns="90487" tIns="44450" rIns="90487" bIns="44450"/>
          <a:lstStyle>
            <a:lvl1pPr marL="285750" indent="-285750" algn="l">
              <a:lnSpc>
                <a:spcPct val="90000"/>
              </a:lnSpc>
              <a:spcBef>
                <a:spcPct val="30000"/>
              </a:spcBef>
              <a:buClr>
                <a:schemeClr val="tx2"/>
              </a:buClr>
              <a:buFont typeface="Times" charset="0"/>
              <a:buChar char="•"/>
              <a:defRPr sz="2400">
                <a:solidFill>
                  <a:schemeClr val="tx1"/>
                </a:solidFill>
                <a:latin typeface="Verdana" charset="0"/>
                <a:ea typeface="ＭＳ Ｐゴシック" pitchFamily="32" charset="-128"/>
              </a:defRPr>
            </a:lvl1pPr>
            <a:lvl2pPr marL="37931725" indent="-37474525" algn="l">
              <a:lnSpc>
                <a:spcPct val="90000"/>
              </a:lnSpc>
              <a:spcBef>
                <a:spcPct val="30000"/>
              </a:spcBef>
              <a:buClr>
                <a:schemeClr val="hlink"/>
              </a:buClr>
              <a:buSzPct val="100000"/>
              <a:buFont typeface="Times" charset="0"/>
              <a:buChar char="•"/>
              <a:defRPr sz="2000">
                <a:solidFill>
                  <a:schemeClr val="tx1"/>
                </a:solidFill>
                <a:latin typeface="Verdana" charset="0"/>
                <a:ea typeface="ＭＳ Ｐゴシック" pitchFamily="32" charset="-128"/>
              </a:defRPr>
            </a:lvl2pPr>
            <a:lvl3pPr marL="1143000" indent="-228600" algn="l">
              <a:lnSpc>
                <a:spcPct val="90000"/>
              </a:lnSpc>
              <a:spcBef>
                <a:spcPct val="30000"/>
              </a:spcBef>
              <a:buClr>
                <a:schemeClr val="tx2"/>
              </a:buClr>
              <a:buFont typeface="Times" charset="0"/>
              <a:buChar char="•"/>
              <a:defRPr sz="2000">
                <a:solidFill>
                  <a:schemeClr val="tx1"/>
                </a:solidFill>
                <a:latin typeface="Verdana" charset="0"/>
                <a:ea typeface="ＭＳ Ｐゴシック" pitchFamily="32" charset="-128"/>
              </a:defRPr>
            </a:lvl3pPr>
            <a:lvl4pPr marL="15430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4pPr>
            <a:lvl5pPr marL="20002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5pPr>
            <a:lvl6pPr marL="24574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6pPr>
            <a:lvl7pPr marL="29146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7pPr>
            <a:lvl8pPr marL="33718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8pPr>
            <a:lvl9pPr marL="38290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9pPr>
          </a:lstStyle>
          <a:p>
            <a:r>
              <a:rPr lang="en-US" altLang="en-US" b="0" dirty="0">
                <a:solidFill>
                  <a:srgbClr val="FF0000"/>
                </a:solidFill>
              </a:rPr>
              <a:t>Chunking: </a:t>
            </a:r>
          </a:p>
          <a:p>
            <a:pPr lvl="2"/>
            <a:r>
              <a:rPr lang="en-US" altLang="en-US" b="0" dirty="0"/>
              <a:t>Group collection of objects to reduce complexity</a:t>
            </a:r>
          </a:p>
          <a:p>
            <a:pPr lvl="2"/>
            <a:r>
              <a:rPr lang="en-US" altLang="en-US" dirty="0"/>
              <a:t>3</a:t>
            </a:r>
            <a:r>
              <a:rPr lang="en-US" altLang="en-US" b="0" dirty="0" smtClean="0"/>
              <a:t> </a:t>
            </a:r>
            <a:r>
              <a:rPr lang="en-US" altLang="en-US" b="0" dirty="0"/>
              <a:t>chunks:</a:t>
            </a:r>
          </a:p>
          <a:p>
            <a:pPr lvl="3"/>
            <a:r>
              <a:rPr lang="en-US" altLang="en-US" b="0" dirty="0" smtClean="0"/>
              <a:t>District, </a:t>
            </a:r>
            <a:r>
              <a:rPr lang="en-US" altLang="en-US" b="0" dirty="0" err="1" smtClean="0"/>
              <a:t>Upazilla</a:t>
            </a:r>
            <a:r>
              <a:rPr lang="en-US" altLang="en-US" dirty="0" smtClean="0"/>
              <a:t>, number</a:t>
            </a:r>
            <a:endParaRPr lang="en-US" altLang="en-US" b="0" dirty="0"/>
          </a:p>
        </p:txBody>
      </p:sp>
      <p:sp>
        <p:nvSpPr>
          <p:cNvPr id="19461" name="Rectangle 18"/>
          <p:cNvSpPr>
            <a:spLocks noChangeArrowheads="1"/>
          </p:cNvSpPr>
          <p:nvPr/>
        </p:nvSpPr>
        <p:spPr bwMode="auto">
          <a:xfrm>
            <a:off x="534988" y="1219200"/>
            <a:ext cx="8456612"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lgn="l">
              <a:lnSpc>
                <a:spcPct val="90000"/>
              </a:lnSpc>
              <a:spcBef>
                <a:spcPct val="30000"/>
              </a:spcBef>
              <a:buClr>
                <a:schemeClr val="tx2"/>
              </a:buClr>
              <a:buFont typeface="Times" charset="0"/>
              <a:buChar char="•"/>
              <a:defRPr sz="2400">
                <a:solidFill>
                  <a:schemeClr val="tx1"/>
                </a:solidFill>
                <a:latin typeface="Verdana" charset="0"/>
                <a:ea typeface="ＭＳ Ｐゴシック" pitchFamily="32" charset="-128"/>
              </a:defRPr>
            </a:lvl1pPr>
            <a:lvl2pPr marL="685800" indent="-228600" algn="l">
              <a:lnSpc>
                <a:spcPct val="90000"/>
              </a:lnSpc>
              <a:spcBef>
                <a:spcPct val="30000"/>
              </a:spcBef>
              <a:buClr>
                <a:schemeClr val="hlink"/>
              </a:buClr>
              <a:buSzPct val="100000"/>
              <a:buFont typeface="Times" charset="0"/>
              <a:buChar char="•"/>
              <a:defRPr sz="2000">
                <a:solidFill>
                  <a:schemeClr val="tx1"/>
                </a:solidFill>
                <a:latin typeface="Verdana" charset="0"/>
                <a:ea typeface="ＭＳ Ｐゴシック" pitchFamily="32" charset="-128"/>
              </a:defRPr>
            </a:lvl2pPr>
            <a:lvl3pPr marL="1143000" indent="-228600" algn="l">
              <a:lnSpc>
                <a:spcPct val="90000"/>
              </a:lnSpc>
              <a:spcBef>
                <a:spcPct val="30000"/>
              </a:spcBef>
              <a:buClr>
                <a:schemeClr val="tx2"/>
              </a:buClr>
              <a:buFont typeface="Times" charset="0"/>
              <a:buChar char="•"/>
              <a:defRPr sz="2000">
                <a:solidFill>
                  <a:schemeClr val="tx1"/>
                </a:solidFill>
                <a:latin typeface="Verdana" charset="0"/>
                <a:ea typeface="ＭＳ Ｐゴシック" pitchFamily="32" charset="-128"/>
              </a:defRPr>
            </a:lvl3pPr>
            <a:lvl4pPr marL="15430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4pPr>
            <a:lvl5pPr marL="20002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5pPr>
            <a:lvl6pPr marL="24574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6pPr>
            <a:lvl7pPr marL="29146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7pPr>
            <a:lvl8pPr marL="33718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8pPr>
            <a:lvl9pPr marL="38290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9pPr>
          </a:lstStyle>
          <a:p>
            <a:r>
              <a:rPr lang="en-US" altLang="en-US" b="0" dirty="0"/>
              <a:t>Complex systems are hard to understand</a:t>
            </a:r>
          </a:p>
          <a:p>
            <a:pPr lvl="1"/>
            <a:r>
              <a:rPr lang="en-US" altLang="en-US" b="0" dirty="0"/>
              <a:t>The 7 </a:t>
            </a:r>
            <a:r>
              <a:rPr lang="en-US" altLang="en-US" dirty="0"/>
              <a:t>± </a:t>
            </a:r>
            <a:r>
              <a:rPr lang="en-US" altLang="en-US" b="0" dirty="0"/>
              <a:t>2 phenomena</a:t>
            </a:r>
          </a:p>
          <a:p>
            <a:pPr lvl="2"/>
            <a:r>
              <a:rPr lang="en-US" altLang="en-US" b="0" dirty="0"/>
              <a:t>Our short term memory cannot store more than </a:t>
            </a:r>
            <a:r>
              <a:rPr lang="en-US" altLang="en-US" dirty="0"/>
              <a:t>7 ± 2 </a:t>
            </a:r>
            <a:r>
              <a:rPr lang="en-US" altLang="en-US" b="0" dirty="0"/>
              <a:t>pieces at the same time -&gt; limitation of the brain</a:t>
            </a:r>
          </a:p>
          <a:p>
            <a:pPr lvl="2"/>
            <a:r>
              <a:rPr lang="en-US" altLang="en-US" b="0" dirty="0" smtClean="0"/>
              <a:t> </a:t>
            </a:r>
            <a:r>
              <a:rPr lang="en-US" altLang="en-US" b="0" dirty="0"/>
              <a:t>Phone Number: </a:t>
            </a:r>
            <a:r>
              <a:rPr lang="en-US" altLang="en-US" b="0" dirty="0" smtClean="0">
                <a:solidFill>
                  <a:srgbClr val="C00000"/>
                </a:solidFill>
              </a:rPr>
              <a:t>0421</a:t>
            </a:r>
            <a:r>
              <a:rPr lang="en-US" altLang="en-US" b="0" dirty="0" smtClean="0"/>
              <a:t>750</a:t>
            </a:r>
            <a:r>
              <a:rPr lang="en-US" altLang="en-US" b="0" dirty="0" smtClean="0">
                <a:solidFill>
                  <a:srgbClr val="C00000"/>
                </a:solidFill>
              </a:rPr>
              <a:t>52</a:t>
            </a:r>
            <a:endParaRPr lang="en-US" altLang="en-US" b="0" dirty="0">
              <a:solidFill>
                <a:srgbClr val="C00000"/>
              </a:solidFill>
            </a:endParaRPr>
          </a:p>
        </p:txBody>
      </p:sp>
    </p:spTree>
    <p:extLst>
      <p:ext uri="{BB962C8B-B14F-4D97-AF65-F5344CB8AC3E}">
        <p14:creationId xmlns:p14="http://schemas.microsoft.com/office/powerpoint/2010/main" val="399512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996" y="76200"/>
            <a:ext cx="9142413" cy="989013"/>
          </a:xfrm>
        </p:spPr>
        <p:txBody>
          <a:bodyPr/>
          <a:lstStyle/>
          <a:p>
            <a:r>
              <a:rPr lang="en-US" altLang="en-US" sz="3600" dirty="0" smtClean="0">
                <a:latin typeface="Arial" panose="020B0604020202020204" pitchFamily="34" charset="0"/>
                <a:ea typeface="ＭＳ Ｐゴシック" charset="-128"/>
                <a:cs typeface="Arial" panose="020B0604020202020204" pitchFamily="34" charset="0"/>
              </a:rPr>
              <a:t>Activity Diagram of </a:t>
            </a:r>
            <a:br>
              <a:rPr lang="en-US" altLang="en-US" sz="3600" dirty="0" smtClean="0">
                <a:latin typeface="Arial" panose="020B0604020202020204" pitchFamily="34" charset="0"/>
                <a:ea typeface="ＭＳ Ｐゴシック" charset="-128"/>
                <a:cs typeface="Arial" panose="020B0604020202020204" pitchFamily="34" charset="0"/>
              </a:rPr>
            </a:br>
            <a:r>
              <a:rPr lang="en-US" altLang="en-US" sz="3600" dirty="0" smtClean="0">
                <a:latin typeface="Arial" panose="020B0604020202020204" pitchFamily="34" charset="0"/>
                <a:ea typeface="ＭＳ Ｐゴシック" charset="-128"/>
                <a:cs typeface="Arial" panose="020B0604020202020204" pitchFamily="34" charset="0"/>
              </a:rPr>
              <a:t>MIL DOD-STD-2167A</a:t>
            </a:r>
          </a:p>
        </p:txBody>
      </p:sp>
      <p:grpSp>
        <p:nvGrpSpPr>
          <p:cNvPr id="68611" name="Group 3"/>
          <p:cNvGrpSpPr>
            <a:grpSpLocks/>
          </p:cNvGrpSpPr>
          <p:nvPr/>
        </p:nvGrpSpPr>
        <p:grpSpPr bwMode="auto">
          <a:xfrm>
            <a:off x="93028" y="1279525"/>
            <a:ext cx="8866187" cy="5419725"/>
            <a:chOff x="75" y="424"/>
            <a:chExt cx="5662" cy="3459"/>
          </a:xfrm>
        </p:grpSpPr>
        <p:sp>
          <p:nvSpPr>
            <p:cNvPr id="68612" name="Rectangle 4"/>
            <p:cNvSpPr>
              <a:spLocks noChangeArrowheads="1"/>
            </p:cNvSpPr>
            <p:nvPr/>
          </p:nvSpPr>
          <p:spPr bwMode="auto">
            <a:xfrm>
              <a:off x="4784" y="1270"/>
              <a:ext cx="88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solidFill>
                    <a:srgbClr val="000000"/>
                  </a:solidFill>
                  <a:latin typeface="Courier New" charset="0"/>
                </a:rPr>
                <a:t>Preliminary</a:t>
              </a:r>
            </a:p>
            <a:p>
              <a:pPr algn="ctr"/>
              <a:r>
                <a:rPr lang="en-US" altLang="en-US" sz="1400" u="none">
                  <a:solidFill>
                    <a:srgbClr val="000000"/>
                  </a:solidFill>
                  <a:latin typeface="Courier New" charset="0"/>
                </a:rPr>
                <a:t>Design Review</a:t>
              </a:r>
              <a:endParaRPr lang="en-US" altLang="en-US" sz="1400" b="0" u="none">
                <a:latin typeface="Courier New" charset="0"/>
              </a:endParaRPr>
            </a:p>
          </p:txBody>
        </p:sp>
        <p:sp>
          <p:nvSpPr>
            <p:cNvPr id="68613" name="Rectangle 5"/>
            <p:cNvSpPr>
              <a:spLocks noChangeArrowheads="1"/>
            </p:cNvSpPr>
            <p:nvPr/>
          </p:nvSpPr>
          <p:spPr bwMode="auto">
            <a:xfrm>
              <a:off x="4715" y="2181"/>
              <a:ext cx="10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solidFill>
                    <a:srgbClr val="000000"/>
                  </a:solidFill>
                  <a:latin typeface="Courier New" charset="0"/>
                </a:rPr>
                <a:t>Critical Design</a:t>
              </a:r>
            </a:p>
            <a:p>
              <a:pPr algn="ctr"/>
              <a:r>
                <a:rPr lang="en-US" altLang="en-US" sz="1400" u="none">
                  <a:solidFill>
                    <a:srgbClr val="000000"/>
                  </a:solidFill>
                  <a:latin typeface="Courier New" charset="0"/>
                </a:rPr>
                <a:t>Review (CDR)</a:t>
              </a:r>
              <a:endParaRPr lang="en-US" altLang="en-US" sz="1400" b="0" u="none">
                <a:latin typeface="Courier New" charset="0"/>
              </a:endParaRPr>
            </a:p>
          </p:txBody>
        </p:sp>
        <p:sp>
          <p:nvSpPr>
            <p:cNvPr id="68614" name="Rectangle 6"/>
            <p:cNvSpPr>
              <a:spLocks noChangeArrowheads="1"/>
            </p:cNvSpPr>
            <p:nvPr/>
          </p:nvSpPr>
          <p:spPr bwMode="auto">
            <a:xfrm>
              <a:off x="109" y="982"/>
              <a:ext cx="81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solidFill>
                    <a:srgbClr val="000000"/>
                  </a:solidFill>
                  <a:latin typeface="Courier New" charset="0"/>
                </a:rPr>
                <a:t>System</a:t>
              </a:r>
            </a:p>
            <a:p>
              <a:pPr algn="ctr"/>
              <a:r>
                <a:rPr lang="en-US" altLang="en-US" sz="1400" u="none">
                  <a:solidFill>
                    <a:srgbClr val="000000"/>
                  </a:solidFill>
                  <a:latin typeface="Courier New" charset="0"/>
                </a:rPr>
                <a:t>Requirements</a:t>
              </a:r>
            </a:p>
            <a:p>
              <a:pPr algn="ctr"/>
              <a:r>
                <a:rPr lang="en-US" altLang="en-US" sz="1400" u="none">
                  <a:solidFill>
                    <a:srgbClr val="000000"/>
                  </a:solidFill>
                  <a:latin typeface="Courier New" charset="0"/>
                </a:rPr>
                <a:t>Review</a:t>
              </a:r>
              <a:endParaRPr lang="en-US" altLang="en-US" sz="1400" b="0" u="none">
                <a:latin typeface="Courier New" charset="0"/>
              </a:endParaRPr>
            </a:p>
          </p:txBody>
        </p:sp>
        <p:sp>
          <p:nvSpPr>
            <p:cNvPr id="68615" name="Rectangle 7"/>
            <p:cNvSpPr>
              <a:spLocks noChangeArrowheads="1"/>
            </p:cNvSpPr>
            <p:nvPr/>
          </p:nvSpPr>
          <p:spPr bwMode="auto">
            <a:xfrm>
              <a:off x="312" y="1991"/>
              <a:ext cx="4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solidFill>
                    <a:srgbClr val="000000"/>
                  </a:solidFill>
                  <a:latin typeface="Courier New" charset="0"/>
                </a:rPr>
                <a:t>System</a:t>
              </a:r>
            </a:p>
            <a:p>
              <a:pPr algn="ctr"/>
              <a:r>
                <a:rPr lang="en-US" altLang="en-US" sz="1400" u="none">
                  <a:solidFill>
                    <a:srgbClr val="000000"/>
                  </a:solidFill>
                  <a:latin typeface="Courier New" charset="0"/>
                </a:rPr>
                <a:t>Design</a:t>
              </a:r>
            </a:p>
            <a:p>
              <a:pPr algn="ctr"/>
              <a:r>
                <a:rPr lang="en-US" altLang="en-US" sz="1400" u="none">
                  <a:solidFill>
                    <a:srgbClr val="000000"/>
                  </a:solidFill>
                  <a:latin typeface="Courier New" charset="0"/>
                </a:rPr>
                <a:t>Review</a:t>
              </a:r>
              <a:endParaRPr lang="en-US" altLang="en-US" sz="1400" b="0" u="none">
                <a:latin typeface="Courier New" charset="0"/>
              </a:endParaRPr>
            </a:p>
          </p:txBody>
        </p:sp>
        <p:sp>
          <p:nvSpPr>
            <p:cNvPr id="68616" name="Rectangle 8"/>
            <p:cNvSpPr>
              <a:spLocks noChangeArrowheads="1"/>
            </p:cNvSpPr>
            <p:nvPr/>
          </p:nvSpPr>
          <p:spPr bwMode="auto">
            <a:xfrm>
              <a:off x="75" y="3000"/>
              <a:ext cx="88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solidFill>
                    <a:srgbClr val="000000"/>
                  </a:solidFill>
                  <a:latin typeface="Courier New" charset="0"/>
                </a:rPr>
                <a:t>Software</a:t>
              </a:r>
            </a:p>
            <a:p>
              <a:pPr algn="ctr"/>
              <a:r>
                <a:rPr lang="en-US" altLang="en-US" sz="1400" u="none">
                  <a:solidFill>
                    <a:srgbClr val="000000"/>
                  </a:solidFill>
                  <a:latin typeface="Courier New" charset="0"/>
                </a:rPr>
                <a:t>Specification</a:t>
              </a:r>
            </a:p>
            <a:p>
              <a:pPr algn="ctr"/>
              <a:r>
                <a:rPr lang="en-US" altLang="en-US" sz="1400" u="none">
                  <a:solidFill>
                    <a:srgbClr val="000000"/>
                  </a:solidFill>
                  <a:latin typeface="Courier New" charset="0"/>
                </a:rPr>
                <a:t>Review</a:t>
              </a:r>
              <a:endParaRPr lang="en-US" altLang="en-US" sz="1400" b="0" u="none">
                <a:latin typeface="Courier New" charset="0"/>
              </a:endParaRPr>
            </a:p>
          </p:txBody>
        </p:sp>
        <p:sp>
          <p:nvSpPr>
            <p:cNvPr id="68617" name="Line 9"/>
            <p:cNvSpPr>
              <a:spLocks noChangeShapeType="1"/>
            </p:cNvSpPr>
            <p:nvPr/>
          </p:nvSpPr>
          <p:spPr bwMode="auto">
            <a:xfrm>
              <a:off x="1368" y="199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18" name="Freeform 10"/>
            <p:cNvSpPr>
              <a:spLocks/>
            </p:cNvSpPr>
            <p:nvPr/>
          </p:nvSpPr>
          <p:spPr bwMode="auto">
            <a:xfrm>
              <a:off x="1340" y="1993"/>
              <a:ext cx="56" cy="112"/>
            </a:xfrm>
            <a:custGeom>
              <a:avLst/>
              <a:gdLst>
                <a:gd name="T0" fmla="*/ 56 w 56"/>
                <a:gd name="T1" fmla="*/ 0 h 112"/>
                <a:gd name="T2" fmla="*/ 28 w 56"/>
                <a:gd name="T3" fmla="*/ 112 h 112"/>
                <a:gd name="T4" fmla="*/ 0 w 56"/>
                <a:gd name="T5" fmla="*/ 0 h 112"/>
                <a:gd name="T6" fmla="*/ 0 60000 65536"/>
                <a:gd name="T7" fmla="*/ 0 60000 65536"/>
                <a:gd name="T8" fmla="*/ 0 60000 65536"/>
                <a:gd name="T9" fmla="*/ 0 w 56"/>
                <a:gd name="T10" fmla="*/ 0 h 112"/>
                <a:gd name="T11" fmla="*/ 56 w 56"/>
                <a:gd name="T12" fmla="*/ 112 h 112"/>
              </a:gdLst>
              <a:ahLst/>
              <a:cxnLst>
                <a:cxn ang="T6">
                  <a:pos x="T0" y="T1"/>
                </a:cxn>
                <a:cxn ang="T7">
                  <a:pos x="T2" y="T3"/>
                </a:cxn>
                <a:cxn ang="T8">
                  <a:pos x="T4" y="T5"/>
                </a:cxn>
              </a:cxnLst>
              <a:rect l="T9" t="T10" r="T11" b="T12"/>
              <a:pathLst>
                <a:path w="56" h="112">
                  <a:moveTo>
                    <a:pt x="56" y="0"/>
                  </a:moveTo>
                  <a:lnTo>
                    <a:pt x="28"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19" name="Line 11"/>
            <p:cNvSpPr>
              <a:spLocks noChangeShapeType="1"/>
            </p:cNvSpPr>
            <p:nvPr/>
          </p:nvSpPr>
          <p:spPr bwMode="auto">
            <a:xfrm>
              <a:off x="1368" y="1909"/>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20" name="Line 12"/>
            <p:cNvSpPr>
              <a:spLocks noChangeShapeType="1"/>
            </p:cNvSpPr>
            <p:nvPr/>
          </p:nvSpPr>
          <p:spPr bwMode="auto">
            <a:xfrm>
              <a:off x="1368" y="2329"/>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21" name="Freeform 13"/>
            <p:cNvSpPr>
              <a:spLocks/>
            </p:cNvSpPr>
            <p:nvPr/>
          </p:nvSpPr>
          <p:spPr bwMode="auto">
            <a:xfrm>
              <a:off x="1340" y="2329"/>
              <a:ext cx="56" cy="112"/>
            </a:xfrm>
            <a:custGeom>
              <a:avLst/>
              <a:gdLst>
                <a:gd name="T0" fmla="*/ 56 w 56"/>
                <a:gd name="T1" fmla="*/ 0 h 112"/>
                <a:gd name="T2" fmla="*/ 28 w 56"/>
                <a:gd name="T3" fmla="*/ 112 h 112"/>
                <a:gd name="T4" fmla="*/ 0 w 56"/>
                <a:gd name="T5" fmla="*/ 0 h 112"/>
                <a:gd name="T6" fmla="*/ 0 60000 65536"/>
                <a:gd name="T7" fmla="*/ 0 60000 65536"/>
                <a:gd name="T8" fmla="*/ 0 60000 65536"/>
                <a:gd name="T9" fmla="*/ 0 w 56"/>
                <a:gd name="T10" fmla="*/ 0 h 112"/>
                <a:gd name="T11" fmla="*/ 56 w 56"/>
                <a:gd name="T12" fmla="*/ 112 h 112"/>
              </a:gdLst>
              <a:ahLst/>
              <a:cxnLst>
                <a:cxn ang="T6">
                  <a:pos x="T0" y="T1"/>
                </a:cxn>
                <a:cxn ang="T7">
                  <a:pos x="T2" y="T3"/>
                </a:cxn>
                <a:cxn ang="T8">
                  <a:pos x="T4" y="T5"/>
                </a:cxn>
              </a:cxnLst>
              <a:rect l="T9" t="T10" r="T11" b="T12"/>
              <a:pathLst>
                <a:path w="56" h="112">
                  <a:moveTo>
                    <a:pt x="56" y="0"/>
                  </a:moveTo>
                  <a:lnTo>
                    <a:pt x="28"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22" name="Line 14"/>
            <p:cNvSpPr>
              <a:spLocks noChangeShapeType="1"/>
            </p:cNvSpPr>
            <p:nvPr/>
          </p:nvSpPr>
          <p:spPr bwMode="auto">
            <a:xfrm>
              <a:off x="1368" y="2245"/>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nvGrpSpPr>
            <p:cNvPr id="68623" name="Group 15"/>
            <p:cNvGrpSpPr>
              <a:grpSpLocks/>
            </p:cNvGrpSpPr>
            <p:nvPr/>
          </p:nvGrpSpPr>
          <p:grpSpPr bwMode="auto">
            <a:xfrm>
              <a:off x="1340" y="2902"/>
              <a:ext cx="56" cy="195"/>
              <a:chOff x="1340" y="2902"/>
              <a:chExt cx="56" cy="195"/>
            </a:xfrm>
          </p:grpSpPr>
          <p:sp>
            <p:nvSpPr>
              <p:cNvPr id="68725" name="Line 16"/>
              <p:cNvSpPr>
                <a:spLocks noChangeShapeType="1"/>
              </p:cNvSpPr>
              <p:nvPr/>
            </p:nvSpPr>
            <p:spPr bwMode="auto">
              <a:xfrm>
                <a:off x="1368" y="2986"/>
                <a:ext cx="1" cy="1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726" name="Freeform 17"/>
              <p:cNvSpPr>
                <a:spLocks/>
              </p:cNvSpPr>
              <p:nvPr/>
            </p:nvSpPr>
            <p:spPr bwMode="auto">
              <a:xfrm>
                <a:off x="1340" y="3000"/>
                <a:ext cx="56" cy="97"/>
              </a:xfrm>
              <a:custGeom>
                <a:avLst/>
                <a:gdLst>
                  <a:gd name="T0" fmla="*/ 56 w 56"/>
                  <a:gd name="T1" fmla="*/ 0 h 97"/>
                  <a:gd name="T2" fmla="*/ 28 w 56"/>
                  <a:gd name="T3" fmla="*/ 97 h 97"/>
                  <a:gd name="T4" fmla="*/ 0 w 56"/>
                  <a:gd name="T5" fmla="*/ 0 h 97"/>
                  <a:gd name="T6" fmla="*/ 0 60000 65536"/>
                  <a:gd name="T7" fmla="*/ 0 60000 65536"/>
                  <a:gd name="T8" fmla="*/ 0 60000 65536"/>
                  <a:gd name="T9" fmla="*/ 0 w 56"/>
                  <a:gd name="T10" fmla="*/ 0 h 97"/>
                  <a:gd name="T11" fmla="*/ 56 w 56"/>
                  <a:gd name="T12" fmla="*/ 97 h 97"/>
                </a:gdLst>
                <a:ahLst/>
                <a:cxnLst>
                  <a:cxn ang="T6">
                    <a:pos x="T0" y="T1"/>
                  </a:cxn>
                  <a:cxn ang="T7">
                    <a:pos x="T2" y="T3"/>
                  </a:cxn>
                  <a:cxn ang="T8">
                    <a:pos x="T4" y="T5"/>
                  </a:cxn>
                </a:cxnLst>
                <a:rect l="T9" t="T10" r="T11" b="T12"/>
                <a:pathLst>
                  <a:path w="56" h="97">
                    <a:moveTo>
                      <a:pt x="56" y="0"/>
                    </a:moveTo>
                    <a:lnTo>
                      <a:pt x="28" y="97"/>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727" name="Line 18"/>
              <p:cNvSpPr>
                <a:spLocks noChangeShapeType="1"/>
              </p:cNvSpPr>
              <p:nvPr/>
            </p:nvSpPr>
            <p:spPr bwMode="auto">
              <a:xfrm>
                <a:off x="1368" y="2902"/>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sp>
          <p:nvSpPr>
            <p:cNvPr id="68624" name="Line 19"/>
            <p:cNvSpPr>
              <a:spLocks noChangeShapeType="1"/>
            </p:cNvSpPr>
            <p:nvPr/>
          </p:nvSpPr>
          <p:spPr bwMode="auto">
            <a:xfrm flipH="1">
              <a:off x="1885" y="1658"/>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25" name="Freeform 20"/>
            <p:cNvSpPr>
              <a:spLocks/>
            </p:cNvSpPr>
            <p:nvPr/>
          </p:nvSpPr>
          <p:spPr bwMode="auto">
            <a:xfrm>
              <a:off x="1885" y="1630"/>
              <a:ext cx="112" cy="56"/>
            </a:xfrm>
            <a:custGeom>
              <a:avLst/>
              <a:gdLst>
                <a:gd name="T0" fmla="*/ 112 w 112"/>
                <a:gd name="T1" fmla="*/ 56 h 56"/>
                <a:gd name="T2" fmla="*/ 0 w 112"/>
                <a:gd name="T3" fmla="*/ 28 h 56"/>
                <a:gd name="T4" fmla="*/ 112 w 112"/>
                <a:gd name="T5" fmla="*/ 0 h 56"/>
                <a:gd name="T6" fmla="*/ 0 60000 65536"/>
                <a:gd name="T7" fmla="*/ 0 60000 65536"/>
                <a:gd name="T8" fmla="*/ 0 60000 65536"/>
                <a:gd name="T9" fmla="*/ 0 w 112"/>
                <a:gd name="T10" fmla="*/ 0 h 56"/>
                <a:gd name="T11" fmla="*/ 112 w 112"/>
                <a:gd name="T12" fmla="*/ 56 h 56"/>
              </a:gdLst>
              <a:ahLst/>
              <a:cxnLst>
                <a:cxn ang="T6">
                  <a:pos x="T0" y="T1"/>
                </a:cxn>
                <a:cxn ang="T7">
                  <a:pos x="T2" y="T3"/>
                </a:cxn>
                <a:cxn ang="T8">
                  <a:pos x="T4" y="T5"/>
                </a:cxn>
              </a:cxnLst>
              <a:rect l="T9" t="T10" r="T11" b="T12"/>
              <a:pathLst>
                <a:path w="112" h="56">
                  <a:moveTo>
                    <a:pt x="112" y="56"/>
                  </a:moveTo>
                  <a:lnTo>
                    <a:pt x="0" y="28"/>
                  </a:lnTo>
                  <a:lnTo>
                    <a:pt x="112"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26" name="Freeform 21"/>
            <p:cNvSpPr>
              <a:spLocks/>
            </p:cNvSpPr>
            <p:nvPr/>
          </p:nvSpPr>
          <p:spPr bwMode="auto">
            <a:xfrm>
              <a:off x="1508" y="1658"/>
              <a:ext cx="712" cy="517"/>
            </a:xfrm>
            <a:custGeom>
              <a:avLst/>
              <a:gdLst>
                <a:gd name="T0" fmla="*/ 0 w 712"/>
                <a:gd name="T1" fmla="*/ 517 h 517"/>
                <a:gd name="T2" fmla="*/ 712 w 712"/>
                <a:gd name="T3" fmla="*/ 517 h 517"/>
                <a:gd name="T4" fmla="*/ 712 w 712"/>
                <a:gd name="T5" fmla="*/ 0 h 517"/>
                <a:gd name="T6" fmla="*/ 489 w 712"/>
                <a:gd name="T7" fmla="*/ 0 h 517"/>
                <a:gd name="T8" fmla="*/ 0 60000 65536"/>
                <a:gd name="T9" fmla="*/ 0 60000 65536"/>
                <a:gd name="T10" fmla="*/ 0 60000 65536"/>
                <a:gd name="T11" fmla="*/ 0 60000 65536"/>
                <a:gd name="T12" fmla="*/ 0 w 712"/>
                <a:gd name="T13" fmla="*/ 0 h 517"/>
                <a:gd name="T14" fmla="*/ 712 w 712"/>
                <a:gd name="T15" fmla="*/ 517 h 517"/>
              </a:gdLst>
              <a:ahLst/>
              <a:cxnLst>
                <a:cxn ang="T8">
                  <a:pos x="T0" y="T1"/>
                </a:cxn>
                <a:cxn ang="T9">
                  <a:pos x="T2" y="T3"/>
                </a:cxn>
                <a:cxn ang="T10">
                  <a:pos x="T4" y="T5"/>
                </a:cxn>
                <a:cxn ang="T11">
                  <a:pos x="T6" y="T7"/>
                </a:cxn>
              </a:cxnLst>
              <a:rect l="T12" t="T13" r="T14" b="T15"/>
              <a:pathLst>
                <a:path w="712" h="517">
                  <a:moveTo>
                    <a:pt x="0" y="517"/>
                  </a:moveTo>
                  <a:lnTo>
                    <a:pt x="712" y="517"/>
                  </a:lnTo>
                  <a:lnTo>
                    <a:pt x="712" y="0"/>
                  </a:lnTo>
                  <a:lnTo>
                    <a:pt x="489"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27" name="Freeform 22"/>
            <p:cNvSpPr>
              <a:spLocks/>
            </p:cNvSpPr>
            <p:nvPr/>
          </p:nvSpPr>
          <p:spPr bwMode="auto">
            <a:xfrm>
              <a:off x="1885" y="2650"/>
              <a:ext cx="98" cy="56"/>
            </a:xfrm>
            <a:custGeom>
              <a:avLst/>
              <a:gdLst>
                <a:gd name="T0" fmla="*/ 98 w 98"/>
                <a:gd name="T1" fmla="*/ 56 h 56"/>
                <a:gd name="T2" fmla="*/ 0 w 98"/>
                <a:gd name="T3" fmla="*/ 28 h 56"/>
                <a:gd name="T4" fmla="*/ 98 w 98"/>
                <a:gd name="T5" fmla="*/ 0 h 56"/>
                <a:gd name="T6" fmla="*/ 0 60000 65536"/>
                <a:gd name="T7" fmla="*/ 0 60000 65536"/>
                <a:gd name="T8" fmla="*/ 0 60000 65536"/>
                <a:gd name="T9" fmla="*/ 0 w 98"/>
                <a:gd name="T10" fmla="*/ 0 h 56"/>
                <a:gd name="T11" fmla="*/ 98 w 98"/>
                <a:gd name="T12" fmla="*/ 56 h 56"/>
              </a:gdLst>
              <a:ahLst/>
              <a:cxnLst>
                <a:cxn ang="T6">
                  <a:pos x="T0" y="T1"/>
                </a:cxn>
                <a:cxn ang="T7">
                  <a:pos x="T2" y="T3"/>
                </a:cxn>
                <a:cxn ang="T8">
                  <a:pos x="T4" y="T5"/>
                </a:cxn>
              </a:cxnLst>
              <a:rect l="T9" t="T10" r="T11" b="T12"/>
              <a:pathLst>
                <a:path w="98" h="56">
                  <a:moveTo>
                    <a:pt x="98" y="56"/>
                  </a:moveTo>
                  <a:lnTo>
                    <a:pt x="0" y="28"/>
                  </a:lnTo>
                  <a:lnTo>
                    <a:pt x="9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28" name="Freeform 23"/>
            <p:cNvSpPr>
              <a:spLocks/>
            </p:cNvSpPr>
            <p:nvPr/>
          </p:nvSpPr>
          <p:spPr bwMode="auto">
            <a:xfrm>
              <a:off x="1508" y="2678"/>
              <a:ext cx="726" cy="489"/>
            </a:xfrm>
            <a:custGeom>
              <a:avLst/>
              <a:gdLst>
                <a:gd name="T0" fmla="*/ 0 w 726"/>
                <a:gd name="T1" fmla="*/ 489 h 489"/>
                <a:gd name="T2" fmla="*/ 726 w 726"/>
                <a:gd name="T3" fmla="*/ 489 h 489"/>
                <a:gd name="T4" fmla="*/ 726 w 726"/>
                <a:gd name="T5" fmla="*/ 0 h 489"/>
                <a:gd name="T6" fmla="*/ 489 w 726"/>
                <a:gd name="T7" fmla="*/ 0 h 489"/>
                <a:gd name="T8" fmla="*/ 0 60000 65536"/>
                <a:gd name="T9" fmla="*/ 0 60000 65536"/>
                <a:gd name="T10" fmla="*/ 0 60000 65536"/>
                <a:gd name="T11" fmla="*/ 0 60000 65536"/>
                <a:gd name="T12" fmla="*/ 0 w 726"/>
                <a:gd name="T13" fmla="*/ 0 h 489"/>
                <a:gd name="T14" fmla="*/ 726 w 726"/>
                <a:gd name="T15" fmla="*/ 489 h 489"/>
              </a:gdLst>
              <a:ahLst/>
              <a:cxnLst>
                <a:cxn ang="T8">
                  <a:pos x="T0" y="T1"/>
                </a:cxn>
                <a:cxn ang="T9">
                  <a:pos x="T2" y="T3"/>
                </a:cxn>
                <a:cxn ang="T10">
                  <a:pos x="T4" y="T5"/>
                </a:cxn>
                <a:cxn ang="T11">
                  <a:pos x="T6" y="T7"/>
                </a:cxn>
              </a:cxnLst>
              <a:rect l="T12" t="T13" r="T14" b="T15"/>
              <a:pathLst>
                <a:path w="726" h="489">
                  <a:moveTo>
                    <a:pt x="0" y="489"/>
                  </a:moveTo>
                  <a:lnTo>
                    <a:pt x="726" y="489"/>
                  </a:lnTo>
                  <a:lnTo>
                    <a:pt x="726" y="0"/>
                  </a:lnTo>
                  <a:lnTo>
                    <a:pt x="489"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29" name="Line 24"/>
            <p:cNvSpPr>
              <a:spLocks noChangeShapeType="1"/>
            </p:cNvSpPr>
            <p:nvPr/>
          </p:nvSpPr>
          <p:spPr bwMode="auto">
            <a:xfrm flipH="1">
              <a:off x="1885" y="2678"/>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30" name="Line 25"/>
            <p:cNvSpPr>
              <a:spLocks noChangeShapeType="1"/>
            </p:cNvSpPr>
            <p:nvPr/>
          </p:nvSpPr>
          <p:spPr bwMode="auto">
            <a:xfrm>
              <a:off x="1368" y="1001"/>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31" name="Freeform 26"/>
            <p:cNvSpPr>
              <a:spLocks/>
            </p:cNvSpPr>
            <p:nvPr/>
          </p:nvSpPr>
          <p:spPr bwMode="auto">
            <a:xfrm>
              <a:off x="1340" y="1015"/>
              <a:ext cx="56" cy="98"/>
            </a:xfrm>
            <a:custGeom>
              <a:avLst/>
              <a:gdLst>
                <a:gd name="T0" fmla="*/ 56 w 56"/>
                <a:gd name="T1" fmla="*/ 0 h 98"/>
                <a:gd name="T2" fmla="*/ 28 w 56"/>
                <a:gd name="T3" fmla="*/ 98 h 98"/>
                <a:gd name="T4" fmla="*/ 0 w 56"/>
                <a:gd name="T5" fmla="*/ 0 h 98"/>
                <a:gd name="T6" fmla="*/ 0 60000 65536"/>
                <a:gd name="T7" fmla="*/ 0 60000 65536"/>
                <a:gd name="T8" fmla="*/ 0 60000 65536"/>
                <a:gd name="T9" fmla="*/ 0 w 56"/>
                <a:gd name="T10" fmla="*/ 0 h 98"/>
                <a:gd name="T11" fmla="*/ 56 w 56"/>
                <a:gd name="T12" fmla="*/ 98 h 98"/>
              </a:gdLst>
              <a:ahLst/>
              <a:cxnLst>
                <a:cxn ang="T6">
                  <a:pos x="T0" y="T1"/>
                </a:cxn>
                <a:cxn ang="T7">
                  <a:pos x="T2" y="T3"/>
                </a:cxn>
                <a:cxn ang="T8">
                  <a:pos x="T4" y="T5"/>
                </a:cxn>
              </a:cxnLst>
              <a:rect l="T9" t="T10" r="T11" b="T12"/>
              <a:pathLst>
                <a:path w="56" h="98">
                  <a:moveTo>
                    <a:pt x="56" y="0"/>
                  </a:moveTo>
                  <a:lnTo>
                    <a:pt x="28" y="98"/>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32" name="Line 27"/>
            <p:cNvSpPr>
              <a:spLocks noChangeShapeType="1"/>
            </p:cNvSpPr>
            <p:nvPr/>
          </p:nvSpPr>
          <p:spPr bwMode="auto">
            <a:xfrm>
              <a:off x="1368" y="917"/>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33" name="Line 28"/>
            <p:cNvSpPr>
              <a:spLocks noChangeShapeType="1"/>
            </p:cNvSpPr>
            <p:nvPr/>
          </p:nvSpPr>
          <p:spPr bwMode="auto">
            <a:xfrm>
              <a:off x="1368" y="1336"/>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34" name="Freeform 29"/>
            <p:cNvSpPr>
              <a:spLocks/>
            </p:cNvSpPr>
            <p:nvPr/>
          </p:nvSpPr>
          <p:spPr bwMode="auto">
            <a:xfrm>
              <a:off x="1340" y="1350"/>
              <a:ext cx="56" cy="98"/>
            </a:xfrm>
            <a:custGeom>
              <a:avLst/>
              <a:gdLst>
                <a:gd name="T0" fmla="*/ 56 w 56"/>
                <a:gd name="T1" fmla="*/ 0 h 98"/>
                <a:gd name="T2" fmla="*/ 28 w 56"/>
                <a:gd name="T3" fmla="*/ 98 h 98"/>
                <a:gd name="T4" fmla="*/ 0 w 56"/>
                <a:gd name="T5" fmla="*/ 0 h 98"/>
                <a:gd name="T6" fmla="*/ 0 60000 65536"/>
                <a:gd name="T7" fmla="*/ 0 60000 65536"/>
                <a:gd name="T8" fmla="*/ 0 60000 65536"/>
                <a:gd name="T9" fmla="*/ 0 w 56"/>
                <a:gd name="T10" fmla="*/ 0 h 98"/>
                <a:gd name="T11" fmla="*/ 56 w 56"/>
                <a:gd name="T12" fmla="*/ 98 h 98"/>
              </a:gdLst>
              <a:ahLst/>
              <a:cxnLst>
                <a:cxn ang="T6">
                  <a:pos x="T0" y="T1"/>
                </a:cxn>
                <a:cxn ang="T7">
                  <a:pos x="T2" y="T3"/>
                </a:cxn>
                <a:cxn ang="T8">
                  <a:pos x="T4" y="T5"/>
                </a:cxn>
              </a:cxnLst>
              <a:rect l="T9" t="T10" r="T11" b="T12"/>
              <a:pathLst>
                <a:path w="56" h="98">
                  <a:moveTo>
                    <a:pt x="56" y="0"/>
                  </a:moveTo>
                  <a:lnTo>
                    <a:pt x="28" y="98"/>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35" name="Line 30"/>
            <p:cNvSpPr>
              <a:spLocks noChangeShapeType="1"/>
            </p:cNvSpPr>
            <p:nvPr/>
          </p:nvSpPr>
          <p:spPr bwMode="auto">
            <a:xfrm>
              <a:off x="1368" y="1253"/>
              <a:ext cx="1" cy="8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36" name="Line 31"/>
            <p:cNvSpPr>
              <a:spLocks noChangeShapeType="1"/>
            </p:cNvSpPr>
            <p:nvPr/>
          </p:nvSpPr>
          <p:spPr bwMode="auto">
            <a:xfrm flipH="1">
              <a:off x="1885" y="666"/>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37" name="Freeform 32"/>
            <p:cNvSpPr>
              <a:spLocks/>
            </p:cNvSpPr>
            <p:nvPr/>
          </p:nvSpPr>
          <p:spPr bwMode="auto">
            <a:xfrm>
              <a:off x="1885" y="638"/>
              <a:ext cx="112" cy="70"/>
            </a:xfrm>
            <a:custGeom>
              <a:avLst/>
              <a:gdLst>
                <a:gd name="T0" fmla="*/ 112 w 112"/>
                <a:gd name="T1" fmla="*/ 70 h 70"/>
                <a:gd name="T2" fmla="*/ 0 w 112"/>
                <a:gd name="T3" fmla="*/ 28 h 70"/>
                <a:gd name="T4" fmla="*/ 112 w 112"/>
                <a:gd name="T5" fmla="*/ 0 h 70"/>
                <a:gd name="T6" fmla="*/ 0 60000 65536"/>
                <a:gd name="T7" fmla="*/ 0 60000 65536"/>
                <a:gd name="T8" fmla="*/ 0 60000 65536"/>
                <a:gd name="T9" fmla="*/ 0 w 112"/>
                <a:gd name="T10" fmla="*/ 0 h 70"/>
                <a:gd name="T11" fmla="*/ 112 w 112"/>
                <a:gd name="T12" fmla="*/ 70 h 70"/>
              </a:gdLst>
              <a:ahLst/>
              <a:cxnLst>
                <a:cxn ang="T6">
                  <a:pos x="T0" y="T1"/>
                </a:cxn>
                <a:cxn ang="T7">
                  <a:pos x="T2" y="T3"/>
                </a:cxn>
                <a:cxn ang="T8">
                  <a:pos x="T4" y="T5"/>
                </a:cxn>
              </a:cxnLst>
              <a:rect l="T9" t="T10" r="T11" b="T12"/>
              <a:pathLst>
                <a:path w="112" h="70">
                  <a:moveTo>
                    <a:pt x="112" y="70"/>
                  </a:moveTo>
                  <a:lnTo>
                    <a:pt x="0" y="28"/>
                  </a:lnTo>
                  <a:lnTo>
                    <a:pt x="112"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38" name="Freeform 33"/>
            <p:cNvSpPr>
              <a:spLocks/>
            </p:cNvSpPr>
            <p:nvPr/>
          </p:nvSpPr>
          <p:spPr bwMode="auto">
            <a:xfrm>
              <a:off x="1508" y="666"/>
              <a:ext cx="726" cy="517"/>
            </a:xfrm>
            <a:custGeom>
              <a:avLst/>
              <a:gdLst>
                <a:gd name="T0" fmla="*/ 0 w 726"/>
                <a:gd name="T1" fmla="*/ 517 h 517"/>
                <a:gd name="T2" fmla="*/ 726 w 726"/>
                <a:gd name="T3" fmla="*/ 517 h 517"/>
                <a:gd name="T4" fmla="*/ 726 w 726"/>
                <a:gd name="T5" fmla="*/ 0 h 517"/>
                <a:gd name="T6" fmla="*/ 489 w 726"/>
                <a:gd name="T7" fmla="*/ 0 h 517"/>
                <a:gd name="T8" fmla="*/ 0 60000 65536"/>
                <a:gd name="T9" fmla="*/ 0 60000 65536"/>
                <a:gd name="T10" fmla="*/ 0 60000 65536"/>
                <a:gd name="T11" fmla="*/ 0 60000 65536"/>
                <a:gd name="T12" fmla="*/ 0 w 726"/>
                <a:gd name="T13" fmla="*/ 0 h 517"/>
                <a:gd name="T14" fmla="*/ 726 w 726"/>
                <a:gd name="T15" fmla="*/ 517 h 517"/>
              </a:gdLst>
              <a:ahLst/>
              <a:cxnLst>
                <a:cxn ang="T8">
                  <a:pos x="T0" y="T1"/>
                </a:cxn>
                <a:cxn ang="T9">
                  <a:pos x="T2" y="T3"/>
                </a:cxn>
                <a:cxn ang="T10">
                  <a:pos x="T4" y="T5"/>
                </a:cxn>
                <a:cxn ang="T11">
                  <a:pos x="T6" y="T7"/>
                </a:cxn>
              </a:cxnLst>
              <a:rect l="T12" t="T13" r="T14" b="T15"/>
              <a:pathLst>
                <a:path w="726" h="517">
                  <a:moveTo>
                    <a:pt x="0" y="517"/>
                  </a:moveTo>
                  <a:lnTo>
                    <a:pt x="726" y="517"/>
                  </a:lnTo>
                  <a:lnTo>
                    <a:pt x="726" y="0"/>
                  </a:lnTo>
                  <a:lnTo>
                    <a:pt x="489"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639" name="Group 34"/>
            <p:cNvGrpSpPr>
              <a:grpSpLocks/>
            </p:cNvGrpSpPr>
            <p:nvPr/>
          </p:nvGrpSpPr>
          <p:grpSpPr bwMode="auto">
            <a:xfrm>
              <a:off x="865" y="456"/>
              <a:ext cx="1020" cy="475"/>
              <a:chOff x="264" y="456"/>
              <a:chExt cx="1020" cy="475"/>
            </a:xfrm>
          </p:grpSpPr>
          <p:sp>
            <p:nvSpPr>
              <p:cNvPr id="68720" name="AutoShape 35"/>
              <p:cNvSpPr>
                <a:spLocks noChangeArrowheads="1"/>
              </p:cNvSpPr>
              <p:nvPr/>
            </p:nvSpPr>
            <p:spPr bwMode="auto">
              <a:xfrm>
                <a:off x="264" y="456"/>
                <a:ext cx="1020" cy="475"/>
              </a:xfrm>
              <a:prstGeom prst="roundRect">
                <a:avLst>
                  <a:gd name="adj" fmla="val 47051"/>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721" name="Group 36"/>
              <p:cNvGrpSpPr>
                <a:grpSpLocks/>
              </p:cNvGrpSpPr>
              <p:nvPr/>
            </p:nvGrpSpPr>
            <p:grpSpPr bwMode="auto">
              <a:xfrm>
                <a:off x="348" y="508"/>
                <a:ext cx="818" cy="374"/>
                <a:chOff x="375" y="532"/>
                <a:chExt cx="818" cy="374"/>
              </a:xfrm>
            </p:grpSpPr>
            <p:sp>
              <p:nvSpPr>
                <p:cNvPr id="68722" name="Rectangle 37"/>
                <p:cNvSpPr>
                  <a:spLocks noChangeArrowheads="1"/>
                </p:cNvSpPr>
                <p:nvPr/>
              </p:nvSpPr>
              <p:spPr bwMode="auto">
                <a:xfrm>
                  <a:off x="576" y="532"/>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System</a:t>
                  </a:r>
                  <a:endParaRPr lang="en-US" altLang="en-US" sz="1400" b="0" u="none">
                    <a:latin typeface="Courier New" charset="0"/>
                  </a:endParaRPr>
                </a:p>
              </p:txBody>
            </p:sp>
            <p:sp>
              <p:nvSpPr>
                <p:cNvPr id="68723" name="Rectangle 38"/>
                <p:cNvSpPr>
                  <a:spLocks noChangeArrowheads="1"/>
                </p:cNvSpPr>
                <p:nvPr/>
              </p:nvSpPr>
              <p:spPr bwMode="auto">
                <a:xfrm>
                  <a:off x="375" y="645"/>
                  <a:ext cx="8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Requirements</a:t>
                  </a:r>
                  <a:endParaRPr lang="en-US" altLang="en-US" sz="1400" b="0" u="none">
                    <a:latin typeface="Courier New" charset="0"/>
                  </a:endParaRPr>
                </a:p>
              </p:txBody>
            </p:sp>
            <p:sp>
              <p:nvSpPr>
                <p:cNvPr id="68724" name="Rectangle 39"/>
                <p:cNvSpPr>
                  <a:spLocks noChangeArrowheads="1"/>
                </p:cNvSpPr>
                <p:nvPr/>
              </p:nvSpPr>
              <p:spPr bwMode="auto">
                <a:xfrm>
                  <a:off x="509" y="770"/>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Analysis</a:t>
                  </a:r>
                  <a:endParaRPr lang="en-US" altLang="en-US" sz="1400" b="0" u="none">
                    <a:latin typeface="Courier New" charset="0"/>
                  </a:endParaRPr>
                </a:p>
              </p:txBody>
            </p:sp>
          </p:grpSp>
        </p:grpSp>
        <p:grpSp>
          <p:nvGrpSpPr>
            <p:cNvPr id="68640" name="Group 40"/>
            <p:cNvGrpSpPr>
              <a:grpSpLocks/>
            </p:cNvGrpSpPr>
            <p:nvPr/>
          </p:nvGrpSpPr>
          <p:grpSpPr bwMode="auto">
            <a:xfrm>
              <a:off x="865" y="2441"/>
              <a:ext cx="1020" cy="475"/>
              <a:chOff x="264" y="2441"/>
              <a:chExt cx="1020" cy="475"/>
            </a:xfrm>
          </p:grpSpPr>
          <p:sp>
            <p:nvSpPr>
              <p:cNvPr id="68715" name="AutoShape 41"/>
              <p:cNvSpPr>
                <a:spLocks noChangeArrowheads="1"/>
              </p:cNvSpPr>
              <p:nvPr/>
            </p:nvSpPr>
            <p:spPr bwMode="auto">
              <a:xfrm>
                <a:off x="264" y="2441"/>
                <a:ext cx="1020" cy="475"/>
              </a:xfrm>
              <a:prstGeom prst="roundRect">
                <a:avLst>
                  <a:gd name="adj" fmla="val 47051"/>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716" name="Group 42"/>
              <p:cNvGrpSpPr>
                <a:grpSpLocks/>
              </p:cNvGrpSpPr>
              <p:nvPr/>
            </p:nvGrpSpPr>
            <p:grpSpPr bwMode="auto">
              <a:xfrm>
                <a:off x="348" y="2493"/>
                <a:ext cx="818" cy="373"/>
                <a:chOff x="375" y="2517"/>
                <a:chExt cx="818" cy="373"/>
              </a:xfrm>
            </p:grpSpPr>
            <p:sp>
              <p:nvSpPr>
                <p:cNvPr id="68717" name="Rectangle 43"/>
                <p:cNvSpPr>
                  <a:spLocks noChangeArrowheads="1"/>
                </p:cNvSpPr>
                <p:nvPr/>
              </p:nvSpPr>
              <p:spPr bwMode="auto">
                <a:xfrm>
                  <a:off x="509" y="2517"/>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Software</a:t>
                  </a:r>
                  <a:endParaRPr lang="en-US" altLang="en-US" sz="1400" b="0" u="none">
                    <a:latin typeface="Courier New" charset="0"/>
                  </a:endParaRPr>
                </a:p>
              </p:txBody>
            </p:sp>
            <p:sp>
              <p:nvSpPr>
                <p:cNvPr id="68718" name="Rectangle 44"/>
                <p:cNvSpPr>
                  <a:spLocks noChangeArrowheads="1"/>
                </p:cNvSpPr>
                <p:nvPr/>
              </p:nvSpPr>
              <p:spPr bwMode="auto">
                <a:xfrm>
                  <a:off x="375" y="2648"/>
                  <a:ext cx="8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Requirements</a:t>
                  </a:r>
                  <a:endParaRPr lang="en-US" altLang="en-US" sz="1400" b="0" u="none">
                    <a:latin typeface="Courier New" charset="0"/>
                  </a:endParaRPr>
                </a:p>
              </p:txBody>
            </p:sp>
            <p:sp>
              <p:nvSpPr>
                <p:cNvPr id="68719" name="Rectangle 45"/>
                <p:cNvSpPr>
                  <a:spLocks noChangeArrowheads="1"/>
                </p:cNvSpPr>
                <p:nvPr/>
              </p:nvSpPr>
              <p:spPr bwMode="auto">
                <a:xfrm>
                  <a:off x="509" y="2754"/>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Analysis</a:t>
                  </a:r>
                  <a:endParaRPr lang="en-US" altLang="en-US" sz="1400" b="0" u="none">
                    <a:latin typeface="Courier New" charset="0"/>
                  </a:endParaRPr>
                </a:p>
              </p:txBody>
            </p:sp>
          </p:grpSp>
        </p:grpSp>
        <p:sp>
          <p:nvSpPr>
            <p:cNvPr id="68641" name="Freeform 46"/>
            <p:cNvSpPr>
              <a:spLocks/>
            </p:cNvSpPr>
            <p:nvPr/>
          </p:nvSpPr>
          <p:spPr bwMode="auto">
            <a:xfrm>
              <a:off x="1242" y="1113"/>
              <a:ext cx="266" cy="140"/>
            </a:xfrm>
            <a:custGeom>
              <a:avLst/>
              <a:gdLst>
                <a:gd name="T0" fmla="*/ 0 w 266"/>
                <a:gd name="T1" fmla="*/ 70 h 140"/>
                <a:gd name="T2" fmla="*/ 126 w 266"/>
                <a:gd name="T3" fmla="*/ 0 h 140"/>
                <a:gd name="T4" fmla="*/ 266 w 266"/>
                <a:gd name="T5" fmla="*/ 70 h 140"/>
                <a:gd name="T6" fmla="*/ 126 w 266"/>
                <a:gd name="T7" fmla="*/ 140 h 140"/>
                <a:gd name="T8" fmla="*/ 0 w 266"/>
                <a:gd name="T9" fmla="*/ 70 h 140"/>
                <a:gd name="T10" fmla="*/ 0 60000 65536"/>
                <a:gd name="T11" fmla="*/ 0 60000 65536"/>
                <a:gd name="T12" fmla="*/ 0 60000 65536"/>
                <a:gd name="T13" fmla="*/ 0 60000 65536"/>
                <a:gd name="T14" fmla="*/ 0 60000 65536"/>
                <a:gd name="T15" fmla="*/ 0 w 266"/>
                <a:gd name="T16" fmla="*/ 0 h 140"/>
                <a:gd name="T17" fmla="*/ 266 w 266"/>
                <a:gd name="T18" fmla="*/ 140 h 140"/>
              </a:gdLst>
              <a:ahLst/>
              <a:cxnLst>
                <a:cxn ang="T10">
                  <a:pos x="T0" y="T1"/>
                </a:cxn>
                <a:cxn ang="T11">
                  <a:pos x="T2" y="T3"/>
                </a:cxn>
                <a:cxn ang="T12">
                  <a:pos x="T4" y="T5"/>
                </a:cxn>
                <a:cxn ang="T13">
                  <a:pos x="T6" y="T7"/>
                </a:cxn>
                <a:cxn ang="T14">
                  <a:pos x="T8" y="T9"/>
                </a:cxn>
              </a:cxnLst>
              <a:rect l="T15" t="T16" r="T17" b="T18"/>
              <a:pathLst>
                <a:path w="266" h="140">
                  <a:moveTo>
                    <a:pt x="0" y="70"/>
                  </a:moveTo>
                  <a:lnTo>
                    <a:pt x="126" y="0"/>
                  </a:lnTo>
                  <a:lnTo>
                    <a:pt x="266" y="70"/>
                  </a:lnTo>
                  <a:lnTo>
                    <a:pt x="126" y="140"/>
                  </a:lnTo>
                  <a:lnTo>
                    <a:pt x="0" y="70"/>
                  </a:lnTo>
                  <a:close/>
                </a:path>
              </a:pathLst>
            </a:custGeom>
            <a:solidFill>
              <a:schemeClr val="bg1"/>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42" name="Freeform 47"/>
            <p:cNvSpPr>
              <a:spLocks/>
            </p:cNvSpPr>
            <p:nvPr/>
          </p:nvSpPr>
          <p:spPr bwMode="auto">
            <a:xfrm>
              <a:off x="1242" y="2119"/>
              <a:ext cx="266" cy="126"/>
            </a:xfrm>
            <a:custGeom>
              <a:avLst/>
              <a:gdLst>
                <a:gd name="T0" fmla="*/ 0 w 266"/>
                <a:gd name="T1" fmla="*/ 56 h 126"/>
                <a:gd name="T2" fmla="*/ 126 w 266"/>
                <a:gd name="T3" fmla="*/ 0 h 126"/>
                <a:gd name="T4" fmla="*/ 266 w 266"/>
                <a:gd name="T5" fmla="*/ 56 h 126"/>
                <a:gd name="T6" fmla="*/ 126 w 266"/>
                <a:gd name="T7" fmla="*/ 126 h 126"/>
                <a:gd name="T8" fmla="*/ 0 w 266"/>
                <a:gd name="T9" fmla="*/ 56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56"/>
                  </a:moveTo>
                  <a:lnTo>
                    <a:pt x="126" y="0"/>
                  </a:lnTo>
                  <a:lnTo>
                    <a:pt x="266" y="56"/>
                  </a:lnTo>
                  <a:lnTo>
                    <a:pt x="126" y="126"/>
                  </a:lnTo>
                  <a:lnTo>
                    <a:pt x="0" y="56"/>
                  </a:lnTo>
                  <a:close/>
                </a:path>
              </a:pathLst>
            </a:custGeom>
            <a:solidFill>
              <a:schemeClr val="bg1"/>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43" name="Freeform 48"/>
            <p:cNvSpPr>
              <a:spLocks/>
            </p:cNvSpPr>
            <p:nvPr/>
          </p:nvSpPr>
          <p:spPr bwMode="auto">
            <a:xfrm>
              <a:off x="1242" y="3111"/>
              <a:ext cx="266" cy="126"/>
            </a:xfrm>
            <a:custGeom>
              <a:avLst/>
              <a:gdLst>
                <a:gd name="T0" fmla="*/ 0 w 266"/>
                <a:gd name="T1" fmla="*/ 56 h 126"/>
                <a:gd name="T2" fmla="*/ 126 w 266"/>
                <a:gd name="T3" fmla="*/ 0 h 126"/>
                <a:gd name="T4" fmla="*/ 266 w 266"/>
                <a:gd name="T5" fmla="*/ 56 h 126"/>
                <a:gd name="T6" fmla="*/ 126 w 266"/>
                <a:gd name="T7" fmla="*/ 126 h 126"/>
                <a:gd name="T8" fmla="*/ 0 w 266"/>
                <a:gd name="T9" fmla="*/ 56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56"/>
                  </a:moveTo>
                  <a:lnTo>
                    <a:pt x="126" y="0"/>
                  </a:lnTo>
                  <a:lnTo>
                    <a:pt x="266" y="56"/>
                  </a:lnTo>
                  <a:lnTo>
                    <a:pt x="126" y="126"/>
                  </a:lnTo>
                  <a:lnTo>
                    <a:pt x="0" y="56"/>
                  </a:lnTo>
                  <a:close/>
                </a:path>
              </a:pathLst>
            </a:custGeom>
            <a:solidFill>
              <a:schemeClr val="bg1"/>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644" name="Group 49"/>
            <p:cNvGrpSpPr>
              <a:grpSpLocks/>
            </p:cNvGrpSpPr>
            <p:nvPr/>
          </p:nvGrpSpPr>
          <p:grpSpPr bwMode="auto">
            <a:xfrm>
              <a:off x="865" y="1448"/>
              <a:ext cx="1020" cy="475"/>
              <a:chOff x="264" y="1448"/>
              <a:chExt cx="1020" cy="475"/>
            </a:xfrm>
          </p:grpSpPr>
          <p:sp>
            <p:nvSpPr>
              <p:cNvPr id="68711" name="AutoShape 50"/>
              <p:cNvSpPr>
                <a:spLocks noChangeArrowheads="1"/>
              </p:cNvSpPr>
              <p:nvPr/>
            </p:nvSpPr>
            <p:spPr bwMode="auto">
              <a:xfrm>
                <a:off x="264" y="1448"/>
                <a:ext cx="1020" cy="475"/>
              </a:xfrm>
              <a:prstGeom prst="roundRect">
                <a:avLst>
                  <a:gd name="adj" fmla="val 47051"/>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712" name="Group 51"/>
              <p:cNvGrpSpPr>
                <a:grpSpLocks/>
              </p:cNvGrpSpPr>
              <p:nvPr/>
            </p:nvGrpSpPr>
            <p:grpSpPr bwMode="auto">
              <a:xfrm>
                <a:off x="551" y="1556"/>
                <a:ext cx="408" cy="262"/>
                <a:chOff x="576" y="1580"/>
                <a:chExt cx="408" cy="262"/>
              </a:xfrm>
            </p:grpSpPr>
            <p:sp>
              <p:nvSpPr>
                <p:cNvPr id="68713" name="Rectangle 52"/>
                <p:cNvSpPr>
                  <a:spLocks noChangeArrowheads="1"/>
                </p:cNvSpPr>
                <p:nvPr/>
              </p:nvSpPr>
              <p:spPr bwMode="auto">
                <a:xfrm>
                  <a:off x="576" y="1580"/>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dirty="0">
                      <a:solidFill>
                        <a:srgbClr val="000000"/>
                      </a:solidFill>
                      <a:latin typeface="Courier New" charset="0"/>
                    </a:rPr>
                    <a:t>System</a:t>
                  </a:r>
                  <a:endParaRPr lang="en-US" altLang="en-US" sz="1400" b="0" u="none" dirty="0">
                    <a:latin typeface="Courier New" charset="0"/>
                  </a:endParaRPr>
                </a:p>
              </p:txBody>
            </p:sp>
            <p:sp>
              <p:nvSpPr>
                <p:cNvPr id="68714" name="Rectangle 53"/>
                <p:cNvSpPr>
                  <a:spLocks noChangeArrowheads="1"/>
                </p:cNvSpPr>
                <p:nvPr/>
              </p:nvSpPr>
              <p:spPr bwMode="auto">
                <a:xfrm>
                  <a:off x="576" y="1706"/>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Design</a:t>
                  </a:r>
                  <a:endParaRPr lang="en-US" altLang="en-US" sz="1400" b="0" u="none">
                    <a:latin typeface="Courier New" charset="0"/>
                  </a:endParaRPr>
                </a:p>
              </p:txBody>
            </p:sp>
          </p:grpSp>
        </p:grpSp>
        <p:grpSp>
          <p:nvGrpSpPr>
            <p:cNvPr id="68645" name="Group 54"/>
            <p:cNvGrpSpPr>
              <a:grpSpLocks/>
            </p:cNvGrpSpPr>
            <p:nvPr/>
          </p:nvGrpSpPr>
          <p:grpSpPr bwMode="auto">
            <a:xfrm>
              <a:off x="2956" y="614"/>
              <a:ext cx="2370" cy="3269"/>
              <a:chOff x="3156" y="614"/>
              <a:chExt cx="2370" cy="3269"/>
            </a:xfrm>
          </p:grpSpPr>
          <p:sp>
            <p:nvSpPr>
              <p:cNvPr id="68653" name="Rectangle 55"/>
              <p:cNvSpPr>
                <a:spLocks noChangeArrowheads="1"/>
              </p:cNvSpPr>
              <p:nvPr/>
            </p:nvSpPr>
            <p:spPr bwMode="auto">
              <a:xfrm>
                <a:off x="4011" y="2591"/>
                <a:ext cx="687" cy="56"/>
              </a:xfrm>
              <a:prstGeom prst="rect">
                <a:avLst/>
              </a:prstGeom>
              <a:solidFill>
                <a:schemeClr val="tx1"/>
              </a:solidFill>
              <a:ln w="22225">
                <a:solidFill>
                  <a:srgbClr val="000000"/>
                </a:solidFill>
                <a:miter lim="800000"/>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54" name="Rectangle 56"/>
              <p:cNvSpPr>
                <a:spLocks noChangeArrowheads="1"/>
              </p:cNvSpPr>
              <p:nvPr/>
            </p:nvSpPr>
            <p:spPr bwMode="auto">
              <a:xfrm>
                <a:off x="4039" y="3685"/>
                <a:ext cx="688" cy="56"/>
              </a:xfrm>
              <a:prstGeom prst="rect">
                <a:avLst/>
              </a:prstGeom>
              <a:solidFill>
                <a:schemeClr val="tx1"/>
              </a:solidFill>
              <a:ln w="22225">
                <a:solidFill>
                  <a:srgbClr val="000000"/>
                </a:solidFill>
                <a:miter lim="800000"/>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55" name="Rectangle 57"/>
              <p:cNvSpPr>
                <a:spLocks noChangeArrowheads="1"/>
              </p:cNvSpPr>
              <p:nvPr/>
            </p:nvSpPr>
            <p:spPr bwMode="auto">
              <a:xfrm>
                <a:off x="4277" y="3747"/>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a:t>
                </a:r>
                <a:endParaRPr lang="en-US" altLang="en-US" sz="1400" b="0" u="none">
                  <a:latin typeface="Courier New" charset="0"/>
                </a:endParaRPr>
              </a:p>
            </p:txBody>
          </p:sp>
          <p:sp>
            <p:nvSpPr>
              <p:cNvPr id="68656" name="Freeform 58"/>
              <p:cNvSpPr>
                <a:spLocks/>
              </p:cNvSpPr>
              <p:nvPr/>
            </p:nvSpPr>
            <p:spPr bwMode="auto">
              <a:xfrm>
                <a:off x="4208" y="1273"/>
                <a:ext cx="266" cy="126"/>
              </a:xfrm>
              <a:custGeom>
                <a:avLst/>
                <a:gdLst>
                  <a:gd name="T0" fmla="*/ 0 w 266"/>
                  <a:gd name="T1" fmla="*/ 70 h 126"/>
                  <a:gd name="T2" fmla="*/ 126 w 266"/>
                  <a:gd name="T3" fmla="*/ 0 h 126"/>
                  <a:gd name="T4" fmla="*/ 266 w 266"/>
                  <a:gd name="T5" fmla="*/ 70 h 126"/>
                  <a:gd name="T6" fmla="*/ 126 w 266"/>
                  <a:gd name="T7" fmla="*/ 126 h 126"/>
                  <a:gd name="T8" fmla="*/ 0 w 266"/>
                  <a:gd name="T9" fmla="*/ 70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70"/>
                    </a:moveTo>
                    <a:lnTo>
                      <a:pt x="126" y="0"/>
                    </a:lnTo>
                    <a:lnTo>
                      <a:pt x="266" y="70"/>
                    </a:lnTo>
                    <a:lnTo>
                      <a:pt x="126" y="126"/>
                    </a:lnTo>
                    <a:lnTo>
                      <a:pt x="0" y="70"/>
                    </a:lnTo>
                    <a:close/>
                  </a:path>
                </a:pathLst>
              </a:custGeom>
              <a:solidFill>
                <a:schemeClr val="bg1"/>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57" name="Freeform 59"/>
              <p:cNvSpPr>
                <a:spLocks/>
              </p:cNvSpPr>
              <p:nvPr/>
            </p:nvSpPr>
            <p:spPr bwMode="auto">
              <a:xfrm>
                <a:off x="4208" y="2269"/>
                <a:ext cx="266" cy="126"/>
              </a:xfrm>
              <a:custGeom>
                <a:avLst/>
                <a:gdLst>
                  <a:gd name="T0" fmla="*/ 0 w 266"/>
                  <a:gd name="T1" fmla="*/ 70 h 126"/>
                  <a:gd name="T2" fmla="*/ 126 w 266"/>
                  <a:gd name="T3" fmla="*/ 0 h 126"/>
                  <a:gd name="T4" fmla="*/ 266 w 266"/>
                  <a:gd name="T5" fmla="*/ 70 h 126"/>
                  <a:gd name="T6" fmla="*/ 126 w 266"/>
                  <a:gd name="T7" fmla="*/ 126 h 126"/>
                  <a:gd name="T8" fmla="*/ 0 w 266"/>
                  <a:gd name="T9" fmla="*/ 70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70"/>
                    </a:moveTo>
                    <a:lnTo>
                      <a:pt x="126" y="0"/>
                    </a:lnTo>
                    <a:lnTo>
                      <a:pt x="266" y="70"/>
                    </a:lnTo>
                    <a:lnTo>
                      <a:pt x="126" y="126"/>
                    </a:lnTo>
                    <a:lnTo>
                      <a:pt x="0" y="70"/>
                    </a:lnTo>
                    <a:close/>
                  </a:path>
                </a:pathLst>
              </a:custGeom>
              <a:solidFill>
                <a:schemeClr val="bg1"/>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58" name="Line 60"/>
              <p:cNvSpPr>
                <a:spLocks noChangeShapeType="1"/>
              </p:cNvSpPr>
              <p:nvPr/>
            </p:nvSpPr>
            <p:spPr bwMode="auto">
              <a:xfrm>
                <a:off x="4334" y="1147"/>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59" name="Freeform 61"/>
              <p:cNvSpPr>
                <a:spLocks/>
              </p:cNvSpPr>
              <p:nvPr/>
            </p:nvSpPr>
            <p:spPr bwMode="auto">
              <a:xfrm>
                <a:off x="4306" y="1147"/>
                <a:ext cx="56" cy="112"/>
              </a:xfrm>
              <a:custGeom>
                <a:avLst/>
                <a:gdLst>
                  <a:gd name="T0" fmla="*/ 56 w 56"/>
                  <a:gd name="T1" fmla="*/ 0 h 112"/>
                  <a:gd name="T2" fmla="*/ 28 w 56"/>
                  <a:gd name="T3" fmla="*/ 112 h 112"/>
                  <a:gd name="T4" fmla="*/ 0 w 56"/>
                  <a:gd name="T5" fmla="*/ 0 h 112"/>
                  <a:gd name="T6" fmla="*/ 0 60000 65536"/>
                  <a:gd name="T7" fmla="*/ 0 60000 65536"/>
                  <a:gd name="T8" fmla="*/ 0 60000 65536"/>
                  <a:gd name="T9" fmla="*/ 0 w 56"/>
                  <a:gd name="T10" fmla="*/ 0 h 112"/>
                  <a:gd name="T11" fmla="*/ 56 w 56"/>
                  <a:gd name="T12" fmla="*/ 112 h 112"/>
                </a:gdLst>
                <a:ahLst/>
                <a:cxnLst>
                  <a:cxn ang="T6">
                    <a:pos x="T0" y="T1"/>
                  </a:cxn>
                  <a:cxn ang="T7">
                    <a:pos x="T2" y="T3"/>
                  </a:cxn>
                  <a:cxn ang="T8">
                    <a:pos x="T4" y="T5"/>
                  </a:cxn>
                </a:cxnLst>
                <a:rect l="T9" t="T10" r="T11" b="T12"/>
                <a:pathLst>
                  <a:path w="56" h="112">
                    <a:moveTo>
                      <a:pt x="56" y="0"/>
                    </a:moveTo>
                    <a:lnTo>
                      <a:pt x="28"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60" name="Line 62"/>
              <p:cNvSpPr>
                <a:spLocks noChangeShapeType="1"/>
              </p:cNvSpPr>
              <p:nvPr/>
            </p:nvSpPr>
            <p:spPr bwMode="auto">
              <a:xfrm>
                <a:off x="4334" y="1063"/>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61" name="Line 63"/>
              <p:cNvSpPr>
                <a:spLocks noChangeShapeType="1"/>
              </p:cNvSpPr>
              <p:nvPr/>
            </p:nvSpPr>
            <p:spPr bwMode="auto">
              <a:xfrm>
                <a:off x="4334" y="1497"/>
                <a:ext cx="1" cy="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62" name="Freeform 64"/>
              <p:cNvSpPr>
                <a:spLocks/>
              </p:cNvSpPr>
              <p:nvPr/>
            </p:nvSpPr>
            <p:spPr bwMode="auto">
              <a:xfrm>
                <a:off x="4306" y="1497"/>
                <a:ext cx="56" cy="99"/>
              </a:xfrm>
              <a:custGeom>
                <a:avLst/>
                <a:gdLst>
                  <a:gd name="T0" fmla="*/ 56 w 56"/>
                  <a:gd name="T1" fmla="*/ 0 h 99"/>
                  <a:gd name="T2" fmla="*/ 28 w 56"/>
                  <a:gd name="T3" fmla="*/ 99 h 99"/>
                  <a:gd name="T4" fmla="*/ 0 w 56"/>
                  <a:gd name="T5" fmla="*/ 0 h 99"/>
                  <a:gd name="T6" fmla="*/ 0 60000 65536"/>
                  <a:gd name="T7" fmla="*/ 0 60000 65536"/>
                  <a:gd name="T8" fmla="*/ 0 60000 65536"/>
                  <a:gd name="T9" fmla="*/ 0 w 56"/>
                  <a:gd name="T10" fmla="*/ 0 h 99"/>
                  <a:gd name="T11" fmla="*/ 56 w 56"/>
                  <a:gd name="T12" fmla="*/ 99 h 99"/>
                </a:gdLst>
                <a:ahLst/>
                <a:cxnLst>
                  <a:cxn ang="T6">
                    <a:pos x="T0" y="T1"/>
                  </a:cxn>
                  <a:cxn ang="T7">
                    <a:pos x="T2" y="T3"/>
                  </a:cxn>
                  <a:cxn ang="T8">
                    <a:pos x="T4" y="T5"/>
                  </a:cxn>
                </a:cxnLst>
                <a:rect l="T9" t="T10" r="T11" b="T12"/>
                <a:pathLst>
                  <a:path w="56" h="99">
                    <a:moveTo>
                      <a:pt x="56" y="0"/>
                    </a:moveTo>
                    <a:lnTo>
                      <a:pt x="28" y="9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63" name="Line 65"/>
              <p:cNvSpPr>
                <a:spLocks noChangeShapeType="1"/>
              </p:cNvSpPr>
              <p:nvPr/>
            </p:nvSpPr>
            <p:spPr bwMode="auto">
              <a:xfrm>
                <a:off x="4334" y="1399"/>
                <a:ext cx="1" cy="9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64" name="Line 66"/>
              <p:cNvSpPr>
                <a:spLocks noChangeShapeType="1"/>
              </p:cNvSpPr>
              <p:nvPr/>
            </p:nvSpPr>
            <p:spPr bwMode="auto">
              <a:xfrm>
                <a:off x="4334" y="2170"/>
                <a:ext cx="1" cy="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65" name="Freeform 67"/>
              <p:cNvSpPr>
                <a:spLocks/>
              </p:cNvSpPr>
              <p:nvPr/>
            </p:nvSpPr>
            <p:spPr bwMode="auto">
              <a:xfrm>
                <a:off x="4306" y="2170"/>
                <a:ext cx="56" cy="99"/>
              </a:xfrm>
              <a:custGeom>
                <a:avLst/>
                <a:gdLst>
                  <a:gd name="T0" fmla="*/ 56 w 56"/>
                  <a:gd name="T1" fmla="*/ 0 h 99"/>
                  <a:gd name="T2" fmla="*/ 28 w 56"/>
                  <a:gd name="T3" fmla="*/ 99 h 99"/>
                  <a:gd name="T4" fmla="*/ 0 w 56"/>
                  <a:gd name="T5" fmla="*/ 0 h 99"/>
                  <a:gd name="T6" fmla="*/ 0 60000 65536"/>
                  <a:gd name="T7" fmla="*/ 0 60000 65536"/>
                  <a:gd name="T8" fmla="*/ 0 60000 65536"/>
                  <a:gd name="T9" fmla="*/ 0 w 56"/>
                  <a:gd name="T10" fmla="*/ 0 h 99"/>
                  <a:gd name="T11" fmla="*/ 56 w 56"/>
                  <a:gd name="T12" fmla="*/ 99 h 99"/>
                </a:gdLst>
                <a:ahLst/>
                <a:cxnLst>
                  <a:cxn ang="T6">
                    <a:pos x="T0" y="T1"/>
                  </a:cxn>
                  <a:cxn ang="T7">
                    <a:pos x="T2" y="T3"/>
                  </a:cxn>
                  <a:cxn ang="T8">
                    <a:pos x="T4" y="T5"/>
                  </a:cxn>
                </a:cxnLst>
                <a:rect l="T9" t="T10" r="T11" b="T12"/>
                <a:pathLst>
                  <a:path w="56" h="99">
                    <a:moveTo>
                      <a:pt x="56" y="0"/>
                    </a:moveTo>
                    <a:lnTo>
                      <a:pt x="28" y="9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66" name="Line 68"/>
              <p:cNvSpPr>
                <a:spLocks noChangeShapeType="1"/>
              </p:cNvSpPr>
              <p:nvPr/>
            </p:nvSpPr>
            <p:spPr bwMode="auto">
              <a:xfrm>
                <a:off x="4334" y="2058"/>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nvGrpSpPr>
              <p:cNvPr id="68667" name="Group 69"/>
              <p:cNvGrpSpPr>
                <a:grpSpLocks/>
              </p:cNvGrpSpPr>
              <p:nvPr/>
            </p:nvGrpSpPr>
            <p:grpSpPr bwMode="auto">
              <a:xfrm flipH="1">
                <a:off x="3466" y="782"/>
                <a:ext cx="729" cy="561"/>
                <a:chOff x="4474" y="782"/>
                <a:chExt cx="729" cy="561"/>
              </a:xfrm>
            </p:grpSpPr>
            <p:sp>
              <p:nvSpPr>
                <p:cNvPr id="68708" name="Line 70"/>
                <p:cNvSpPr>
                  <a:spLocks noChangeShapeType="1"/>
                </p:cNvSpPr>
                <p:nvPr/>
              </p:nvSpPr>
              <p:spPr bwMode="auto">
                <a:xfrm flipH="1">
                  <a:off x="4853" y="824"/>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709" name="Freeform 71"/>
                <p:cNvSpPr>
                  <a:spLocks/>
                </p:cNvSpPr>
                <p:nvPr/>
              </p:nvSpPr>
              <p:spPr bwMode="auto">
                <a:xfrm>
                  <a:off x="4853" y="782"/>
                  <a:ext cx="98" cy="70"/>
                </a:xfrm>
                <a:custGeom>
                  <a:avLst/>
                  <a:gdLst>
                    <a:gd name="T0" fmla="*/ 98 w 98"/>
                    <a:gd name="T1" fmla="*/ 70 h 70"/>
                    <a:gd name="T2" fmla="*/ 0 w 98"/>
                    <a:gd name="T3" fmla="*/ 42 h 70"/>
                    <a:gd name="T4" fmla="*/ 98 w 98"/>
                    <a:gd name="T5" fmla="*/ 0 h 70"/>
                    <a:gd name="T6" fmla="*/ 0 60000 65536"/>
                    <a:gd name="T7" fmla="*/ 0 60000 65536"/>
                    <a:gd name="T8" fmla="*/ 0 60000 65536"/>
                    <a:gd name="T9" fmla="*/ 0 w 98"/>
                    <a:gd name="T10" fmla="*/ 0 h 70"/>
                    <a:gd name="T11" fmla="*/ 98 w 98"/>
                    <a:gd name="T12" fmla="*/ 70 h 70"/>
                  </a:gdLst>
                  <a:ahLst/>
                  <a:cxnLst>
                    <a:cxn ang="T6">
                      <a:pos x="T0" y="T1"/>
                    </a:cxn>
                    <a:cxn ang="T7">
                      <a:pos x="T2" y="T3"/>
                    </a:cxn>
                    <a:cxn ang="T8">
                      <a:pos x="T4" y="T5"/>
                    </a:cxn>
                  </a:cxnLst>
                  <a:rect l="T9" t="T10" r="T11" b="T12"/>
                  <a:pathLst>
                    <a:path w="98" h="70">
                      <a:moveTo>
                        <a:pt x="98" y="70"/>
                      </a:moveTo>
                      <a:lnTo>
                        <a:pt x="0" y="42"/>
                      </a:lnTo>
                      <a:lnTo>
                        <a:pt x="9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710" name="Freeform 72"/>
                <p:cNvSpPr>
                  <a:spLocks/>
                </p:cNvSpPr>
                <p:nvPr/>
              </p:nvSpPr>
              <p:spPr bwMode="auto">
                <a:xfrm>
                  <a:off x="4474" y="824"/>
                  <a:ext cx="729" cy="519"/>
                </a:xfrm>
                <a:custGeom>
                  <a:avLst/>
                  <a:gdLst>
                    <a:gd name="T0" fmla="*/ 0 w 729"/>
                    <a:gd name="T1" fmla="*/ 519 h 519"/>
                    <a:gd name="T2" fmla="*/ 729 w 729"/>
                    <a:gd name="T3" fmla="*/ 519 h 519"/>
                    <a:gd name="T4" fmla="*/ 729 w 729"/>
                    <a:gd name="T5" fmla="*/ 0 h 519"/>
                    <a:gd name="T6" fmla="*/ 491 w 729"/>
                    <a:gd name="T7" fmla="*/ 0 h 519"/>
                    <a:gd name="T8" fmla="*/ 0 60000 65536"/>
                    <a:gd name="T9" fmla="*/ 0 60000 65536"/>
                    <a:gd name="T10" fmla="*/ 0 60000 65536"/>
                    <a:gd name="T11" fmla="*/ 0 60000 65536"/>
                    <a:gd name="T12" fmla="*/ 0 w 729"/>
                    <a:gd name="T13" fmla="*/ 0 h 519"/>
                    <a:gd name="T14" fmla="*/ 729 w 729"/>
                    <a:gd name="T15" fmla="*/ 519 h 519"/>
                  </a:gdLst>
                  <a:ahLst/>
                  <a:cxnLst>
                    <a:cxn ang="T8">
                      <a:pos x="T0" y="T1"/>
                    </a:cxn>
                    <a:cxn ang="T9">
                      <a:pos x="T2" y="T3"/>
                    </a:cxn>
                    <a:cxn ang="T10">
                      <a:pos x="T4" y="T5"/>
                    </a:cxn>
                    <a:cxn ang="T11">
                      <a:pos x="T6" y="T7"/>
                    </a:cxn>
                  </a:cxnLst>
                  <a:rect l="T12" t="T13" r="T14" b="T15"/>
                  <a:pathLst>
                    <a:path w="729" h="519">
                      <a:moveTo>
                        <a:pt x="0" y="519"/>
                      </a:moveTo>
                      <a:lnTo>
                        <a:pt x="729" y="519"/>
                      </a:lnTo>
                      <a:lnTo>
                        <a:pt x="729" y="0"/>
                      </a:lnTo>
                      <a:lnTo>
                        <a:pt x="49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grpSp>
            <p:nvGrpSpPr>
              <p:cNvPr id="68668" name="Group 73"/>
              <p:cNvGrpSpPr>
                <a:grpSpLocks/>
              </p:cNvGrpSpPr>
              <p:nvPr/>
            </p:nvGrpSpPr>
            <p:grpSpPr bwMode="auto">
              <a:xfrm flipH="1">
                <a:off x="3466" y="1792"/>
                <a:ext cx="729" cy="547"/>
                <a:chOff x="4474" y="1792"/>
                <a:chExt cx="729" cy="547"/>
              </a:xfrm>
            </p:grpSpPr>
            <p:sp>
              <p:nvSpPr>
                <p:cNvPr id="68705" name="Freeform 74"/>
                <p:cNvSpPr>
                  <a:spLocks/>
                </p:cNvSpPr>
                <p:nvPr/>
              </p:nvSpPr>
              <p:spPr bwMode="auto">
                <a:xfrm>
                  <a:off x="4853" y="1792"/>
                  <a:ext cx="98" cy="56"/>
                </a:xfrm>
                <a:custGeom>
                  <a:avLst/>
                  <a:gdLst>
                    <a:gd name="T0" fmla="*/ 98 w 98"/>
                    <a:gd name="T1" fmla="*/ 56 h 56"/>
                    <a:gd name="T2" fmla="*/ 0 w 98"/>
                    <a:gd name="T3" fmla="*/ 28 h 56"/>
                    <a:gd name="T4" fmla="*/ 98 w 98"/>
                    <a:gd name="T5" fmla="*/ 0 h 56"/>
                    <a:gd name="T6" fmla="*/ 0 60000 65536"/>
                    <a:gd name="T7" fmla="*/ 0 60000 65536"/>
                    <a:gd name="T8" fmla="*/ 0 60000 65536"/>
                    <a:gd name="T9" fmla="*/ 0 w 98"/>
                    <a:gd name="T10" fmla="*/ 0 h 56"/>
                    <a:gd name="T11" fmla="*/ 98 w 98"/>
                    <a:gd name="T12" fmla="*/ 56 h 56"/>
                  </a:gdLst>
                  <a:ahLst/>
                  <a:cxnLst>
                    <a:cxn ang="T6">
                      <a:pos x="T0" y="T1"/>
                    </a:cxn>
                    <a:cxn ang="T7">
                      <a:pos x="T2" y="T3"/>
                    </a:cxn>
                    <a:cxn ang="T8">
                      <a:pos x="T4" y="T5"/>
                    </a:cxn>
                  </a:cxnLst>
                  <a:rect l="T9" t="T10" r="T11" b="T12"/>
                  <a:pathLst>
                    <a:path w="98" h="56">
                      <a:moveTo>
                        <a:pt x="98" y="56"/>
                      </a:moveTo>
                      <a:lnTo>
                        <a:pt x="0" y="28"/>
                      </a:lnTo>
                      <a:lnTo>
                        <a:pt x="9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706" name="Freeform 75"/>
                <p:cNvSpPr>
                  <a:spLocks/>
                </p:cNvSpPr>
                <p:nvPr/>
              </p:nvSpPr>
              <p:spPr bwMode="auto">
                <a:xfrm>
                  <a:off x="4474" y="1820"/>
                  <a:ext cx="729" cy="519"/>
                </a:xfrm>
                <a:custGeom>
                  <a:avLst/>
                  <a:gdLst>
                    <a:gd name="T0" fmla="*/ 0 w 729"/>
                    <a:gd name="T1" fmla="*/ 519 h 519"/>
                    <a:gd name="T2" fmla="*/ 729 w 729"/>
                    <a:gd name="T3" fmla="*/ 519 h 519"/>
                    <a:gd name="T4" fmla="*/ 729 w 729"/>
                    <a:gd name="T5" fmla="*/ 0 h 519"/>
                    <a:gd name="T6" fmla="*/ 491 w 729"/>
                    <a:gd name="T7" fmla="*/ 0 h 519"/>
                    <a:gd name="T8" fmla="*/ 0 60000 65536"/>
                    <a:gd name="T9" fmla="*/ 0 60000 65536"/>
                    <a:gd name="T10" fmla="*/ 0 60000 65536"/>
                    <a:gd name="T11" fmla="*/ 0 60000 65536"/>
                    <a:gd name="T12" fmla="*/ 0 w 729"/>
                    <a:gd name="T13" fmla="*/ 0 h 519"/>
                    <a:gd name="T14" fmla="*/ 729 w 729"/>
                    <a:gd name="T15" fmla="*/ 519 h 519"/>
                  </a:gdLst>
                  <a:ahLst/>
                  <a:cxnLst>
                    <a:cxn ang="T8">
                      <a:pos x="T0" y="T1"/>
                    </a:cxn>
                    <a:cxn ang="T9">
                      <a:pos x="T2" y="T3"/>
                    </a:cxn>
                    <a:cxn ang="T10">
                      <a:pos x="T4" y="T5"/>
                    </a:cxn>
                    <a:cxn ang="T11">
                      <a:pos x="T6" y="T7"/>
                    </a:cxn>
                  </a:cxnLst>
                  <a:rect l="T12" t="T13" r="T14" b="T15"/>
                  <a:pathLst>
                    <a:path w="729" h="519">
                      <a:moveTo>
                        <a:pt x="0" y="519"/>
                      </a:moveTo>
                      <a:lnTo>
                        <a:pt x="729" y="519"/>
                      </a:lnTo>
                      <a:lnTo>
                        <a:pt x="729" y="0"/>
                      </a:lnTo>
                      <a:lnTo>
                        <a:pt x="49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707" name="Line 76"/>
                <p:cNvSpPr>
                  <a:spLocks noChangeShapeType="1"/>
                </p:cNvSpPr>
                <p:nvPr/>
              </p:nvSpPr>
              <p:spPr bwMode="auto">
                <a:xfrm flipH="1">
                  <a:off x="4853" y="1820"/>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sp>
            <p:nvSpPr>
              <p:cNvPr id="68669" name="Line 77"/>
              <p:cNvSpPr>
                <a:spLocks noChangeShapeType="1"/>
              </p:cNvSpPr>
              <p:nvPr/>
            </p:nvSpPr>
            <p:spPr bwMode="auto">
              <a:xfrm>
                <a:off x="4334" y="2465"/>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70" name="Freeform 78"/>
              <p:cNvSpPr>
                <a:spLocks/>
              </p:cNvSpPr>
              <p:nvPr/>
            </p:nvSpPr>
            <p:spPr bwMode="auto">
              <a:xfrm>
                <a:off x="4306" y="2479"/>
                <a:ext cx="56" cy="98"/>
              </a:xfrm>
              <a:custGeom>
                <a:avLst/>
                <a:gdLst>
                  <a:gd name="T0" fmla="*/ 56 w 56"/>
                  <a:gd name="T1" fmla="*/ 0 h 98"/>
                  <a:gd name="T2" fmla="*/ 28 w 56"/>
                  <a:gd name="T3" fmla="*/ 98 h 98"/>
                  <a:gd name="T4" fmla="*/ 0 w 56"/>
                  <a:gd name="T5" fmla="*/ 0 h 98"/>
                  <a:gd name="T6" fmla="*/ 0 60000 65536"/>
                  <a:gd name="T7" fmla="*/ 0 60000 65536"/>
                  <a:gd name="T8" fmla="*/ 0 60000 65536"/>
                  <a:gd name="T9" fmla="*/ 0 w 56"/>
                  <a:gd name="T10" fmla="*/ 0 h 98"/>
                  <a:gd name="T11" fmla="*/ 56 w 56"/>
                  <a:gd name="T12" fmla="*/ 98 h 98"/>
                </a:gdLst>
                <a:ahLst/>
                <a:cxnLst>
                  <a:cxn ang="T6">
                    <a:pos x="T0" y="T1"/>
                  </a:cxn>
                  <a:cxn ang="T7">
                    <a:pos x="T2" y="T3"/>
                  </a:cxn>
                  <a:cxn ang="T8">
                    <a:pos x="T4" y="T5"/>
                  </a:cxn>
                </a:cxnLst>
                <a:rect l="T9" t="T10" r="T11" b="T12"/>
                <a:pathLst>
                  <a:path w="56" h="98">
                    <a:moveTo>
                      <a:pt x="56" y="0"/>
                    </a:moveTo>
                    <a:lnTo>
                      <a:pt x="28" y="98"/>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71" name="Line 79"/>
              <p:cNvSpPr>
                <a:spLocks noChangeShapeType="1"/>
              </p:cNvSpPr>
              <p:nvPr/>
            </p:nvSpPr>
            <p:spPr bwMode="auto">
              <a:xfrm>
                <a:off x="4334" y="2395"/>
                <a:ext cx="1" cy="7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72" name="Line 80"/>
              <p:cNvSpPr>
                <a:spLocks noChangeShapeType="1"/>
              </p:cNvSpPr>
              <p:nvPr/>
            </p:nvSpPr>
            <p:spPr bwMode="auto">
              <a:xfrm>
                <a:off x="3675" y="2801"/>
                <a:ext cx="1" cy="1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73" name="Freeform 81"/>
              <p:cNvSpPr>
                <a:spLocks/>
              </p:cNvSpPr>
              <p:nvPr/>
            </p:nvSpPr>
            <p:spPr bwMode="auto">
              <a:xfrm>
                <a:off x="3647" y="2815"/>
                <a:ext cx="56" cy="99"/>
              </a:xfrm>
              <a:custGeom>
                <a:avLst/>
                <a:gdLst>
                  <a:gd name="T0" fmla="*/ 56 w 56"/>
                  <a:gd name="T1" fmla="*/ 0 h 99"/>
                  <a:gd name="T2" fmla="*/ 28 w 56"/>
                  <a:gd name="T3" fmla="*/ 99 h 99"/>
                  <a:gd name="T4" fmla="*/ 0 w 56"/>
                  <a:gd name="T5" fmla="*/ 0 h 99"/>
                  <a:gd name="T6" fmla="*/ 0 60000 65536"/>
                  <a:gd name="T7" fmla="*/ 0 60000 65536"/>
                  <a:gd name="T8" fmla="*/ 0 60000 65536"/>
                  <a:gd name="T9" fmla="*/ 0 w 56"/>
                  <a:gd name="T10" fmla="*/ 0 h 99"/>
                  <a:gd name="T11" fmla="*/ 56 w 56"/>
                  <a:gd name="T12" fmla="*/ 99 h 99"/>
                </a:gdLst>
                <a:ahLst/>
                <a:cxnLst>
                  <a:cxn ang="T6">
                    <a:pos x="T0" y="T1"/>
                  </a:cxn>
                  <a:cxn ang="T7">
                    <a:pos x="T2" y="T3"/>
                  </a:cxn>
                  <a:cxn ang="T8">
                    <a:pos x="T4" y="T5"/>
                  </a:cxn>
                </a:cxnLst>
                <a:rect l="T9" t="T10" r="T11" b="T12"/>
                <a:pathLst>
                  <a:path w="56" h="99">
                    <a:moveTo>
                      <a:pt x="56" y="0"/>
                    </a:moveTo>
                    <a:lnTo>
                      <a:pt x="28" y="9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74" name="Freeform 82"/>
              <p:cNvSpPr>
                <a:spLocks/>
              </p:cNvSpPr>
              <p:nvPr/>
            </p:nvSpPr>
            <p:spPr bwMode="auto">
              <a:xfrm>
                <a:off x="3675" y="2633"/>
                <a:ext cx="505" cy="168"/>
              </a:xfrm>
              <a:custGeom>
                <a:avLst/>
                <a:gdLst>
                  <a:gd name="T0" fmla="*/ 505 w 505"/>
                  <a:gd name="T1" fmla="*/ 0 h 168"/>
                  <a:gd name="T2" fmla="*/ 505 w 505"/>
                  <a:gd name="T3" fmla="*/ 140 h 168"/>
                  <a:gd name="T4" fmla="*/ 0 w 505"/>
                  <a:gd name="T5" fmla="*/ 140 h 168"/>
                  <a:gd name="T6" fmla="*/ 0 w 505"/>
                  <a:gd name="T7" fmla="*/ 168 h 168"/>
                  <a:gd name="T8" fmla="*/ 0 60000 65536"/>
                  <a:gd name="T9" fmla="*/ 0 60000 65536"/>
                  <a:gd name="T10" fmla="*/ 0 60000 65536"/>
                  <a:gd name="T11" fmla="*/ 0 60000 65536"/>
                  <a:gd name="T12" fmla="*/ 0 w 505"/>
                  <a:gd name="T13" fmla="*/ 0 h 168"/>
                  <a:gd name="T14" fmla="*/ 505 w 505"/>
                  <a:gd name="T15" fmla="*/ 168 h 168"/>
                </a:gdLst>
                <a:ahLst/>
                <a:cxnLst>
                  <a:cxn ang="T8">
                    <a:pos x="T0" y="T1"/>
                  </a:cxn>
                  <a:cxn ang="T9">
                    <a:pos x="T2" y="T3"/>
                  </a:cxn>
                  <a:cxn ang="T10">
                    <a:pos x="T4" y="T5"/>
                  </a:cxn>
                  <a:cxn ang="T11">
                    <a:pos x="T6" y="T7"/>
                  </a:cxn>
                </a:cxnLst>
                <a:rect l="T12" t="T13" r="T14" b="T15"/>
                <a:pathLst>
                  <a:path w="505" h="168">
                    <a:moveTo>
                      <a:pt x="505" y="0"/>
                    </a:moveTo>
                    <a:lnTo>
                      <a:pt x="505" y="140"/>
                    </a:lnTo>
                    <a:lnTo>
                      <a:pt x="0" y="140"/>
                    </a:lnTo>
                    <a:lnTo>
                      <a:pt x="0" y="16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75" name="Freeform 83"/>
              <p:cNvSpPr>
                <a:spLocks/>
              </p:cNvSpPr>
              <p:nvPr/>
            </p:nvSpPr>
            <p:spPr bwMode="auto">
              <a:xfrm>
                <a:off x="5007" y="2815"/>
                <a:ext cx="70" cy="113"/>
              </a:xfrm>
              <a:custGeom>
                <a:avLst/>
                <a:gdLst>
                  <a:gd name="T0" fmla="*/ 70 w 70"/>
                  <a:gd name="T1" fmla="*/ 0 h 113"/>
                  <a:gd name="T2" fmla="*/ 28 w 70"/>
                  <a:gd name="T3" fmla="*/ 113 h 113"/>
                  <a:gd name="T4" fmla="*/ 0 w 70"/>
                  <a:gd name="T5" fmla="*/ 0 h 113"/>
                  <a:gd name="T6" fmla="*/ 0 60000 65536"/>
                  <a:gd name="T7" fmla="*/ 0 60000 65536"/>
                  <a:gd name="T8" fmla="*/ 0 60000 65536"/>
                  <a:gd name="T9" fmla="*/ 0 w 70"/>
                  <a:gd name="T10" fmla="*/ 0 h 113"/>
                  <a:gd name="T11" fmla="*/ 70 w 70"/>
                  <a:gd name="T12" fmla="*/ 113 h 113"/>
                </a:gdLst>
                <a:ahLst/>
                <a:cxnLst>
                  <a:cxn ang="T6">
                    <a:pos x="T0" y="T1"/>
                  </a:cxn>
                  <a:cxn ang="T7">
                    <a:pos x="T2" y="T3"/>
                  </a:cxn>
                  <a:cxn ang="T8">
                    <a:pos x="T4" y="T5"/>
                  </a:cxn>
                </a:cxnLst>
                <a:rect l="T9" t="T10" r="T11" b="T12"/>
                <a:pathLst>
                  <a:path w="70" h="113">
                    <a:moveTo>
                      <a:pt x="70" y="0"/>
                    </a:moveTo>
                    <a:lnTo>
                      <a:pt x="28" y="113"/>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76" name="Freeform 84"/>
              <p:cNvSpPr>
                <a:spLocks/>
              </p:cNvSpPr>
              <p:nvPr/>
            </p:nvSpPr>
            <p:spPr bwMode="auto">
              <a:xfrm>
                <a:off x="4544" y="2633"/>
                <a:ext cx="491" cy="182"/>
              </a:xfrm>
              <a:custGeom>
                <a:avLst/>
                <a:gdLst>
                  <a:gd name="T0" fmla="*/ 0 w 491"/>
                  <a:gd name="T1" fmla="*/ 0 h 182"/>
                  <a:gd name="T2" fmla="*/ 0 w 491"/>
                  <a:gd name="T3" fmla="*/ 154 h 182"/>
                  <a:gd name="T4" fmla="*/ 491 w 491"/>
                  <a:gd name="T5" fmla="*/ 154 h 182"/>
                  <a:gd name="T6" fmla="*/ 491 w 491"/>
                  <a:gd name="T7" fmla="*/ 182 h 182"/>
                  <a:gd name="T8" fmla="*/ 0 60000 65536"/>
                  <a:gd name="T9" fmla="*/ 0 60000 65536"/>
                  <a:gd name="T10" fmla="*/ 0 60000 65536"/>
                  <a:gd name="T11" fmla="*/ 0 60000 65536"/>
                  <a:gd name="T12" fmla="*/ 0 w 491"/>
                  <a:gd name="T13" fmla="*/ 0 h 182"/>
                  <a:gd name="T14" fmla="*/ 491 w 491"/>
                  <a:gd name="T15" fmla="*/ 182 h 182"/>
                </a:gdLst>
                <a:ahLst/>
                <a:cxnLst>
                  <a:cxn ang="T8">
                    <a:pos x="T0" y="T1"/>
                  </a:cxn>
                  <a:cxn ang="T9">
                    <a:pos x="T2" y="T3"/>
                  </a:cxn>
                  <a:cxn ang="T10">
                    <a:pos x="T4" y="T5"/>
                  </a:cxn>
                  <a:cxn ang="T11">
                    <a:pos x="T6" y="T7"/>
                  </a:cxn>
                </a:cxnLst>
                <a:rect l="T12" t="T13" r="T14" b="T15"/>
                <a:pathLst>
                  <a:path w="491" h="182">
                    <a:moveTo>
                      <a:pt x="0" y="0"/>
                    </a:moveTo>
                    <a:lnTo>
                      <a:pt x="0" y="154"/>
                    </a:lnTo>
                    <a:lnTo>
                      <a:pt x="491" y="154"/>
                    </a:lnTo>
                    <a:lnTo>
                      <a:pt x="491" y="18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77" name="Line 85"/>
              <p:cNvSpPr>
                <a:spLocks noChangeShapeType="1"/>
              </p:cNvSpPr>
              <p:nvPr/>
            </p:nvSpPr>
            <p:spPr bwMode="auto">
              <a:xfrm>
                <a:off x="5035" y="2815"/>
                <a:ext cx="1" cy="1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78" name="Line 86"/>
              <p:cNvSpPr>
                <a:spLocks noChangeShapeType="1"/>
              </p:cNvSpPr>
              <p:nvPr/>
            </p:nvSpPr>
            <p:spPr bwMode="auto">
              <a:xfrm>
                <a:off x="4166" y="357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79" name="Freeform 87"/>
              <p:cNvSpPr>
                <a:spLocks/>
              </p:cNvSpPr>
              <p:nvPr/>
            </p:nvSpPr>
            <p:spPr bwMode="auto">
              <a:xfrm>
                <a:off x="4124" y="3573"/>
                <a:ext cx="70" cy="112"/>
              </a:xfrm>
              <a:custGeom>
                <a:avLst/>
                <a:gdLst>
                  <a:gd name="T0" fmla="*/ 70 w 70"/>
                  <a:gd name="T1" fmla="*/ 0 h 112"/>
                  <a:gd name="T2" fmla="*/ 42 w 70"/>
                  <a:gd name="T3" fmla="*/ 112 h 112"/>
                  <a:gd name="T4" fmla="*/ 0 w 70"/>
                  <a:gd name="T5" fmla="*/ 0 h 112"/>
                  <a:gd name="T6" fmla="*/ 0 60000 65536"/>
                  <a:gd name="T7" fmla="*/ 0 60000 65536"/>
                  <a:gd name="T8" fmla="*/ 0 60000 65536"/>
                  <a:gd name="T9" fmla="*/ 0 w 70"/>
                  <a:gd name="T10" fmla="*/ 0 h 112"/>
                  <a:gd name="T11" fmla="*/ 70 w 70"/>
                  <a:gd name="T12" fmla="*/ 112 h 112"/>
                </a:gdLst>
                <a:ahLst/>
                <a:cxnLst>
                  <a:cxn ang="T6">
                    <a:pos x="T0" y="T1"/>
                  </a:cxn>
                  <a:cxn ang="T7">
                    <a:pos x="T2" y="T3"/>
                  </a:cxn>
                  <a:cxn ang="T8">
                    <a:pos x="T4" y="T5"/>
                  </a:cxn>
                </a:cxnLst>
                <a:rect l="T9" t="T10" r="T11" b="T12"/>
                <a:pathLst>
                  <a:path w="70" h="112">
                    <a:moveTo>
                      <a:pt x="70" y="0"/>
                    </a:moveTo>
                    <a:lnTo>
                      <a:pt x="42"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80" name="Freeform 88"/>
              <p:cNvSpPr>
                <a:spLocks/>
              </p:cNvSpPr>
              <p:nvPr/>
            </p:nvSpPr>
            <p:spPr bwMode="auto">
              <a:xfrm>
                <a:off x="3661" y="3390"/>
                <a:ext cx="505" cy="183"/>
              </a:xfrm>
              <a:custGeom>
                <a:avLst/>
                <a:gdLst>
                  <a:gd name="T0" fmla="*/ 0 w 505"/>
                  <a:gd name="T1" fmla="*/ 0 h 183"/>
                  <a:gd name="T2" fmla="*/ 0 w 505"/>
                  <a:gd name="T3" fmla="*/ 155 h 183"/>
                  <a:gd name="T4" fmla="*/ 505 w 505"/>
                  <a:gd name="T5" fmla="*/ 155 h 183"/>
                  <a:gd name="T6" fmla="*/ 505 w 505"/>
                  <a:gd name="T7" fmla="*/ 183 h 183"/>
                  <a:gd name="T8" fmla="*/ 0 60000 65536"/>
                  <a:gd name="T9" fmla="*/ 0 60000 65536"/>
                  <a:gd name="T10" fmla="*/ 0 60000 65536"/>
                  <a:gd name="T11" fmla="*/ 0 60000 65536"/>
                  <a:gd name="T12" fmla="*/ 0 w 505"/>
                  <a:gd name="T13" fmla="*/ 0 h 183"/>
                  <a:gd name="T14" fmla="*/ 505 w 505"/>
                  <a:gd name="T15" fmla="*/ 183 h 183"/>
                </a:gdLst>
                <a:ahLst/>
                <a:cxnLst>
                  <a:cxn ang="T8">
                    <a:pos x="T0" y="T1"/>
                  </a:cxn>
                  <a:cxn ang="T9">
                    <a:pos x="T2" y="T3"/>
                  </a:cxn>
                  <a:cxn ang="T10">
                    <a:pos x="T4" y="T5"/>
                  </a:cxn>
                  <a:cxn ang="T11">
                    <a:pos x="T6" y="T7"/>
                  </a:cxn>
                </a:cxnLst>
                <a:rect l="T12" t="T13" r="T14" b="T15"/>
                <a:pathLst>
                  <a:path w="505" h="183">
                    <a:moveTo>
                      <a:pt x="0" y="0"/>
                    </a:moveTo>
                    <a:lnTo>
                      <a:pt x="0" y="155"/>
                    </a:lnTo>
                    <a:lnTo>
                      <a:pt x="505" y="155"/>
                    </a:lnTo>
                    <a:lnTo>
                      <a:pt x="505" y="1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81" name="Freeform 89"/>
              <p:cNvSpPr>
                <a:spLocks/>
              </p:cNvSpPr>
              <p:nvPr/>
            </p:nvSpPr>
            <p:spPr bwMode="auto">
              <a:xfrm>
                <a:off x="4502" y="3573"/>
                <a:ext cx="70" cy="112"/>
              </a:xfrm>
              <a:custGeom>
                <a:avLst/>
                <a:gdLst>
                  <a:gd name="T0" fmla="*/ 70 w 70"/>
                  <a:gd name="T1" fmla="*/ 0 h 112"/>
                  <a:gd name="T2" fmla="*/ 42 w 70"/>
                  <a:gd name="T3" fmla="*/ 112 h 112"/>
                  <a:gd name="T4" fmla="*/ 0 w 70"/>
                  <a:gd name="T5" fmla="*/ 0 h 112"/>
                  <a:gd name="T6" fmla="*/ 0 60000 65536"/>
                  <a:gd name="T7" fmla="*/ 0 60000 65536"/>
                  <a:gd name="T8" fmla="*/ 0 60000 65536"/>
                  <a:gd name="T9" fmla="*/ 0 w 70"/>
                  <a:gd name="T10" fmla="*/ 0 h 112"/>
                  <a:gd name="T11" fmla="*/ 70 w 70"/>
                  <a:gd name="T12" fmla="*/ 112 h 112"/>
                </a:gdLst>
                <a:ahLst/>
                <a:cxnLst>
                  <a:cxn ang="T6">
                    <a:pos x="T0" y="T1"/>
                  </a:cxn>
                  <a:cxn ang="T7">
                    <a:pos x="T2" y="T3"/>
                  </a:cxn>
                  <a:cxn ang="T8">
                    <a:pos x="T4" y="T5"/>
                  </a:cxn>
                </a:cxnLst>
                <a:rect l="T9" t="T10" r="T11" b="T12"/>
                <a:pathLst>
                  <a:path w="70" h="112">
                    <a:moveTo>
                      <a:pt x="70" y="0"/>
                    </a:moveTo>
                    <a:lnTo>
                      <a:pt x="42"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82" name="Freeform 90"/>
              <p:cNvSpPr>
                <a:spLocks/>
              </p:cNvSpPr>
              <p:nvPr/>
            </p:nvSpPr>
            <p:spPr bwMode="auto">
              <a:xfrm>
                <a:off x="4544" y="3390"/>
                <a:ext cx="491" cy="183"/>
              </a:xfrm>
              <a:custGeom>
                <a:avLst/>
                <a:gdLst>
                  <a:gd name="T0" fmla="*/ 491 w 491"/>
                  <a:gd name="T1" fmla="*/ 0 h 183"/>
                  <a:gd name="T2" fmla="*/ 491 w 491"/>
                  <a:gd name="T3" fmla="*/ 155 h 183"/>
                  <a:gd name="T4" fmla="*/ 0 w 491"/>
                  <a:gd name="T5" fmla="*/ 155 h 183"/>
                  <a:gd name="T6" fmla="*/ 0 w 491"/>
                  <a:gd name="T7" fmla="*/ 183 h 183"/>
                  <a:gd name="T8" fmla="*/ 0 60000 65536"/>
                  <a:gd name="T9" fmla="*/ 0 60000 65536"/>
                  <a:gd name="T10" fmla="*/ 0 60000 65536"/>
                  <a:gd name="T11" fmla="*/ 0 60000 65536"/>
                  <a:gd name="T12" fmla="*/ 0 w 491"/>
                  <a:gd name="T13" fmla="*/ 0 h 183"/>
                  <a:gd name="T14" fmla="*/ 491 w 491"/>
                  <a:gd name="T15" fmla="*/ 183 h 183"/>
                </a:gdLst>
                <a:ahLst/>
                <a:cxnLst>
                  <a:cxn ang="T8">
                    <a:pos x="T0" y="T1"/>
                  </a:cxn>
                  <a:cxn ang="T9">
                    <a:pos x="T2" y="T3"/>
                  </a:cxn>
                  <a:cxn ang="T10">
                    <a:pos x="T4" y="T5"/>
                  </a:cxn>
                  <a:cxn ang="T11">
                    <a:pos x="T6" y="T7"/>
                  </a:cxn>
                </a:cxnLst>
                <a:rect l="T12" t="T13" r="T14" b="T15"/>
                <a:pathLst>
                  <a:path w="491" h="183">
                    <a:moveTo>
                      <a:pt x="491" y="0"/>
                    </a:moveTo>
                    <a:lnTo>
                      <a:pt x="491" y="155"/>
                    </a:lnTo>
                    <a:lnTo>
                      <a:pt x="0" y="155"/>
                    </a:lnTo>
                    <a:lnTo>
                      <a:pt x="0" y="1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83" name="Line 91"/>
              <p:cNvSpPr>
                <a:spLocks noChangeShapeType="1"/>
              </p:cNvSpPr>
              <p:nvPr/>
            </p:nvSpPr>
            <p:spPr bwMode="auto">
              <a:xfrm>
                <a:off x="4544" y="357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nvGrpSpPr>
              <p:cNvPr id="68684" name="Group 92"/>
              <p:cNvGrpSpPr>
                <a:grpSpLocks/>
              </p:cNvGrpSpPr>
              <p:nvPr/>
            </p:nvGrpSpPr>
            <p:grpSpPr bwMode="auto">
              <a:xfrm>
                <a:off x="3829" y="614"/>
                <a:ext cx="1024" cy="463"/>
                <a:chOff x="3829" y="614"/>
                <a:chExt cx="1024" cy="463"/>
              </a:xfrm>
            </p:grpSpPr>
            <p:sp>
              <p:nvSpPr>
                <p:cNvPr id="68701" name="AutoShape 93"/>
                <p:cNvSpPr>
                  <a:spLocks noChangeArrowheads="1"/>
                </p:cNvSpPr>
                <p:nvPr/>
              </p:nvSpPr>
              <p:spPr bwMode="auto">
                <a:xfrm>
                  <a:off x="3829" y="614"/>
                  <a:ext cx="1024" cy="463"/>
                </a:xfrm>
                <a:prstGeom prst="roundRect">
                  <a:avLst>
                    <a:gd name="adj" fmla="val 48486"/>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702" name="Group 94"/>
                <p:cNvGrpSpPr>
                  <a:grpSpLocks/>
                </p:cNvGrpSpPr>
                <p:nvPr/>
              </p:nvGrpSpPr>
              <p:grpSpPr bwMode="auto">
                <a:xfrm>
                  <a:off x="3949" y="724"/>
                  <a:ext cx="749" cy="247"/>
                  <a:chOff x="3974" y="748"/>
                  <a:chExt cx="749" cy="247"/>
                </a:xfrm>
              </p:grpSpPr>
              <p:sp>
                <p:nvSpPr>
                  <p:cNvPr id="68703" name="Rectangle 95"/>
                  <p:cNvSpPr>
                    <a:spLocks noChangeArrowheads="1"/>
                  </p:cNvSpPr>
                  <p:nvPr/>
                </p:nvSpPr>
                <p:spPr bwMode="auto">
                  <a:xfrm>
                    <a:off x="3974" y="748"/>
                    <a:ext cx="7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Preliminary</a:t>
                    </a:r>
                    <a:endParaRPr lang="en-US" altLang="en-US" sz="1400" b="0" u="none">
                      <a:latin typeface="Courier New" charset="0"/>
                    </a:endParaRPr>
                  </a:p>
                </p:txBody>
              </p:sp>
              <p:sp>
                <p:nvSpPr>
                  <p:cNvPr id="68704" name="Rectangle 96"/>
                  <p:cNvSpPr>
                    <a:spLocks noChangeArrowheads="1"/>
                  </p:cNvSpPr>
                  <p:nvPr/>
                </p:nvSpPr>
                <p:spPr bwMode="auto">
                  <a:xfrm>
                    <a:off x="4143" y="859"/>
                    <a:ext cx="4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Design</a:t>
                    </a:r>
                    <a:endParaRPr lang="en-US" altLang="en-US" sz="1400" b="0" u="none">
                      <a:latin typeface="Courier New" charset="0"/>
                    </a:endParaRPr>
                  </a:p>
                </p:txBody>
              </p:sp>
            </p:grpSp>
          </p:grpSp>
          <p:grpSp>
            <p:nvGrpSpPr>
              <p:cNvPr id="68685" name="Group 97"/>
              <p:cNvGrpSpPr>
                <a:grpSpLocks/>
              </p:cNvGrpSpPr>
              <p:nvPr/>
            </p:nvGrpSpPr>
            <p:grpSpPr bwMode="auto">
              <a:xfrm>
                <a:off x="3829" y="1610"/>
                <a:ext cx="1024" cy="462"/>
                <a:chOff x="3829" y="1610"/>
                <a:chExt cx="1024" cy="462"/>
              </a:xfrm>
            </p:grpSpPr>
            <p:sp>
              <p:nvSpPr>
                <p:cNvPr id="68697" name="AutoShape 98"/>
                <p:cNvSpPr>
                  <a:spLocks noChangeArrowheads="1"/>
                </p:cNvSpPr>
                <p:nvPr/>
              </p:nvSpPr>
              <p:spPr bwMode="auto">
                <a:xfrm>
                  <a:off x="3829" y="1610"/>
                  <a:ext cx="1024" cy="462"/>
                </a:xfrm>
                <a:prstGeom prst="roundRect">
                  <a:avLst>
                    <a:gd name="adj" fmla="val 48593"/>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698" name="Group 99"/>
                <p:cNvGrpSpPr>
                  <a:grpSpLocks/>
                </p:cNvGrpSpPr>
                <p:nvPr/>
              </p:nvGrpSpPr>
              <p:grpSpPr bwMode="auto">
                <a:xfrm>
                  <a:off x="4047" y="1723"/>
                  <a:ext cx="546" cy="244"/>
                  <a:chOff x="4075" y="1747"/>
                  <a:chExt cx="546" cy="244"/>
                </a:xfrm>
              </p:grpSpPr>
              <p:sp>
                <p:nvSpPr>
                  <p:cNvPr id="68699" name="Rectangle 100"/>
                  <p:cNvSpPr>
                    <a:spLocks noChangeArrowheads="1"/>
                  </p:cNvSpPr>
                  <p:nvPr/>
                </p:nvSpPr>
                <p:spPr bwMode="auto">
                  <a:xfrm>
                    <a:off x="4075" y="1747"/>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Detailed</a:t>
                    </a:r>
                    <a:endParaRPr lang="en-US" altLang="en-US" sz="1400" b="0" u="none">
                      <a:latin typeface="Courier New" charset="0"/>
                    </a:endParaRPr>
                  </a:p>
                </p:txBody>
              </p:sp>
              <p:sp>
                <p:nvSpPr>
                  <p:cNvPr id="68700" name="Rectangle 101"/>
                  <p:cNvSpPr>
                    <a:spLocks noChangeArrowheads="1"/>
                  </p:cNvSpPr>
                  <p:nvPr/>
                </p:nvSpPr>
                <p:spPr bwMode="auto">
                  <a:xfrm>
                    <a:off x="4143" y="1855"/>
                    <a:ext cx="4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Design</a:t>
                    </a:r>
                    <a:endParaRPr lang="en-US" altLang="en-US" sz="1400" b="0" u="none">
                      <a:latin typeface="Courier New" charset="0"/>
                    </a:endParaRPr>
                  </a:p>
                </p:txBody>
              </p:sp>
            </p:grpSp>
          </p:grpSp>
          <p:grpSp>
            <p:nvGrpSpPr>
              <p:cNvPr id="68686" name="Group 102"/>
              <p:cNvGrpSpPr>
                <a:grpSpLocks/>
              </p:cNvGrpSpPr>
              <p:nvPr/>
            </p:nvGrpSpPr>
            <p:grpSpPr bwMode="auto">
              <a:xfrm>
                <a:off x="3156" y="2928"/>
                <a:ext cx="1038" cy="476"/>
                <a:chOff x="3156" y="2928"/>
                <a:chExt cx="1038" cy="476"/>
              </a:xfrm>
            </p:grpSpPr>
            <p:sp>
              <p:nvSpPr>
                <p:cNvPr id="68693" name="AutoShape 103"/>
                <p:cNvSpPr>
                  <a:spLocks noChangeArrowheads="1"/>
                </p:cNvSpPr>
                <p:nvPr/>
              </p:nvSpPr>
              <p:spPr bwMode="auto">
                <a:xfrm>
                  <a:off x="3156" y="2928"/>
                  <a:ext cx="1038" cy="476"/>
                </a:xfrm>
                <a:prstGeom prst="roundRect">
                  <a:avLst>
                    <a:gd name="adj" fmla="val 47162"/>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694" name="Group 104"/>
                <p:cNvGrpSpPr>
                  <a:grpSpLocks/>
                </p:cNvGrpSpPr>
                <p:nvPr/>
              </p:nvGrpSpPr>
              <p:grpSpPr bwMode="auto">
                <a:xfrm>
                  <a:off x="3283" y="3036"/>
                  <a:ext cx="749" cy="267"/>
                  <a:chOff x="3303" y="3060"/>
                  <a:chExt cx="749" cy="267"/>
                </a:xfrm>
              </p:grpSpPr>
              <p:sp>
                <p:nvSpPr>
                  <p:cNvPr id="68695" name="Rectangle 105"/>
                  <p:cNvSpPr>
                    <a:spLocks noChangeArrowheads="1"/>
                  </p:cNvSpPr>
                  <p:nvPr/>
                </p:nvSpPr>
                <p:spPr bwMode="auto">
                  <a:xfrm>
                    <a:off x="3404" y="3060"/>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dirty="0">
                        <a:solidFill>
                          <a:srgbClr val="000000"/>
                        </a:solidFill>
                        <a:latin typeface="Courier New" charset="0"/>
                      </a:rPr>
                      <a:t>Coding &amp;</a:t>
                    </a:r>
                    <a:endParaRPr lang="en-US" altLang="en-US" sz="1400" b="0" u="none" dirty="0">
                      <a:latin typeface="Courier New" charset="0"/>
                    </a:endParaRPr>
                  </a:p>
                </p:txBody>
              </p:sp>
              <p:sp>
                <p:nvSpPr>
                  <p:cNvPr id="68696" name="Rectangle 106"/>
                  <p:cNvSpPr>
                    <a:spLocks noChangeArrowheads="1"/>
                  </p:cNvSpPr>
                  <p:nvPr/>
                </p:nvSpPr>
                <p:spPr bwMode="auto">
                  <a:xfrm>
                    <a:off x="3303" y="3192"/>
                    <a:ext cx="74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CSU Testing</a:t>
                    </a:r>
                    <a:endParaRPr lang="en-US" altLang="en-US" sz="1400" b="0" u="none">
                      <a:latin typeface="Courier New" charset="0"/>
                    </a:endParaRPr>
                  </a:p>
                </p:txBody>
              </p:sp>
            </p:grpSp>
          </p:grpSp>
          <p:grpSp>
            <p:nvGrpSpPr>
              <p:cNvPr id="68687" name="Group 107"/>
              <p:cNvGrpSpPr>
                <a:grpSpLocks/>
              </p:cNvGrpSpPr>
              <p:nvPr/>
            </p:nvGrpSpPr>
            <p:grpSpPr bwMode="auto">
              <a:xfrm>
                <a:off x="4502" y="2928"/>
                <a:ext cx="1024" cy="476"/>
                <a:chOff x="4502" y="2928"/>
                <a:chExt cx="1024" cy="476"/>
              </a:xfrm>
            </p:grpSpPr>
            <p:sp>
              <p:nvSpPr>
                <p:cNvPr id="68688" name="AutoShape 108"/>
                <p:cNvSpPr>
                  <a:spLocks noChangeArrowheads="1"/>
                </p:cNvSpPr>
                <p:nvPr/>
              </p:nvSpPr>
              <p:spPr bwMode="auto">
                <a:xfrm>
                  <a:off x="4502" y="2928"/>
                  <a:ext cx="1024" cy="476"/>
                </a:xfrm>
                <a:prstGeom prst="roundRect">
                  <a:avLst>
                    <a:gd name="adj" fmla="val 47162"/>
                  </a:avLst>
                </a:prstGeom>
                <a:solidFill>
                  <a:schemeClr val="accent5">
                    <a:lumMod val="60000"/>
                    <a:lumOff val="40000"/>
                  </a:schemeClr>
                </a:solidFill>
                <a:ln w="22225">
                  <a:solidFill>
                    <a:srgbClr val="000000"/>
                  </a:solidFill>
                  <a:round/>
                  <a:headEnd/>
                  <a:tailEnd/>
                </a:ln>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68689" name="Group 109"/>
                <p:cNvGrpSpPr>
                  <a:grpSpLocks/>
                </p:cNvGrpSpPr>
                <p:nvPr/>
              </p:nvGrpSpPr>
              <p:grpSpPr bwMode="auto">
                <a:xfrm>
                  <a:off x="4622" y="2980"/>
                  <a:ext cx="749" cy="375"/>
                  <a:chOff x="4646" y="3004"/>
                  <a:chExt cx="749" cy="375"/>
                </a:xfrm>
              </p:grpSpPr>
              <p:sp>
                <p:nvSpPr>
                  <p:cNvPr id="68690" name="Rectangle 110"/>
                  <p:cNvSpPr>
                    <a:spLocks noChangeArrowheads="1"/>
                  </p:cNvSpPr>
                  <p:nvPr/>
                </p:nvSpPr>
                <p:spPr bwMode="auto">
                  <a:xfrm>
                    <a:off x="4915" y="3004"/>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CSC</a:t>
                    </a:r>
                    <a:endParaRPr lang="en-US" altLang="en-US" sz="1400" b="0" u="none">
                      <a:latin typeface="Courier New" charset="0"/>
                    </a:endParaRPr>
                  </a:p>
                </p:txBody>
              </p:sp>
              <p:sp>
                <p:nvSpPr>
                  <p:cNvPr id="68691" name="Rectangle 111"/>
                  <p:cNvSpPr>
                    <a:spLocks noChangeArrowheads="1"/>
                  </p:cNvSpPr>
                  <p:nvPr/>
                </p:nvSpPr>
                <p:spPr bwMode="auto">
                  <a:xfrm>
                    <a:off x="4646" y="3117"/>
                    <a:ext cx="74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Integration</a:t>
                    </a:r>
                    <a:endParaRPr lang="en-US" altLang="en-US" sz="1400" b="0" u="none">
                      <a:latin typeface="Courier New" charset="0"/>
                    </a:endParaRPr>
                  </a:p>
                </p:txBody>
              </p:sp>
              <p:sp>
                <p:nvSpPr>
                  <p:cNvPr id="68692" name="Rectangle 112"/>
                  <p:cNvSpPr>
                    <a:spLocks noChangeArrowheads="1"/>
                  </p:cNvSpPr>
                  <p:nvPr/>
                </p:nvSpPr>
                <p:spPr bwMode="auto">
                  <a:xfrm>
                    <a:off x="4713" y="3243"/>
                    <a:ext cx="6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u="none">
                        <a:solidFill>
                          <a:srgbClr val="000000"/>
                        </a:solidFill>
                        <a:latin typeface="Courier New" charset="0"/>
                      </a:rPr>
                      <a:t>&amp; Testing</a:t>
                    </a:r>
                    <a:endParaRPr lang="en-US" altLang="en-US" sz="1400" b="0" u="none">
                      <a:latin typeface="Courier New" charset="0"/>
                    </a:endParaRPr>
                  </a:p>
                </p:txBody>
              </p:sp>
            </p:grpSp>
          </p:grpSp>
        </p:grpSp>
        <p:grpSp>
          <p:nvGrpSpPr>
            <p:cNvPr id="68646" name="Group 113"/>
            <p:cNvGrpSpPr>
              <a:grpSpLocks/>
            </p:cNvGrpSpPr>
            <p:nvPr/>
          </p:nvGrpSpPr>
          <p:grpSpPr bwMode="auto">
            <a:xfrm>
              <a:off x="1368" y="424"/>
              <a:ext cx="2795" cy="3264"/>
              <a:chOff x="1368" y="424"/>
              <a:chExt cx="2795" cy="3264"/>
            </a:xfrm>
          </p:grpSpPr>
          <p:grpSp>
            <p:nvGrpSpPr>
              <p:cNvPr id="68647" name="Group 114"/>
              <p:cNvGrpSpPr>
                <a:grpSpLocks/>
              </p:cNvGrpSpPr>
              <p:nvPr/>
            </p:nvGrpSpPr>
            <p:grpSpPr bwMode="auto">
              <a:xfrm>
                <a:off x="4107" y="425"/>
                <a:ext cx="56" cy="195"/>
                <a:chOff x="1340" y="2902"/>
                <a:chExt cx="56" cy="195"/>
              </a:xfrm>
            </p:grpSpPr>
            <p:sp>
              <p:nvSpPr>
                <p:cNvPr id="68650" name="Line 115"/>
                <p:cNvSpPr>
                  <a:spLocks noChangeShapeType="1"/>
                </p:cNvSpPr>
                <p:nvPr/>
              </p:nvSpPr>
              <p:spPr bwMode="auto">
                <a:xfrm>
                  <a:off x="1368" y="2986"/>
                  <a:ext cx="1" cy="1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8651" name="Freeform 116"/>
                <p:cNvSpPr>
                  <a:spLocks/>
                </p:cNvSpPr>
                <p:nvPr/>
              </p:nvSpPr>
              <p:spPr bwMode="auto">
                <a:xfrm>
                  <a:off x="1340" y="3000"/>
                  <a:ext cx="56" cy="97"/>
                </a:xfrm>
                <a:custGeom>
                  <a:avLst/>
                  <a:gdLst>
                    <a:gd name="T0" fmla="*/ 56 w 56"/>
                    <a:gd name="T1" fmla="*/ 0 h 97"/>
                    <a:gd name="T2" fmla="*/ 28 w 56"/>
                    <a:gd name="T3" fmla="*/ 97 h 97"/>
                    <a:gd name="T4" fmla="*/ 0 w 56"/>
                    <a:gd name="T5" fmla="*/ 0 h 97"/>
                    <a:gd name="T6" fmla="*/ 0 60000 65536"/>
                    <a:gd name="T7" fmla="*/ 0 60000 65536"/>
                    <a:gd name="T8" fmla="*/ 0 60000 65536"/>
                    <a:gd name="T9" fmla="*/ 0 w 56"/>
                    <a:gd name="T10" fmla="*/ 0 h 97"/>
                    <a:gd name="T11" fmla="*/ 56 w 56"/>
                    <a:gd name="T12" fmla="*/ 97 h 97"/>
                  </a:gdLst>
                  <a:ahLst/>
                  <a:cxnLst>
                    <a:cxn ang="T6">
                      <a:pos x="T0" y="T1"/>
                    </a:cxn>
                    <a:cxn ang="T7">
                      <a:pos x="T2" y="T3"/>
                    </a:cxn>
                    <a:cxn ang="T8">
                      <a:pos x="T4" y="T5"/>
                    </a:cxn>
                  </a:cxnLst>
                  <a:rect l="T9" t="T10" r="T11" b="T12"/>
                  <a:pathLst>
                    <a:path w="56" h="97">
                      <a:moveTo>
                        <a:pt x="56" y="0"/>
                      </a:moveTo>
                      <a:lnTo>
                        <a:pt x="28" y="97"/>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52" name="Line 117"/>
                <p:cNvSpPr>
                  <a:spLocks noChangeShapeType="1"/>
                </p:cNvSpPr>
                <p:nvPr/>
              </p:nvSpPr>
              <p:spPr bwMode="auto">
                <a:xfrm>
                  <a:off x="1368" y="2902"/>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sp>
            <p:nvSpPr>
              <p:cNvPr id="68648" name="Freeform 118"/>
              <p:cNvSpPr>
                <a:spLocks/>
              </p:cNvSpPr>
              <p:nvPr/>
            </p:nvSpPr>
            <p:spPr bwMode="auto">
              <a:xfrm>
                <a:off x="1376" y="424"/>
                <a:ext cx="2760" cy="3264"/>
              </a:xfrm>
              <a:custGeom>
                <a:avLst/>
                <a:gdLst>
                  <a:gd name="T0" fmla="*/ 0 w 2760"/>
                  <a:gd name="T1" fmla="*/ 3264 h 3264"/>
                  <a:gd name="T2" fmla="*/ 1271 w 2760"/>
                  <a:gd name="T3" fmla="*/ 3261 h 3264"/>
                  <a:gd name="T4" fmla="*/ 1271 w 2760"/>
                  <a:gd name="T5" fmla="*/ 1 h 3264"/>
                  <a:gd name="T6" fmla="*/ 2760 w 2760"/>
                  <a:gd name="T7" fmla="*/ 0 h 3264"/>
                  <a:gd name="T8" fmla="*/ 0 60000 65536"/>
                  <a:gd name="T9" fmla="*/ 0 60000 65536"/>
                  <a:gd name="T10" fmla="*/ 0 60000 65536"/>
                  <a:gd name="T11" fmla="*/ 0 60000 65536"/>
                  <a:gd name="T12" fmla="*/ 0 w 2760"/>
                  <a:gd name="T13" fmla="*/ 0 h 3264"/>
                  <a:gd name="T14" fmla="*/ 2760 w 2760"/>
                  <a:gd name="T15" fmla="*/ 3264 h 3264"/>
                </a:gdLst>
                <a:ahLst/>
                <a:cxnLst>
                  <a:cxn ang="T8">
                    <a:pos x="T0" y="T1"/>
                  </a:cxn>
                  <a:cxn ang="T9">
                    <a:pos x="T2" y="T3"/>
                  </a:cxn>
                  <a:cxn ang="T10">
                    <a:pos x="T4" y="T5"/>
                  </a:cxn>
                  <a:cxn ang="T11">
                    <a:pos x="T6" y="T7"/>
                  </a:cxn>
                </a:cxnLst>
                <a:rect l="T12" t="T13" r="T14" b="T15"/>
                <a:pathLst>
                  <a:path w="2760" h="3264">
                    <a:moveTo>
                      <a:pt x="0" y="3264"/>
                    </a:moveTo>
                    <a:lnTo>
                      <a:pt x="1271" y="3261"/>
                    </a:lnTo>
                    <a:lnTo>
                      <a:pt x="1271" y="1"/>
                    </a:lnTo>
                    <a:lnTo>
                      <a:pt x="276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68649" name="Line 119"/>
              <p:cNvSpPr>
                <a:spLocks noChangeShapeType="1"/>
              </p:cNvSpPr>
              <p:nvPr/>
            </p:nvSpPr>
            <p:spPr bwMode="auto">
              <a:xfrm flipH="1">
                <a:off x="1368" y="3237"/>
                <a:ext cx="0" cy="44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grpSp>
      </p:grpSp>
    </p:spTree>
    <p:extLst>
      <p:ext uri="{BB962C8B-B14F-4D97-AF65-F5344CB8AC3E}">
        <p14:creationId xmlns:p14="http://schemas.microsoft.com/office/powerpoint/2010/main" val="725149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49288" y="1143000"/>
            <a:ext cx="2619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u="none">
                <a:solidFill>
                  <a:srgbClr val="DD0806"/>
                </a:solidFill>
                <a:latin typeface="Helvetica" charset="0"/>
              </a:rPr>
              <a:t> </a:t>
            </a:r>
          </a:p>
        </p:txBody>
      </p:sp>
      <p:sp>
        <p:nvSpPr>
          <p:cNvPr id="70659" name="Rectangle 3"/>
          <p:cNvSpPr>
            <a:spLocks noChangeArrowheads="1"/>
          </p:cNvSpPr>
          <p:nvPr/>
        </p:nvSpPr>
        <p:spPr bwMode="auto">
          <a:xfrm>
            <a:off x="5686425" y="3489325"/>
            <a:ext cx="1588" cy="238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60" name="Rectangle 4"/>
          <p:cNvSpPr>
            <a:spLocks noChangeArrowheads="1"/>
          </p:cNvSpPr>
          <p:nvPr/>
        </p:nvSpPr>
        <p:spPr bwMode="auto">
          <a:xfrm>
            <a:off x="6475413" y="3489325"/>
            <a:ext cx="25400" cy="0"/>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61" name="Rectangle 5"/>
          <p:cNvSpPr>
            <a:spLocks noChangeArrowheads="1"/>
          </p:cNvSpPr>
          <p:nvPr/>
        </p:nvSpPr>
        <p:spPr bwMode="auto">
          <a:xfrm>
            <a:off x="4221163" y="2247900"/>
            <a:ext cx="1587" cy="238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62" name="Rectangle 6"/>
          <p:cNvSpPr>
            <a:spLocks noChangeArrowheads="1"/>
          </p:cNvSpPr>
          <p:nvPr/>
        </p:nvSpPr>
        <p:spPr bwMode="auto">
          <a:xfrm>
            <a:off x="5010150" y="2247900"/>
            <a:ext cx="25400" cy="1587"/>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63" name="Rectangle 7"/>
          <p:cNvSpPr>
            <a:spLocks noChangeArrowheads="1"/>
          </p:cNvSpPr>
          <p:nvPr/>
        </p:nvSpPr>
        <p:spPr bwMode="auto">
          <a:xfrm>
            <a:off x="6926263" y="4841875"/>
            <a:ext cx="1587" cy="25400"/>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64" name="Rectangle 8"/>
          <p:cNvSpPr>
            <a:spLocks noGrp="1" noChangeArrowheads="1"/>
          </p:cNvSpPr>
          <p:nvPr>
            <p:ph type="title"/>
          </p:nvPr>
        </p:nvSpPr>
        <p:spPr>
          <a:xfrm>
            <a:off x="525463" y="222250"/>
            <a:ext cx="8493125" cy="830263"/>
          </a:xfrm>
          <a:noFill/>
        </p:spPr>
        <p:txBody>
          <a:bodyPr lIns="92407" tIns="45420" rIns="92407" bIns="45420"/>
          <a:lstStyle/>
          <a:p>
            <a:r>
              <a:rPr lang="en-US" altLang="en-US" dirty="0" smtClean="0">
                <a:solidFill>
                  <a:schemeClr val="tx1"/>
                </a:solidFill>
                <a:latin typeface="Arial" panose="020B0604020202020204" pitchFamily="34" charset="0"/>
                <a:ea typeface="ＭＳ Ｐゴシック" charset="-128"/>
                <a:cs typeface="Arial" panose="020B0604020202020204" pitchFamily="34" charset="0"/>
              </a:rPr>
              <a:t>From the Waterfall Model to the V Model</a:t>
            </a:r>
          </a:p>
        </p:txBody>
      </p:sp>
      <p:sp>
        <p:nvSpPr>
          <p:cNvPr id="70665" name="AutoShape 9"/>
          <p:cNvSpPr>
            <a:spLocks noChangeArrowheads="1"/>
          </p:cNvSpPr>
          <p:nvPr/>
        </p:nvSpPr>
        <p:spPr bwMode="auto">
          <a:xfrm>
            <a:off x="1857375" y="2851150"/>
            <a:ext cx="1600200" cy="636587"/>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90215" tIns="45107" rIns="90215" bIns="451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nSpc>
                <a:spcPct val="30000"/>
              </a:lnSpc>
            </a:pPr>
            <a:endParaRPr lang="en-US" altLang="en-US" sz="1400" u="none">
              <a:latin typeface="Book Antiqua" charset="0"/>
            </a:endParaRPr>
          </a:p>
          <a:p>
            <a:r>
              <a:rPr lang="en-US" altLang="en-US" sz="1400" u="none">
                <a:latin typeface="Book Antiqua" charset="0"/>
              </a:rPr>
              <a:t>System Design</a:t>
            </a:r>
            <a:endParaRPr lang="de-DE" altLang="en-US" sz="1400" u="none">
              <a:latin typeface="Book Antiqua" charset="0"/>
            </a:endParaRPr>
          </a:p>
        </p:txBody>
      </p:sp>
      <p:sp>
        <p:nvSpPr>
          <p:cNvPr id="70666" name="AutoShape 10"/>
          <p:cNvSpPr>
            <a:spLocks noChangeArrowheads="1"/>
          </p:cNvSpPr>
          <p:nvPr/>
        </p:nvSpPr>
        <p:spPr bwMode="auto">
          <a:xfrm>
            <a:off x="1089025" y="2147887"/>
            <a:ext cx="1512888" cy="636588"/>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90215" tIns="45107" rIns="90215" bIns="451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latin typeface="Book Antiqua" charset="0"/>
              </a:rPr>
              <a:t>Requirements</a:t>
            </a:r>
          </a:p>
          <a:p>
            <a:pPr algn="ctr"/>
            <a:r>
              <a:rPr lang="en-US" altLang="en-US" sz="1400" u="none">
                <a:latin typeface="Book Antiqua" charset="0"/>
              </a:rPr>
              <a:t>Analysis</a:t>
            </a:r>
            <a:endParaRPr lang="de-DE" altLang="en-US" sz="1400" u="none">
              <a:latin typeface="Book Antiqua" charset="0"/>
            </a:endParaRPr>
          </a:p>
        </p:txBody>
      </p:sp>
      <p:sp>
        <p:nvSpPr>
          <p:cNvPr id="70667" name="AutoShape 11"/>
          <p:cNvSpPr>
            <a:spLocks noChangeArrowheads="1"/>
          </p:cNvSpPr>
          <p:nvPr/>
        </p:nvSpPr>
        <p:spPr bwMode="auto">
          <a:xfrm>
            <a:off x="300038" y="1446212"/>
            <a:ext cx="1512887" cy="636588"/>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90215" tIns="45107" rIns="90215" bIns="451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u="none">
                <a:latin typeface="Book Antiqua" charset="0"/>
              </a:rPr>
              <a:t>Requirements</a:t>
            </a:r>
          </a:p>
          <a:p>
            <a:pPr algn="ctr"/>
            <a:r>
              <a:rPr lang="en-US" altLang="en-US" sz="1400" u="none">
                <a:latin typeface="Book Antiqua" charset="0"/>
              </a:rPr>
              <a:t>Engineering</a:t>
            </a:r>
            <a:endParaRPr lang="de-DE" altLang="en-US" sz="1400" u="none">
              <a:latin typeface="Book Antiqua" charset="0"/>
            </a:endParaRPr>
          </a:p>
        </p:txBody>
      </p:sp>
      <p:sp>
        <p:nvSpPr>
          <p:cNvPr id="70668" name="AutoShape 12"/>
          <p:cNvSpPr>
            <a:spLocks noChangeArrowheads="1"/>
          </p:cNvSpPr>
          <p:nvPr/>
        </p:nvSpPr>
        <p:spPr bwMode="auto">
          <a:xfrm>
            <a:off x="2624138" y="3540125"/>
            <a:ext cx="1512887" cy="636587"/>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90215" tIns="45107" rIns="90215" bIns="451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nSpc>
                <a:spcPct val="40000"/>
              </a:lnSpc>
            </a:pPr>
            <a:endParaRPr lang="de-DE" altLang="en-US" sz="1400" u="none"/>
          </a:p>
          <a:p>
            <a:r>
              <a:rPr lang="de-DE" altLang="en-US" sz="1400" u="none"/>
              <a:t>Object Design</a:t>
            </a:r>
            <a:endParaRPr lang="de-DE" altLang="en-US" sz="1800"/>
          </a:p>
        </p:txBody>
      </p:sp>
      <p:sp>
        <p:nvSpPr>
          <p:cNvPr id="70669" name="Freeform 13"/>
          <p:cNvSpPr>
            <a:spLocks/>
          </p:cNvSpPr>
          <p:nvPr/>
        </p:nvSpPr>
        <p:spPr bwMode="auto">
          <a:xfrm>
            <a:off x="2119313" y="1906587"/>
            <a:ext cx="131762" cy="220663"/>
          </a:xfrm>
          <a:custGeom>
            <a:avLst/>
            <a:gdLst>
              <a:gd name="T0" fmla="*/ 2147483647 w 84"/>
              <a:gd name="T1" fmla="*/ 0 h 140"/>
              <a:gd name="T2" fmla="*/ 2147483647 w 84"/>
              <a:gd name="T3" fmla="*/ 2147483647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70" name="Freeform 14"/>
          <p:cNvSpPr>
            <a:spLocks/>
          </p:cNvSpPr>
          <p:nvPr/>
        </p:nvSpPr>
        <p:spPr bwMode="auto">
          <a:xfrm>
            <a:off x="1812925" y="1754187"/>
            <a:ext cx="373063" cy="152400"/>
          </a:xfrm>
          <a:custGeom>
            <a:avLst/>
            <a:gdLst>
              <a:gd name="T0" fmla="*/ 0 w 238"/>
              <a:gd name="T1" fmla="*/ 0 h 98"/>
              <a:gd name="T2" fmla="*/ 2147483647 w 238"/>
              <a:gd name="T3" fmla="*/ 0 h 98"/>
              <a:gd name="T4" fmla="*/ 2147483647 w 238"/>
              <a:gd name="T5" fmla="*/ 2147483647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71" name="Line 15"/>
          <p:cNvSpPr>
            <a:spLocks noChangeShapeType="1"/>
          </p:cNvSpPr>
          <p:nvPr/>
        </p:nvSpPr>
        <p:spPr bwMode="auto">
          <a:xfrm>
            <a:off x="2185988" y="1906587"/>
            <a:ext cx="1587" cy="2206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2" name="Line 16"/>
          <p:cNvSpPr>
            <a:spLocks noChangeShapeType="1"/>
          </p:cNvSpPr>
          <p:nvPr/>
        </p:nvSpPr>
        <p:spPr bwMode="auto">
          <a:xfrm>
            <a:off x="2952750" y="2609850"/>
            <a:ext cx="1588"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Freeform 17"/>
          <p:cNvSpPr>
            <a:spLocks/>
          </p:cNvSpPr>
          <p:nvPr/>
        </p:nvSpPr>
        <p:spPr bwMode="auto">
          <a:xfrm>
            <a:off x="2887663" y="2609850"/>
            <a:ext cx="131762" cy="219075"/>
          </a:xfrm>
          <a:custGeom>
            <a:avLst/>
            <a:gdLst>
              <a:gd name="T0" fmla="*/ 2147483647 w 84"/>
              <a:gd name="T1" fmla="*/ 0 h 140"/>
              <a:gd name="T2" fmla="*/ 2147483647 w 84"/>
              <a:gd name="T3" fmla="*/ 2147483647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74" name="Freeform 18"/>
          <p:cNvSpPr>
            <a:spLocks/>
          </p:cNvSpPr>
          <p:nvPr/>
        </p:nvSpPr>
        <p:spPr bwMode="auto">
          <a:xfrm>
            <a:off x="2579688" y="2455862"/>
            <a:ext cx="373062" cy="153988"/>
          </a:xfrm>
          <a:custGeom>
            <a:avLst/>
            <a:gdLst>
              <a:gd name="T0" fmla="*/ 0 w 238"/>
              <a:gd name="T1" fmla="*/ 0 h 98"/>
              <a:gd name="T2" fmla="*/ 2147483647 w 238"/>
              <a:gd name="T3" fmla="*/ 0 h 98"/>
              <a:gd name="T4" fmla="*/ 2147483647 w 238"/>
              <a:gd name="T5" fmla="*/ 2147483647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75" name="Freeform 19"/>
          <p:cNvSpPr>
            <a:spLocks/>
          </p:cNvSpPr>
          <p:nvPr/>
        </p:nvSpPr>
        <p:spPr bwMode="auto">
          <a:xfrm>
            <a:off x="3676650" y="3311525"/>
            <a:ext cx="131763" cy="219075"/>
          </a:xfrm>
          <a:custGeom>
            <a:avLst/>
            <a:gdLst>
              <a:gd name="T0" fmla="*/ 2147483647 w 84"/>
              <a:gd name="T1" fmla="*/ 0 h 140"/>
              <a:gd name="T2" fmla="*/ 2147483647 w 84"/>
              <a:gd name="T3" fmla="*/ 2147483647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76" name="Freeform 20"/>
          <p:cNvSpPr>
            <a:spLocks/>
          </p:cNvSpPr>
          <p:nvPr/>
        </p:nvSpPr>
        <p:spPr bwMode="auto">
          <a:xfrm>
            <a:off x="3348038" y="3157537"/>
            <a:ext cx="393700" cy="153988"/>
          </a:xfrm>
          <a:custGeom>
            <a:avLst/>
            <a:gdLst>
              <a:gd name="T0" fmla="*/ 0 w 252"/>
              <a:gd name="T1" fmla="*/ 0 h 98"/>
              <a:gd name="T2" fmla="*/ 2147483647 w 252"/>
              <a:gd name="T3" fmla="*/ 0 h 98"/>
              <a:gd name="T4" fmla="*/ 2147483647 w 252"/>
              <a:gd name="T5" fmla="*/ 2147483647 h 98"/>
              <a:gd name="T6" fmla="*/ 0 60000 65536"/>
              <a:gd name="T7" fmla="*/ 0 60000 65536"/>
              <a:gd name="T8" fmla="*/ 0 60000 65536"/>
              <a:gd name="T9" fmla="*/ 0 w 252"/>
              <a:gd name="T10" fmla="*/ 0 h 98"/>
              <a:gd name="T11" fmla="*/ 252 w 252"/>
              <a:gd name="T12" fmla="*/ 98 h 98"/>
            </a:gdLst>
            <a:ahLst/>
            <a:cxnLst>
              <a:cxn ang="T6">
                <a:pos x="T0" y="T1"/>
              </a:cxn>
              <a:cxn ang="T7">
                <a:pos x="T2" y="T3"/>
              </a:cxn>
              <a:cxn ang="T8">
                <a:pos x="T4" y="T5"/>
              </a:cxn>
            </a:cxnLst>
            <a:rect l="T9" t="T10" r="T11" b="T12"/>
            <a:pathLst>
              <a:path w="252" h="98">
                <a:moveTo>
                  <a:pt x="0" y="0"/>
                </a:moveTo>
                <a:lnTo>
                  <a:pt x="252" y="0"/>
                </a:lnTo>
                <a:lnTo>
                  <a:pt x="252"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77" name="Line 21"/>
          <p:cNvSpPr>
            <a:spLocks noChangeShapeType="1"/>
          </p:cNvSpPr>
          <p:nvPr/>
        </p:nvSpPr>
        <p:spPr bwMode="auto">
          <a:xfrm>
            <a:off x="3741738" y="3311525"/>
            <a:ext cx="1587"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22"/>
          <p:cNvGrpSpPr>
            <a:grpSpLocks/>
          </p:cNvGrpSpPr>
          <p:nvPr/>
        </p:nvGrpSpPr>
        <p:grpSpPr bwMode="auto">
          <a:xfrm>
            <a:off x="5164138" y="4383087"/>
            <a:ext cx="3178175" cy="2413000"/>
            <a:chOff x="3400" y="2828"/>
            <a:chExt cx="2030" cy="1540"/>
          </a:xfrm>
        </p:grpSpPr>
        <p:sp>
          <p:nvSpPr>
            <p:cNvPr id="70713" name="Freeform 23"/>
            <p:cNvSpPr>
              <a:spLocks/>
            </p:cNvSpPr>
            <p:nvPr/>
          </p:nvSpPr>
          <p:spPr bwMode="auto">
            <a:xfrm>
              <a:off x="4086" y="2926"/>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14" name="Freeform 24"/>
            <p:cNvSpPr>
              <a:spLocks/>
            </p:cNvSpPr>
            <p:nvPr/>
          </p:nvSpPr>
          <p:spPr bwMode="auto">
            <a:xfrm>
              <a:off x="3918" y="2828"/>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15" name="Line 25"/>
            <p:cNvSpPr>
              <a:spLocks noChangeShapeType="1"/>
            </p:cNvSpPr>
            <p:nvPr/>
          </p:nvSpPr>
          <p:spPr bwMode="auto">
            <a:xfrm>
              <a:off x="4128" y="2912"/>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US"/>
            </a:p>
          </p:txBody>
        </p:sp>
        <p:sp>
          <p:nvSpPr>
            <p:cNvPr id="70716" name="Line 26"/>
            <p:cNvSpPr>
              <a:spLocks noChangeShapeType="1"/>
            </p:cNvSpPr>
            <p:nvPr/>
          </p:nvSpPr>
          <p:spPr bwMode="auto">
            <a:xfrm>
              <a:off x="4632" y="3360"/>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US"/>
            </a:p>
          </p:txBody>
        </p:sp>
        <p:sp>
          <p:nvSpPr>
            <p:cNvPr id="70717" name="Freeform 27"/>
            <p:cNvSpPr>
              <a:spLocks/>
            </p:cNvSpPr>
            <p:nvPr/>
          </p:nvSpPr>
          <p:spPr bwMode="auto">
            <a:xfrm>
              <a:off x="4590" y="3374"/>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18" name="Freeform 28"/>
            <p:cNvSpPr>
              <a:spLocks/>
            </p:cNvSpPr>
            <p:nvPr/>
          </p:nvSpPr>
          <p:spPr bwMode="auto">
            <a:xfrm>
              <a:off x="4408" y="3276"/>
              <a:ext cx="224" cy="84"/>
            </a:xfrm>
            <a:custGeom>
              <a:avLst/>
              <a:gdLst>
                <a:gd name="T0" fmla="*/ 0 w 224"/>
                <a:gd name="T1" fmla="*/ 0 h 84"/>
                <a:gd name="T2" fmla="*/ 224 w 224"/>
                <a:gd name="T3" fmla="*/ 0 h 84"/>
                <a:gd name="T4" fmla="*/ 224 w 224"/>
                <a:gd name="T5" fmla="*/ 84 h 84"/>
                <a:gd name="T6" fmla="*/ 0 60000 65536"/>
                <a:gd name="T7" fmla="*/ 0 60000 65536"/>
                <a:gd name="T8" fmla="*/ 0 60000 65536"/>
                <a:gd name="T9" fmla="*/ 0 w 224"/>
                <a:gd name="T10" fmla="*/ 0 h 84"/>
                <a:gd name="T11" fmla="*/ 224 w 224"/>
                <a:gd name="T12" fmla="*/ 84 h 84"/>
              </a:gdLst>
              <a:ahLst/>
              <a:cxnLst>
                <a:cxn ang="T6">
                  <a:pos x="T0" y="T1"/>
                </a:cxn>
                <a:cxn ang="T7">
                  <a:pos x="T2" y="T3"/>
                </a:cxn>
                <a:cxn ang="T8">
                  <a:pos x="T4" y="T5"/>
                </a:cxn>
              </a:cxnLst>
              <a:rect l="T9" t="T10" r="T11" b="T12"/>
              <a:pathLst>
                <a:path w="224" h="84">
                  <a:moveTo>
                    <a:pt x="0" y="0"/>
                  </a:moveTo>
                  <a:lnTo>
                    <a:pt x="224" y="0"/>
                  </a:lnTo>
                  <a:lnTo>
                    <a:pt x="224"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19" name="Freeform 29"/>
            <p:cNvSpPr>
              <a:spLocks/>
            </p:cNvSpPr>
            <p:nvPr/>
          </p:nvSpPr>
          <p:spPr bwMode="auto">
            <a:xfrm>
              <a:off x="5080" y="3822"/>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20" name="Freeform 30"/>
            <p:cNvSpPr>
              <a:spLocks/>
            </p:cNvSpPr>
            <p:nvPr/>
          </p:nvSpPr>
          <p:spPr bwMode="auto">
            <a:xfrm>
              <a:off x="4884" y="3710"/>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21" name="Line 31"/>
            <p:cNvSpPr>
              <a:spLocks noChangeShapeType="1"/>
            </p:cNvSpPr>
            <p:nvPr/>
          </p:nvSpPr>
          <p:spPr bwMode="auto">
            <a:xfrm>
              <a:off x="5122" y="380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US"/>
            </a:p>
          </p:txBody>
        </p:sp>
        <p:sp>
          <p:nvSpPr>
            <p:cNvPr id="70722" name="AutoShape 32"/>
            <p:cNvSpPr>
              <a:spLocks noChangeArrowheads="1"/>
            </p:cNvSpPr>
            <p:nvPr/>
          </p:nvSpPr>
          <p:spPr bwMode="auto">
            <a:xfrm>
              <a:off x="3918" y="3528"/>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Integration Testing</a:t>
              </a:r>
            </a:p>
          </p:txBody>
        </p:sp>
        <p:sp>
          <p:nvSpPr>
            <p:cNvPr id="70723" name="AutoShape 33"/>
            <p:cNvSpPr>
              <a:spLocks noChangeArrowheads="1"/>
            </p:cNvSpPr>
            <p:nvPr/>
          </p:nvSpPr>
          <p:spPr bwMode="auto">
            <a:xfrm>
              <a:off x="4366" y="3962"/>
              <a:ext cx="1064"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System </a:t>
              </a:r>
            </a:p>
            <a:p>
              <a:pPr algn="ctr"/>
              <a:r>
                <a:rPr lang="de-DE" altLang="en-US" sz="1400" u="none"/>
                <a:t>Testing</a:t>
              </a:r>
            </a:p>
          </p:txBody>
        </p:sp>
        <p:sp>
          <p:nvSpPr>
            <p:cNvPr id="70724" name="AutoShape 34"/>
            <p:cNvSpPr>
              <a:spLocks noChangeArrowheads="1"/>
            </p:cNvSpPr>
            <p:nvPr/>
          </p:nvSpPr>
          <p:spPr bwMode="auto">
            <a:xfrm>
              <a:off x="3400" y="3080"/>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Unit</a:t>
              </a:r>
            </a:p>
            <a:p>
              <a:pPr algn="ctr"/>
              <a:r>
                <a:rPr lang="de-DE" altLang="en-US" sz="1400" u="none"/>
                <a:t> Testing</a:t>
              </a:r>
            </a:p>
          </p:txBody>
        </p:sp>
      </p:grpSp>
      <p:grpSp>
        <p:nvGrpSpPr>
          <p:cNvPr id="70679" name="Group 35"/>
          <p:cNvGrpSpPr>
            <a:grpSpLocks/>
          </p:cNvGrpSpPr>
          <p:nvPr/>
        </p:nvGrpSpPr>
        <p:grpSpPr bwMode="auto">
          <a:xfrm>
            <a:off x="4198938" y="3784600"/>
            <a:ext cx="460375" cy="373062"/>
            <a:chOff x="2682" y="2402"/>
            <a:chExt cx="294" cy="238"/>
          </a:xfrm>
        </p:grpSpPr>
        <p:sp>
          <p:nvSpPr>
            <p:cNvPr id="70710" name="Freeform 36"/>
            <p:cNvSpPr>
              <a:spLocks/>
            </p:cNvSpPr>
            <p:nvPr/>
          </p:nvSpPr>
          <p:spPr bwMode="auto">
            <a:xfrm>
              <a:off x="2892" y="2500"/>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11" name="Freeform 37"/>
            <p:cNvSpPr>
              <a:spLocks/>
            </p:cNvSpPr>
            <p:nvPr/>
          </p:nvSpPr>
          <p:spPr bwMode="auto">
            <a:xfrm>
              <a:off x="2682" y="2402"/>
              <a:ext cx="252" cy="98"/>
            </a:xfrm>
            <a:custGeom>
              <a:avLst/>
              <a:gdLst>
                <a:gd name="T0" fmla="*/ 0 w 252"/>
                <a:gd name="T1" fmla="*/ 0 h 98"/>
                <a:gd name="T2" fmla="*/ 252 w 252"/>
                <a:gd name="T3" fmla="*/ 0 h 98"/>
                <a:gd name="T4" fmla="*/ 252 w 252"/>
                <a:gd name="T5" fmla="*/ 98 h 98"/>
                <a:gd name="T6" fmla="*/ 0 60000 65536"/>
                <a:gd name="T7" fmla="*/ 0 60000 65536"/>
                <a:gd name="T8" fmla="*/ 0 60000 65536"/>
                <a:gd name="T9" fmla="*/ 0 w 252"/>
                <a:gd name="T10" fmla="*/ 0 h 98"/>
                <a:gd name="T11" fmla="*/ 252 w 252"/>
                <a:gd name="T12" fmla="*/ 98 h 98"/>
              </a:gdLst>
              <a:ahLst/>
              <a:cxnLst>
                <a:cxn ang="T6">
                  <a:pos x="T0" y="T1"/>
                </a:cxn>
                <a:cxn ang="T7">
                  <a:pos x="T2" y="T3"/>
                </a:cxn>
                <a:cxn ang="T8">
                  <a:pos x="T4" y="T5"/>
                </a:cxn>
              </a:cxnLst>
              <a:rect l="T9" t="T10" r="T11" b="T12"/>
              <a:pathLst>
                <a:path w="252" h="98">
                  <a:moveTo>
                    <a:pt x="0" y="0"/>
                  </a:moveTo>
                  <a:lnTo>
                    <a:pt x="252" y="0"/>
                  </a:lnTo>
                  <a:lnTo>
                    <a:pt x="252"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12" name="Line 38"/>
            <p:cNvSpPr>
              <a:spLocks noChangeShapeType="1"/>
            </p:cNvSpPr>
            <p:nvPr/>
          </p:nvSpPr>
          <p:spPr bwMode="auto">
            <a:xfrm>
              <a:off x="2934" y="2500"/>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680" name="AutoShape 39"/>
          <p:cNvSpPr>
            <a:spLocks noChangeArrowheads="1"/>
          </p:cNvSpPr>
          <p:nvPr/>
        </p:nvSpPr>
        <p:spPr bwMode="auto">
          <a:xfrm flipH="1">
            <a:off x="4284663" y="4122737"/>
            <a:ext cx="1665287" cy="636588"/>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90215" tIns="45107" rIns="90215" bIns="45107"/>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Implemen-</a:t>
            </a:r>
          </a:p>
          <a:p>
            <a:pPr algn="ctr"/>
            <a:r>
              <a:rPr lang="de-DE" altLang="en-US" sz="1400" u="none"/>
              <a:t>tation</a:t>
            </a:r>
          </a:p>
        </p:txBody>
      </p:sp>
      <p:grpSp>
        <p:nvGrpSpPr>
          <p:cNvPr id="4" name="Group 40"/>
          <p:cNvGrpSpPr>
            <a:grpSpLocks/>
          </p:cNvGrpSpPr>
          <p:nvPr/>
        </p:nvGrpSpPr>
        <p:grpSpPr bwMode="auto">
          <a:xfrm>
            <a:off x="4764088" y="1298575"/>
            <a:ext cx="4179887" cy="2824162"/>
            <a:chOff x="3043" y="816"/>
            <a:chExt cx="2669" cy="1802"/>
          </a:xfrm>
        </p:grpSpPr>
        <p:sp>
          <p:nvSpPr>
            <p:cNvPr id="70685" name="Freeform 41"/>
            <p:cNvSpPr>
              <a:spLocks/>
            </p:cNvSpPr>
            <p:nvPr/>
          </p:nvSpPr>
          <p:spPr bwMode="auto">
            <a:xfrm flipH="1">
              <a:off x="4038" y="1484"/>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86" name="Line 42"/>
            <p:cNvSpPr>
              <a:spLocks noChangeShapeType="1"/>
            </p:cNvSpPr>
            <p:nvPr/>
          </p:nvSpPr>
          <p:spPr bwMode="auto">
            <a:xfrm flipH="1">
              <a:off x="4037" y="156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687" name="Line 43"/>
            <p:cNvSpPr>
              <a:spLocks noChangeShapeType="1"/>
            </p:cNvSpPr>
            <p:nvPr/>
          </p:nvSpPr>
          <p:spPr bwMode="auto">
            <a:xfrm flipH="1">
              <a:off x="3533" y="2016"/>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688" name="Freeform 44"/>
            <p:cNvSpPr>
              <a:spLocks/>
            </p:cNvSpPr>
            <p:nvPr/>
          </p:nvSpPr>
          <p:spPr bwMode="auto">
            <a:xfrm flipH="1">
              <a:off x="3534" y="1932"/>
              <a:ext cx="224" cy="84"/>
            </a:xfrm>
            <a:custGeom>
              <a:avLst/>
              <a:gdLst>
                <a:gd name="T0" fmla="*/ 0 w 224"/>
                <a:gd name="T1" fmla="*/ 0 h 84"/>
                <a:gd name="T2" fmla="*/ 224 w 224"/>
                <a:gd name="T3" fmla="*/ 0 h 84"/>
                <a:gd name="T4" fmla="*/ 224 w 224"/>
                <a:gd name="T5" fmla="*/ 84 h 84"/>
                <a:gd name="T6" fmla="*/ 0 60000 65536"/>
                <a:gd name="T7" fmla="*/ 0 60000 65536"/>
                <a:gd name="T8" fmla="*/ 0 60000 65536"/>
                <a:gd name="T9" fmla="*/ 0 w 224"/>
                <a:gd name="T10" fmla="*/ 0 h 84"/>
                <a:gd name="T11" fmla="*/ 224 w 224"/>
                <a:gd name="T12" fmla="*/ 84 h 84"/>
              </a:gdLst>
              <a:ahLst/>
              <a:cxnLst>
                <a:cxn ang="T6">
                  <a:pos x="T0" y="T1"/>
                </a:cxn>
                <a:cxn ang="T7">
                  <a:pos x="T2" y="T3"/>
                </a:cxn>
                <a:cxn ang="T8">
                  <a:pos x="T4" y="T5"/>
                </a:cxn>
              </a:cxnLst>
              <a:rect l="T9" t="T10" r="T11" b="T12"/>
              <a:pathLst>
                <a:path w="224" h="84">
                  <a:moveTo>
                    <a:pt x="0" y="0"/>
                  </a:moveTo>
                  <a:lnTo>
                    <a:pt x="224" y="0"/>
                  </a:lnTo>
                  <a:lnTo>
                    <a:pt x="224"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89" name="Freeform 45"/>
            <p:cNvSpPr>
              <a:spLocks/>
            </p:cNvSpPr>
            <p:nvPr/>
          </p:nvSpPr>
          <p:spPr bwMode="auto">
            <a:xfrm flipH="1">
              <a:off x="3044" y="2366"/>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690" name="Line 46"/>
            <p:cNvSpPr>
              <a:spLocks noChangeShapeType="1"/>
            </p:cNvSpPr>
            <p:nvPr/>
          </p:nvSpPr>
          <p:spPr bwMode="auto">
            <a:xfrm flipH="1">
              <a:off x="3043" y="2464"/>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691" name="AutoShape 47"/>
            <p:cNvSpPr>
              <a:spLocks noChangeArrowheads="1"/>
            </p:cNvSpPr>
            <p:nvPr/>
          </p:nvSpPr>
          <p:spPr bwMode="auto">
            <a:xfrm flipH="1">
              <a:off x="4234" y="1288"/>
              <a:ext cx="1036"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86636" tIns="43319" rIns="86636" bIns="43319"/>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System</a:t>
              </a:r>
            </a:p>
            <a:p>
              <a:pPr algn="ctr"/>
              <a:r>
                <a:rPr lang="de-DE" altLang="en-US" sz="1400" u="none"/>
                <a:t>Testing</a:t>
              </a:r>
            </a:p>
          </p:txBody>
        </p:sp>
        <p:sp>
          <p:nvSpPr>
            <p:cNvPr id="70692" name="AutoShape 48"/>
            <p:cNvSpPr>
              <a:spLocks noChangeArrowheads="1"/>
            </p:cNvSpPr>
            <p:nvPr/>
          </p:nvSpPr>
          <p:spPr bwMode="auto">
            <a:xfrm flipH="1">
              <a:off x="3282" y="2184"/>
              <a:ext cx="966" cy="392"/>
            </a:xfrm>
            <a:prstGeom prst="roundRect">
              <a:avLst>
                <a:gd name="adj" fmla="val 48213"/>
              </a:avLst>
            </a:prstGeom>
            <a:solidFill>
              <a:schemeClr val="accent2">
                <a:lumMod val="20000"/>
                <a:lumOff val="80000"/>
              </a:schemeClr>
            </a:solidFill>
            <a:ln w="22225">
              <a:solidFill>
                <a:srgbClr val="000000"/>
              </a:solidFill>
              <a:round/>
              <a:headEnd/>
              <a:tailEnd/>
            </a:ln>
            <a:extLst/>
          </p:spPr>
          <p:txBody>
            <a:bodyPr lIns="86636" tIns="43319" rIns="86636" bIns="43319"/>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Unit</a:t>
              </a:r>
            </a:p>
            <a:p>
              <a:pPr algn="ctr"/>
              <a:r>
                <a:rPr lang="de-DE" altLang="en-US" sz="1400" u="none"/>
                <a:t> Testing</a:t>
              </a:r>
            </a:p>
          </p:txBody>
        </p:sp>
        <p:sp>
          <p:nvSpPr>
            <p:cNvPr id="70693" name="AutoShape 49"/>
            <p:cNvSpPr>
              <a:spLocks noChangeArrowheads="1"/>
            </p:cNvSpPr>
            <p:nvPr/>
          </p:nvSpPr>
          <p:spPr bwMode="auto">
            <a:xfrm flipH="1">
              <a:off x="3744" y="1736"/>
              <a:ext cx="1022" cy="392"/>
            </a:xfrm>
            <a:prstGeom prst="roundRect">
              <a:avLst>
                <a:gd name="adj" fmla="val 48213"/>
              </a:avLst>
            </a:prstGeom>
            <a:solidFill>
              <a:schemeClr val="accent2">
                <a:lumMod val="20000"/>
                <a:lumOff val="80000"/>
              </a:schemeClr>
            </a:solidFill>
            <a:ln w="22225">
              <a:solidFill>
                <a:srgbClr val="000000"/>
              </a:solidFill>
              <a:round/>
              <a:headEnd/>
              <a:tailEnd/>
            </a:ln>
            <a:extLst/>
          </p:spPr>
          <p:txBody>
            <a:bodyPr lIns="86636" tIns="43319" rIns="86636" bIns="43319"/>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Integration</a:t>
              </a:r>
            </a:p>
            <a:p>
              <a:pPr algn="ctr"/>
              <a:r>
                <a:rPr lang="de-DE" altLang="en-US" sz="1400" u="none"/>
                <a:t> Testing</a:t>
              </a:r>
            </a:p>
          </p:txBody>
        </p:sp>
        <p:grpSp>
          <p:nvGrpSpPr>
            <p:cNvPr id="70694" name="Group 50"/>
            <p:cNvGrpSpPr>
              <a:grpSpLocks/>
            </p:cNvGrpSpPr>
            <p:nvPr/>
          </p:nvGrpSpPr>
          <p:grpSpPr bwMode="auto">
            <a:xfrm>
              <a:off x="3120" y="2304"/>
              <a:ext cx="152" cy="128"/>
              <a:chOff x="3120" y="2304"/>
              <a:chExt cx="152" cy="128"/>
            </a:xfrm>
          </p:grpSpPr>
          <p:sp>
            <p:nvSpPr>
              <p:cNvPr id="70708" name="Line 51"/>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709" name="Line 52"/>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grpSp>
        <p:grpSp>
          <p:nvGrpSpPr>
            <p:cNvPr id="70695" name="Group 53"/>
            <p:cNvGrpSpPr>
              <a:grpSpLocks/>
            </p:cNvGrpSpPr>
            <p:nvPr/>
          </p:nvGrpSpPr>
          <p:grpSpPr bwMode="auto">
            <a:xfrm>
              <a:off x="3584" y="1872"/>
              <a:ext cx="152" cy="128"/>
              <a:chOff x="3120" y="2304"/>
              <a:chExt cx="152" cy="128"/>
            </a:xfrm>
          </p:grpSpPr>
          <p:sp>
            <p:nvSpPr>
              <p:cNvPr id="70706" name="Line 54"/>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707" name="Line 55"/>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grpSp>
        <p:grpSp>
          <p:nvGrpSpPr>
            <p:cNvPr id="70696" name="Group 56"/>
            <p:cNvGrpSpPr>
              <a:grpSpLocks/>
            </p:cNvGrpSpPr>
            <p:nvPr/>
          </p:nvGrpSpPr>
          <p:grpSpPr bwMode="auto">
            <a:xfrm>
              <a:off x="4072" y="1424"/>
              <a:ext cx="152" cy="128"/>
              <a:chOff x="3120" y="2304"/>
              <a:chExt cx="152" cy="128"/>
            </a:xfrm>
          </p:grpSpPr>
          <p:sp>
            <p:nvSpPr>
              <p:cNvPr id="70704" name="Line 57"/>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705" name="Line 58"/>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grpSp>
        <p:sp>
          <p:nvSpPr>
            <p:cNvPr id="70697" name="AutoShape 59"/>
            <p:cNvSpPr>
              <a:spLocks noChangeArrowheads="1"/>
            </p:cNvSpPr>
            <p:nvPr/>
          </p:nvSpPr>
          <p:spPr bwMode="auto">
            <a:xfrm flipH="1">
              <a:off x="4676" y="816"/>
              <a:ext cx="1036" cy="406"/>
            </a:xfrm>
            <a:prstGeom prst="roundRect">
              <a:avLst>
                <a:gd name="adj" fmla="val 48278"/>
              </a:avLst>
            </a:prstGeom>
            <a:solidFill>
              <a:schemeClr val="accent2">
                <a:lumMod val="20000"/>
                <a:lumOff val="80000"/>
              </a:schemeClr>
            </a:solidFill>
            <a:ln w="22225">
              <a:solidFill>
                <a:srgbClr val="000000"/>
              </a:solidFill>
              <a:round/>
              <a:headEnd/>
              <a:tailEnd/>
            </a:ln>
            <a:extLst/>
          </p:spPr>
          <p:txBody>
            <a:bodyPr lIns="86636" tIns="43319" rIns="86636" bIns="43319"/>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400" u="none"/>
                <a:t>Acceptance</a:t>
              </a:r>
            </a:p>
          </p:txBody>
        </p:sp>
        <p:grpSp>
          <p:nvGrpSpPr>
            <p:cNvPr id="70698" name="Group 60"/>
            <p:cNvGrpSpPr>
              <a:grpSpLocks/>
            </p:cNvGrpSpPr>
            <p:nvPr/>
          </p:nvGrpSpPr>
          <p:grpSpPr bwMode="auto">
            <a:xfrm>
              <a:off x="4477" y="992"/>
              <a:ext cx="211" cy="298"/>
              <a:chOff x="4477" y="992"/>
              <a:chExt cx="211" cy="298"/>
            </a:xfrm>
          </p:grpSpPr>
          <p:sp>
            <p:nvSpPr>
              <p:cNvPr id="70699" name="Freeform 61"/>
              <p:cNvSpPr>
                <a:spLocks/>
              </p:cNvSpPr>
              <p:nvPr/>
            </p:nvSpPr>
            <p:spPr bwMode="auto">
              <a:xfrm flipH="1">
                <a:off x="4478" y="1052"/>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70700" name="Line 62"/>
              <p:cNvSpPr>
                <a:spLocks noChangeShapeType="1"/>
              </p:cNvSpPr>
              <p:nvPr/>
            </p:nvSpPr>
            <p:spPr bwMode="auto">
              <a:xfrm flipH="1">
                <a:off x="4477" y="1136"/>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grpSp>
            <p:nvGrpSpPr>
              <p:cNvPr id="70701" name="Group 63"/>
              <p:cNvGrpSpPr>
                <a:grpSpLocks/>
              </p:cNvGrpSpPr>
              <p:nvPr/>
            </p:nvGrpSpPr>
            <p:grpSpPr bwMode="auto">
              <a:xfrm>
                <a:off x="4512" y="992"/>
                <a:ext cx="152" cy="128"/>
                <a:chOff x="3120" y="2304"/>
                <a:chExt cx="152" cy="128"/>
              </a:xfrm>
            </p:grpSpPr>
            <p:sp>
              <p:nvSpPr>
                <p:cNvPr id="70702" name="Line 64"/>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sp>
              <p:nvSpPr>
                <p:cNvPr id="70703" name="Line 65"/>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a:p>
              </p:txBody>
            </p:sp>
          </p:grpSp>
        </p:grpSp>
      </p:grpSp>
      <p:grpSp>
        <p:nvGrpSpPr>
          <p:cNvPr id="10" name="Group 66"/>
          <p:cNvGrpSpPr>
            <a:grpSpLocks/>
          </p:cNvGrpSpPr>
          <p:nvPr/>
        </p:nvGrpSpPr>
        <p:grpSpPr bwMode="auto">
          <a:xfrm>
            <a:off x="1503363" y="1270000"/>
            <a:ext cx="6040437" cy="3113087"/>
            <a:chOff x="1436" y="1434"/>
            <a:chExt cx="3858" cy="1987"/>
          </a:xfrm>
        </p:grpSpPr>
        <p:sp>
          <p:nvSpPr>
            <p:cNvPr id="70683" name="Line 67"/>
            <p:cNvSpPr>
              <a:spLocks noChangeShapeType="1"/>
            </p:cNvSpPr>
            <p:nvPr/>
          </p:nvSpPr>
          <p:spPr bwMode="auto">
            <a:xfrm>
              <a:off x="1436" y="1434"/>
              <a:ext cx="1983" cy="1982"/>
            </a:xfrm>
            <a:prstGeom prst="line">
              <a:avLst/>
            </a:prstGeom>
            <a:noFill/>
            <a:ln w="76200">
              <a:solidFill>
                <a:schemeClr val="accent1">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84" name="Line 68"/>
            <p:cNvSpPr>
              <a:spLocks noChangeShapeType="1"/>
            </p:cNvSpPr>
            <p:nvPr/>
          </p:nvSpPr>
          <p:spPr bwMode="auto">
            <a:xfrm flipV="1">
              <a:off x="3408" y="1488"/>
              <a:ext cx="1886" cy="1933"/>
            </a:xfrm>
            <a:prstGeom prst="line">
              <a:avLst/>
            </a:prstGeom>
            <a:noFill/>
            <a:ln w="76200">
              <a:solidFill>
                <a:schemeClr val="accent1">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989219248"/>
      </p:ext>
    </p:extLst>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Activity Diagram of the V Model</a:t>
            </a:r>
          </a:p>
        </p:txBody>
      </p:sp>
      <p:pic>
        <p:nvPicPr>
          <p:cNvPr id="7270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79463" y="1147762"/>
            <a:ext cx="7412037" cy="5637213"/>
          </a:xfrm>
        </p:spPr>
      </p:pic>
      <p:sp>
        <p:nvSpPr>
          <p:cNvPr id="441348" name="Text Box 4"/>
          <p:cNvSpPr txBox="1">
            <a:spLocks noChangeArrowheads="1"/>
          </p:cNvSpPr>
          <p:nvPr/>
        </p:nvSpPr>
        <p:spPr bwMode="auto">
          <a:xfrm>
            <a:off x="5786438" y="5729287"/>
            <a:ext cx="3108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1800" u="none" dirty="0"/>
              <a:t>Problem with the V-Model: </a:t>
            </a:r>
          </a:p>
        </p:txBody>
      </p:sp>
      <p:sp>
        <p:nvSpPr>
          <p:cNvPr id="441349" name="Rectangle 5"/>
          <p:cNvSpPr>
            <a:spLocks noChangeArrowheads="1"/>
          </p:cNvSpPr>
          <p:nvPr/>
        </p:nvSpPr>
        <p:spPr bwMode="auto">
          <a:xfrm>
            <a:off x="5799138" y="6029325"/>
            <a:ext cx="3184378" cy="39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684" tIns="45038" rIns="91684" bIns="45038">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2000" u="none" dirty="0">
                <a:latin typeface="Arial" panose="020B0604020202020204" pitchFamily="34" charset="0"/>
                <a:cs typeface="Arial" panose="020B0604020202020204" pitchFamily="34" charset="0"/>
              </a:rPr>
              <a:t>Developers Perception =</a:t>
            </a:r>
          </a:p>
        </p:txBody>
      </p:sp>
      <p:sp>
        <p:nvSpPr>
          <p:cNvPr id="441350" name="Rectangle 6"/>
          <p:cNvSpPr>
            <a:spLocks noChangeArrowheads="1"/>
          </p:cNvSpPr>
          <p:nvPr/>
        </p:nvSpPr>
        <p:spPr bwMode="auto">
          <a:xfrm>
            <a:off x="6100763" y="6464300"/>
            <a:ext cx="2280284" cy="39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684" tIns="45038" rIns="91684" bIns="45038">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2000" u="none" dirty="0">
                <a:solidFill>
                  <a:srgbClr val="E00742"/>
                </a:solidFill>
                <a:latin typeface="Book Antiqua" charset="0"/>
              </a:rPr>
              <a:t>  </a:t>
            </a:r>
            <a:r>
              <a:rPr lang="en-US" altLang="en-US" sz="2000" u="none" dirty="0">
                <a:latin typeface="Arial" panose="020B0604020202020204" pitchFamily="34" charset="0"/>
                <a:cs typeface="Arial" panose="020B0604020202020204" pitchFamily="34" charset="0"/>
              </a:rPr>
              <a:t>User Perception</a:t>
            </a:r>
          </a:p>
        </p:txBody>
      </p:sp>
      <p:grpSp>
        <p:nvGrpSpPr>
          <p:cNvPr id="2" name="Group 7"/>
          <p:cNvGrpSpPr>
            <a:grpSpLocks/>
          </p:cNvGrpSpPr>
          <p:nvPr/>
        </p:nvGrpSpPr>
        <p:grpSpPr bwMode="auto">
          <a:xfrm>
            <a:off x="2105025" y="1687512"/>
            <a:ext cx="4459288" cy="4119563"/>
            <a:chOff x="1436" y="1434"/>
            <a:chExt cx="3858" cy="1987"/>
          </a:xfrm>
        </p:grpSpPr>
        <p:sp>
          <p:nvSpPr>
            <p:cNvPr id="72717" name="Line 8"/>
            <p:cNvSpPr>
              <a:spLocks noChangeShapeType="1"/>
            </p:cNvSpPr>
            <p:nvPr/>
          </p:nvSpPr>
          <p:spPr bwMode="auto">
            <a:xfrm>
              <a:off x="1436" y="1434"/>
              <a:ext cx="1983" cy="1982"/>
            </a:xfrm>
            <a:prstGeom prst="line">
              <a:avLst/>
            </a:prstGeom>
            <a:noFill/>
            <a:ln w="762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8" name="Line 9"/>
            <p:cNvSpPr>
              <a:spLocks noChangeShapeType="1"/>
            </p:cNvSpPr>
            <p:nvPr/>
          </p:nvSpPr>
          <p:spPr bwMode="auto">
            <a:xfrm flipV="1">
              <a:off x="3408" y="1488"/>
              <a:ext cx="1886" cy="1933"/>
            </a:xfrm>
            <a:prstGeom prst="line">
              <a:avLst/>
            </a:prstGeom>
            <a:noFill/>
            <a:ln w="762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0"/>
          <p:cNvGrpSpPr>
            <a:grpSpLocks/>
          </p:cNvGrpSpPr>
          <p:nvPr/>
        </p:nvGrpSpPr>
        <p:grpSpPr bwMode="auto">
          <a:xfrm>
            <a:off x="2105025" y="1611312"/>
            <a:ext cx="4459288" cy="4121150"/>
            <a:chOff x="1436" y="1434"/>
            <a:chExt cx="3858" cy="1987"/>
          </a:xfrm>
        </p:grpSpPr>
        <p:sp>
          <p:nvSpPr>
            <p:cNvPr id="72715" name="Line 11"/>
            <p:cNvSpPr>
              <a:spLocks noChangeShapeType="1"/>
            </p:cNvSpPr>
            <p:nvPr/>
          </p:nvSpPr>
          <p:spPr bwMode="auto">
            <a:xfrm>
              <a:off x="1436" y="1434"/>
              <a:ext cx="1983" cy="1982"/>
            </a:xfrm>
            <a:prstGeom prst="line">
              <a:avLst/>
            </a:prstGeom>
            <a:noFill/>
            <a:ln w="76200">
              <a:solidFill>
                <a:srgbClr val="FDAD2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6" name="Line 12"/>
            <p:cNvSpPr>
              <a:spLocks noChangeShapeType="1"/>
            </p:cNvSpPr>
            <p:nvPr/>
          </p:nvSpPr>
          <p:spPr bwMode="auto">
            <a:xfrm flipV="1">
              <a:off x="3408" y="1488"/>
              <a:ext cx="1886" cy="1933"/>
            </a:xfrm>
            <a:prstGeom prst="line">
              <a:avLst/>
            </a:prstGeom>
            <a:noFill/>
            <a:ln w="76200">
              <a:solidFill>
                <a:srgbClr val="FDAD2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1357" name="Text Box 13"/>
          <p:cNvSpPr txBox="1">
            <a:spLocks noChangeArrowheads="1"/>
          </p:cNvSpPr>
          <p:nvPr/>
        </p:nvSpPr>
        <p:spPr bwMode="auto">
          <a:xfrm>
            <a:off x="244475" y="1801812"/>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2000"/>
              <a:t>precedes</a:t>
            </a:r>
          </a:p>
        </p:txBody>
      </p:sp>
      <p:sp>
        <p:nvSpPr>
          <p:cNvPr id="441358" name="Text Box 14"/>
          <p:cNvSpPr txBox="1">
            <a:spLocks noChangeArrowheads="1"/>
          </p:cNvSpPr>
          <p:nvPr/>
        </p:nvSpPr>
        <p:spPr bwMode="auto">
          <a:xfrm>
            <a:off x="3306763" y="1519237"/>
            <a:ext cx="1901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de-DE" altLang="en-US" sz="2000"/>
              <a:t>Is validated by</a:t>
            </a:r>
          </a:p>
        </p:txBody>
      </p:sp>
    </p:spTree>
    <p:extLst>
      <p:ext uri="{BB962C8B-B14F-4D97-AF65-F5344CB8AC3E}">
        <p14:creationId xmlns:p14="http://schemas.microsoft.com/office/powerpoint/2010/main" val="317516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5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4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4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1350">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build="p" autoUpdateAnimBg="0"/>
      <p:bldP spid="441349" grpId="0" build="p" autoUpdateAnimBg="0"/>
      <p:bldP spid="441350" grpId="0" build="p" autoUpdateAnimBg="0"/>
      <p:bldP spid="441357" grpId="0" build="p" autoUpdateAnimBg="0"/>
      <p:bldP spid="44135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Properties of Waterfall-based Models</a:t>
            </a:r>
          </a:p>
        </p:txBody>
      </p:sp>
      <p:sp>
        <p:nvSpPr>
          <p:cNvPr id="74755" name="Rectangle 3"/>
          <p:cNvSpPr>
            <a:spLocks noGrp="1" noChangeArrowheads="1"/>
          </p:cNvSpPr>
          <p:nvPr>
            <p:ph type="body" idx="1"/>
          </p:nvPr>
        </p:nvSpPr>
        <p:spPr>
          <a:xfrm>
            <a:off x="838200" y="1371600"/>
            <a:ext cx="7542213" cy="5410200"/>
          </a:xfrm>
        </p:spPr>
        <p:txBody>
          <a:bodyPr/>
          <a:lstStyle/>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Managers love waterfall models</a:t>
            </a:r>
          </a:p>
          <a:p>
            <a:pPr lvl="1"/>
            <a:r>
              <a:rPr lang="en-US" altLang="en-US" dirty="0" smtClean="0">
                <a:latin typeface="Arial" panose="020B0604020202020204" pitchFamily="34" charset="0"/>
                <a:ea typeface="ＭＳ Ｐゴシック" charset="-128"/>
                <a:cs typeface="Arial" panose="020B0604020202020204" pitchFamily="34" charset="0"/>
              </a:rPr>
              <a:t>Nice milestones</a:t>
            </a:r>
          </a:p>
          <a:p>
            <a:pPr lvl="1"/>
            <a:r>
              <a:rPr lang="en-US" altLang="en-US" dirty="0" smtClean="0">
                <a:latin typeface="Arial" panose="020B0604020202020204" pitchFamily="34" charset="0"/>
                <a:ea typeface="ＭＳ Ｐゴシック" charset="-128"/>
                <a:cs typeface="Arial" panose="020B0604020202020204" pitchFamily="34" charset="0"/>
              </a:rPr>
              <a:t>No need to look back (linear system)</a:t>
            </a:r>
          </a:p>
          <a:p>
            <a:pPr lvl="1"/>
            <a:r>
              <a:rPr lang="en-US" altLang="en-US" dirty="0" smtClean="0">
                <a:latin typeface="Arial" panose="020B0604020202020204" pitchFamily="34" charset="0"/>
                <a:ea typeface="ＭＳ Ｐゴシック" charset="-128"/>
                <a:cs typeface="Arial" panose="020B0604020202020204" pitchFamily="34" charset="0"/>
              </a:rPr>
              <a:t>Always one activity at a time</a:t>
            </a:r>
          </a:p>
          <a:p>
            <a:pPr lvl="1"/>
            <a:r>
              <a:rPr lang="en-US" altLang="en-US" dirty="0" smtClean="0">
                <a:latin typeface="Arial" panose="020B0604020202020204" pitchFamily="34" charset="0"/>
                <a:ea typeface="ＭＳ Ｐゴシック" charset="-128"/>
                <a:cs typeface="Arial" panose="020B0604020202020204" pitchFamily="34" charset="0"/>
              </a:rPr>
              <a:t>Easy to check progress during development: 90% coded, 20% tested</a:t>
            </a:r>
          </a:p>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However, software development is non-linear</a:t>
            </a:r>
          </a:p>
          <a:p>
            <a:pPr lvl="1"/>
            <a:r>
              <a:rPr lang="en-US" altLang="en-US" dirty="0" smtClean="0">
                <a:latin typeface="Arial" panose="020B0604020202020204" pitchFamily="34" charset="0"/>
                <a:ea typeface="ＭＳ Ｐゴシック" charset="-128"/>
                <a:cs typeface="Arial" panose="020B0604020202020204" pitchFamily="34" charset="0"/>
              </a:rPr>
              <a:t>While a design is being developed, problems with requirements are identified</a:t>
            </a:r>
          </a:p>
          <a:p>
            <a:pPr lvl="1"/>
            <a:r>
              <a:rPr lang="en-US" altLang="en-US" dirty="0" smtClean="0">
                <a:latin typeface="Arial" panose="020B0604020202020204" pitchFamily="34" charset="0"/>
                <a:ea typeface="ＭＳ Ｐゴシック" charset="-128"/>
                <a:cs typeface="Arial" panose="020B0604020202020204" pitchFamily="34" charset="0"/>
              </a:rPr>
              <a:t>While a program is being coded, design and requirement problems are found</a:t>
            </a:r>
          </a:p>
          <a:p>
            <a:pPr lvl="1"/>
            <a:r>
              <a:rPr lang="en-US" altLang="en-US" dirty="0" smtClean="0">
                <a:latin typeface="Arial" panose="020B0604020202020204" pitchFamily="34" charset="0"/>
                <a:ea typeface="ＭＳ Ｐゴシック" charset="-128"/>
                <a:cs typeface="Arial" panose="020B0604020202020204" pitchFamily="34" charset="0"/>
              </a:rPr>
              <a:t>While a program is tested, coding errors, design errors and requirement errors are found.</a:t>
            </a:r>
          </a:p>
        </p:txBody>
      </p:sp>
    </p:spTree>
    <p:extLst>
      <p:ext uri="{BB962C8B-B14F-4D97-AF65-F5344CB8AC3E}">
        <p14:creationId xmlns:p14="http://schemas.microsoft.com/office/powerpoint/2010/main" val="1822911112"/>
      </p:ext>
    </p:extLst>
  </p:cSld>
  <p:clrMapOvr>
    <a:masterClrMapping/>
  </p:clrMapOvr>
  <p:transition advTm="2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228600" y="1066800"/>
            <a:ext cx="8718550" cy="5272087"/>
          </a:xfrm>
          <a:noFill/>
        </p:spPr>
        <p:txBody>
          <a:bodyPr lIns="92407" tIns="45420" rIns="92407" bIns="45420"/>
          <a:lstStyle/>
          <a:p>
            <a:pPr>
              <a:lnSpc>
                <a:spcPct val="80000"/>
              </a:lnSpc>
            </a:pPr>
            <a:r>
              <a:rPr lang="en-US" altLang="en-US" dirty="0" smtClean="0">
                <a:latin typeface="Arial" panose="020B0604020202020204" pitchFamily="34" charset="0"/>
                <a:ea typeface="ＭＳ Ｐゴシック" charset="-128"/>
                <a:cs typeface="Arial" panose="020B0604020202020204" pitchFamily="34" charset="0"/>
              </a:rPr>
              <a:t>The spiral model proposed by Boehm has the following set of activities </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Determine objectives and constraints</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Evaluate alternatives </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Identify risks</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Resolve risks by assigning priorities to risks</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Develop a series of prototypes for the identified risks starting with the highest risk</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Use a waterfall model for each prototype development </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If a risk has successfully been resolved, evaluate the results of the round and plan the next round</a:t>
            </a:r>
          </a:p>
          <a:p>
            <a:pPr marL="800100" lvl="1" indent="-342900">
              <a:lnSpc>
                <a:spcPct val="80000"/>
              </a:lnSpc>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If a certain risk cannot be resolved, terminate the project immediately</a:t>
            </a:r>
          </a:p>
          <a:p>
            <a:pPr>
              <a:lnSpc>
                <a:spcPct val="80000"/>
              </a:lnSpc>
            </a:pPr>
            <a:r>
              <a:rPr lang="en-US" altLang="en-US" dirty="0" smtClean="0">
                <a:latin typeface="Arial" panose="020B0604020202020204" pitchFamily="34" charset="0"/>
                <a:ea typeface="ＭＳ Ｐゴシック" charset="-128"/>
                <a:cs typeface="Arial" panose="020B0604020202020204" pitchFamily="34" charset="0"/>
              </a:rPr>
              <a:t>This set of activities is applied to a couple of so-called </a:t>
            </a:r>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rounds</a:t>
            </a:r>
            <a:r>
              <a:rPr lang="en-US" altLang="en-US" dirty="0" smtClean="0">
                <a:latin typeface="Arial" panose="020B0604020202020204" pitchFamily="34" charset="0"/>
                <a:ea typeface="ＭＳ Ｐゴシック" charset="-128"/>
                <a:cs typeface="Arial" panose="020B0604020202020204" pitchFamily="34" charset="0"/>
              </a:rPr>
              <a:t>.</a:t>
            </a:r>
          </a:p>
          <a:p>
            <a:pPr>
              <a:lnSpc>
                <a:spcPct val="80000"/>
              </a:lnSpc>
            </a:pPr>
            <a:endParaRPr lang="en-US" altLang="en-US" dirty="0" smtClean="0">
              <a:latin typeface="Arial" panose="020B0604020202020204" pitchFamily="34" charset="0"/>
              <a:ea typeface="ＭＳ Ｐゴシック" charset="-128"/>
              <a:cs typeface="Arial" panose="020B0604020202020204" pitchFamily="34" charset="0"/>
            </a:endParaRPr>
          </a:p>
        </p:txBody>
      </p:sp>
      <p:sp>
        <p:nvSpPr>
          <p:cNvPr id="80899" name="Rectangle 3"/>
          <p:cNvSpPr>
            <a:spLocks noGrp="1" noChangeArrowheads="1"/>
          </p:cNvSpPr>
          <p:nvPr>
            <p:ph type="title"/>
          </p:nvPr>
        </p:nvSpPr>
        <p:spPr>
          <a:noFill/>
        </p:spPr>
        <p:txBody>
          <a:bodyPr lIns="92407" tIns="45420" rIns="92407" bIns="45420"/>
          <a:lstStyle/>
          <a:p>
            <a:r>
              <a:rPr lang="en-US" altLang="en-US" dirty="0" smtClean="0">
                <a:latin typeface="Arial" panose="020B0604020202020204" pitchFamily="34" charset="0"/>
                <a:ea typeface="ＭＳ Ｐゴシック" charset="-128"/>
                <a:cs typeface="Arial" panose="020B0604020202020204" pitchFamily="34" charset="0"/>
              </a:rPr>
              <a:t>Spiral Model</a:t>
            </a:r>
          </a:p>
        </p:txBody>
      </p:sp>
    </p:spTree>
    <p:extLst>
      <p:ext uri="{BB962C8B-B14F-4D97-AF65-F5344CB8AC3E}">
        <p14:creationId xmlns:p14="http://schemas.microsoft.com/office/powerpoint/2010/main" val="1313108808"/>
      </p:ext>
    </p:extLst>
  </p:cSld>
  <p:clrMapOvr>
    <a:masterClrMapping/>
  </p:clrMapOvr>
  <p:transition advTm="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p:spPr>
        <p:txBody>
          <a:bodyPr lIns="92407" tIns="45420" rIns="92407" bIns="45420"/>
          <a:lstStyle/>
          <a:p>
            <a:r>
              <a:rPr lang="en-US" altLang="en-US" dirty="0" smtClean="0">
                <a:latin typeface="Arial" panose="020B0604020202020204" pitchFamily="34" charset="0"/>
                <a:ea typeface="ＭＳ Ｐゴシック" charset="-128"/>
                <a:cs typeface="Arial" panose="020B0604020202020204" pitchFamily="34" charset="0"/>
              </a:rPr>
              <a:t>Rounds in Boehm’s Spiral Model</a:t>
            </a:r>
          </a:p>
        </p:txBody>
      </p:sp>
      <p:sp>
        <p:nvSpPr>
          <p:cNvPr id="82947" name="Rectangle 3"/>
          <p:cNvSpPr>
            <a:spLocks noGrp="1" noChangeArrowheads="1"/>
          </p:cNvSpPr>
          <p:nvPr>
            <p:ph type="body" sz="half" idx="1"/>
          </p:nvPr>
        </p:nvSpPr>
        <p:spPr>
          <a:xfrm>
            <a:off x="6511636" y="1752600"/>
            <a:ext cx="2590799" cy="2971800"/>
          </a:xfrm>
          <a:solidFill>
            <a:schemeClr val="accent5">
              <a:lumMod val="60000"/>
              <a:lumOff val="40000"/>
            </a:schemeClr>
          </a:solidFill>
        </p:spPr>
        <p:txBody>
          <a:bodyPr lIns="92407" tIns="45420" rIns="92407" bIns="45420"/>
          <a:lstStyle/>
          <a:p>
            <a:r>
              <a:rPr lang="en-US" altLang="en-US" sz="1600" dirty="0" smtClean="0">
                <a:latin typeface="Arial" panose="020B0604020202020204" pitchFamily="34" charset="0"/>
                <a:ea typeface="ＭＳ Ｐゴシック" charset="-128"/>
                <a:cs typeface="Arial" panose="020B0604020202020204" pitchFamily="34" charset="0"/>
              </a:rPr>
              <a:t>Concept of Operations</a:t>
            </a:r>
          </a:p>
          <a:p>
            <a:r>
              <a:rPr lang="en-US" altLang="en-US" sz="1600" dirty="0" smtClean="0">
                <a:latin typeface="Arial" panose="020B0604020202020204" pitchFamily="34" charset="0"/>
                <a:ea typeface="ＭＳ Ｐゴシック" charset="-128"/>
                <a:cs typeface="Arial" panose="020B0604020202020204" pitchFamily="34" charset="0"/>
              </a:rPr>
              <a:t>Software Requirements</a:t>
            </a:r>
          </a:p>
          <a:p>
            <a:r>
              <a:rPr lang="en-US" altLang="en-US" sz="1600" dirty="0" smtClean="0">
                <a:latin typeface="Arial" panose="020B0604020202020204" pitchFamily="34" charset="0"/>
                <a:ea typeface="ＭＳ Ｐゴシック" charset="-128"/>
                <a:cs typeface="Arial" panose="020B0604020202020204" pitchFamily="34" charset="0"/>
              </a:rPr>
              <a:t>Software Product Design</a:t>
            </a:r>
          </a:p>
          <a:p>
            <a:r>
              <a:rPr lang="en-US" altLang="en-US" sz="1600" dirty="0" smtClean="0">
                <a:latin typeface="Arial" panose="020B0604020202020204" pitchFamily="34" charset="0"/>
                <a:ea typeface="ＭＳ Ｐゴシック" charset="-128"/>
                <a:cs typeface="Arial" panose="020B0604020202020204" pitchFamily="34" charset="0"/>
              </a:rPr>
              <a:t>Detailed Design</a:t>
            </a:r>
          </a:p>
          <a:p>
            <a:r>
              <a:rPr lang="en-US" altLang="en-US" sz="1600" dirty="0" smtClean="0">
                <a:latin typeface="Arial" panose="020B0604020202020204" pitchFamily="34" charset="0"/>
                <a:ea typeface="ＭＳ Ｐゴシック" charset="-128"/>
                <a:cs typeface="Arial" panose="020B0604020202020204" pitchFamily="34" charset="0"/>
              </a:rPr>
              <a:t>Code</a:t>
            </a:r>
          </a:p>
          <a:p>
            <a:r>
              <a:rPr lang="en-US" altLang="en-US" sz="1600" dirty="0" smtClean="0">
                <a:latin typeface="Arial" panose="020B0604020202020204" pitchFamily="34" charset="0"/>
                <a:ea typeface="ＭＳ Ｐゴシック" charset="-128"/>
                <a:cs typeface="Arial" panose="020B0604020202020204" pitchFamily="34" charset="0"/>
              </a:rPr>
              <a:t>Unit Test</a:t>
            </a:r>
          </a:p>
          <a:p>
            <a:r>
              <a:rPr lang="en-US" altLang="en-US" sz="1600" dirty="0" smtClean="0">
                <a:latin typeface="Arial" panose="020B0604020202020204" pitchFamily="34" charset="0"/>
                <a:ea typeface="ＭＳ Ｐゴシック" charset="-128"/>
                <a:cs typeface="Arial" panose="020B0604020202020204" pitchFamily="34" charset="0"/>
              </a:rPr>
              <a:t>Integration and Test</a:t>
            </a:r>
          </a:p>
          <a:p>
            <a:r>
              <a:rPr lang="en-US" altLang="en-US" sz="1600" dirty="0" smtClean="0">
                <a:latin typeface="Arial" panose="020B0604020202020204" pitchFamily="34" charset="0"/>
                <a:ea typeface="ＭＳ Ｐゴシック" charset="-128"/>
                <a:cs typeface="Arial" panose="020B0604020202020204" pitchFamily="34" charset="0"/>
              </a:rPr>
              <a:t>Acceptance Test</a:t>
            </a:r>
          </a:p>
          <a:p>
            <a:r>
              <a:rPr lang="en-US" altLang="en-US" sz="1600" dirty="0" smtClean="0">
                <a:latin typeface="Arial" panose="020B0604020202020204" pitchFamily="34" charset="0"/>
                <a:ea typeface="ＭＳ Ｐゴシック" charset="-128"/>
                <a:cs typeface="Arial" panose="020B0604020202020204" pitchFamily="34" charset="0"/>
              </a:rPr>
              <a:t>Implementation</a:t>
            </a:r>
          </a:p>
        </p:txBody>
      </p:sp>
      <p:sp>
        <p:nvSpPr>
          <p:cNvPr id="453636" name="Rectangle 4"/>
          <p:cNvSpPr>
            <a:spLocks noGrp="1" noChangeArrowheads="1"/>
          </p:cNvSpPr>
          <p:nvPr>
            <p:ph type="body" sz="half" idx="2"/>
          </p:nvPr>
        </p:nvSpPr>
        <p:spPr>
          <a:xfrm>
            <a:off x="76200" y="1371600"/>
            <a:ext cx="6324600" cy="3548063"/>
          </a:xfrm>
          <a:solidFill>
            <a:schemeClr val="accent6">
              <a:lumMod val="20000"/>
              <a:lumOff val="80000"/>
            </a:schemeClr>
          </a:solidFill>
        </p:spPr>
        <p:txBody>
          <a:bodyPr lIns="92407" tIns="45420" rIns="92407" bIns="45420"/>
          <a:lstStyle/>
          <a:p>
            <a:r>
              <a:rPr lang="en-US" altLang="en-US" sz="2000" dirty="0" smtClean="0">
                <a:latin typeface="Arial" panose="020B0604020202020204" pitchFamily="34" charset="0"/>
                <a:ea typeface="ＭＳ Ｐゴシック" charset="-128"/>
                <a:cs typeface="Arial" panose="020B0604020202020204" pitchFamily="34" charset="0"/>
              </a:rPr>
              <a:t>For each </a:t>
            </a:r>
            <a:r>
              <a:rPr lang="en-US" altLang="en-US" sz="2000" dirty="0" smtClean="0">
                <a:solidFill>
                  <a:srgbClr val="C00000"/>
                </a:solidFill>
                <a:latin typeface="Arial" panose="020B0604020202020204" pitchFamily="34" charset="0"/>
                <a:ea typeface="ＭＳ Ｐゴシック" charset="-128"/>
                <a:cs typeface="Arial" panose="020B0604020202020204" pitchFamily="34" charset="0"/>
              </a:rPr>
              <a:t>round</a:t>
            </a:r>
            <a:r>
              <a:rPr lang="en-US" altLang="en-US" sz="2000" dirty="0" smtClean="0">
                <a:latin typeface="Arial" panose="020B0604020202020204" pitchFamily="34" charset="0"/>
                <a:ea typeface="ＭＳ Ｐゴシック" charset="-128"/>
                <a:cs typeface="Arial" panose="020B0604020202020204" pitchFamily="34" charset="0"/>
              </a:rPr>
              <a:t> go through these activities:</a:t>
            </a:r>
          </a:p>
          <a:p>
            <a:pPr marL="800100" lvl="1" indent="-342900">
              <a:buFont typeface="Arial" panose="020B0604020202020204" pitchFamily="34" charset="0"/>
              <a:buChar char="•"/>
            </a:pPr>
            <a:r>
              <a:rPr lang="en-US" altLang="en-US" sz="2000" dirty="0" smtClean="0">
                <a:latin typeface="Arial" panose="020B0604020202020204" pitchFamily="34" charset="0"/>
                <a:ea typeface="ＭＳ Ｐゴシック" charset="-128"/>
                <a:cs typeface="Arial" panose="020B0604020202020204" pitchFamily="34" charset="0"/>
              </a:rPr>
              <a:t>Define objectives, alternatives, constraints</a:t>
            </a:r>
          </a:p>
          <a:p>
            <a:pPr marL="800100" lvl="1" indent="-342900">
              <a:buFont typeface="Arial" panose="020B0604020202020204" pitchFamily="34" charset="0"/>
              <a:buChar char="•"/>
            </a:pPr>
            <a:r>
              <a:rPr lang="en-US" altLang="en-US" sz="2000" dirty="0" smtClean="0">
                <a:latin typeface="Arial" panose="020B0604020202020204" pitchFamily="34" charset="0"/>
                <a:ea typeface="ＭＳ Ｐゴシック" charset="-128"/>
                <a:cs typeface="Arial" panose="020B0604020202020204" pitchFamily="34" charset="0"/>
              </a:rPr>
              <a:t>Evaluate alternatives, identify and resolve risks</a:t>
            </a:r>
          </a:p>
          <a:p>
            <a:pPr marL="800100" lvl="1" indent="-342900">
              <a:buFont typeface="Arial" panose="020B0604020202020204" pitchFamily="34" charset="0"/>
              <a:buChar char="•"/>
            </a:pPr>
            <a:r>
              <a:rPr lang="en-US" altLang="en-US" sz="2000" dirty="0" smtClean="0">
                <a:latin typeface="Arial" panose="020B0604020202020204" pitchFamily="34" charset="0"/>
                <a:ea typeface="ＭＳ Ｐゴシック" charset="-128"/>
                <a:cs typeface="Arial" panose="020B0604020202020204" pitchFamily="34" charset="0"/>
              </a:rPr>
              <a:t>Develop and verify a prototype</a:t>
            </a:r>
          </a:p>
          <a:p>
            <a:pPr marL="800100" lvl="1" indent="-342900">
              <a:buFont typeface="Arial" panose="020B0604020202020204" pitchFamily="34" charset="0"/>
              <a:buChar char="•"/>
            </a:pPr>
            <a:r>
              <a:rPr lang="en-US" altLang="en-US" sz="2000" dirty="0" smtClean="0">
                <a:latin typeface="Arial" panose="020B0604020202020204" pitchFamily="34" charset="0"/>
                <a:ea typeface="ＭＳ Ｐゴシック" charset="-128"/>
                <a:cs typeface="Arial" panose="020B0604020202020204" pitchFamily="34" charset="0"/>
              </a:rPr>
              <a:t>Plan the next round.</a:t>
            </a:r>
          </a:p>
        </p:txBody>
      </p:sp>
      <p:sp>
        <p:nvSpPr>
          <p:cNvPr id="2" name="TextBox 1"/>
          <p:cNvSpPr txBox="1"/>
          <p:nvPr/>
        </p:nvSpPr>
        <p:spPr>
          <a:xfrm>
            <a:off x="7239000" y="1295400"/>
            <a:ext cx="1371600" cy="461665"/>
          </a:xfrm>
          <a:prstGeom prst="rect">
            <a:avLst/>
          </a:prstGeom>
          <a:noFill/>
        </p:spPr>
        <p:txBody>
          <a:bodyPr wrap="square" rtlCol="0">
            <a:spAutoFit/>
          </a:bodyPr>
          <a:lstStyle/>
          <a:p>
            <a:r>
              <a:rPr lang="en-US" dirty="0" smtClean="0">
                <a:solidFill>
                  <a:srgbClr val="C00000"/>
                </a:solidFill>
              </a:rPr>
              <a:t>round</a:t>
            </a:r>
            <a:endParaRPr lang="en-US" dirty="0">
              <a:solidFill>
                <a:srgbClr val="C00000"/>
              </a:solidFill>
            </a:endParaRPr>
          </a:p>
        </p:txBody>
      </p:sp>
    </p:spTree>
    <p:extLst>
      <p:ext uri="{BB962C8B-B14F-4D97-AF65-F5344CB8AC3E}">
        <p14:creationId xmlns:p14="http://schemas.microsoft.com/office/powerpoint/2010/main" val="4059433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3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3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3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36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36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lIns="92407" tIns="45420" rIns="92407" bIns="45420"/>
          <a:lstStyle/>
          <a:p>
            <a:r>
              <a:rPr lang="en-US" altLang="en-US" dirty="0" smtClean="0">
                <a:latin typeface="Arial" panose="020B0604020202020204" pitchFamily="34" charset="0"/>
                <a:ea typeface="ＭＳ Ｐゴシック" charset="-128"/>
                <a:cs typeface="Arial" panose="020B0604020202020204" pitchFamily="34" charset="0"/>
              </a:rPr>
              <a:t>Diagram of Boehm’s Spiral Model</a:t>
            </a:r>
          </a:p>
        </p:txBody>
      </p:sp>
      <p:pic>
        <p:nvPicPr>
          <p:cNvPr id="84995" name="Picture 3" descr="BoehmSpira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77925"/>
            <a:ext cx="7543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39933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BoehmSpira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177925"/>
            <a:ext cx="7543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3"/>
          <p:cNvSpPr>
            <a:spLocks noGrp="1" noChangeArrowheads="1"/>
          </p:cNvSpPr>
          <p:nvPr>
            <p:ph type="title"/>
          </p:nvPr>
        </p:nvSpPr>
        <p:spPr>
          <a:xfrm>
            <a:off x="419100" y="222250"/>
            <a:ext cx="8724900" cy="863600"/>
          </a:xfrm>
          <a:noFill/>
        </p:spPr>
        <p:txBody>
          <a:bodyPr lIns="92407" tIns="45420" rIns="92407" bIns="45420"/>
          <a:lstStyle/>
          <a:p>
            <a:r>
              <a:rPr lang="en-US" altLang="en-US" sz="2600" dirty="0" smtClean="0">
                <a:latin typeface="Arial" panose="020B0604020202020204" pitchFamily="34" charset="0"/>
                <a:ea typeface="ＭＳ Ｐゴシック" charset="-128"/>
                <a:cs typeface="Arial" panose="020B0604020202020204" pitchFamily="34" charset="0"/>
              </a:rPr>
              <a:t>Round 1</a:t>
            </a:r>
            <a:r>
              <a:rPr lang="en-US" altLang="en-US" sz="2200" dirty="0" smtClean="0">
                <a:latin typeface="Arial" panose="020B0604020202020204" pitchFamily="34" charset="0"/>
                <a:ea typeface="ＭＳ Ｐゴシック" charset="-128"/>
                <a:cs typeface="Arial" panose="020B0604020202020204" pitchFamily="34" charset="0"/>
              </a:rPr>
              <a:t>, </a:t>
            </a:r>
            <a:r>
              <a:rPr lang="en-US" altLang="en-US" sz="2600" dirty="0" smtClean="0">
                <a:latin typeface="Arial" panose="020B0604020202020204" pitchFamily="34" charset="0"/>
                <a:ea typeface="ＭＳ Ｐゴシック" charset="-128"/>
                <a:cs typeface="Arial" panose="020B0604020202020204" pitchFamily="34" charset="0"/>
              </a:rPr>
              <a:t>Concept of Operations</a:t>
            </a:r>
            <a:r>
              <a:rPr lang="en-US" altLang="en-US" sz="2200" dirty="0" smtClean="0">
                <a:latin typeface="Arial" panose="020B0604020202020204" pitchFamily="34" charset="0"/>
                <a:ea typeface="ＭＳ Ｐゴシック" charset="-128"/>
                <a:cs typeface="Arial" panose="020B0604020202020204" pitchFamily="34" charset="0"/>
              </a:rPr>
              <a:t>,</a:t>
            </a:r>
            <a:r>
              <a:rPr lang="en-US" altLang="en-US" sz="2600" dirty="0" smtClean="0">
                <a:latin typeface="Arial" panose="020B0604020202020204" pitchFamily="34" charset="0"/>
                <a:ea typeface="ＭＳ Ｐゴシック" charset="-128"/>
                <a:cs typeface="Arial" panose="020B0604020202020204" pitchFamily="34" charset="0"/>
              </a:rPr>
              <a:t> Quadrant IV:</a:t>
            </a:r>
            <a:br>
              <a:rPr lang="en-US" altLang="en-US" sz="2600" dirty="0" smtClean="0">
                <a:latin typeface="Arial" panose="020B0604020202020204" pitchFamily="34" charset="0"/>
                <a:ea typeface="ＭＳ Ｐゴシック" charset="-128"/>
                <a:cs typeface="Arial" panose="020B0604020202020204" pitchFamily="34" charset="0"/>
              </a:rPr>
            </a:br>
            <a:r>
              <a:rPr lang="en-US" altLang="en-US" sz="2600" dirty="0" smtClean="0">
                <a:latin typeface="Arial" panose="020B0604020202020204" pitchFamily="34" charset="0"/>
                <a:ea typeface="ＭＳ Ｐゴシック" charset="-128"/>
                <a:cs typeface="Arial" panose="020B0604020202020204" pitchFamily="34" charset="0"/>
              </a:rPr>
              <a:t>Determine </a:t>
            </a:r>
            <a:r>
              <a:rPr lang="en-US" altLang="en-US" sz="2600" dirty="0" err="1" smtClean="0">
                <a:latin typeface="Arial" panose="020B0604020202020204" pitchFamily="34" charset="0"/>
                <a:ea typeface="ＭＳ Ｐゴシック" charset="-128"/>
                <a:cs typeface="Arial" panose="020B0604020202020204" pitchFamily="34" charset="0"/>
              </a:rPr>
              <a:t>Objectives,Alternatives</a:t>
            </a:r>
            <a:r>
              <a:rPr lang="en-US" altLang="en-US" sz="2600" dirty="0" smtClean="0">
                <a:latin typeface="Arial" panose="020B0604020202020204" pitchFamily="34" charset="0"/>
                <a:ea typeface="ＭＳ Ｐゴシック" charset="-128"/>
                <a:cs typeface="Arial" panose="020B0604020202020204" pitchFamily="34" charset="0"/>
              </a:rPr>
              <a:t> &amp; Constraints</a:t>
            </a:r>
          </a:p>
        </p:txBody>
      </p:sp>
      <p:grpSp>
        <p:nvGrpSpPr>
          <p:cNvPr id="87044" name="Group 4"/>
          <p:cNvGrpSpPr>
            <a:grpSpLocks/>
          </p:cNvGrpSpPr>
          <p:nvPr/>
        </p:nvGrpSpPr>
        <p:grpSpPr bwMode="auto">
          <a:xfrm>
            <a:off x="685800" y="2257425"/>
            <a:ext cx="3435350" cy="1704975"/>
            <a:chOff x="450" y="1322"/>
            <a:chExt cx="2194" cy="1088"/>
          </a:xfrm>
        </p:grpSpPr>
        <p:grpSp>
          <p:nvGrpSpPr>
            <p:cNvPr id="87045" name="Group 5"/>
            <p:cNvGrpSpPr>
              <a:grpSpLocks/>
            </p:cNvGrpSpPr>
            <p:nvPr/>
          </p:nvGrpSpPr>
          <p:grpSpPr bwMode="auto">
            <a:xfrm>
              <a:off x="1003" y="1497"/>
              <a:ext cx="1641" cy="913"/>
              <a:chOff x="1003" y="1497"/>
              <a:chExt cx="1641" cy="913"/>
            </a:xfrm>
          </p:grpSpPr>
          <p:sp>
            <p:nvSpPr>
              <p:cNvPr id="87047" name="Freeform 6"/>
              <p:cNvSpPr>
                <a:spLocks/>
              </p:cNvSpPr>
              <p:nvPr/>
            </p:nvSpPr>
            <p:spPr bwMode="auto">
              <a:xfrm>
                <a:off x="1003" y="1497"/>
                <a:ext cx="945" cy="601"/>
              </a:xfrm>
              <a:custGeom>
                <a:avLst/>
                <a:gdLst>
                  <a:gd name="T0" fmla="*/ 0 w 945"/>
                  <a:gd name="T1" fmla="*/ 0 h 601"/>
                  <a:gd name="T2" fmla="*/ 0 w 945"/>
                  <a:gd name="T3" fmla="*/ 47 h 601"/>
                  <a:gd name="T4" fmla="*/ 71 w 945"/>
                  <a:gd name="T5" fmla="*/ 55 h 601"/>
                  <a:gd name="T6" fmla="*/ 135 w 945"/>
                  <a:gd name="T7" fmla="*/ 71 h 601"/>
                  <a:gd name="T8" fmla="*/ 190 w 945"/>
                  <a:gd name="T9" fmla="*/ 95 h 601"/>
                  <a:gd name="T10" fmla="*/ 246 w 945"/>
                  <a:gd name="T11" fmla="*/ 111 h 601"/>
                  <a:gd name="T12" fmla="*/ 294 w 945"/>
                  <a:gd name="T13" fmla="*/ 126 h 601"/>
                  <a:gd name="T14" fmla="*/ 341 w 945"/>
                  <a:gd name="T15" fmla="*/ 142 h 601"/>
                  <a:gd name="T16" fmla="*/ 381 w 945"/>
                  <a:gd name="T17" fmla="*/ 158 h 601"/>
                  <a:gd name="T18" fmla="*/ 420 w 945"/>
                  <a:gd name="T19" fmla="*/ 182 h 601"/>
                  <a:gd name="T20" fmla="*/ 460 w 945"/>
                  <a:gd name="T21" fmla="*/ 205 h 601"/>
                  <a:gd name="T22" fmla="*/ 508 w 945"/>
                  <a:gd name="T23" fmla="*/ 237 h 601"/>
                  <a:gd name="T24" fmla="*/ 539 w 945"/>
                  <a:gd name="T25" fmla="*/ 261 h 601"/>
                  <a:gd name="T26" fmla="*/ 579 w 945"/>
                  <a:gd name="T27" fmla="*/ 284 h 601"/>
                  <a:gd name="T28" fmla="*/ 611 w 945"/>
                  <a:gd name="T29" fmla="*/ 316 h 601"/>
                  <a:gd name="T30" fmla="*/ 650 w 945"/>
                  <a:gd name="T31" fmla="*/ 347 h 601"/>
                  <a:gd name="T32" fmla="*/ 698 w 945"/>
                  <a:gd name="T33" fmla="*/ 395 h 601"/>
                  <a:gd name="T34" fmla="*/ 722 w 945"/>
                  <a:gd name="T35" fmla="*/ 418 h 601"/>
                  <a:gd name="T36" fmla="*/ 746 w 945"/>
                  <a:gd name="T37" fmla="*/ 450 h 601"/>
                  <a:gd name="T38" fmla="*/ 777 w 945"/>
                  <a:gd name="T39" fmla="*/ 482 h 601"/>
                  <a:gd name="T40" fmla="*/ 801 w 945"/>
                  <a:gd name="T41" fmla="*/ 513 h 601"/>
                  <a:gd name="T42" fmla="*/ 825 w 945"/>
                  <a:gd name="T43" fmla="*/ 561 h 601"/>
                  <a:gd name="T44" fmla="*/ 849 w 945"/>
                  <a:gd name="T45" fmla="*/ 600 h 601"/>
                  <a:gd name="T46" fmla="*/ 944 w 945"/>
                  <a:gd name="T47" fmla="*/ 584 h 601"/>
                  <a:gd name="T48" fmla="*/ 912 w 945"/>
                  <a:gd name="T49" fmla="*/ 521 h 601"/>
                  <a:gd name="T50" fmla="*/ 865 w 945"/>
                  <a:gd name="T51" fmla="*/ 450 h 601"/>
                  <a:gd name="T52" fmla="*/ 817 w 945"/>
                  <a:gd name="T53" fmla="*/ 395 h 601"/>
                  <a:gd name="T54" fmla="*/ 746 w 945"/>
                  <a:gd name="T55" fmla="*/ 332 h 601"/>
                  <a:gd name="T56" fmla="*/ 658 w 945"/>
                  <a:gd name="T57" fmla="*/ 245 h 601"/>
                  <a:gd name="T58" fmla="*/ 563 w 945"/>
                  <a:gd name="T59" fmla="*/ 174 h 601"/>
                  <a:gd name="T60" fmla="*/ 460 w 945"/>
                  <a:gd name="T61" fmla="*/ 111 h 601"/>
                  <a:gd name="T62" fmla="*/ 365 w 945"/>
                  <a:gd name="T63" fmla="*/ 71 h 601"/>
                  <a:gd name="T64" fmla="*/ 254 w 945"/>
                  <a:gd name="T65" fmla="*/ 32 h 601"/>
                  <a:gd name="T66" fmla="*/ 159 w 945"/>
                  <a:gd name="T67" fmla="*/ 16 h 601"/>
                  <a:gd name="T68" fmla="*/ 0 w 945"/>
                  <a:gd name="T69" fmla="*/ 0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5"/>
                  <a:gd name="T106" fmla="*/ 0 h 601"/>
                  <a:gd name="T107" fmla="*/ 945 w 945"/>
                  <a:gd name="T108" fmla="*/ 601 h 6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5" h="601">
                    <a:moveTo>
                      <a:pt x="0" y="0"/>
                    </a:moveTo>
                    <a:lnTo>
                      <a:pt x="0" y="47"/>
                    </a:lnTo>
                    <a:lnTo>
                      <a:pt x="71" y="55"/>
                    </a:lnTo>
                    <a:lnTo>
                      <a:pt x="135" y="71"/>
                    </a:lnTo>
                    <a:lnTo>
                      <a:pt x="190" y="95"/>
                    </a:lnTo>
                    <a:lnTo>
                      <a:pt x="246" y="111"/>
                    </a:lnTo>
                    <a:lnTo>
                      <a:pt x="294" y="126"/>
                    </a:lnTo>
                    <a:lnTo>
                      <a:pt x="341" y="142"/>
                    </a:lnTo>
                    <a:lnTo>
                      <a:pt x="381" y="158"/>
                    </a:lnTo>
                    <a:lnTo>
                      <a:pt x="420" y="182"/>
                    </a:lnTo>
                    <a:lnTo>
                      <a:pt x="460" y="205"/>
                    </a:lnTo>
                    <a:lnTo>
                      <a:pt x="508" y="237"/>
                    </a:lnTo>
                    <a:lnTo>
                      <a:pt x="539" y="261"/>
                    </a:lnTo>
                    <a:lnTo>
                      <a:pt x="579" y="284"/>
                    </a:lnTo>
                    <a:lnTo>
                      <a:pt x="611" y="316"/>
                    </a:lnTo>
                    <a:lnTo>
                      <a:pt x="650" y="347"/>
                    </a:lnTo>
                    <a:lnTo>
                      <a:pt x="698" y="395"/>
                    </a:lnTo>
                    <a:lnTo>
                      <a:pt x="722" y="418"/>
                    </a:lnTo>
                    <a:lnTo>
                      <a:pt x="746" y="450"/>
                    </a:lnTo>
                    <a:lnTo>
                      <a:pt x="777" y="482"/>
                    </a:lnTo>
                    <a:lnTo>
                      <a:pt x="801" y="513"/>
                    </a:lnTo>
                    <a:lnTo>
                      <a:pt x="825" y="561"/>
                    </a:lnTo>
                    <a:lnTo>
                      <a:pt x="849" y="600"/>
                    </a:lnTo>
                    <a:lnTo>
                      <a:pt x="944" y="584"/>
                    </a:lnTo>
                    <a:lnTo>
                      <a:pt x="912" y="521"/>
                    </a:lnTo>
                    <a:lnTo>
                      <a:pt x="865" y="450"/>
                    </a:lnTo>
                    <a:lnTo>
                      <a:pt x="817" y="395"/>
                    </a:lnTo>
                    <a:lnTo>
                      <a:pt x="746" y="332"/>
                    </a:lnTo>
                    <a:lnTo>
                      <a:pt x="658" y="245"/>
                    </a:lnTo>
                    <a:lnTo>
                      <a:pt x="563" y="174"/>
                    </a:lnTo>
                    <a:lnTo>
                      <a:pt x="460" y="111"/>
                    </a:lnTo>
                    <a:lnTo>
                      <a:pt x="365" y="71"/>
                    </a:lnTo>
                    <a:lnTo>
                      <a:pt x="254" y="32"/>
                    </a:lnTo>
                    <a:lnTo>
                      <a:pt x="159" y="16"/>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87048" name="Freeform 7"/>
              <p:cNvSpPr>
                <a:spLocks/>
              </p:cNvSpPr>
              <p:nvPr/>
            </p:nvSpPr>
            <p:spPr bwMode="auto">
              <a:xfrm>
                <a:off x="2155" y="1985"/>
                <a:ext cx="489" cy="425"/>
              </a:xfrm>
              <a:custGeom>
                <a:avLst/>
                <a:gdLst>
                  <a:gd name="T0" fmla="*/ 0 w 489"/>
                  <a:gd name="T1" fmla="*/ 330 h 425"/>
                  <a:gd name="T2" fmla="*/ 0 w 489"/>
                  <a:gd name="T3" fmla="*/ 424 h 425"/>
                  <a:gd name="T4" fmla="*/ 24 w 489"/>
                  <a:gd name="T5" fmla="*/ 400 h 425"/>
                  <a:gd name="T6" fmla="*/ 39 w 489"/>
                  <a:gd name="T7" fmla="*/ 377 h 425"/>
                  <a:gd name="T8" fmla="*/ 71 w 489"/>
                  <a:gd name="T9" fmla="*/ 345 h 425"/>
                  <a:gd name="T10" fmla="*/ 102 w 489"/>
                  <a:gd name="T11" fmla="*/ 314 h 425"/>
                  <a:gd name="T12" fmla="*/ 142 w 489"/>
                  <a:gd name="T13" fmla="*/ 283 h 425"/>
                  <a:gd name="T14" fmla="*/ 173 w 489"/>
                  <a:gd name="T15" fmla="*/ 251 h 425"/>
                  <a:gd name="T16" fmla="*/ 205 w 489"/>
                  <a:gd name="T17" fmla="*/ 228 h 425"/>
                  <a:gd name="T18" fmla="*/ 236 w 489"/>
                  <a:gd name="T19" fmla="*/ 204 h 425"/>
                  <a:gd name="T20" fmla="*/ 268 w 489"/>
                  <a:gd name="T21" fmla="*/ 181 h 425"/>
                  <a:gd name="T22" fmla="*/ 307 w 489"/>
                  <a:gd name="T23" fmla="*/ 157 h 425"/>
                  <a:gd name="T24" fmla="*/ 346 w 489"/>
                  <a:gd name="T25" fmla="*/ 133 h 425"/>
                  <a:gd name="T26" fmla="*/ 378 w 489"/>
                  <a:gd name="T27" fmla="*/ 118 h 425"/>
                  <a:gd name="T28" fmla="*/ 417 w 489"/>
                  <a:gd name="T29" fmla="*/ 102 h 425"/>
                  <a:gd name="T30" fmla="*/ 457 w 489"/>
                  <a:gd name="T31" fmla="*/ 86 h 425"/>
                  <a:gd name="T32" fmla="*/ 488 w 489"/>
                  <a:gd name="T33" fmla="*/ 71 h 425"/>
                  <a:gd name="T34" fmla="*/ 488 w 489"/>
                  <a:gd name="T35" fmla="*/ 0 h 425"/>
                  <a:gd name="T36" fmla="*/ 433 w 489"/>
                  <a:gd name="T37" fmla="*/ 16 h 425"/>
                  <a:gd name="T38" fmla="*/ 354 w 489"/>
                  <a:gd name="T39" fmla="*/ 47 h 425"/>
                  <a:gd name="T40" fmla="*/ 252 w 489"/>
                  <a:gd name="T41" fmla="*/ 86 h 425"/>
                  <a:gd name="T42" fmla="*/ 181 w 489"/>
                  <a:gd name="T43" fmla="*/ 133 h 425"/>
                  <a:gd name="T44" fmla="*/ 118 w 489"/>
                  <a:gd name="T45" fmla="*/ 196 h 425"/>
                  <a:gd name="T46" fmla="*/ 47 w 489"/>
                  <a:gd name="T47" fmla="*/ 251 h 425"/>
                  <a:gd name="T48" fmla="*/ 0 w 489"/>
                  <a:gd name="T49" fmla="*/ 306 h 425"/>
                  <a:gd name="T50" fmla="*/ 0 w 489"/>
                  <a:gd name="T51" fmla="*/ 424 h 425"/>
                  <a:gd name="T52" fmla="*/ 0 w 489"/>
                  <a:gd name="T53" fmla="*/ 330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9"/>
                  <a:gd name="T82" fmla="*/ 0 h 425"/>
                  <a:gd name="T83" fmla="*/ 489 w 489"/>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9" h="425">
                    <a:moveTo>
                      <a:pt x="0" y="330"/>
                    </a:moveTo>
                    <a:lnTo>
                      <a:pt x="0" y="424"/>
                    </a:lnTo>
                    <a:lnTo>
                      <a:pt x="24" y="400"/>
                    </a:lnTo>
                    <a:lnTo>
                      <a:pt x="39" y="377"/>
                    </a:lnTo>
                    <a:lnTo>
                      <a:pt x="71" y="345"/>
                    </a:lnTo>
                    <a:lnTo>
                      <a:pt x="102" y="314"/>
                    </a:lnTo>
                    <a:lnTo>
                      <a:pt x="142" y="283"/>
                    </a:lnTo>
                    <a:lnTo>
                      <a:pt x="173" y="251"/>
                    </a:lnTo>
                    <a:lnTo>
                      <a:pt x="205" y="228"/>
                    </a:lnTo>
                    <a:lnTo>
                      <a:pt x="236" y="204"/>
                    </a:lnTo>
                    <a:lnTo>
                      <a:pt x="268" y="181"/>
                    </a:lnTo>
                    <a:lnTo>
                      <a:pt x="307" y="157"/>
                    </a:lnTo>
                    <a:lnTo>
                      <a:pt x="346" y="133"/>
                    </a:lnTo>
                    <a:lnTo>
                      <a:pt x="378" y="118"/>
                    </a:lnTo>
                    <a:lnTo>
                      <a:pt x="417" y="102"/>
                    </a:lnTo>
                    <a:lnTo>
                      <a:pt x="457" y="86"/>
                    </a:lnTo>
                    <a:lnTo>
                      <a:pt x="488" y="71"/>
                    </a:lnTo>
                    <a:lnTo>
                      <a:pt x="488" y="0"/>
                    </a:lnTo>
                    <a:lnTo>
                      <a:pt x="433" y="16"/>
                    </a:lnTo>
                    <a:lnTo>
                      <a:pt x="354" y="47"/>
                    </a:lnTo>
                    <a:lnTo>
                      <a:pt x="252" y="86"/>
                    </a:lnTo>
                    <a:lnTo>
                      <a:pt x="181" y="133"/>
                    </a:lnTo>
                    <a:lnTo>
                      <a:pt x="118" y="196"/>
                    </a:lnTo>
                    <a:lnTo>
                      <a:pt x="47" y="251"/>
                    </a:lnTo>
                    <a:lnTo>
                      <a:pt x="0" y="306"/>
                    </a:lnTo>
                    <a:lnTo>
                      <a:pt x="0" y="424"/>
                    </a:lnTo>
                    <a:lnTo>
                      <a:pt x="0" y="33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87049" name="Freeform 8"/>
              <p:cNvSpPr>
                <a:spLocks/>
              </p:cNvSpPr>
              <p:nvPr/>
            </p:nvSpPr>
            <p:spPr bwMode="auto">
              <a:xfrm>
                <a:off x="1563" y="2145"/>
                <a:ext cx="585" cy="265"/>
              </a:xfrm>
              <a:custGeom>
                <a:avLst/>
                <a:gdLst>
                  <a:gd name="T0" fmla="*/ 0 w 585"/>
                  <a:gd name="T1" fmla="*/ 0 h 265"/>
                  <a:gd name="T2" fmla="*/ 0 w 585"/>
                  <a:gd name="T3" fmla="*/ 85 h 265"/>
                  <a:gd name="T4" fmla="*/ 39 w 585"/>
                  <a:gd name="T5" fmla="*/ 85 h 265"/>
                  <a:gd name="T6" fmla="*/ 79 w 585"/>
                  <a:gd name="T7" fmla="*/ 93 h 265"/>
                  <a:gd name="T8" fmla="*/ 110 w 585"/>
                  <a:gd name="T9" fmla="*/ 101 h 265"/>
                  <a:gd name="T10" fmla="*/ 150 w 585"/>
                  <a:gd name="T11" fmla="*/ 116 h 265"/>
                  <a:gd name="T12" fmla="*/ 197 w 585"/>
                  <a:gd name="T13" fmla="*/ 124 h 265"/>
                  <a:gd name="T14" fmla="*/ 245 w 585"/>
                  <a:gd name="T15" fmla="*/ 132 h 265"/>
                  <a:gd name="T16" fmla="*/ 300 w 585"/>
                  <a:gd name="T17" fmla="*/ 155 h 265"/>
                  <a:gd name="T18" fmla="*/ 355 w 585"/>
                  <a:gd name="T19" fmla="*/ 171 h 265"/>
                  <a:gd name="T20" fmla="*/ 395 w 585"/>
                  <a:gd name="T21" fmla="*/ 179 h 265"/>
                  <a:gd name="T22" fmla="*/ 442 w 585"/>
                  <a:gd name="T23" fmla="*/ 194 h 265"/>
                  <a:gd name="T24" fmla="*/ 489 w 585"/>
                  <a:gd name="T25" fmla="*/ 217 h 265"/>
                  <a:gd name="T26" fmla="*/ 529 w 585"/>
                  <a:gd name="T27" fmla="*/ 233 h 265"/>
                  <a:gd name="T28" fmla="*/ 560 w 585"/>
                  <a:gd name="T29" fmla="*/ 248 h 265"/>
                  <a:gd name="T30" fmla="*/ 584 w 585"/>
                  <a:gd name="T31" fmla="*/ 264 h 265"/>
                  <a:gd name="T32" fmla="*/ 584 w 585"/>
                  <a:gd name="T33" fmla="*/ 163 h 265"/>
                  <a:gd name="T34" fmla="*/ 545 w 585"/>
                  <a:gd name="T35" fmla="*/ 140 h 265"/>
                  <a:gd name="T36" fmla="*/ 474 w 585"/>
                  <a:gd name="T37" fmla="*/ 101 h 265"/>
                  <a:gd name="T38" fmla="*/ 387 w 585"/>
                  <a:gd name="T39" fmla="*/ 70 h 265"/>
                  <a:gd name="T40" fmla="*/ 316 w 585"/>
                  <a:gd name="T41" fmla="*/ 47 h 265"/>
                  <a:gd name="T42" fmla="*/ 221 w 585"/>
                  <a:gd name="T43" fmla="*/ 23 h 265"/>
                  <a:gd name="T44" fmla="*/ 134 w 585"/>
                  <a:gd name="T45" fmla="*/ 8 h 265"/>
                  <a:gd name="T46" fmla="*/ 71 w 585"/>
                  <a:gd name="T47" fmla="*/ 0 h 265"/>
                  <a:gd name="T48" fmla="*/ 0 w 585"/>
                  <a:gd name="T49" fmla="*/ 0 h 2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5"/>
                  <a:gd name="T76" fmla="*/ 0 h 265"/>
                  <a:gd name="T77" fmla="*/ 585 w 585"/>
                  <a:gd name="T78" fmla="*/ 265 h 2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5" h="265">
                    <a:moveTo>
                      <a:pt x="0" y="0"/>
                    </a:moveTo>
                    <a:lnTo>
                      <a:pt x="0" y="85"/>
                    </a:lnTo>
                    <a:lnTo>
                      <a:pt x="39" y="85"/>
                    </a:lnTo>
                    <a:lnTo>
                      <a:pt x="79" y="93"/>
                    </a:lnTo>
                    <a:lnTo>
                      <a:pt x="110" y="101"/>
                    </a:lnTo>
                    <a:lnTo>
                      <a:pt x="150" y="116"/>
                    </a:lnTo>
                    <a:lnTo>
                      <a:pt x="197" y="124"/>
                    </a:lnTo>
                    <a:lnTo>
                      <a:pt x="245" y="132"/>
                    </a:lnTo>
                    <a:lnTo>
                      <a:pt x="300" y="155"/>
                    </a:lnTo>
                    <a:lnTo>
                      <a:pt x="355" y="171"/>
                    </a:lnTo>
                    <a:lnTo>
                      <a:pt x="395" y="179"/>
                    </a:lnTo>
                    <a:lnTo>
                      <a:pt x="442" y="194"/>
                    </a:lnTo>
                    <a:lnTo>
                      <a:pt x="489" y="217"/>
                    </a:lnTo>
                    <a:lnTo>
                      <a:pt x="529" y="233"/>
                    </a:lnTo>
                    <a:lnTo>
                      <a:pt x="560" y="248"/>
                    </a:lnTo>
                    <a:lnTo>
                      <a:pt x="584" y="264"/>
                    </a:lnTo>
                    <a:lnTo>
                      <a:pt x="584" y="163"/>
                    </a:lnTo>
                    <a:lnTo>
                      <a:pt x="545" y="140"/>
                    </a:lnTo>
                    <a:lnTo>
                      <a:pt x="474" y="101"/>
                    </a:lnTo>
                    <a:lnTo>
                      <a:pt x="387" y="70"/>
                    </a:lnTo>
                    <a:lnTo>
                      <a:pt x="316" y="47"/>
                    </a:lnTo>
                    <a:lnTo>
                      <a:pt x="221" y="23"/>
                    </a:lnTo>
                    <a:lnTo>
                      <a:pt x="134" y="8"/>
                    </a:lnTo>
                    <a:lnTo>
                      <a:pt x="71" y="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87050" name="Freeform 9"/>
              <p:cNvSpPr>
                <a:spLocks/>
              </p:cNvSpPr>
              <p:nvPr/>
            </p:nvSpPr>
            <p:spPr bwMode="auto">
              <a:xfrm>
                <a:off x="1003" y="1497"/>
                <a:ext cx="1641" cy="809"/>
              </a:xfrm>
              <a:custGeom>
                <a:avLst/>
                <a:gdLst>
                  <a:gd name="T0" fmla="*/ 88 w 1641"/>
                  <a:gd name="T1" fmla="*/ 0 h 809"/>
                  <a:gd name="T2" fmla="*/ 191 w 1641"/>
                  <a:gd name="T3" fmla="*/ 0 h 809"/>
                  <a:gd name="T4" fmla="*/ 287 w 1641"/>
                  <a:gd name="T5" fmla="*/ 8 h 809"/>
                  <a:gd name="T6" fmla="*/ 382 w 1641"/>
                  <a:gd name="T7" fmla="*/ 24 h 809"/>
                  <a:gd name="T8" fmla="*/ 494 w 1641"/>
                  <a:gd name="T9" fmla="*/ 48 h 809"/>
                  <a:gd name="T10" fmla="*/ 597 w 1641"/>
                  <a:gd name="T11" fmla="*/ 79 h 809"/>
                  <a:gd name="T12" fmla="*/ 709 w 1641"/>
                  <a:gd name="T13" fmla="*/ 119 h 809"/>
                  <a:gd name="T14" fmla="*/ 804 w 1641"/>
                  <a:gd name="T15" fmla="*/ 166 h 809"/>
                  <a:gd name="T16" fmla="*/ 900 w 1641"/>
                  <a:gd name="T17" fmla="*/ 214 h 809"/>
                  <a:gd name="T18" fmla="*/ 995 w 1641"/>
                  <a:gd name="T19" fmla="*/ 269 h 809"/>
                  <a:gd name="T20" fmla="*/ 1083 w 1641"/>
                  <a:gd name="T21" fmla="*/ 325 h 809"/>
                  <a:gd name="T22" fmla="*/ 1170 w 1641"/>
                  <a:gd name="T23" fmla="*/ 396 h 809"/>
                  <a:gd name="T24" fmla="*/ 1242 w 1641"/>
                  <a:gd name="T25" fmla="*/ 459 h 809"/>
                  <a:gd name="T26" fmla="*/ 1290 w 1641"/>
                  <a:gd name="T27" fmla="*/ 523 h 809"/>
                  <a:gd name="T28" fmla="*/ 1592 w 1641"/>
                  <a:gd name="T29" fmla="*/ 507 h 809"/>
                  <a:gd name="T30" fmla="*/ 1489 w 1641"/>
                  <a:gd name="T31" fmla="*/ 547 h 809"/>
                  <a:gd name="T32" fmla="*/ 1417 w 1641"/>
                  <a:gd name="T33" fmla="*/ 586 h 809"/>
                  <a:gd name="T34" fmla="*/ 1361 w 1641"/>
                  <a:gd name="T35" fmla="*/ 618 h 809"/>
                  <a:gd name="T36" fmla="*/ 1298 w 1641"/>
                  <a:gd name="T37" fmla="*/ 665 h 809"/>
                  <a:gd name="T38" fmla="*/ 1234 w 1641"/>
                  <a:gd name="T39" fmla="*/ 729 h 809"/>
                  <a:gd name="T40" fmla="*/ 1170 w 1641"/>
                  <a:gd name="T41" fmla="*/ 784 h 809"/>
                  <a:gd name="T42" fmla="*/ 1123 w 1641"/>
                  <a:gd name="T43" fmla="*/ 800 h 809"/>
                  <a:gd name="T44" fmla="*/ 1067 w 1641"/>
                  <a:gd name="T45" fmla="*/ 768 h 809"/>
                  <a:gd name="T46" fmla="*/ 995 w 1641"/>
                  <a:gd name="T47" fmla="*/ 745 h 809"/>
                  <a:gd name="T48" fmla="*/ 931 w 1641"/>
                  <a:gd name="T49" fmla="*/ 721 h 809"/>
                  <a:gd name="T50" fmla="*/ 860 w 1641"/>
                  <a:gd name="T51" fmla="*/ 705 h 809"/>
                  <a:gd name="T52" fmla="*/ 788 w 1641"/>
                  <a:gd name="T53" fmla="*/ 689 h 809"/>
                  <a:gd name="T54" fmla="*/ 717 w 1641"/>
                  <a:gd name="T55" fmla="*/ 673 h 809"/>
                  <a:gd name="T56" fmla="*/ 653 w 1641"/>
                  <a:gd name="T57" fmla="*/ 657 h 809"/>
                  <a:gd name="T58" fmla="*/ 557 w 1641"/>
                  <a:gd name="T59" fmla="*/ 642 h 809"/>
                  <a:gd name="T60" fmla="*/ 892 w 1641"/>
                  <a:gd name="T61" fmla="*/ 531 h 809"/>
                  <a:gd name="T62" fmla="*/ 812 w 1641"/>
                  <a:gd name="T63" fmla="*/ 436 h 809"/>
                  <a:gd name="T64" fmla="*/ 756 w 1641"/>
                  <a:gd name="T65" fmla="*/ 372 h 809"/>
                  <a:gd name="T66" fmla="*/ 669 w 1641"/>
                  <a:gd name="T67" fmla="*/ 293 h 809"/>
                  <a:gd name="T68" fmla="*/ 589 w 1641"/>
                  <a:gd name="T69" fmla="*/ 230 h 809"/>
                  <a:gd name="T70" fmla="*/ 533 w 1641"/>
                  <a:gd name="T71" fmla="*/ 182 h 809"/>
                  <a:gd name="T72" fmla="*/ 462 w 1641"/>
                  <a:gd name="T73" fmla="*/ 135 h 809"/>
                  <a:gd name="T74" fmla="*/ 382 w 1641"/>
                  <a:gd name="T75" fmla="*/ 103 h 809"/>
                  <a:gd name="T76" fmla="*/ 287 w 1641"/>
                  <a:gd name="T77" fmla="*/ 71 h 809"/>
                  <a:gd name="T78" fmla="*/ 191 w 1641"/>
                  <a:gd name="T79" fmla="*/ 48 h 809"/>
                  <a:gd name="T80" fmla="*/ 88 w 1641"/>
                  <a:gd name="T81" fmla="*/ 24 h 8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09"/>
                  <a:gd name="T125" fmla="*/ 1641 w 1641"/>
                  <a:gd name="T126" fmla="*/ 809 h 8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09">
                    <a:moveTo>
                      <a:pt x="0" y="8"/>
                    </a:moveTo>
                    <a:lnTo>
                      <a:pt x="88" y="0"/>
                    </a:lnTo>
                    <a:lnTo>
                      <a:pt x="135" y="0"/>
                    </a:lnTo>
                    <a:lnTo>
                      <a:pt x="191" y="0"/>
                    </a:lnTo>
                    <a:lnTo>
                      <a:pt x="239" y="0"/>
                    </a:lnTo>
                    <a:lnTo>
                      <a:pt x="287" y="8"/>
                    </a:lnTo>
                    <a:lnTo>
                      <a:pt x="342" y="8"/>
                    </a:lnTo>
                    <a:lnTo>
                      <a:pt x="382" y="24"/>
                    </a:lnTo>
                    <a:lnTo>
                      <a:pt x="438" y="32"/>
                    </a:lnTo>
                    <a:lnTo>
                      <a:pt x="494" y="48"/>
                    </a:lnTo>
                    <a:lnTo>
                      <a:pt x="549" y="63"/>
                    </a:lnTo>
                    <a:lnTo>
                      <a:pt x="597" y="79"/>
                    </a:lnTo>
                    <a:lnTo>
                      <a:pt x="653" y="95"/>
                    </a:lnTo>
                    <a:lnTo>
                      <a:pt x="709" y="119"/>
                    </a:lnTo>
                    <a:lnTo>
                      <a:pt x="764" y="143"/>
                    </a:lnTo>
                    <a:lnTo>
                      <a:pt x="804" y="166"/>
                    </a:lnTo>
                    <a:lnTo>
                      <a:pt x="860" y="190"/>
                    </a:lnTo>
                    <a:lnTo>
                      <a:pt x="900" y="214"/>
                    </a:lnTo>
                    <a:lnTo>
                      <a:pt x="947" y="238"/>
                    </a:lnTo>
                    <a:lnTo>
                      <a:pt x="995" y="269"/>
                    </a:lnTo>
                    <a:lnTo>
                      <a:pt x="1043" y="301"/>
                    </a:lnTo>
                    <a:lnTo>
                      <a:pt x="1083" y="325"/>
                    </a:lnTo>
                    <a:lnTo>
                      <a:pt x="1130" y="364"/>
                    </a:lnTo>
                    <a:lnTo>
                      <a:pt x="1170" y="396"/>
                    </a:lnTo>
                    <a:lnTo>
                      <a:pt x="1210" y="428"/>
                    </a:lnTo>
                    <a:lnTo>
                      <a:pt x="1242" y="459"/>
                    </a:lnTo>
                    <a:lnTo>
                      <a:pt x="1274" y="491"/>
                    </a:lnTo>
                    <a:lnTo>
                      <a:pt x="1290" y="523"/>
                    </a:lnTo>
                    <a:lnTo>
                      <a:pt x="1640" y="483"/>
                    </a:lnTo>
                    <a:lnTo>
                      <a:pt x="1592" y="507"/>
                    </a:lnTo>
                    <a:lnTo>
                      <a:pt x="1529" y="531"/>
                    </a:lnTo>
                    <a:lnTo>
                      <a:pt x="1489" y="547"/>
                    </a:lnTo>
                    <a:lnTo>
                      <a:pt x="1457" y="562"/>
                    </a:lnTo>
                    <a:lnTo>
                      <a:pt x="1417" y="586"/>
                    </a:lnTo>
                    <a:lnTo>
                      <a:pt x="1385" y="602"/>
                    </a:lnTo>
                    <a:lnTo>
                      <a:pt x="1361" y="618"/>
                    </a:lnTo>
                    <a:lnTo>
                      <a:pt x="1330" y="642"/>
                    </a:lnTo>
                    <a:lnTo>
                      <a:pt x="1298" y="665"/>
                    </a:lnTo>
                    <a:lnTo>
                      <a:pt x="1266" y="697"/>
                    </a:lnTo>
                    <a:lnTo>
                      <a:pt x="1234" y="729"/>
                    </a:lnTo>
                    <a:lnTo>
                      <a:pt x="1202" y="753"/>
                    </a:lnTo>
                    <a:lnTo>
                      <a:pt x="1170" y="784"/>
                    </a:lnTo>
                    <a:lnTo>
                      <a:pt x="1146" y="808"/>
                    </a:lnTo>
                    <a:lnTo>
                      <a:pt x="1123" y="800"/>
                    </a:lnTo>
                    <a:lnTo>
                      <a:pt x="1091" y="784"/>
                    </a:lnTo>
                    <a:lnTo>
                      <a:pt x="1067" y="768"/>
                    </a:lnTo>
                    <a:lnTo>
                      <a:pt x="1027" y="760"/>
                    </a:lnTo>
                    <a:lnTo>
                      <a:pt x="995" y="745"/>
                    </a:lnTo>
                    <a:lnTo>
                      <a:pt x="963" y="737"/>
                    </a:lnTo>
                    <a:lnTo>
                      <a:pt x="931" y="721"/>
                    </a:lnTo>
                    <a:lnTo>
                      <a:pt x="900" y="713"/>
                    </a:lnTo>
                    <a:lnTo>
                      <a:pt x="860" y="705"/>
                    </a:lnTo>
                    <a:lnTo>
                      <a:pt x="820" y="697"/>
                    </a:lnTo>
                    <a:lnTo>
                      <a:pt x="788" y="689"/>
                    </a:lnTo>
                    <a:lnTo>
                      <a:pt x="756" y="673"/>
                    </a:lnTo>
                    <a:lnTo>
                      <a:pt x="717" y="673"/>
                    </a:lnTo>
                    <a:lnTo>
                      <a:pt x="685" y="665"/>
                    </a:lnTo>
                    <a:lnTo>
                      <a:pt x="653" y="657"/>
                    </a:lnTo>
                    <a:lnTo>
                      <a:pt x="613" y="650"/>
                    </a:lnTo>
                    <a:lnTo>
                      <a:pt x="557" y="642"/>
                    </a:lnTo>
                    <a:lnTo>
                      <a:pt x="916" y="578"/>
                    </a:lnTo>
                    <a:lnTo>
                      <a:pt x="892" y="531"/>
                    </a:lnTo>
                    <a:lnTo>
                      <a:pt x="868" y="499"/>
                    </a:lnTo>
                    <a:lnTo>
                      <a:pt x="812" y="436"/>
                    </a:lnTo>
                    <a:lnTo>
                      <a:pt x="780" y="404"/>
                    </a:lnTo>
                    <a:lnTo>
                      <a:pt x="756" y="372"/>
                    </a:lnTo>
                    <a:lnTo>
                      <a:pt x="701" y="325"/>
                    </a:lnTo>
                    <a:lnTo>
                      <a:pt x="669" y="293"/>
                    </a:lnTo>
                    <a:lnTo>
                      <a:pt x="629" y="261"/>
                    </a:lnTo>
                    <a:lnTo>
                      <a:pt x="589" y="230"/>
                    </a:lnTo>
                    <a:lnTo>
                      <a:pt x="565" y="206"/>
                    </a:lnTo>
                    <a:lnTo>
                      <a:pt x="533" y="182"/>
                    </a:lnTo>
                    <a:lnTo>
                      <a:pt x="494" y="158"/>
                    </a:lnTo>
                    <a:lnTo>
                      <a:pt x="462" y="135"/>
                    </a:lnTo>
                    <a:lnTo>
                      <a:pt x="422" y="119"/>
                    </a:lnTo>
                    <a:lnTo>
                      <a:pt x="382" y="103"/>
                    </a:lnTo>
                    <a:lnTo>
                      <a:pt x="334" y="79"/>
                    </a:lnTo>
                    <a:lnTo>
                      <a:pt x="287" y="71"/>
                    </a:lnTo>
                    <a:lnTo>
                      <a:pt x="239" y="55"/>
                    </a:lnTo>
                    <a:lnTo>
                      <a:pt x="191" y="48"/>
                    </a:lnTo>
                    <a:lnTo>
                      <a:pt x="143" y="32"/>
                    </a:lnTo>
                    <a:lnTo>
                      <a:pt x="88" y="24"/>
                    </a:lnTo>
                    <a:lnTo>
                      <a:pt x="0" y="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sp>
          <p:nvSpPr>
            <p:cNvPr id="457738" name="Rectangle 10"/>
            <p:cNvSpPr>
              <a:spLocks noChangeArrowheads="1"/>
            </p:cNvSpPr>
            <p:nvPr/>
          </p:nvSpPr>
          <p:spPr bwMode="auto">
            <a:xfrm>
              <a:off x="450" y="1322"/>
              <a:ext cx="576" cy="41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Project</a:t>
              </a:r>
            </a:p>
            <a:p>
              <a:pPr algn="ctr"/>
              <a:r>
                <a:rPr lang="en-US" altLang="en-US" sz="1800" u="none">
                  <a:latin typeface="Times New Roman" charset="0"/>
                </a:rPr>
                <a:t>Start</a:t>
              </a:r>
            </a:p>
          </p:txBody>
        </p:sp>
      </p:grpSp>
    </p:spTree>
    <p:extLst>
      <p:ext uri="{BB962C8B-B14F-4D97-AF65-F5344CB8AC3E}">
        <p14:creationId xmlns:p14="http://schemas.microsoft.com/office/powerpoint/2010/main" val="901775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BoehmSpira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77925"/>
            <a:ext cx="7543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Rectangle 3"/>
          <p:cNvSpPr>
            <a:spLocks noGrp="1" noChangeArrowheads="1"/>
          </p:cNvSpPr>
          <p:nvPr>
            <p:ph type="title"/>
          </p:nvPr>
        </p:nvSpPr>
        <p:spPr>
          <a:xfrm>
            <a:off x="285750" y="155575"/>
            <a:ext cx="8562975" cy="863600"/>
          </a:xfrm>
          <a:noFill/>
        </p:spPr>
        <p:txBody>
          <a:bodyPr lIns="92407" tIns="45420" rIns="92407" bIns="45420"/>
          <a:lstStyle/>
          <a:p>
            <a:r>
              <a:rPr lang="en-US" altLang="en-US" sz="2600" dirty="0" smtClean="0">
                <a:latin typeface="Arial" panose="020B0604020202020204" pitchFamily="34" charset="0"/>
                <a:ea typeface="ＭＳ Ｐゴシック" charset="-128"/>
                <a:cs typeface="Arial" panose="020B0604020202020204" pitchFamily="34" charset="0"/>
              </a:rPr>
              <a:t>Round 1, Concept of Operations</a:t>
            </a:r>
            <a:r>
              <a:rPr lang="en-US" altLang="en-US" sz="2200" dirty="0" smtClean="0">
                <a:latin typeface="Arial" panose="020B0604020202020204" pitchFamily="34" charset="0"/>
                <a:ea typeface="ＭＳ Ｐゴシック" charset="-128"/>
                <a:cs typeface="Arial" panose="020B0604020202020204" pitchFamily="34" charset="0"/>
              </a:rPr>
              <a:t>,</a:t>
            </a:r>
            <a:r>
              <a:rPr lang="en-US" altLang="en-US" sz="2600" dirty="0" smtClean="0">
                <a:latin typeface="Arial" panose="020B0604020202020204" pitchFamily="34" charset="0"/>
                <a:ea typeface="ＭＳ Ｐゴシック" charset="-128"/>
                <a:cs typeface="Arial" panose="020B0604020202020204" pitchFamily="34" charset="0"/>
              </a:rPr>
              <a:t> Quadrant I: </a:t>
            </a:r>
            <a:br>
              <a:rPr lang="en-US" altLang="en-US" sz="2600" dirty="0" smtClean="0">
                <a:latin typeface="Arial" panose="020B0604020202020204" pitchFamily="34" charset="0"/>
                <a:ea typeface="ＭＳ Ｐゴシック" charset="-128"/>
                <a:cs typeface="Arial" panose="020B0604020202020204" pitchFamily="34" charset="0"/>
              </a:rPr>
            </a:br>
            <a:r>
              <a:rPr lang="en-US" altLang="en-US" sz="2600" dirty="0" smtClean="0">
                <a:latin typeface="Arial" panose="020B0604020202020204" pitchFamily="34" charset="0"/>
                <a:ea typeface="ＭＳ Ｐゴシック" charset="-128"/>
                <a:cs typeface="Arial" panose="020B0604020202020204" pitchFamily="34" charset="0"/>
              </a:rPr>
              <a:t>Evaluate Alternatives, identify &amp; resolve Risks</a:t>
            </a:r>
          </a:p>
        </p:txBody>
      </p:sp>
      <p:grpSp>
        <p:nvGrpSpPr>
          <p:cNvPr id="89092" name="Group 4"/>
          <p:cNvGrpSpPr>
            <a:grpSpLocks/>
          </p:cNvGrpSpPr>
          <p:nvPr/>
        </p:nvGrpSpPr>
        <p:grpSpPr bwMode="auto">
          <a:xfrm>
            <a:off x="3962400" y="1263650"/>
            <a:ext cx="3232150" cy="2317750"/>
            <a:chOff x="2816" y="638"/>
            <a:chExt cx="2064" cy="1479"/>
          </a:xfrm>
        </p:grpSpPr>
        <p:grpSp>
          <p:nvGrpSpPr>
            <p:cNvPr id="89093" name="Group 5"/>
            <p:cNvGrpSpPr>
              <a:grpSpLocks/>
            </p:cNvGrpSpPr>
            <p:nvPr/>
          </p:nvGrpSpPr>
          <p:grpSpPr bwMode="auto">
            <a:xfrm>
              <a:off x="2816" y="1212"/>
              <a:ext cx="1641" cy="905"/>
              <a:chOff x="2816" y="1212"/>
              <a:chExt cx="1641" cy="905"/>
            </a:xfrm>
          </p:grpSpPr>
          <p:sp>
            <p:nvSpPr>
              <p:cNvPr id="89095" name="Freeform 6"/>
              <p:cNvSpPr>
                <a:spLocks/>
              </p:cNvSpPr>
              <p:nvPr/>
            </p:nvSpPr>
            <p:spPr bwMode="auto">
              <a:xfrm>
                <a:off x="2816" y="1212"/>
                <a:ext cx="1641" cy="817"/>
              </a:xfrm>
              <a:custGeom>
                <a:avLst/>
                <a:gdLst>
                  <a:gd name="T0" fmla="*/ 1544 w 1641"/>
                  <a:gd name="T1" fmla="*/ 0 h 817"/>
                  <a:gd name="T2" fmla="*/ 1449 w 1641"/>
                  <a:gd name="T3" fmla="*/ 0 h 817"/>
                  <a:gd name="T4" fmla="*/ 1345 w 1641"/>
                  <a:gd name="T5" fmla="*/ 0 h 817"/>
                  <a:gd name="T6" fmla="*/ 1250 w 1641"/>
                  <a:gd name="T7" fmla="*/ 16 h 817"/>
                  <a:gd name="T8" fmla="*/ 1146 w 1641"/>
                  <a:gd name="T9" fmla="*/ 40 h 817"/>
                  <a:gd name="T10" fmla="*/ 1043 w 1641"/>
                  <a:gd name="T11" fmla="*/ 79 h 817"/>
                  <a:gd name="T12" fmla="*/ 931 w 1641"/>
                  <a:gd name="T13" fmla="*/ 119 h 817"/>
                  <a:gd name="T14" fmla="*/ 828 w 1641"/>
                  <a:gd name="T15" fmla="*/ 166 h 817"/>
                  <a:gd name="T16" fmla="*/ 740 w 1641"/>
                  <a:gd name="T17" fmla="*/ 214 h 817"/>
                  <a:gd name="T18" fmla="*/ 645 w 1641"/>
                  <a:gd name="T19" fmla="*/ 269 h 817"/>
                  <a:gd name="T20" fmla="*/ 549 w 1641"/>
                  <a:gd name="T21" fmla="*/ 333 h 817"/>
                  <a:gd name="T22" fmla="*/ 462 w 1641"/>
                  <a:gd name="T23" fmla="*/ 396 h 817"/>
                  <a:gd name="T24" fmla="*/ 398 w 1641"/>
                  <a:gd name="T25" fmla="*/ 467 h 817"/>
                  <a:gd name="T26" fmla="*/ 350 w 1641"/>
                  <a:gd name="T27" fmla="*/ 531 h 817"/>
                  <a:gd name="T28" fmla="*/ 56 w 1641"/>
                  <a:gd name="T29" fmla="*/ 507 h 817"/>
                  <a:gd name="T30" fmla="*/ 151 w 1641"/>
                  <a:gd name="T31" fmla="*/ 555 h 817"/>
                  <a:gd name="T32" fmla="*/ 215 w 1641"/>
                  <a:gd name="T33" fmla="*/ 594 h 817"/>
                  <a:gd name="T34" fmla="*/ 279 w 1641"/>
                  <a:gd name="T35" fmla="*/ 634 h 817"/>
                  <a:gd name="T36" fmla="*/ 334 w 1641"/>
                  <a:gd name="T37" fmla="*/ 673 h 817"/>
                  <a:gd name="T38" fmla="*/ 406 w 1641"/>
                  <a:gd name="T39" fmla="*/ 729 h 817"/>
                  <a:gd name="T40" fmla="*/ 470 w 1641"/>
                  <a:gd name="T41" fmla="*/ 792 h 817"/>
                  <a:gd name="T42" fmla="*/ 517 w 1641"/>
                  <a:gd name="T43" fmla="*/ 808 h 817"/>
                  <a:gd name="T44" fmla="*/ 573 w 1641"/>
                  <a:gd name="T45" fmla="*/ 784 h 817"/>
                  <a:gd name="T46" fmla="*/ 645 w 1641"/>
                  <a:gd name="T47" fmla="*/ 753 h 817"/>
                  <a:gd name="T48" fmla="*/ 709 w 1641"/>
                  <a:gd name="T49" fmla="*/ 737 h 817"/>
                  <a:gd name="T50" fmla="*/ 780 w 1641"/>
                  <a:gd name="T51" fmla="*/ 713 h 817"/>
                  <a:gd name="T52" fmla="*/ 852 w 1641"/>
                  <a:gd name="T53" fmla="*/ 697 h 817"/>
                  <a:gd name="T54" fmla="*/ 923 w 1641"/>
                  <a:gd name="T55" fmla="*/ 681 h 817"/>
                  <a:gd name="T56" fmla="*/ 987 w 1641"/>
                  <a:gd name="T57" fmla="*/ 665 h 817"/>
                  <a:gd name="T58" fmla="*/ 1083 w 1641"/>
                  <a:gd name="T59" fmla="*/ 650 h 817"/>
                  <a:gd name="T60" fmla="*/ 748 w 1641"/>
                  <a:gd name="T61" fmla="*/ 539 h 817"/>
                  <a:gd name="T62" fmla="*/ 828 w 1641"/>
                  <a:gd name="T63" fmla="*/ 436 h 817"/>
                  <a:gd name="T64" fmla="*/ 884 w 1641"/>
                  <a:gd name="T65" fmla="*/ 372 h 817"/>
                  <a:gd name="T66" fmla="*/ 971 w 1641"/>
                  <a:gd name="T67" fmla="*/ 293 h 817"/>
                  <a:gd name="T68" fmla="*/ 1043 w 1641"/>
                  <a:gd name="T69" fmla="*/ 246 h 817"/>
                  <a:gd name="T70" fmla="*/ 1099 w 1641"/>
                  <a:gd name="T71" fmla="*/ 198 h 817"/>
                  <a:gd name="T72" fmla="*/ 1186 w 1641"/>
                  <a:gd name="T73" fmla="*/ 158 h 817"/>
                  <a:gd name="T74" fmla="*/ 1250 w 1641"/>
                  <a:gd name="T75" fmla="*/ 119 h 817"/>
                  <a:gd name="T76" fmla="*/ 1345 w 1641"/>
                  <a:gd name="T77" fmla="*/ 95 h 817"/>
                  <a:gd name="T78" fmla="*/ 1441 w 1641"/>
                  <a:gd name="T79" fmla="*/ 71 h 817"/>
                  <a:gd name="T80" fmla="*/ 1640 w 1641"/>
                  <a:gd name="T81" fmla="*/ 63 h 8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17"/>
                  <a:gd name="T125" fmla="*/ 1641 w 1641"/>
                  <a:gd name="T126" fmla="*/ 817 h 8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17">
                    <a:moveTo>
                      <a:pt x="1640" y="0"/>
                    </a:moveTo>
                    <a:lnTo>
                      <a:pt x="1544" y="0"/>
                    </a:lnTo>
                    <a:lnTo>
                      <a:pt x="1505" y="0"/>
                    </a:lnTo>
                    <a:lnTo>
                      <a:pt x="1449" y="0"/>
                    </a:lnTo>
                    <a:lnTo>
                      <a:pt x="1401" y="0"/>
                    </a:lnTo>
                    <a:lnTo>
                      <a:pt x="1345" y="0"/>
                    </a:lnTo>
                    <a:lnTo>
                      <a:pt x="1298" y="8"/>
                    </a:lnTo>
                    <a:lnTo>
                      <a:pt x="1250" y="16"/>
                    </a:lnTo>
                    <a:lnTo>
                      <a:pt x="1202" y="32"/>
                    </a:lnTo>
                    <a:lnTo>
                      <a:pt x="1146" y="40"/>
                    </a:lnTo>
                    <a:lnTo>
                      <a:pt x="1091" y="63"/>
                    </a:lnTo>
                    <a:lnTo>
                      <a:pt x="1043" y="79"/>
                    </a:lnTo>
                    <a:lnTo>
                      <a:pt x="979" y="95"/>
                    </a:lnTo>
                    <a:lnTo>
                      <a:pt x="931" y="119"/>
                    </a:lnTo>
                    <a:lnTo>
                      <a:pt x="876" y="143"/>
                    </a:lnTo>
                    <a:lnTo>
                      <a:pt x="828" y="166"/>
                    </a:lnTo>
                    <a:lnTo>
                      <a:pt x="780" y="190"/>
                    </a:lnTo>
                    <a:lnTo>
                      <a:pt x="740" y="214"/>
                    </a:lnTo>
                    <a:lnTo>
                      <a:pt x="693" y="238"/>
                    </a:lnTo>
                    <a:lnTo>
                      <a:pt x="645" y="269"/>
                    </a:lnTo>
                    <a:lnTo>
                      <a:pt x="597" y="301"/>
                    </a:lnTo>
                    <a:lnTo>
                      <a:pt x="549" y="333"/>
                    </a:lnTo>
                    <a:lnTo>
                      <a:pt x="510" y="364"/>
                    </a:lnTo>
                    <a:lnTo>
                      <a:pt x="462" y="396"/>
                    </a:lnTo>
                    <a:lnTo>
                      <a:pt x="430" y="428"/>
                    </a:lnTo>
                    <a:lnTo>
                      <a:pt x="398" y="467"/>
                    </a:lnTo>
                    <a:lnTo>
                      <a:pt x="366" y="499"/>
                    </a:lnTo>
                    <a:lnTo>
                      <a:pt x="350" y="531"/>
                    </a:lnTo>
                    <a:lnTo>
                      <a:pt x="0" y="483"/>
                    </a:lnTo>
                    <a:lnTo>
                      <a:pt x="56" y="507"/>
                    </a:lnTo>
                    <a:lnTo>
                      <a:pt x="96" y="531"/>
                    </a:lnTo>
                    <a:lnTo>
                      <a:pt x="151" y="555"/>
                    </a:lnTo>
                    <a:lnTo>
                      <a:pt x="183" y="570"/>
                    </a:lnTo>
                    <a:lnTo>
                      <a:pt x="215" y="594"/>
                    </a:lnTo>
                    <a:lnTo>
                      <a:pt x="247" y="610"/>
                    </a:lnTo>
                    <a:lnTo>
                      <a:pt x="279" y="634"/>
                    </a:lnTo>
                    <a:lnTo>
                      <a:pt x="303" y="650"/>
                    </a:lnTo>
                    <a:lnTo>
                      <a:pt x="334" y="673"/>
                    </a:lnTo>
                    <a:lnTo>
                      <a:pt x="374" y="705"/>
                    </a:lnTo>
                    <a:lnTo>
                      <a:pt x="406" y="729"/>
                    </a:lnTo>
                    <a:lnTo>
                      <a:pt x="438" y="761"/>
                    </a:lnTo>
                    <a:lnTo>
                      <a:pt x="470" y="792"/>
                    </a:lnTo>
                    <a:lnTo>
                      <a:pt x="494" y="816"/>
                    </a:lnTo>
                    <a:lnTo>
                      <a:pt x="517" y="808"/>
                    </a:lnTo>
                    <a:lnTo>
                      <a:pt x="549" y="792"/>
                    </a:lnTo>
                    <a:lnTo>
                      <a:pt x="573" y="784"/>
                    </a:lnTo>
                    <a:lnTo>
                      <a:pt x="605" y="768"/>
                    </a:lnTo>
                    <a:lnTo>
                      <a:pt x="645" y="753"/>
                    </a:lnTo>
                    <a:lnTo>
                      <a:pt x="677" y="745"/>
                    </a:lnTo>
                    <a:lnTo>
                      <a:pt x="709" y="737"/>
                    </a:lnTo>
                    <a:lnTo>
                      <a:pt x="740" y="721"/>
                    </a:lnTo>
                    <a:lnTo>
                      <a:pt x="780" y="713"/>
                    </a:lnTo>
                    <a:lnTo>
                      <a:pt x="812" y="705"/>
                    </a:lnTo>
                    <a:lnTo>
                      <a:pt x="852" y="697"/>
                    </a:lnTo>
                    <a:lnTo>
                      <a:pt x="884" y="681"/>
                    </a:lnTo>
                    <a:lnTo>
                      <a:pt x="923" y="681"/>
                    </a:lnTo>
                    <a:lnTo>
                      <a:pt x="955" y="673"/>
                    </a:lnTo>
                    <a:lnTo>
                      <a:pt x="987" y="665"/>
                    </a:lnTo>
                    <a:lnTo>
                      <a:pt x="1027" y="658"/>
                    </a:lnTo>
                    <a:lnTo>
                      <a:pt x="1083" y="650"/>
                    </a:lnTo>
                    <a:lnTo>
                      <a:pt x="724" y="586"/>
                    </a:lnTo>
                    <a:lnTo>
                      <a:pt x="748" y="539"/>
                    </a:lnTo>
                    <a:lnTo>
                      <a:pt x="772" y="507"/>
                    </a:lnTo>
                    <a:lnTo>
                      <a:pt x="828" y="436"/>
                    </a:lnTo>
                    <a:lnTo>
                      <a:pt x="852" y="404"/>
                    </a:lnTo>
                    <a:lnTo>
                      <a:pt x="884" y="372"/>
                    </a:lnTo>
                    <a:lnTo>
                      <a:pt x="939" y="325"/>
                    </a:lnTo>
                    <a:lnTo>
                      <a:pt x="971" y="293"/>
                    </a:lnTo>
                    <a:lnTo>
                      <a:pt x="1011" y="269"/>
                    </a:lnTo>
                    <a:lnTo>
                      <a:pt x="1043" y="246"/>
                    </a:lnTo>
                    <a:lnTo>
                      <a:pt x="1075" y="222"/>
                    </a:lnTo>
                    <a:lnTo>
                      <a:pt x="1099" y="198"/>
                    </a:lnTo>
                    <a:lnTo>
                      <a:pt x="1138" y="182"/>
                    </a:lnTo>
                    <a:lnTo>
                      <a:pt x="1186" y="158"/>
                    </a:lnTo>
                    <a:lnTo>
                      <a:pt x="1218" y="135"/>
                    </a:lnTo>
                    <a:lnTo>
                      <a:pt x="1250" y="119"/>
                    </a:lnTo>
                    <a:lnTo>
                      <a:pt x="1306" y="111"/>
                    </a:lnTo>
                    <a:lnTo>
                      <a:pt x="1345" y="95"/>
                    </a:lnTo>
                    <a:lnTo>
                      <a:pt x="1401" y="87"/>
                    </a:lnTo>
                    <a:lnTo>
                      <a:pt x="1441" y="71"/>
                    </a:lnTo>
                    <a:lnTo>
                      <a:pt x="1497" y="63"/>
                    </a:lnTo>
                    <a:lnTo>
                      <a:pt x="1640" y="63"/>
                    </a:lnTo>
                    <a:lnTo>
                      <a:pt x="164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89096" name="Freeform 7"/>
              <p:cNvSpPr>
                <a:spLocks/>
              </p:cNvSpPr>
              <p:nvPr/>
            </p:nvSpPr>
            <p:spPr bwMode="auto">
              <a:xfrm>
                <a:off x="3544" y="1812"/>
                <a:ext cx="345" cy="129"/>
              </a:xfrm>
              <a:custGeom>
                <a:avLst/>
                <a:gdLst>
                  <a:gd name="T0" fmla="*/ 344 w 345"/>
                  <a:gd name="T1" fmla="*/ 53 h 129"/>
                  <a:gd name="T2" fmla="*/ 344 w 345"/>
                  <a:gd name="T3" fmla="*/ 128 h 129"/>
                  <a:gd name="T4" fmla="*/ 0 w 345"/>
                  <a:gd name="T5" fmla="*/ 68 h 129"/>
                  <a:gd name="T6" fmla="*/ 8 w 345"/>
                  <a:gd name="T7" fmla="*/ 38 h 129"/>
                  <a:gd name="T8" fmla="*/ 31 w 345"/>
                  <a:gd name="T9" fmla="*/ 0 h 129"/>
                  <a:gd name="T10" fmla="*/ 344 w 345"/>
                  <a:gd name="T11" fmla="*/ 53 h 129"/>
                  <a:gd name="T12" fmla="*/ 0 60000 65536"/>
                  <a:gd name="T13" fmla="*/ 0 60000 65536"/>
                  <a:gd name="T14" fmla="*/ 0 60000 65536"/>
                  <a:gd name="T15" fmla="*/ 0 60000 65536"/>
                  <a:gd name="T16" fmla="*/ 0 60000 65536"/>
                  <a:gd name="T17" fmla="*/ 0 60000 65536"/>
                  <a:gd name="T18" fmla="*/ 0 w 345"/>
                  <a:gd name="T19" fmla="*/ 0 h 129"/>
                  <a:gd name="T20" fmla="*/ 345 w 345"/>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345" h="129">
                    <a:moveTo>
                      <a:pt x="344" y="53"/>
                    </a:moveTo>
                    <a:lnTo>
                      <a:pt x="344" y="128"/>
                    </a:lnTo>
                    <a:lnTo>
                      <a:pt x="0" y="68"/>
                    </a:lnTo>
                    <a:lnTo>
                      <a:pt x="8" y="38"/>
                    </a:lnTo>
                    <a:lnTo>
                      <a:pt x="31" y="0"/>
                    </a:lnTo>
                    <a:lnTo>
                      <a:pt x="344" y="53"/>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89097" name="Freeform 8"/>
              <p:cNvSpPr>
                <a:spLocks/>
              </p:cNvSpPr>
              <p:nvPr/>
            </p:nvSpPr>
            <p:spPr bwMode="auto">
              <a:xfrm>
                <a:off x="2816" y="1708"/>
                <a:ext cx="337" cy="121"/>
              </a:xfrm>
              <a:custGeom>
                <a:avLst/>
                <a:gdLst>
                  <a:gd name="T0" fmla="*/ 0 w 337"/>
                  <a:gd name="T1" fmla="*/ 0 h 121"/>
                  <a:gd name="T2" fmla="*/ 0 w 337"/>
                  <a:gd name="T3" fmla="*/ 68 h 121"/>
                  <a:gd name="T4" fmla="*/ 336 w 337"/>
                  <a:gd name="T5" fmla="*/ 120 h 121"/>
                  <a:gd name="T6" fmla="*/ 336 w 337"/>
                  <a:gd name="T7" fmla="*/ 30 h 121"/>
                  <a:gd name="T8" fmla="*/ 0 w 337"/>
                  <a:gd name="T9" fmla="*/ 0 h 121"/>
                  <a:gd name="T10" fmla="*/ 0 60000 65536"/>
                  <a:gd name="T11" fmla="*/ 0 60000 65536"/>
                  <a:gd name="T12" fmla="*/ 0 60000 65536"/>
                  <a:gd name="T13" fmla="*/ 0 60000 65536"/>
                  <a:gd name="T14" fmla="*/ 0 60000 65536"/>
                  <a:gd name="T15" fmla="*/ 0 w 337"/>
                  <a:gd name="T16" fmla="*/ 0 h 121"/>
                  <a:gd name="T17" fmla="*/ 337 w 337"/>
                  <a:gd name="T18" fmla="*/ 121 h 121"/>
                </a:gdLst>
                <a:ahLst/>
                <a:cxnLst>
                  <a:cxn ang="T10">
                    <a:pos x="T0" y="T1"/>
                  </a:cxn>
                  <a:cxn ang="T11">
                    <a:pos x="T2" y="T3"/>
                  </a:cxn>
                  <a:cxn ang="T12">
                    <a:pos x="T4" y="T5"/>
                  </a:cxn>
                  <a:cxn ang="T13">
                    <a:pos x="T6" y="T7"/>
                  </a:cxn>
                  <a:cxn ang="T14">
                    <a:pos x="T8" y="T9"/>
                  </a:cxn>
                </a:cxnLst>
                <a:rect l="T15" t="T16" r="T17" b="T18"/>
                <a:pathLst>
                  <a:path w="337" h="121">
                    <a:moveTo>
                      <a:pt x="0" y="0"/>
                    </a:moveTo>
                    <a:lnTo>
                      <a:pt x="0" y="68"/>
                    </a:lnTo>
                    <a:lnTo>
                      <a:pt x="336" y="120"/>
                    </a:lnTo>
                    <a:lnTo>
                      <a:pt x="336" y="3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89098" name="Freeform 9"/>
              <p:cNvSpPr>
                <a:spLocks/>
              </p:cNvSpPr>
              <p:nvPr/>
            </p:nvSpPr>
            <p:spPr bwMode="auto">
              <a:xfrm>
                <a:off x="2816" y="1268"/>
                <a:ext cx="1641" cy="849"/>
              </a:xfrm>
              <a:custGeom>
                <a:avLst/>
                <a:gdLst>
                  <a:gd name="T0" fmla="*/ 1544 w 1641"/>
                  <a:gd name="T1" fmla="*/ 0 h 849"/>
                  <a:gd name="T2" fmla="*/ 1449 w 1641"/>
                  <a:gd name="T3" fmla="*/ 0 h 849"/>
                  <a:gd name="T4" fmla="*/ 1345 w 1641"/>
                  <a:gd name="T5" fmla="*/ 8 h 849"/>
                  <a:gd name="T6" fmla="*/ 1258 w 1641"/>
                  <a:gd name="T7" fmla="*/ 24 h 849"/>
                  <a:gd name="T8" fmla="*/ 1146 w 1641"/>
                  <a:gd name="T9" fmla="*/ 48 h 849"/>
                  <a:gd name="T10" fmla="*/ 1043 w 1641"/>
                  <a:gd name="T11" fmla="*/ 79 h 849"/>
                  <a:gd name="T12" fmla="*/ 931 w 1641"/>
                  <a:gd name="T13" fmla="*/ 127 h 849"/>
                  <a:gd name="T14" fmla="*/ 828 w 1641"/>
                  <a:gd name="T15" fmla="*/ 174 h 849"/>
                  <a:gd name="T16" fmla="*/ 740 w 1641"/>
                  <a:gd name="T17" fmla="*/ 230 h 849"/>
                  <a:gd name="T18" fmla="*/ 645 w 1641"/>
                  <a:gd name="T19" fmla="*/ 285 h 849"/>
                  <a:gd name="T20" fmla="*/ 549 w 1641"/>
                  <a:gd name="T21" fmla="*/ 341 h 849"/>
                  <a:gd name="T22" fmla="*/ 470 w 1641"/>
                  <a:gd name="T23" fmla="*/ 412 h 849"/>
                  <a:gd name="T24" fmla="*/ 398 w 1641"/>
                  <a:gd name="T25" fmla="*/ 483 h 849"/>
                  <a:gd name="T26" fmla="*/ 350 w 1641"/>
                  <a:gd name="T27" fmla="*/ 555 h 849"/>
                  <a:gd name="T28" fmla="*/ 56 w 1641"/>
                  <a:gd name="T29" fmla="*/ 531 h 849"/>
                  <a:gd name="T30" fmla="*/ 151 w 1641"/>
                  <a:gd name="T31" fmla="*/ 571 h 849"/>
                  <a:gd name="T32" fmla="*/ 223 w 1641"/>
                  <a:gd name="T33" fmla="*/ 618 h 849"/>
                  <a:gd name="T34" fmla="*/ 279 w 1641"/>
                  <a:gd name="T35" fmla="*/ 658 h 849"/>
                  <a:gd name="T36" fmla="*/ 334 w 1641"/>
                  <a:gd name="T37" fmla="*/ 697 h 849"/>
                  <a:gd name="T38" fmla="*/ 406 w 1641"/>
                  <a:gd name="T39" fmla="*/ 761 h 849"/>
                  <a:gd name="T40" fmla="*/ 470 w 1641"/>
                  <a:gd name="T41" fmla="*/ 816 h 849"/>
                  <a:gd name="T42" fmla="*/ 517 w 1641"/>
                  <a:gd name="T43" fmla="*/ 840 h 849"/>
                  <a:gd name="T44" fmla="*/ 573 w 1641"/>
                  <a:gd name="T45" fmla="*/ 808 h 849"/>
                  <a:gd name="T46" fmla="*/ 645 w 1641"/>
                  <a:gd name="T47" fmla="*/ 777 h 849"/>
                  <a:gd name="T48" fmla="*/ 709 w 1641"/>
                  <a:gd name="T49" fmla="*/ 761 h 849"/>
                  <a:gd name="T50" fmla="*/ 780 w 1641"/>
                  <a:gd name="T51" fmla="*/ 737 h 849"/>
                  <a:gd name="T52" fmla="*/ 852 w 1641"/>
                  <a:gd name="T53" fmla="*/ 721 h 849"/>
                  <a:gd name="T54" fmla="*/ 923 w 1641"/>
                  <a:gd name="T55" fmla="*/ 705 h 849"/>
                  <a:gd name="T56" fmla="*/ 987 w 1641"/>
                  <a:gd name="T57" fmla="*/ 689 h 849"/>
                  <a:gd name="T58" fmla="*/ 1083 w 1641"/>
                  <a:gd name="T59" fmla="*/ 674 h 849"/>
                  <a:gd name="T60" fmla="*/ 748 w 1641"/>
                  <a:gd name="T61" fmla="*/ 563 h 849"/>
                  <a:gd name="T62" fmla="*/ 828 w 1641"/>
                  <a:gd name="T63" fmla="*/ 460 h 849"/>
                  <a:gd name="T64" fmla="*/ 884 w 1641"/>
                  <a:gd name="T65" fmla="*/ 396 h 849"/>
                  <a:gd name="T66" fmla="*/ 971 w 1641"/>
                  <a:gd name="T67" fmla="*/ 309 h 849"/>
                  <a:gd name="T68" fmla="*/ 1043 w 1641"/>
                  <a:gd name="T69" fmla="*/ 246 h 849"/>
                  <a:gd name="T70" fmla="*/ 1107 w 1641"/>
                  <a:gd name="T71" fmla="*/ 198 h 849"/>
                  <a:gd name="T72" fmla="*/ 1178 w 1641"/>
                  <a:gd name="T73" fmla="*/ 151 h 849"/>
                  <a:gd name="T74" fmla="*/ 1258 w 1641"/>
                  <a:gd name="T75" fmla="*/ 103 h 849"/>
                  <a:gd name="T76" fmla="*/ 1345 w 1641"/>
                  <a:gd name="T77" fmla="*/ 71 h 849"/>
                  <a:gd name="T78" fmla="*/ 1449 w 1641"/>
                  <a:gd name="T79" fmla="*/ 48 h 849"/>
                  <a:gd name="T80" fmla="*/ 1552 w 1641"/>
                  <a:gd name="T81" fmla="*/ 24 h 8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49"/>
                  <a:gd name="T125" fmla="*/ 1641 w 1641"/>
                  <a:gd name="T126" fmla="*/ 849 h 8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49">
                    <a:moveTo>
                      <a:pt x="1640" y="8"/>
                    </a:moveTo>
                    <a:lnTo>
                      <a:pt x="1544" y="0"/>
                    </a:lnTo>
                    <a:lnTo>
                      <a:pt x="1505" y="0"/>
                    </a:lnTo>
                    <a:lnTo>
                      <a:pt x="1449" y="0"/>
                    </a:lnTo>
                    <a:lnTo>
                      <a:pt x="1401" y="8"/>
                    </a:lnTo>
                    <a:lnTo>
                      <a:pt x="1345" y="8"/>
                    </a:lnTo>
                    <a:lnTo>
                      <a:pt x="1298" y="16"/>
                    </a:lnTo>
                    <a:lnTo>
                      <a:pt x="1258" y="24"/>
                    </a:lnTo>
                    <a:lnTo>
                      <a:pt x="1202" y="32"/>
                    </a:lnTo>
                    <a:lnTo>
                      <a:pt x="1146" y="48"/>
                    </a:lnTo>
                    <a:lnTo>
                      <a:pt x="1091" y="63"/>
                    </a:lnTo>
                    <a:lnTo>
                      <a:pt x="1043" y="79"/>
                    </a:lnTo>
                    <a:lnTo>
                      <a:pt x="987" y="103"/>
                    </a:lnTo>
                    <a:lnTo>
                      <a:pt x="931" y="127"/>
                    </a:lnTo>
                    <a:lnTo>
                      <a:pt x="876" y="151"/>
                    </a:lnTo>
                    <a:lnTo>
                      <a:pt x="828" y="174"/>
                    </a:lnTo>
                    <a:lnTo>
                      <a:pt x="780" y="206"/>
                    </a:lnTo>
                    <a:lnTo>
                      <a:pt x="740" y="230"/>
                    </a:lnTo>
                    <a:lnTo>
                      <a:pt x="693" y="254"/>
                    </a:lnTo>
                    <a:lnTo>
                      <a:pt x="645" y="285"/>
                    </a:lnTo>
                    <a:lnTo>
                      <a:pt x="597" y="317"/>
                    </a:lnTo>
                    <a:lnTo>
                      <a:pt x="549" y="341"/>
                    </a:lnTo>
                    <a:lnTo>
                      <a:pt x="510" y="380"/>
                    </a:lnTo>
                    <a:lnTo>
                      <a:pt x="470" y="412"/>
                    </a:lnTo>
                    <a:lnTo>
                      <a:pt x="430" y="452"/>
                    </a:lnTo>
                    <a:lnTo>
                      <a:pt x="398" y="483"/>
                    </a:lnTo>
                    <a:lnTo>
                      <a:pt x="366" y="515"/>
                    </a:lnTo>
                    <a:lnTo>
                      <a:pt x="350" y="555"/>
                    </a:lnTo>
                    <a:lnTo>
                      <a:pt x="0" y="507"/>
                    </a:lnTo>
                    <a:lnTo>
                      <a:pt x="56" y="531"/>
                    </a:lnTo>
                    <a:lnTo>
                      <a:pt x="96" y="555"/>
                    </a:lnTo>
                    <a:lnTo>
                      <a:pt x="151" y="571"/>
                    </a:lnTo>
                    <a:lnTo>
                      <a:pt x="183" y="594"/>
                    </a:lnTo>
                    <a:lnTo>
                      <a:pt x="223" y="618"/>
                    </a:lnTo>
                    <a:lnTo>
                      <a:pt x="247" y="634"/>
                    </a:lnTo>
                    <a:lnTo>
                      <a:pt x="279" y="658"/>
                    </a:lnTo>
                    <a:lnTo>
                      <a:pt x="310" y="674"/>
                    </a:lnTo>
                    <a:lnTo>
                      <a:pt x="334" y="697"/>
                    </a:lnTo>
                    <a:lnTo>
                      <a:pt x="374" y="729"/>
                    </a:lnTo>
                    <a:lnTo>
                      <a:pt x="406" y="761"/>
                    </a:lnTo>
                    <a:lnTo>
                      <a:pt x="438" y="785"/>
                    </a:lnTo>
                    <a:lnTo>
                      <a:pt x="470" y="816"/>
                    </a:lnTo>
                    <a:lnTo>
                      <a:pt x="494" y="848"/>
                    </a:lnTo>
                    <a:lnTo>
                      <a:pt x="517" y="840"/>
                    </a:lnTo>
                    <a:lnTo>
                      <a:pt x="549" y="824"/>
                    </a:lnTo>
                    <a:lnTo>
                      <a:pt x="573" y="808"/>
                    </a:lnTo>
                    <a:lnTo>
                      <a:pt x="613" y="793"/>
                    </a:lnTo>
                    <a:lnTo>
                      <a:pt x="645" y="777"/>
                    </a:lnTo>
                    <a:lnTo>
                      <a:pt x="677" y="769"/>
                    </a:lnTo>
                    <a:lnTo>
                      <a:pt x="709" y="761"/>
                    </a:lnTo>
                    <a:lnTo>
                      <a:pt x="740" y="745"/>
                    </a:lnTo>
                    <a:lnTo>
                      <a:pt x="780" y="737"/>
                    </a:lnTo>
                    <a:lnTo>
                      <a:pt x="820" y="729"/>
                    </a:lnTo>
                    <a:lnTo>
                      <a:pt x="852" y="721"/>
                    </a:lnTo>
                    <a:lnTo>
                      <a:pt x="884" y="713"/>
                    </a:lnTo>
                    <a:lnTo>
                      <a:pt x="923" y="705"/>
                    </a:lnTo>
                    <a:lnTo>
                      <a:pt x="955" y="697"/>
                    </a:lnTo>
                    <a:lnTo>
                      <a:pt x="987" y="689"/>
                    </a:lnTo>
                    <a:lnTo>
                      <a:pt x="1027" y="682"/>
                    </a:lnTo>
                    <a:lnTo>
                      <a:pt x="1083" y="674"/>
                    </a:lnTo>
                    <a:lnTo>
                      <a:pt x="724" y="610"/>
                    </a:lnTo>
                    <a:lnTo>
                      <a:pt x="748" y="563"/>
                    </a:lnTo>
                    <a:lnTo>
                      <a:pt x="772" y="523"/>
                    </a:lnTo>
                    <a:lnTo>
                      <a:pt x="828" y="460"/>
                    </a:lnTo>
                    <a:lnTo>
                      <a:pt x="852" y="420"/>
                    </a:lnTo>
                    <a:lnTo>
                      <a:pt x="884" y="396"/>
                    </a:lnTo>
                    <a:lnTo>
                      <a:pt x="939" y="341"/>
                    </a:lnTo>
                    <a:lnTo>
                      <a:pt x="971" y="309"/>
                    </a:lnTo>
                    <a:lnTo>
                      <a:pt x="1011" y="269"/>
                    </a:lnTo>
                    <a:lnTo>
                      <a:pt x="1043" y="246"/>
                    </a:lnTo>
                    <a:lnTo>
                      <a:pt x="1075" y="222"/>
                    </a:lnTo>
                    <a:lnTo>
                      <a:pt x="1107" y="198"/>
                    </a:lnTo>
                    <a:lnTo>
                      <a:pt x="1138" y="174"/>
                    </a:lnTo>
                    <a:lnTo>
                      <a:pt x="1178" y="151"/>
                    </a:lnTo>
                    <a:lnTo>
                      <a:pt x="1218" y="127"/>
                    </a:lnTo>
                    <a:lnTo>
                      <a:pt x="1258" y="103"/>
                    </a:lnTo>
                    <a:lnTo>
                      <a:pt x="1306" y="87"/>
                    </a:lnTo>
                    <a:lnTo>
                      <a:pt x="1345" y="71"/>
                    </a:lnTo>
                    <a:lnTo>
                      <a:pt x="1401" y="63"/>
                    </a:lnTo>
                    <a:lnTo>
                      <a:pt x="1449" y="48"/>
                    </a:lnTo>
                    <a:lnTo>
                      <a:pt x="1497" y="40"/>
                    </a:lnTo>
                    <a:lnTo>
                      <a:pt x="1552" y="24"/>
                    </a:lnTo>
                    <a:lnTo>
                      <a:pt x="1640" y="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sp>
          <p:nvSpPr>
            <p:cNvPr id="459786" name="Rectangle 10"/>
            <p:cNvSpPr>
              <a:spLocks noChangeArrowheads="1"/>
            </p:cNvSpPr>
            <p:nvPr/>
          </p:nvSpPr>
          <p:spPr bwMode="auto">
            <a:xfrm>
              <a:off x="3911" y="638"/>
              <a:ext cx="969" cy="24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Risk Analysis</a:t>
              </a:r>
            </a:p>
          </p:txBody>
        </p:sp>
      </p:grpSp>
    </p:spTree>
    <p:extLst>
      <p:ext uri="{BB962C8B-B14F-4D97-AF65-F5344CB8AC3E}">
        <p14:creationId xmlns:p14="http://schemas.microsoft.com/office/powerpoint/2010/main" val="50220446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BoehmSpira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77925"/>
            <a:ext cx="7543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Grp="1" noChangeArrowheads="1"/>
          </p:cNvSpPr>
          <p:nvPr>
            <p:ph type="title"/>
          </p:nvPr>
        </p:nvSpPr>
        <p:spPr>
          <a:xfrm>
            <a:off x="285750" y="155575"/>
            <a:ext cx="8562975" cy="863600"/>
          </a:xfrm>
          <a:noFill/>
        </p:spPr>
        <p:txBody>
          <a:bodyPr lIns="92407" tIns="45420" rIns="92407" bIns="45420"/>
          <a:lstStyle/>
          <a:p>
            <a:r>
              <a:rPr lang="en-US" altLang="en-US" sz="2600" dirty="0" smtClean="0">
                <a:latin typeface="Arial" panose="020B0604020202020204" pitchFamily="34" charset="0"/>
                <a:ea typeface="ＭＳ Ｐゴシック" charset="-128"/>
                <a:cs typeface="Arial" panose="020B0604020202020204" pitchFamily="34" charset="0"/>
              </a:rPr>
              <a:t>Round 1, Concept of Operations</a:t>
            </a:r>
            <a:r>
              <a:rPr lang="en-US" altLang="en-US" sz="2200" dirty="0" smtClean="0">
                <a:latin typeface="Arial" panose="020B0604020202020204" pitchFamily="34" charset="0"/>
                <a:ea typeface="ＭＳ Ｐゴシック" charset="-128"/>
                <a:cs typeface="Arial" panose="020B0604020202020204" pitchFamily="34" charset="0"/>
              </a:rPr>
              <a:t>,</a:t>
            </a:r>
            <a:r>
              <a:rPr lang="en-US" altLang="en-US" sz="2600" dirty="0" smtClean="0">
                <a:latin typeface="Arial" panose="020B0604020202020204" pitchFamily="34" charset="0"/>
                <a:ea typeface="ＭＳ Ｐゴシック" charset="-128"/>
                <a:cs typeface="Arial" panose="020B0604020202020204" pitchFamily="34" charset="0"/>
              </a:rPr>
              <a:t> Quadrant II: </a:t>
            </a:r>
            <a:br>
              <a:rPr lang="en-US" altLang="en-US" sz="2600" dirty="0" smtClean="0">
                <a:latin typeface="Arial" panose="020B0604020202020204" pitchFamily="34" charset="0"/>
                <a:ea typeface="ＭＳ Ｐゴシック" charset="-128"/>
                <a:cs typeface="Arial" panose="020B0604020202020204" pitchFamily="34" charset="0"/>
              </a:rPr>
            </a:br>
            <a:r>
              <a:rPr lang="en-US" altLang="en-US" sz="2600" dirty="0" smtClean="0">
                <a:latin typeface="Arial" panose="020B0604020202020204" pitchFamily="34" charset="0"/>
                <a:ea typeface="ＭＳ Ｐゴシック" charset="-128"/>
                <a:cs typeface="Arial" panose="020B0604020202020204" pitchFamily="34" charset="0"/>
              </a:rPr>
              <a:t>Develop and Verify</a:t>
            </a:r>
          </a:p>
        </p:txBody>
      </p:sp>
      <p:grpSp>
        <p:nvGrpSpPr>
          <p:cNvPr id="91140" name="Group 4"/>
          <p:cNvGrpSpPr>
            <a:grpSpLocks/>
          </p:cNvGrpSpPr>
          <p:nvPr/>
        </p:nvGrpSpPr>
        <p:grpSpPr bwMode="auto">
          <a:xfrm>
            <a:off x="4156075" y="4448175"/>
            <a:ext cx="4759325" cy="1911350"/>
            <a:chOff x="2625" y="2725"/>
            <a:chExt cx="3039" cy="1220"/>
          </a:xfrm>
        </p:grpSpPr>
        <p:grpSp>
          <p:nvGrpSpPr>
            <p:cNvPr id="91141" name="Group 5"/>
            <p:cNvGrpSpPr>
              <a:grpSpLocks/>
            </p:cNvGrpSpPr>
            <p:nvPr/>
          </p:nvGrpSpPr>
          <p:grpSpPr bwMode="auto">
            <a:xfrm>
              <a:off x="2625" y="2725"/>
              <a:ext cx="1641" cy="913"/>
              <a:chOff x="2625" y="2725"/>
              <a:chExt cx="1641" cy="913"/>
            </a:xfrm>
          </p:grpSpPr>
          <p:sp>
            <p:nvSpPr>
              <p:cNvPr id="91143" name="Freeform 6"/>
              <p:cNvSpPr>
                <a:spLocks/>
              </p:cNvSpPr>
              <p:nvPr/>
            </p:nvSpPr>
            <p:spPr bwMode="auto">
              <a:xfrm>
                <a:off x="3321" y="3037"/>
                <a:ext cx="945" cy="593"/>
              </a:xfrm>
              <a:custGeom>
                <a:avLst/>
                <a:gdLst>
                  <a:gd name="T0" fmla="*/ 944 w 945"/>
                  <a:gd name="T1" fmla="*/ 592 h 593"/>
                  <a:gd name="T2" fmla="*/ 944 w 945"/>
                  <a:gd name="T3" fmla="*/ 553 h 593"/>
                  <a:gd name="T4" fmla="*/ 873 w 945"/>
                  <a:gd name="T5" fmla="*/ 537 h 593"/>
                  <a:gd name="T6" fmla="*/ 809 w 945"/>
                  <a:gd name="T7" fmla="*/ 521 h 593"/>
                  <a:gd name="T8" fmla="*/ 754 w 945"/>
                  <a:gd name="T9" fmla="*/ 505 h 593"/>
                  <a:gd name="T10" fmla="*/ 698 w 945"/>
                  <a:gd name="T11" fmla="*/ 489 h 593"/>
                  <a:gd name="T12" fmla="*/ 650 w 945"/>
                  <a:gd name="T13" fmla="*/ 474 h 593"/>
                  <a:gd name="T14" fmla="*/ 603 w 945"/>
                  <a:gd name="T15" fmla="*/ 458 h 593"/>
                  <a:gd name="T16" fmla="*/ 563 w 945"/>
                  <a:gd name="T17" fmla="*/ 434 h 593"/>
                  <a:gd name="T18" fmla="*/ 524 w 945"/>
                  <a:gd name="T19" fmla="*/ 418 h 593"/>
                  <a:gd name="T20" fmla="*/ 484 w 945"/>
                  <a:gd name="T21" fmla="*/ 395 h 593"/>
                  <a:gd name="T22" fmla="*/ 436 w 945"/>
                  <a:gd name="T23" fmla="*/ 363 h 593"/>
                  <a:gd name="T24" fmla="*/ 405 w 945"/>
                  <a:gd name="T25" fmla="*/ 339 h 593"/>
                  <a:gd name="T26" fmla="*/ 365 w 945"/>
                  <a:gd name="T27" fmla="*/ 308 h 593"/>
                  <a:gd name="T28" fmla="*/ 333 w 945"/>
                  <a:gd name="T29" fmla="*/ 284 h 593"/>
                  <a:gd name="T30" fmla="*/ 294 w 945"/>
                  <a:gd name="T31" fmla="*/ 245 h 593"/>
                  <a:gd name="T32" fmla="*/ 246 w 945"/>
                  <a:gd name="T33" fmla="*/ 205 h 593"/>
                  <a:gd name="T34" fmla="*/ 222 w 945"/>
                  <a:gd name="T35" fmla="*/ 174 h 593"/>
                  <a:gd name="T36" fmla="*/ 198 w 945"/>
                  <a:gd name="T37" fmla="*/ 142 h 593"/>
                  <a:gd name="T38" fmla="*/ 167 w 945"/>
                  <a:gd name="T39" fmla="*/ 118 h 593"/>
                  <a:gd name="T40" fmla="*/ 143 w 945"/>
                  <a:gd name="T41" fmla="*/ 87 h 593"/>
                  <a:gd name="T42" fmla="*/ 119 w 945"/>
                  <a:gd name="T43" fmla="*/ 39 h 593"/>
                  <a:gd name="T44" fmla="*/ 95 w 945"/>
                  <a:gd name="T45" fmla="*/ 0 h 593"/>
                  <a:gd name="T46" fmla="*/ 0 w 945"/>
                  <a:gd name="T47" fmla="*/ 8 h 593"/>
                  <a:gd name="T48" fmla="*/ 32 w 945"/>
                  <a:gd name="T49" fmla="*/ 79 h 593"/>
                  <a:gd name="T50" fmla="*/ 79 w 945"/>
                  <a:gd name="T51" fmla="*/ 142 h 593"/>
                  <a:gd name="T52" fmla="*/ 127 w 945"/>
                  <a:gd name="T53" fmla="*/ 205 h 593"/>
                  <a:gd name="T54" fmla="*/ 198 w 945"/>
                  <a:gd name="T55" fmla="*/ 260 h 593"/>
                  <a:gd name="T56" fmla="*/ 286 w 945"/>
                  <a:gd name="T57" fmla="*/ 355 h 593"/>
                  <a:gd name="T58" fmla="*/ 381 w 945"/>
                  <a:gd name="T59" fmla="*/ 426 h 593"/>
                  <a:gd name="T60" fmla="*/ 484 w 945"/>
                  <a:gd name="T61" fmla="*/ 489 h 593"/>
                  <a:gd name="T62" fmla="*/ 579 w 945"/>
                  <a:gd name="T63" fmla="*/ 529 h 593"/>
                  <a:gd name="T64" fmla="*/ 690 w 945"/>
                  <a:gd name="T65" fmla="*/ 568 h 593"/>
                  <a:gd name="T66" fmla="*/ 785 w 945"/>
                  <a:gd name="T67" fmla="*/ 584 h 593"/>
                  <a:gd name="T68" fmla="*/ 944 w 945"/>
                  <a:gd name="T69" fmla="*/ 592 h 5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5"/>
                  <a:gd name="T106" fmla="*/ 0 h 593"/>
                  <a:gd name="T107" fmla="*/ 945 w 945"/>
                  <a:gd name="T108" fmla="*/ 593 h 59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5" h="593">
                    <a:moveTo>
                      <a:pt x="944" y="592"/>
                    </a:moveTo>
                    <a:lnTo>
                      <a:pt x="944" y="553"/>
                    </a:lnTo>
                    <a:lnTo>
                      <a:pt x="873" y="537"/>
                    </a:lnTo>
                    <a:lnTo>
                      <a:pt x="809" y="521"/>
                    </a:lnTo>
                    <a:lnTo>
                      <a:pt x="754" y="505"/>
                    </a:lnTo>
                    <a:lnTo>
                      <a:pt x="698" y="489"/>
                    </a:lnTo>
                    <a:lnTo>
                      <a:pt x="650" y="474"/>
                    </a:lnTo>
                    <a:lnTo>
                      <a:pt x="603" y="458"/>
                    </a:lnTo>
                    <a:lnTo>
                      <a:pt x="563" y="434"/>
                    </a:lnTo>
                    <a:lnTo>
                      <a:pt x="524" y="418"/>
                    </a:lnTo>
                    <a:lnTo>
                      <a:pt x="484" y="395"/>
                    </a:lnTo>
                    <a:lnTo>
                      <a:pt x="436" y="363"/>
                    </a:lnTo>
                    <a:lnTo>
                      <a:pt x="405" y="339"/>
                    </a:lnTo>
                    <a:lnTo>
                      <a:pt x="365" y="308"/>
                    </a:lnTo>
                    <a:lnTo>
                      <a:pt x="333" y="284"/>
                    </a:lnTo>
                    <a:lnTo>
                      <a:pt x="294" y="245"/>
                    </a:lnTo>
                    <a:lnTo>
                      <a:pt x="246" y="205"/>
                    </a:lnTo>
                    <a:lnTo>
                      <a:pt x="222" y="174"/>
                    </a:lnTo>
                    <a:lnTo>
                      <a:pt x="198" y="142"/>
                    </a:lnTo>
                    <a:lnTo>
                      <a:pt x="167" y="118"/>
                    </a:lnTo>
                    <a:lnTo>
                      <a:pt x="143" y="87"/>
                    </a:lnTo>
                    <a:lnTo>
                      <a:pt x="119" y="39"/>
                    </a:lnTo>
                    <a:lnTo>
                      <a:pt x="95" y="0"/>
                    </a:lnTo>
                    <a:lnTo>
                      <a:pt x="0" y="8"/>
                    </a:lnTo>
                    <a:lnTo>
                      <a:pt x="32" y="79"/>
                    </a:lnTo>
                    <a:lnTo>
                      <a:pt x="79" y="142"/>
                    </a:lnTo>
                    <a:lnTo>
                      <a:pt x="127" y="205"/>
                    </a:lnTo>
                    <a:lnTo>
                      <a:pt x="198" y="260"/>
                    </a:lnTo>
                    <a:lnTo>
                      <a:pt x="286" y="355"/>
                    </a:lnTo>
                    <a:lnTo>
                      <a:pt x="381" y="426"/>
                    </a:lnTo>
                    <a:lnTo>
                      <a:pt x="484" y="489"/>
                    </a:lnTo>
                    <a:lnTo>
                      <a:pt x="579" y="529"/>
                    </a:lnTo>
                    <a:lnTo>
                      <a:pt x="690" y="568"/>
                    </a:lnTo>
                    <a:lnTo>
                      <a:pt x="785" y="584"/>
                    </a:lnTo>
                    <a:lnTo>
                      <a:pt x="944" y="592"/>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1144" name="Freeform 7"/>
              <p:cNvSpPr>
                <a:spLocks/>
              </p:cNvSpPr>
              <p:nvPr/>
            </p:nvSpPr>
            <p:spPr bwMode="auto">
              <a:xfrm>
                <a:off x="2625" y="2725"/>
                <a:ext cx="489" cy="425"/>
              </a:xfrm>
              <a:custGeom>
                <a:avLst/>
                <a:gdLst>
                  <a:gd name="T0" fmla="*/ 488 w 489"/>
                  <a:gd name="T1" fmla="*/ 94 h 425"/>
                  <a:gd name="T2" fmla="*/ 488 w 489"/>
                  <a:gd name="T3" fmla="*/ 0 h 425"/>
                  <a:gd name="T4" fmla="*/ 464 w 489"/>
                  <a:gd name="T5" fmla="*/ 24 h 425"/>
                  <a:gd name="T6" fmla="*/ 449 w 489"/>
                  <a:gd name="T7" fmla="*/ 47 h 425"/>
                  <a:gd name="T8" fmla="*/ 417 w 489"/>
                  <a:gd name="T9" fmla="*/ 71 h 425"/>
                  <a:gd name="T10" fmla="*/ 386 w 489"/>
                  <a:gd name="T11" fmla="*/ 102 h 425"/>
                  <a:gd name="T12" fmla="*/ 346 w 489"/>
                  <a:gd name="T13" fmla="*/ 141 h 425"/>
                  <a:gd name="T14" fmla="*/ 315 w 489"/>
                  <a:gd name="T15" fmla="*/ 173 h 425"/>
                  <a:gd name="T16" fmla="*/ 283 w 489"/>
                  <a:gd name="T17" fmla="*/ 196 h 425"/>
                  <a:gd name="T18" fmla="*/ 252 w 489"/>
                  <a:gd name="T19" fmla="*/ 220 h 425"/>
                  <a:gd name="T20" fmla="*/ 220 w 489"/>
                  <a:gd name="T21" fmla="*/ 243 h 425"/>
                  <a:gd name="T22" fmla="*/ 181 w 489"/>
                  <a:gd name="T23" fmla="*/ 259 h 425"/>
                  <a:gd name="T24" fmla="*/ 142 w 489"/>
                  <a:gd name="T25" fmla="*/ 283 h 425"/>
                  <a:gd name="T26" fmla="*/ 110 w 489"/>
                  <a:gd name="T27" fmla="*/ 298 h 425"/>
                  <a:gd name="T28" fmla="*/ 71 w 489"/>
                  <a:gd name="T29" fmla="*/ 314 h 425"/>
                  <a:gd name="T30" fmla="*/ 31 w 489"/>
                  <a:gd name="T31" fmla="*/ 338 h 425"/>
                  <a:gd name="T32" fmla="*/ 0 w 489"/>
                  <a:gd name="T33" fmla="*/ 345 h 425"/>
                  <a:gd name="T34" fmla="*/ 0 w 489"/>
                  <a:gd name="T35" fmla="*/ 424 h 425"/>
                  <a:gd name="T36" fmla="*/ 55 w 489"/>
                  <a:gd name="T37" fmla="*/ 408 h 425"/>
                  <a:gd name="T38" fmla="*/ 134 w 489"/>
                  <a:gd name="T39" fmla="*/ 377 h 425"/>
                  <a:gd name="T40" fmla="*/ 236 w 489"/>
                  <a:gd name="T41" fmla="*/ 330 h 425"/>
                  <a:gd name="T42" fmla="*/ 307 w 489"/>
                  <a:gd name="T43" fmla="*/ 291 h 425"/>
                  <a:gd name="T44" fmla="*/ 370 w 489"/>
                  <a:gd name="T45" fmla="*/ 220 h 425"/>
                  <a:gd name="T46" fmla="*/ 441 w 489"/>
                  <a:gd name="T47" fmla="*/ 173 h 425"/>
                  <a:gd name="T48" fmla="*/ 488 w 489"/>
                  <a:gd name="T49" fmla="*/ 118 h 425"/>
                  <a:gd name="T50" fmla="*/ 488 w 489"/>
                  <a:gd name="T51" fmla="*/ 0 h 425"/>
                  <a:gd name="T52" fmla="*/ 488 w 489"/>
                  <a:gd name="T53" fmla="*/ 94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9"/>
                  <a:gd name="T82" fmla="*/ 0 h 425"/>
                  <a:gd name="T83" fmla="*/ 489 w 489"/>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9" h="425">
                    <a:moveTo>
                      <a:pt x="488" y="94"/>
                    </a:moveTo>
                    <a:lnTo>
                      <a:pt x="488" y="0"/>
                    </a:lnTo>
                    <a:lnTo>
                      <a:pt x="464" y="24"/>
                    </a:lnTo>
                    <a:lnTo>
                      <a:pt x="449" y="47"/>
                    </a:lnTo>
                    <a:lnTo>
                      <a:pt x="417" y="71"/>
                    </a:lnTo>
                    <a:lnTo>
                      <a:pt x="386" y="102"/>
                    </a:lnTo>
                    <a:lnTo>
                      <a:pt x="346" y="141"/>
                    </a:lnTo>
                    <a:lnTo>
                      <a:pt x="315" y="173"/>
                    </a:lnTo>
                    <a:lnTo>
                      <a:pt x="283" y="196"/>
                    </a:lnTo>
                    <a:lnTo>
                      <a:pt x="252" y="220"/>
                    </a:lnTo>
                    <a:lnTo>
                      <a:pt x="220" y="243"/>
                    </a:lnTo>
                    <a:lnTo>
                      <a:pt x="181" y="259"/>
                    </a:lnTo>
                    <a:lnTo>
                      <a:pt x="142" y="283"/>
                    </a:lnTo>
                    <a:lnTo>
                      <a:pt x="110" y="298"/>
                    </a:lnTo>
                    <a:lnTo>
                      <a:pt x="71" y="314"/>
                    </a:lnTo>
                    <a:lnTo>
                      <a:pt x="31" y="338"/>
                    </a:lnTo>
                    <a:lnTo>
                      <a:pt x="0" y="345"/>
                    </a:lnTo>
                    <a:lnTo>
                      <a:pt x="0" y="424"/>
                    </a:lnTo>
                    <a:lnTo>
                      <a:pt x="55" y="408"/>
                    </a:lnTo>
                    <a:lnTo>
                      <a:pt x="134" y="377"/>
                    </a:lnTo>
                    <a:lnTo>
                      <a:pt x="236" y="330"/>
                    </a:lnTo>
                    <a:lnTo>
                      <a:pt x="307" y="291"/>
                    </a:lnTo>
                    <a:lnTo>
                      <a:pt x="370" y="220"/>
                    </a:lnTo>
                    <a:lnTo>
                      <a:pt x="441" y="173"/>
                    </a:lnTo>
                    <a:lnTo>
                      <a:pt x="488" y="118"/>
                    </a:lnTo>
                    <a:lnTo>
                      <a:pt x="488" y="0"/>
                    </a:lnTo>
                    <a:lnTo>
                      <a:pt x="488" y="94"/>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1145" name="Freeform 8"/>
              <p:cNvSpPr>
                <a:spLocks/>
              </p:cNvSpPr>
              <p:nvPr/>
            </p:nvSpPr>
            <p:spPr bwMode="auto">
              <a:xfrm>
                <a:off x="3121" y="2725"/>
                <a:ext cx="585" cy="265"/>
              </a:xfrm>
              <a:custGeom>
                <a:avLst/>
                <a:gdLst>
                  <a:gd name="T0" fmla="*/ 584 w 585"/>
                  <a:gd name="T1" fmla="*/ 264 h 265"/>
                  <a:gd name="T2" fmla="*/ 584 w 585"/>
                  <a:gd name="T3" fmla="*/ 179 h 265"/>
                  <a:gd name="T4" fmla="*/ 545 w 585"/>
                  <a:gd name="T5" fmla="*/ 171 h 265"/>
                  <a:gd name="T6" fmla="*/ 505 w 585"/>
                  <a:gd name="T7" fmla="*/ 163 h 265"/>
                  <a:gd name="T8" fmla="*/ 474 w 585"/>
                  <a:gd name="T9" fmla="*/ 155 h 265"/>
                  <a:gd name="T10" fmla="*/ 434 w 585"/>
                  <a:gd name="T11" fmla="*/ 148 h 265"/>
                  <a:gd name="T12" fmla="*/ 387 w 585"/>
                  <a:gd name="T13" fmla="*/ 140 h 265"/>
                  <a:gd name="T14" fmla="*/ 339 w 585"/>
                  <a:gd name="T15" fmla="*/ 124 h 265"/>
                  <a:gd name="T16" fmla="*/ 284 w 585"/>
                  <a:gd name="T17" fmla="*/ 109 h 265"/>
                  <a:gd name="T18" fmla="*/ 229 w 585"/>
                  <a:gd name="T19" fmla="*/ 93 h 265"/>
                  <a:gd name="T20" fmla="*/ 189 w 585"/>
                  <a:gd name="T21" fmla="*/ 78 h 265"/>
                  <a:gd name="T22" fmla="*/ 142 w 585"/>
                  <a:gd name="T23" fmla="*/ 62 h 265"/>
                  <a:gd name="T24" fmla="*/ 95 w 585"/>
                  <a:gd name="T25" fmla="*/ 47 h 265"/>
                  <a:gd name="T26" fmla="*/ 55 w 585"/>
                  <a:gd name="T27" fmla="*/ 23 h 265"/>
                  <a:gd name="T28" fmla="*/ 24 w 585"/>
                  <a:gd name="T29" fmla="*/ 8 h 265"/>
                  <a:gd name="T30" fmla="*/ 0 w 585"/>
                  <a:gd name="T31" fmla="*/ 0 h 265"/>
                  <a:gd name="T32" fmla="*/ 0 w 585"/>
                  <a:gd name="T33" fmla="*/ 101 h 265"/>
                  <a:gd name="T34" fmla="*/ 39 w 585"/>
                  <a:gd name="T35" fmla="*/ 124 h 265"/>
                  <a:gd name="T36" fmla="*/ 110 w 585"/>
                  <a:gd name="T37" fmla="*/ 155 h 265"/>
                  <a:gd name="T38" fmla="*/ 197 w 585"/>
                  <a:gd name="T39" fmla="*/ 194 h 265"/>
                  <a:gd name="T40" fmla="*/ 268 w 585"/>
                  <a:gd name="T41" fmla="*/ 210 h 265"/>
                  <a:gd name="T42" fmla="*/ 363 w 585"/>
                  <a:gd name="T43" fmla="*/ 241 h 265"/>
                  <a:gd name="T44" fmla="*/ 450 w 585"/>
                  <a:gd name="T45" fmla="*/ 256 h 265"/>
                  <a:gd name="T46" fmla="*/ 513 w 585"/>
                  <a:gd name="T47" fmla="*/ 256 h 265"/>
                  <a:gd name="T48" fmla="*/ 584 w 585"/>
                  <a:gd name="T49" fmla="*/ 264 h 2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5"/>
                  <a:gd name="T76" fmla="*/ 0 h 265"/>
                  <a:gd name="T77" fmla="*/ 585 w 585"/>
                  <a:gd name="T78" fmla="*/ 265 h 2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5" h="265">
                    <a:moveTo>
                      <a:pt x="584" y="264"/>
                    </a:moveTo>
                    <a:lnTo>
                      <a:pt x="584" y="179"/>
                    </a:lnTo>
                    <a:lnTo>
                      <a:pt x="545" y="171"/>
                    </a:lnTo>
                    <a:lnTo>
                      <a:pt x="505" y="163"/>
                    </a:lnTo>
                    <a:lnTo>
                      <a:pt x="474" y="155"/>
                    </a:lnTo>
                    <a:lnTo>
                      <a:pt x="434" y="148"/>
                    </a:lnTo>
                    <a:lnTo>
                      <a:pt x="387" y="140"/>
                    </a:lnTo>
                    <a:lnTo>
                      <a:pt x="339" y="124"/>
                    </a:lnTo>
                    <a:lnTo>
                      <a:pt x="284" y="109"/>
                    </a:lnTo>
                    <a:lnTo>
                      <a:pt x="229" y="93"/>
                    </a:lnTo>
                    <a:lnTo>
                      <a:pt x="189" y="78"/>
                    </a:lnTo>
                    <a:lnTo>
                      <a:pt x="142" y="62"/>
                    </a:lnTo>
                    <a:lnTo>
                      <a:pt x="95" y="47"/>
                    </a:lnTo>
                    <a:lnTo>
                      <a:pt x="55" y="23"/>
                    </a:lnTo>
                    <a:lnTo>
                      <a:pt x="24" y="8"/>
                    </a:lnTo>
                    <a:lnTo>
                      <a:pt x="0" y="0"/>
                    </a:lnTo>
                    <a:lnTo>
                      <a:pt x="0" y="101"/>
                    </a:lnTo>
                    <a:lnTo>
                      <a:pt x="39" y="124"/>
                    </a:lnTo>
                    <a:lnTo>
                      <a:pt x="110" y="155"/>
                    </a:lnTo>
                    <a:lnTo>
                      <a:pt x="197" y="194"/>
                    </a:lnTo>
                    <a:lnTo>
                      <a:pt x="268" y="210"/>
                    </a:lnTo>
                    <a:lnTo>
                      <a:pt x="363" y="241"/>
                    </a:lnTo>
                    <a:lnTo>
                      <a:pt x="450" y="256"/>
                    </a:lnTo>
                    <a:lnTo>
                      <a:pt x="513" y="256"/>
                    </a:lnTo>
                    <a:lnTo>
                      <a:pt x="584" y="264"/>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1146" name="Freeform 9"/>
              <p:cNvSpPr>
                <a:spLocks/>
              </p:cNvSpPr>
              <p:nvPr/>
            </p:nvSpPr>
            <p:spPr bwMode="auto">
              <a:xfrm>
                <a:off x="2625" y="2821"/>
                <a:ext cx="1641" cy="817"/>
              </a:xfrm>
              <a:custGeom>
                <a:avLst/>
                <a:gdLst>
                  <a:gd name="T0" fmla="*/ 1552 w 1641"/>
                  <a:gd name="T1" fmla="*/ 816 h 817"/>
                  <a:gd name="T2" fmla="*/ 1449 w 1641"/>
                  <a:gd name="T3" fmla="*/ 816 h 817"/>
                  <a:gd name="T4" fmla="*/ 1353 w 1641"/>
                  <a:gd name="T5" fmla="*/ 808 h 817"/>
                  <a:gd name="T6" fmla="*/ 1258 w 1641"/>
                  <a:gd name="T7" fmla="*/ 792 h 817"/>
                  <a:gd name="T8" fmla="*/ 1146 w 1641"/>
                  <a:gd name="T9" fmla="*/ 768 h 817"/>
                  <a:gd name="T10" fmla="*/ 1043 w 1641"/>
                  <a:gd name="T11" fmla="*/ 737 h 817"/>
                  <a:gd name="T12" fmla="*/ 931 w 1641"/>
                  <a:gd name="T13" fmla="*/ 689 h 817"/>
                  <a:gd name="T14" fmla="*/ 836 w 1641"/>
                  <a:gd name="T15" fmla="*/ 650 h 817"/>
                  <a:gd name="T16" fmla="*/ 740 w 1641"/>
                  <a:gd name="T17" fmla="*/ 602 h 817"/>
                  <a:gd name="T18" fmla="*/ 645 w 1641"/>
                  <a:gd name="T19" fmla="*/ 547 h 817"/>
                  <a:gd name="T20" fmla="*/ 557 w 1641"/>
                  <a:gd name="T21" fmla="*/ 491 h 817"/>
                  <a:gd name="T22" fmla="*/ 470 w 1641"/>
                  <a:gd name="T23" fmla="*/ 420 h 817"/>
                  <a:gd name="T24" fmla="*/ 398 w 1641"/>
                  <a:gd name="T25" fmla="*/ 349 h 817"/>
                  <a:gd name="T26" fmla="*/ 350 w 1641"/>
                  <a:gd name="T27" fmla="*/ 285 h 817"/>
                  <a:gd name="T28" fmla="*/ 48 w 1641"/>
                  <a:gd name="T29" fmla="*/ 309 h 817"/>
                  <a:gd name="T30" fmla="*/ 151 w 1641"/>
                  <a:gd name="T31" fmla="*/ 261 h 817"/>
                  <a:gd name="T32" fmla="*/ 223 w 1641"/>
                  <a:gd name="T33" fmla="*/ 230 h 817"/>
                  <a:gd name="T34" fmla="*/ 279 w 1641"/>
                  <a:gd name="T35" fmla="*/ 190 h 817"/>
                  <a:gd name="T36" fmla="*/ 342 w 1641"/>
                  <a:gd name="T37" fmla="*/ 151 h 817"/>
                  <a:gd name="T38" fmla="*/ 406 w 1641"/>
                  <a:gd name="T39" fmla="*/ 87 h 817"/>
                  <a:gd name="T40" fmla="*/ 470 w 1641"/>
                  <a:gd name="T41" fmla="*/ 32 h 817"/>
                  <a:gd name="T42" fmla="*/ 517 w 1641"/>
                  <a:gd name="T43" fmla="*/ 16 h 817"/>
                  <a:gd name="T44" fmla="*/ 573 w 1641"/>
                  <a:gd name="T45" fmla="*/ 40 h 817"/>
                  <a:gd name="T46" fmla="*/ 645 w 1641"/>
                  <a:gd name="T47" fmla="*/ 71 h 817"/>
                  <a:gd name="T48" fmla="*/ 709 w 1641"/>
                  <a:gd name="T49" fmla="*/ 87 h 817"/>
                  <a:gd name="T50" fmla="*/ 780 w 1641"/>
                  <a:gd name="T51" fmla="*/ 111 h 817"/>
                  <a:gd name="T52" fmla="*/ 852 w 1641"/>
                  <a:gd name="T53" fmla="*/ 127 h 817"/>
                  <a:gd name="T54" fmla="*/ 923 w 1641"/>
                  <a:gd name="T55" fmla="*/ 143 h 817"/>
                  <a:gd name="T56" fmla="*/ 987 w 1641"/>
                  <a:gd name="T57" fmla="*/ 158 h 817"/>
                  <a:gd name="T58" fmla="*/ 1083 w 1641"/>
                  <a:gd name="T59" fmla="*/ 174 h 817"/>
                  <a:gd name="T60" fmla="*/ 748 w 1641"/>
                  <a:gd name="T61" fmla="*/ 277 h 817"/>
                  <a:gd name="T62" fmla="*/ 828 w 1641"/>
                  <a:gd name="T63" fmla="*/ 380 h 817"/>
                  <a:gd name="T64" fmla="*/ 884 w 1641"/>
                  <a:gd name="T65" fmla="*/ 444 h 817"/>
                  <a:gd name="T66" fmla="*/ 971 w 1641"/>
                  <a:gd name="T67" fmla="*/ 523 h 817"/>
                  <a:gd name="T68" fmla="*/ 1051 w 1641"/>
                  <a:gd name="T69" fmla="*/ 586 h 817"/>
                  <a:gd name="T70" fmla="*/ 1107 w 1641"/>
                  <a:gd name="T71" fmla="*/ 626 h 817"/>
                  <a:gd name="T72" fmla="*/ 1178 w 1641"/>
                  <a:gd name="T73" fmla="*/ 673 h 817"/>
                  <a:gd name="T74" fmla="*/ 1258 w 1641"/>
                  <a:gd name="T75" fmla="*/ 713 h 817"/>
                  <a:gd name="T76" fmla="*/ 1353 w 1641"/>
                  <a:gd name="T77" fmla="*/ 745 h 817"/>
                  <a:gd name="T78" fmla="*/ 1449 w 1641"/>
                  <a:gd name="T79" fmla="*/ 768 h 817"/>
                  <a:gd name="T80" fmla="*/ 1552 w 1641"/>
                  <a:gd name="T81" fmla="*/ 792 h 8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17"/>
                  <a:gd name="T125" fmla="*/ 1641 w 1641"/>
                  <a:gd name="T126" fmla="*/ 817 h 8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17">
                    <a:moveTo>
                      <a:pt x="1640" y="808"/>
                    </a:moveTo>
                    <a:lnTo>
                      <a:pt x="1552" y="816"/>
                    </a:lnTo>
                    <a:lnTo>
                      <a:pt x="1505" y="816"/>
                    </a:lnTo>
                    <a:lnTo>
                      <a:pt x="1449" y="816"/>
                    </a:lnTo>
                    <a:lnTo>
                      <a:pt x="1401" y="808"/>
                    </a:lnTo>
                    <a:lnTo>
                      <a:pt x="1353" y="808"/>
                    </a:lnTo>
                    <a:lnTo>
                      <a:pt x="1298" y="800"/>
                    </a:lnTo>
                    <a:lnTo>
                      <a:pt x="1258" y="792"/>
                    </a:lnTo>
                    <a:lnTo>
                      <a:pt x="1202" y="784"/>
                    </a:lnTo>
                    <a:lnTo>
                      <a:pt x="1146" y="768"/>
                    </a:lnTo>
                    <a:lnTo>
                      <a:pt x="1091" y="753"/>
                    </a:lnTo>
                    <a:lnTo>
                      <a:pt x="1043" y="737"/>
                    </a:lnTo>
                    <a:lnTo>
                      <a:pt x="987" y="713"/>
                    </a:lnTo>
                    <a:lnTo>
                      <a:pt x="931" y="689"/>
                    </a:lnTo>
                    <a:lnTo>
                      <a:pt x="876" y="673"/>
                    </a:lnTo>
                    <a:lnTo>
                      <a:pt x="836" y="650"/>
                    </a:lnTo>
                    <a:lnTo>
                      <a:pt x="780" y="626"/>
                    </a:lnTo>
                    <a:lnTo>
                      <a:pt x="740" y="602"/>
                    </a:lnTo>
                    <a:lnTo>
                      <a:pt x="693" y="570"/>
                    </a:lnTo>
                    <a:lnTo>
                      <a:pt x="645" y="547"/>
                    </a:lnTo>
                    <a:lnTo>
                      <a:pt x="597" y="515"/>
                    </a:lnTo>
                    <a:lnTo>
                      <a:pt x="557" y="491"/>
                    </a:lnTo>
                    <a:lnTo>
                      <a:pt x="510" y="452"/>
                    </a:lnTo>
                    <a:lnTo>
                      <a:pt x="470" y="420"/>
                    </a:lnTo>
                    <a:lnTo>
                      <a:pt x="430" y="388"/>
                    </a:lnTo>
                    <a:lnTo>
                      <a:pt x="398" y="349"/>
                    </a:lnTo>
                    <a:lnTo>
                      <a:pt x="366" y="325"/>
                    </a:lnTo>
                    <a:lnTo>
                      <a:pt x="350" y="285"/>
                    </a:lnTo>
                    <a:lnTo>
                      <a:pt x="0" y="333"/>
                    </a:lnTo>
                    <a:lnTo>
                      <a:pt x="48" y="309"/>
                    </a:lnTo>
                    <a:lnTo>
                      <a:pt x="111" y="285"/>
                    </a:lnTo>
                    <a:lnTo>
                      <a:pt x="151" y="261"/>
                    </a:lnTo>
                    <a:lnTo>
                      <a:pt x="183" y="246"/>
                    </a:lnTo>
                    <a:lnTo>
                      <a:pt x="223" y="230"/>
                    </a:lnTo>
                    <a:lnTo>
                      <a:pt x="255" y="214"/>
                    </a:lnTo>
                    <a:lnTo>
                      <a:pt x="279" y="190"/>
                    </a:lnTo>
                    <a:lnTo>
                      <a:pt x="310" y="174"/>
                    </a:lnTo>
                    <a:lnTo>
                      <a:pt x="342" y="151"/>
                    </a:lnTo>
                    <a:lnTo>
                      <a:pt x="374" y="119"/>
                    </a:lnTo>
                    <a:lnTo>
                      <a:pt x="406" y="87"/>
                    </a:lnTo>
                    <a:lnTo>
                      <a:pt x="438" y="63"/>
                    </a:lnTo>
                    <a:lnTo>
                      <a:pt x="470" y="32"/>
                    </a:lnTo>
                    <a:lnTo>
                      <a:pt x="494" y="0"/>
                    </a:lnTo>
                    <a:lnTo>
                      <a:pt x="517" y="16"/>
                    </a:lnTo>
                    <a:lnTo>
                      <a:pt x="549" y="32"/>
                    </a:lnTo>
                    <a:lnTo>
                      <a:pt x="573" y="40"/>
                    </a:lnTo>
                    <a:lnTo>
                      <a:pt x="613" y="55"/>
                    </a:lnTo>
                    <a:lnTo>
                      <a:pt x="645" y="71"/>
                    </a:lnTo>
                    <a:lnTo>
                      <a:pt x="677" y="79"/>
                    </a:lnTo>
                    <a:lnTo>
                      <a:pt x="709" y="87"/>
                    </a:lnTo>
                    <a:lnTo>
                      <a:pt x="740" y="103"/>
                    </a:lnTo>
                    <a:lnTo>
                      <a:pt x="780" y="111"/>
                    </a:lnTo>
                    <a:lnTo>
                      <a:pt x="820" y="119"/>
                    </a:lnTo>
                    <a:lnTo>
                      <a:pt x="852" y="127"/>
                    </a:lnTo>
                    <a:lnTo>
                      <a:pt x="884" y="135"/>
                    </a:lnTo>
                    <a:lnTo>
                      <a:pt x="923" y="143"/>
                    </a:lnTo>
                    <a:lnTo>
                      <a:pt x="955" y="151"/>
                    </a:lnTo>
                    <a:lnTo>
                      <a:pt x="987" y="158"/>
                    </a:lnTo>
                    <a:lnTo>
                      <a:pt x="1027" y="166"/>
                    </a:lnTo>
                    <a:lnTo>
                      <a:pt x="1083" y="174"/>
                    </a:lnTo>
                    <a:lnTo>
                      <a:pt x="724" y="230"/>
                    </a:lnTo>
                    <a:lnTo>
                      <a:pt x="748" y="277"/>
                    </a:lnTo>
                    <a:lnTo>
                      <a:pt x="772" y="317"/>
                    </a:lnTo>
                    <a:lnTo>
                      <a:pt x="828" y="380"/>
                    </a:lnTo>
                    <a:lnTo>
                      <a:pt x="860" y="412"/>
                    </a:lnTo>
                    <a:lnTo>
                      <a:pt x="884" y="444"/>
                    </a:lnTo>
                    <a:lnTo>
                      <a:pt x="939" y="491"/>
                    </a:lnTo>
                    <a:lnTo>
                      <a:pt x="971" y="523"/>
                    </a:lnTo>
                    <a:lnTo>
                      <a:pt x="1011" y="555"/>
                    </a:lnTo>
                    <a:lnTo>
                      <a:pt x="1051" y="586"/>
                    </a:lnTo>
                    <a:lnTo>
                      <a:pt x="1075" y="610"/>
                    </a:lnTo>
                    <a:lnTo>
                      <a:pt x="1107" y="626"/>
                    </a:lnTo>
                    <a:lnTo>
                      <a:pt x="1146" y="650"/>
                    </a:lnTo>
                    <a:lnTo>
                      <a:pt x="1178" y="673"/>
                    </a:lnTo>
                    <a:lnTo>
                      <a:pt x="1218" y="689"/>
                    </a:lnTo>
                    <a:lnTo>
                      <a:pt x="1258" y="713"/>
                    </a:lnTo>
                    <a:lnTo>
                      <a:pt x="1306" y="729"/>
                    </a:lnTo>
                    <a:lnTo>
                      <a:pt x="1353" y="745"/>
                    </a:lnTo>
                    <a:lnTo>
                      <a:pt x="1401" y="761"/>
                    </a:lnTo>
                    <a:lnTo>
                      <a:pt x="1449" y="768"/>
                    </a:lnTo>
                    <a:lnTo>
                      <a:pt x="1497" y="784"/>
                    </a:lnTo>
                    <a:lnTo>
                      <a:pt x="1552" y="792"/>
                    </a:lnTo>
                    <a:lnTo>
                      <a:pt x="1640" y="80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sp>
          <p:nvSpPr>
            <p:cNvPr id="461834" name="Rectangle 10"/>
            <p:cNvSpPr>
              <a:spLocks noChangeArrowheads="1"/>
            </p:cNvSpPr>
            <p:nvPr/>
          </p:nvSpPr>
          <p:spPr bwMode="auto">
            <a:xfrm>
              <a:off x="4152" y="3530"/>
              <a:ext cx="1512" cy="41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Concept of Operation </a:t>
              </a:r>
            </a:p>
            <a:p>
              <a:pPr algn="ctr"/>
              <a:r>
                <a:rPr lang="en-US" altLang="en-US" sz="1800" u="none">
                  <a:latin typeface="Times New Roman" charset="0"/>
                </a:rPr>
                <a:t>Activity</a:t>
              </a:r>
            </a:p>
          </p:txBody>
        </p:sp>
      </p:grpSp>
    </p:spTree>
    <p:extLst>
      <p:ext uri="{BB962C8B-B14F-4D97-AF65-F5344CB8AC3E}">
        <p14:creationId xmlns:p14="http://schemas.microsoft.com/office/powerpoint/2010/main" val="6949656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2738" y="200025"/>
            <a:ext cx="1866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20483" name="Rectangle 3"/>
          <p:cNvSpPr>
            <a:spLocks noGrp="1" noChangeArrowheads="1"/>
          </p:cNvSpPr>
          <p:nvPr>
            <p:ph type="title"/>
          </p:nvPr>
        </p:nvSpPr>
        <p:spPr/>
        <p:txBody>
          <a:bodyPr/>
          <a:lstStyle/>
          <a:p>
            <a:r>
              <a:rPr lang="en-US" altLang="en-US" sz="3400" smtClean="0">
                <a:ea typeface="ＭＳ Ｐゴシック" pitchFamily="32" charset="-128"/>
              </a:rPr>
              <a:t>Abstraction</a:t>
            </a:r>
          </a:p>
        </p:txBody>
      </p:sp>
      <p:grpSp>
        <p:nvGrpSpPr>
          <p:cNvPr id="20484" name="Group 4"/>
          <p:cNvGrpSpPr>
            <a:grpSpLocks/>
          </p:cNvGrpSpPr>
          <p:nvPr/>
        </p:nvGrpSpPr>
        <p:grpSpPr bwMode="auto">
          <a:xfrm>
            <a:off x="1261268" y="4129882"/>
            <a:ext cx="6149975" cy="2009775"/>
            <a:chOff x="343" y="2703"/>
            <a:chExt cx="3874" cy="1266"/>
          </a:xfrm>
        </p:grpSpPr>
        <p:sp>
          <p:nvSpPr>
            <p:cNvPr id="20487" name="Rectangle 5"/>
            <p:cNvSpPr>
              <a:spLocks noChangeArrowheads="1"/>
            </p:cNvSpPr>
            <p:nvPr/>
          </p:nvSpPr>
          <p:spPr bwMode="auto">
            <a:xfrm>
              <a:off x="1639" y="2703"/>
              <a:ext cx="1991" cy="458"/>
            </a:xfrm>
            <a:prstGeom prst="rect">
              <a:avLst/>
            </a:prstGeom>
            <a:solidFill>
              <a:schemeClr val="bg1">
                <a:lumMod val="85000"/>
              </a:schemeClr>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dirty="0" smtClean="0">
                  <a:solidFill>
                    <a:srgbClr val="C00000"/>
                  </a:solidFill>
                </a:rPr>
                <a:t>Phone </a:t>
              </a:r>
              <a:r>
                <a:rPr lang="en-US" altLang="en-US" dirty="0">
                  <a:solidFill>
                    <a:srgbClr val="C00000"/>
                  </a:solidFill>
                </a:rPr>
                <a:t>Number</a:t>
              </a:r>
            </a:p>
          </p:txBody>
        </p:sp>
        <p:sp>
          <p:nvSpPr>
            <p:cNvPr id="20488" name="AutoShape 6"/>
            <p:cNvSpPr>
              <a:spLocks noChangeArrowheads="1"/>
            </p:cNvSpPr>
            <p:nvPr/>
          </p:nvSpPr>
          <p:spPr bwMode="auto">
            <a:xfrm>
              <a:off x="2390" y="3152"/>
              <a:ext cx="127" cy="165"/>
            </a:xfrm>
            <a:prstGeom prst="diamond">
              <a:avLst/>
            </a:prstGeom>
            <a:solidFill>
              <a:schemeClr val="bg1"/>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20489" name="Line 7"/>
            <p:cNvSpPr>
              <a:spLocks noChangeShapeType="1"/>
            </p:cNvSpPr>
            <p:nvPr/>
          </p:nvSpPr>
          <p:spPr bwMode="auto">
            <a:xfrm>
              <a:off x="2449" y="3298"/>
              <a:ext cx="0"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0" name="Rectangle 8"/>
            <p:cNvSpPr>
              <a:spLocks noChangeArrowheads="1"/>
            </p:cNvSpPr>
            <p:nvPr/>
          </p:nvSpPr>
          <p:spPr bwMode="auto">
            <a:xfrm>
              <a:off x="343" y="3530"/>
              <a:ext cx="1161" cy="439"/>
            </a:xfrm>
            <a:prstGeom prst="rect">
              <a:avLst/>
            </a:prstGeom>
            <a:solidFill>
              <a:schemeClr val="bg1">
                <a:lumMod val="85000"/>
              </a:schemeClr>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dirty="0" smtClean="0">
                  <a:solidFill>
                    <a:srgbClr val="C00000"/>
                  </a:solidFill>
                </a:rPr>
                <a:t>District</a:t>
              </a:r>
              <a:endParaRPr lang="en-US" altLang="en-US" dirty="0">
                <a:solidFill>
                  <a:srgbClr val="C00000"/>
                </a:solidFill>
              </a:endParaRPr>
            </a:p>
          </p:txBody>
        </p:sp>
        <p:sp>
          <p:nvSpPr>
            <p:cNvPr id="20491" name="Rectangle 9"/>
            <p:cNvSpPr>
              <a:spLocks noChangeArrowheads="1"/>
            </p:cNvSpPr>
            <p:nvPr/>
          </p:nvSpPr>
          <p:spPr bwMode="auto">
            <a:xfrm>
              <a:off x="1709" y="3519"/>
              <a:ext cx="1132" cy="439"/>
            </a:xfrm>
            <a:prstGeom prst="rect">
              <a:avLst/>
            </a:prstGeom>
            <a:solidFill>
              <a:schemeClr val="bg1">
                <a:lumMod val="85000"/>
              </a:schemeClr>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dirty="0" err="1" smtClean="0">
                  <a:solidFill>
                    <a:srgbClr val="C00000"/>
                  </a:solidFill>
                </a:rPr>
                <a:t>Upazilla</a:t>
              </a:r>
              <a:endParaRPr lang="en-US" altLang="en-US" dirty="0">
                <a:solidFill>
                  <a:srgbClr val="C00000"/>
                </a:solidFill>
              </a:endParaRPr>
            </a:p>
          </p:txBody>
        </p:sp>
        <p:sp>
          <p:nvSpPr>
            <p:cNvPr id="20492" name="Rectangle 10"/>
            <p:cNvSpPr>
              <a:spLocks noChangeArrowheads="1"/>
            </p:cNvSpPr>
            <p:nvPr/>
          </p:nvSpPr>
          <p:spPr bwMode="auto">
            <a:xfrm>
              <a:off x="2987" y="3528"/>
              <a:ext cx="1230" cy="429"/>
            </a:xfrm>
            <a:prstGeom prst="rect">
              <a:avLst/>
            </a:prstGeom>
            <a:solidFill>
              <a:schemeClr val="bg1">
                <a:lumMod val="85000"/>
              </a:schemeClr>
            </a:solidFill>
            <a:ln w="12700">
              <a:solidFill>
                <a:schemeClr val="tx1"/>
              </a:solidFill>
              <a:miter lim="800000"/>
              <a:headEnd/>
              <a:tailEnd/>
            </a:ln>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r>
                <a:rPr lang="en-US" altLang="en-US" dirty="0" smtClean="0">
                  <a:solidFill>
                    <a:srgbClr val="C00000"/>
                  </a:solidFill>
                </a:rPr>
                <a:t>number</a:t>
              </a:r>
              <a:endParaRPr lang="en-US" altLang="en-US" dirty="0">
                <a:solidFill>
                  <a:srgbClr val="C00000"/>
                </a:solidFill>
              </a:endParaRPr>
            </a:p>
          </p:txBody>
        </p:sp>
        <p:sp>
          <p:nvSpPr>
            <p:cNvPr id="20494" name="Line 12"/>
            <p:cNvSpPr>
              <a:spLocks noChangeShapeType="1"/>
            </p:cNvSpPr>
            <p:nvPr/>
          </p:nvSpPr>
          <p:spPr bwMode="auto">
            <a:xfrm>
              <a:off x="702" y="3376"/>
              <a:ext cx="3005" cy="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3"/>
            <p:cNvSpPr>
              <a:spLocks noChangeShapeType="1"/>
            </p:cNvSpPr>
            <p:nvPr/>
          </p:nvSpPr>
          <p:spPr bwMode="auto">
            <a:xfrm>
              <a:off x="722" y="3376"/>
              <a:ext cx="0" cy="1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4"/>
            <p:cNvSpPr>
              <a:spLocks noChangeShapeType="1"/>
            </p:cNvSpPr>
            <p:nvPr/>
          </p:nvSpPr>
          <p:spPr bwMode="auto">
            <a:xfrm>
              <a:off x="2449" y="3376"/>
              <a:ext cx="0"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5"/>
            <p:cNvSpPr>
              <a:spLocks noChangeShapeType="1"/>
            </p:cNvSpPr>
            <p:nvPr/>
          </p:nvSpPr>
          <p:spPr bwMode="auto">
            <a:xfrm>
              <a:off x="3707" y="3386"/>
              <a:ext cx="0" cy="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485" name="Rectangle 17"/>
          <p:cNvSpPr>
            <a:spLocks noChangeArrowheads="1"/>
          </p:cNvSpPr>
          <p:nvPr/>
        </p:nvSpPr>
        <p:spPr bwMode="auto">
          <a:xfrm>
            <a:off x="534988" y="2944813"/>
            <a:ext cx="82296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pPr algn="l">
              <a:lnSpc>
                <a:spcPct val="90000"/>
              </a:lnSpc>
              <a:spcBef>
                <a:spcPct val="30000"/>
              </a:spcBef>
              <a:buClr>
                <a:schemeClr val="tx2"/>
              </a:buClr>
              <a:buFont typeface="Times" charset="0"/>
              <a:buChar char="•"/>
            </a:pPr>
            <a:r>
              <a:rPr lang="en-US" altLang="en-US" b="0" dirty="0">
                <a:solidFill>
                  <a:schemeClr val="tx1"/>
                </a:solidFill>
                <a:latin typeface="Verdana" charset="0"/>
              </a:rPr>
              <a:t>Chunking: </a:t>
            </a:r>
          </a:p>
          <a:p>
            <a:pPr lvl="2" algn="l">
              <a:lnSpc>
                <a:spcPct val="90000"/>
              </a:lnSpc>
              <a:spcBef>
                <a:spcPct val="30000"/>
              </a:spcBef>
              <a:buClr>
                <a:schemeClr val="tx2"/>
              </a:buClr>
              <a:buFont typeface="Times" charset="0"/>
              <a:buChar char="•"/>
            </a:pPr>
            <a:r>
              <a:rPr lang="en-US" altLang="en-US" sz="2000" b="0" dirty="0">
                <a:solidFill>
                  <a:schemeClr val="tx1"/>
                </a:solidFill>
                <a:latin typeface="Verdana" charset="0"/>
              </a:rPr>
              <a:t>Group collection of objects to reduce complexity</a:t>
            </a:r>
          </a:p>
          <a:p>
            <a:pPr lvl="3"/>
            <a:r>
              <a:rPr lang="en-US" altLang="en-US" b="0" dirty="0">
                <a:solidFill>
                  <a:srgbClr val="C00000"/>
                </a:solidFill>
              </a:rPr>
              <a:t>District, </a:t>
            </a:r>
            <a:r>
              <a:rPr lang="en-US" altLang="en-US" b="0" dirty="0" err="1">
                <a:solidFill>
                  <a:srgbClr val="C00000"/>
                </a:solidFill>
              </a:rPr>
              <a:t>Upazilla</a:t>
            </a:r>
            <a:r>
              <a:rPr lang="en-US" altLang="en-US" dirty="0">
                <a:solidFill>
                  <a:srgbClr val="C00000"/>
                </a:solidFill>
              </a:rPr>
              <a:t>, </a:t>
            </a:r>
            <a:r>
              <a:rPr lang="en-US" altLang="en-US" b="0" dirty="0">
                <a:solidFill>
                  <a:srgbClr val="C00000"/>
                </a:solidFill>
              </a:rPr>
              <a:t>number</a:t>
            </a:r>
          </a:p>
        </p:txBody>
      </p:sp>
      <p:sp>
        <p:nvSpPr>
          <p:cNvPr id="20486" name="Rectangle 18"/>
          <p:cNvSpPr>
            <a:spLocks noChangeArrowheads="1"/>
          </p:cNvSpPr>
          <p:nvPr/>
        </p:nvSpPr>
        <p:spPr bwMode="auto">
          <a:xfrm>
            <a:off x="563562" y="1143000"/>
            <a:ext cx="8504237"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lgn="l">
              <a:lnSpc>
                <a:spcPct val="90000"/>
              </a:lnSpc>
              <a:spcBef>
                <a:spcPct val="30000"/>
              </a:spcBef>
              <a:buClr>
                <a:schemeClr val="tx2"/>
              </a:buClr>
              <a:buFont typeface="Times" charset="0"/>
              <a:buChar char="•"/>
              <a:defRPr sz="2400">
                <a:solidFill>
                  <a:schemeClr val="tx1"/>
                </a:solidFill>
                <a:latin typeface="Verdana" charset="0"/>
                <a:ea typeface="ＭＳ Ｐゴシック" pitchFamily="32" charset="-128"/>
              </a:defRPr>
            </a:lvl1pPr>
            <a:lvl2pPr marL="685800" indent="-228600" algn="l">
              <a:lnSpc>
                <a:spcPct val="90000"/>
              </a:lnSpc>
              <a:spcBef>
                <a:spcPct val="30000"/>
              </a:spcBef>
              <a:buClr>
                <a:schemeClr val="hlink"/>
              </a:buClr>
              <a:buSzPct val="100000"/>
              <a:buFont typeface="Times" charset="0"/>
              <a:buChar char="•"/>
              <a:defRPr sz="2000">
                <a:solidFill>
                  <a:schemeClr val="tx1"/>
                </a:solidFill>
                <a:latin typeface="Verdana" charset="0"/>
                <a:ea typeface="ＭＳ Ｐゴシック" pitchFamily="32" charset="-128"/>
              </a:defRPr>
            </a:lvl2pPr>
            <a:lvl3pPr marL="1143000" indent="-228600" algn="l">
              <a:lnSpc>
                <a:spcPct val="90000"/>
              </a:lnSpc>
              <a:spcBef>
                <a:spcPct val="30000"/>
              </a:spcBef>
              <a:buClr>
                <a:schemeClr val="tx2"/>
              </a:buClr>
              <a:buFont typeface="Times" charset="0"/>
              <a:buChar char="•"/>
              <a:defRPr sz="2000">
                <a:solidFill>
                  <a:schemeClr val="tx1"/>
                </a:solidFill>
                <a:latin typeface="Verdana" charset="0"/>
                <a:ea typeface="ＭＳ Ｐゴシック" pitchFamily="32" charset="-128"/>
              </a:defRPr>
            </a:lvl3pPr>
            <a:lvl4pPr marL="15430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4pPr>
            <a:lvl5pPr marL="20002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5pPr>
            <a:lvl6pPr marL="24574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6pPr>
            <a:lvl7pPr marL="29146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7pPr>
            <a:lvl8pPr marL="33718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8pPr>
            <a:lvl9pPr marL="38290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9pPr>
          </a:lstStyle>
          <a:p>
            <a:r>
              <a:rPr lang="en-US" altLang="en-US" b="0" dirty="0"/>
              <a:t>Complex systems are hard to understand</a:t>
            </a:r>
          </a:p>
          <a:p>
            <a:pPr lvl="1"/>
            <a:r>
              <a:rPr lang="en-US" altLang="en-US" b="0" dirty="0"/>
              <a:t>The 7 </a:t>
            </a:r>
            <a:r>
              <a:rPr lang="en-US" altLang="en-US" dirty="0"/>
              <a:t>± </a:t>
            </a:r>
            <a:r>
              <a:rPr lang="en-US" altLang="en-US" b="0" dirty="0"/>
              <a:t>2 phenomena</a:t>
            </a:r>
          </a:p>
          <a:p>
            <a:pPr lvl="2"/>
            <a:r>
              <a:rPr lang="en-US" altLang="en-US" b="0" dirty="0"/>
              <a:t>Our short term memory cannot store more than </a:t>
            </a:r>
            <a:r>
              <a:rPr lang="en-US" altLang="en-US" dirty="0"/>
              <a:t>7 ± 2 </a:t>
            </a:r>
            <a:r>
              <a:rPr lang="en-US" altLang="en-US" b="0" dirty="0"/>
              <a:t>pieces at the same time -&gt; limitation of the brain</a:t>
            </a:r>
          </a:p>
          <a:p>
            <a:pPr lvl="2"/>
            <a:r>
              <a:rPr lang="en-US" altLang="en-US" b="0" dirty="0" smtClean="0"/>
              <a:t> </a:t>
            </a:r>
            <a:r>
              <a:rPr lang="en-US" altLang="en-US" b="0" dirty="0"/>
              <a:t>Phone Number: </a:t>
            </a:r>
            <a:r>
              <a:rPr lang="en-US" altLang="en-US" b="0" dirty="0" smtClean="0">
                <a:solidFill>
                  <a:srgbClr val="FF0000"/>
                </a:solidFill>
              </a:rPr>
              <a:t>042175052</a:t>
            </a:r>
            <a:endParaRPr lang="en-US" altLang="en-US" b="0" dirty="0">
              <a:solidFill>
                <a:srgbClr val="FF0000"/>
              </a:solidFill>
            </a:endParaRPr>
          </a:p>
        </p:txBody>
      </p:sp>
      <p:sp>
        <p:nvSpPr>
          <p:cNvPr id="2" name="TextBox 1"/>
          <p:cNvSpPr txBox="1"/>
          <p:nvPr/>
        </p:nvSpPr>
        <p:spPr>
          <a:xfrm>
            <a:off x="1246188" y="6172200"/>
            <a:ext cx="6165055" cy="830997"/>
          </a:xfrm>
          <a:prstGeom prst="rect">
            <a:avLst/>
          </a:prstGeom>
          <a:noFill/>
        </p:spPr>
        <p:txBody>
          <a:bodyPr wrap="square" rtlCol="0">
            <a:spAutoFit/>
          </a:bodyPr>
          <a:lstStyle/>
          <a:p>
            <a:pPr marL="0" lvl="2" indent="0"/>
            <a:r>
              <a:rPr lang="en-US" altLang="en-US" dirty="0" smtClean="0">
                <a:solidFill>
                  <a:srgbClr val="FF0000"/>
                </a:solidFill>
              </a:rPr>
              <a:t>    </a:t>
            </a:r>
            <a:r>
              <a:rPr lang="en-US" altLang="en-US" dirty="0" smtClean="0">
                <a:solidFill>
                  <a:schemeClr val="tx1"/>
                </a:solidFill>
              </a:rPr>
              <a:t>0421                     750                  52</a:t>
            </a:r>
            <a:endParaRPr lang="en-US" altLang="en-US" dirty="0">
              <a:solidFill>
                <a:schemeClr val="tx1"/>
              </a:solidFill>
            </a:endParaRPr>
          </a:p>
          <a:p>
            <a:endParaRPr lang="en-US" dirty="0"/>
          </a:p>
        </p:txBody>
      </p:sp>
    </p:spTree>
    <p:extLst>
      <p:ext uri="{BB962C8B-B14F-4D97-AF65-F5344CB8AC3E}">
        <p14:creationId xmlns:p14="http://schemas.microsoft.com/office/powerpoint/2010/main" val="3768707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BoehmSpira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177925"/>
            <a:ext cx="7543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3"/>
          <p:cNvSpPr>
            <a:spLocks noGrp="1" noChangeArrowheads="1"/>
          </p:cNvSpPr>
          <p:nvPr>
            <p:ph type="title"/>
          </p:nvPr>
        </p:nvSpPr>
        <p:spPr>
          <a:xfrm>
            <a:off x="285750" y="155575"/>
            <a:ext cx="8562975" cy="863600"/>
          </a:xfrm>
          <a:noFill/>
        </p:spPr>
        <p:txBody>
          <a:bodyPr lIns="92407" tIns="45420" rIns="92407" bIns="45420"/>
          <a:lstStyle/>
          <a:p>
            <a:r>
              <a:rPr lang="en-US" altLang="en-US" sz="2600" smtClean="0">
                <a:ea typeface="ＭＳ Ｐゴシック" charset="-128"/>
              </a:rPr>
              <a:t>Round 1</a:t>
            </a:r>
            <a:r>
              <a:rPr lang="en-US" altLang="en-US" sz="2200" smtClean="0">
                <a:ea typeface="ＭＳ Ｐゴシック" charset="-128"/>
              </a:rPr>
              <a:t>, </a:t>
            </a:r>
            <a:r>
              <a:rPr lang="en-US" altLang="en-US" sz="2600" smtClean="0">
                <a:ea typeface="ＭＳ Ｐゴシック" charset="-128"/>
              </a:rPr>
              <a:t>Concept of Operations,</a:t>
            </a:r>
            <a:r>
              <a:rPr lang="en-US" altLang="en-US" smtClean="0">
                <a:ea typeface="ＭＳ Ｐゴシック" charset="-128"/>
              </a:rPr>
              <a:t> </a:t>
            </a:r>
            <a:r>
              <a:rPr lang="en-US" altLang="en-US" sz="2600" smtClean="0">
                <a:ea typeface="ＭＳ Ｐゴシック" charset="-128"/>
              </a:rPr>
              <a:t>Quadrant III: </a:t>
            </a:r>
            <a:br>
              <a:rPr lang="en-US" altLang="en-US" sz="2600" smtClean="0">
                <a:ea typeface="ＭＳ Ｐゴシック" charset="-128"/>
              </a:rPr>
            </a:br>
            <a:r>
              <a:rPr lang="en-US" altLang="en-US" sz="2600" smtClean="0">
                <a:ea typeface="ＭＳ Ｐゴシック" charset="-128"/>
              </a:rPr>
              <a:t>Prepare for Next Activity</a:t>
            </a:r>
          </a:p>
        </p:txBody>
      </p:sp>
      <p:grpSp>
        <p:nvGrpSpPr>
          <p:cNvPr id="93188" name="Group 4"/>
          <p:cNvGrpSpPr>
            <a:grpSpLocks/>
          </p:cNvGrpSpPr>
          <p:nvPr/>
        </p:nvGrpSpPr>
        <p:grpSpPr bwMode="auto">
          <a:xfrm>
            <a:off x="609600" y="4419600"/>
            <a:ext cx="4013200" cy="1997075"/>
            <a:chOff x="370" y="2788"/>
            <a:chExt cx="2562" cy="1274"/>
          </a:xfrm>
        </p:grpSpPr>
        <p:grpSp>
          <p:nvGrpSpPr>
            <p:cNvPr id="93189" name="Group 5"/>
            <p:cNvGrpSpPr>
              <a:grpSpLocks/>
            </p:cNvGrpSpPr>
            <p:nvPr/>
          </p:nvGrpSpPr>
          <p:grpSpPr bwMode="auto">
            <a:xfrm>
              <a:off x="1291" y="2788"/>
              <a:ext cx="1641" cy="905"/>
              <a:chOff x="1291" y="2788"/>
              <a:chExt cx="1641" cy="905"/>
            </a:xfrm>
          </p:grpSpPr>
          <p:sp>
            <p:nvSpPr>
              <p:cNvPr id="93191" name="Freeform 6"/>
              <p:cNvSpPr>
                <a:spLocks/>
              </p:cNvSpPr>
              <p:nvPr/>
            </p:nvSpPr>
            <p:spPr bwMode="auto">
              <a:xfrm>
                <a:off x="1859" y="2964"/>
                <a:ext cx="345" cy="129"/>
              </a:xfrm>
              <a:custGeom>
                <a:avLst/>
                <a:gdLst>
                  <a:gd name="T0" fmla="*/ 0 w 345"/>
                  <a:gd name="T1" fmla="*/ 75 h 129"/>
                  <a:gd name="T2" fmla="*/ 0 w 345"/>
                  <a:gd name="T3" fmla="*/ 0 h 129"/>
                  <a:gd name="T4" fmla="*/ 344 w 345"/>
                  <a:gd name="T5" fmla="*/ 53 h 129"/>
                  <a:gd name="T6" fmla="*/ 344 w 345"/>
                  <a:gd name="T7" fmla="*/ 90 h 129"/>
                  <a:gd name="T8" fmla="*/ 321 w 345"/>
                  <a:gd name="T9" fmla="*/ 128 h 129"/>
                  <a:gd name="T10" fmla="*/ 0 w 345"/>
                  <a:gd name="T11" fmla="*/ 75 h 129"/>
                  <a:gd name="T12" fmla="*/ 0 60000 65536"/>
                  <a:gd name="T13" fmla="*/ 0 60000 65536"/>
                  <a:gd name="T14" fmla="*/ 0 60000 65536"/>
                  <a:gd name="T15" fmla="*/ 0 60000 65536"/>
                  <a:gd name="T16" fmla="*/ 0 60000 65536"/>
                  <a:gd name="T17" fmla="*/ 0 60000 65536"/>
                  <a:gd name="T18" fmla="*/ 0 w 345"/>
                  <a:gd name="T19" fmla="*/ 0 h 129"/>
                  <a:gd name="T20" fmla="*/ 345 w 345"/>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345" h="129">
                    <a:moveTo>
                      <a:pt x="0" y="75"/>
                    </a:moveTo>
                    <a:lnTo>
                      <a:pt x="0" y="0"/>
                    </a:lnTo>
                    <a:lnTo>
                      <a:pt x="344" y="53"/>
                    </a:lnTo>
                    <a:lnTo>
                      <a:pt x="344" y="90"/>
                    </a:lnTo>
                    <a:lnTo>
                      <a:pt x="321" y="128"/>
                    </a:lnTo>
                    <a:lnTo>
                      <a:pt x="0" y="75"/>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3192" name="Freeform 7"/>
              <p:cNvSpPr>
                <a:spLocks/>
              </p:cNvSpPr>
              <p:nvPr/>
            </p:nvSpPr>
            <p:spPr bwMode="auto">
              <a:xfrm>
                <a:off x="2595" y="3068"/>
                <a:ext cx="337" cy="129"/>
              </a:xfrm>
              <a:custGeom>
                <a:avLst/>
                <a:gdLst>
                  <a:gd name="T0" fmla="*/ 336 w 337"/>
                  <a:gd name="T1" fmla="*/ 128 h 129"/>
                  <a:gd name="T2" fmla="*/ 336 w 337"/>
                  <a:gd name="T3" fmla="*/ 60 h 129"/>
                  <a:gd name="T4" fmla="*/ 0 w 337"/>
                  <a:gd name="T5" fmla="*/ 0 h 129"/>
                  <a:gd name="T6" fmla="*/ 0 w 337"/>
                  <a:gd name="T7" fmla="*/ 90 h 129"/>
                  <a:gd name="T8" fmla="*/ 336 w 337"/>
                  <a:gd name="T9" fmla="*/ 128 h 129"/>
                  <a:gd name="T10" fmla="*/ 0 60000 65536"/>
                  <a:gd name="T11" fmla="*/ 0 60000 65536"/>
                  <a:gd name="T12" fmla="*/ 0 60000 65536"/>
                  <a:gd name="T13" fmla="*/ 0 60000 65536"/>
                  <a:gd name="T14" fmla="*/ 0 60000 65536"/>
                  <a:gd name="T15" fmla="*/ 0 w 337"/>
                  <a:gd name="T16" fmla="*/ 0 h 129"/>
                  <a:gd name="T17" fmla="*/ 337 w 337"/>
                  <a:gd name="T18" fmla="*/ 129 h 129"/>
                </a:gdLst>
                <a:ahLst/>
                <a:cxnLst>
                  <a:cxn ang="T10">
                    <a:pos x="T0" y="T1"/>
                  </a:cxn>
                  <a:cxn ang="T11">
                    <a:pos x="T2" y="T3"/>
                  </a:cxn>
                  <a:cxn ang="T12">
                    <a:pos x="T4" y="T5"/>
                  </a:cxn>
                  <a:cxn ang="T13">
                    <a:pos x="T6" y="T7"/>
                  </a:cxn>
                  <a:cxn ang="T14">
                    <a:pos x="T8" y="T9"/>
                  </a:cxn>
                </a:cxnLst>
                <a:rect l="T15" t="T16" r="T17" b="T18"/>
                <a:pathLst>
                  <a:path w="337" h="129">
                    <a:moveTo>
                      <a:pt x="336" y="128"/>
                    </a:moveTo>
                    <a:lnTo>
                      <a:pt x="336" y="60"/>
                    </a:lnTo>
                    <a:lnTo>
                      <a:pt x="0" y="0"/>
                    </a:lnTo>
                    <a:lnTo>
                      <a:pt x="0" y="90"/>
                    </a:lnTo>
                    <a:lnTo>
                      <a:pt x="336" y="128"/>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93193" name="Group 8"/>
              <p:cNvGrpSpPr>
                <a:grpSpLocks/>
              </p:cNvGrpSpPr>
              <p:nvPr/>
            </p:nvGrpSpPr>
            <p:grpSpPr bwMode="auto">
              <a:xfrm>
                <a:off x="1291" y="2788"/>
                <a:ext cx="1641" cy="905"/>
                <a:chOff x="1291" y="2788"/>
                <a:chExt cx="1641" cy="905"/>
              </a:xfrm>
            </p:grpSpPr>
            <p:sp>
              <p:nvSpPr>
                <p:cNvPr id="93194" name="Freeform 9"/>
                <p:cNvSpPr>
                  <a:spLocks/>
                </p:cNvSpPr>
                <p:nvPr/>
              </p:nvSpPr>
              <p:spPr bwMode="auto">
                <a:xfrm>
                  <a:off x="1291" y="2868"/>
                  <a:ext cx="1641" cy="825"/>
                </a:xfrm>
                <a:custGeom>
                  <a:avLst/>
                  <a:gdLst>
                    <a:gd name="T0" fmla="*/ 96 w 1641"/>
                    <a:gd name="T1" fmla="*/ 824 h 825"/>
                    <a:gd name="T2" fmla="*/ 191 w 1641"/>
                    <a:gd name="T3" fmla="*/ 824 h 825"/>
                    <a:gd name="T4" fmla="*/ 295 w 1641"/>
                    <a:gd name="T5" fmla="*/ 816 h 825"/>
                    <a:gd name="T6" fmla="*/ 390 w 1641"/>
                    <a:gd name="T7" fmla="*/ 800 h 825"/>
                    <a:gd name="T8" fmla="*/ 502 w 1641"/>
                    <a:gd name="T9" fmla="*/ 776 h 825"/>
                    <a:gd name="T10" fmla="*/ 605 w 1641"/>
                    <a:gd name="T11" fmla="*/ 745 h 825"/>
                    <a:gd name="T12" fmla="*/ 717 w 1641"/>
                    <a:gd name="T13" fmla="*/ 697 h 825"/>
                    <a:gd name="T14" fmla="*/ 812 w 1641"/>
                    <a:gd name="T15" fmla="*/ 650 h 825"/>
                    <a:gd name="T16" fmla="*/ 908 w 1641"/>
                    <a:gd name="T17" fmla="*/ 610 h 825"/>
                    <a:gd name="T18" fmla="*/ 1003 w 1641"/>
                    <a:gd name="T19" fmla="*/ 555 h 825"/>
                    <a:gd name="T20" fmla="*/ 1091 w 1641"/>
                    <a:gd name="T21" fmla="*/ 491 h 825"/>
                    <a:gd name="T22" fmla="*/ 1178 w 1641"/>
                    <a:gd name="T23" fmla="*/ 420 h 825"/>
                    <a:gd name="T24" fmla="*/ 1250 w 1641"/>
                    <a:gd name="T25" fmla="*/ 357 h 825"/>
                    <a:gd name="T26" fmla="*/ 1298 w 1641"/>
                    <a:gd name="T27" fmla="*/ 293 h 825"/>
                    <a:gd name="T28" fmla="*/ 1584 w 1641"/>
                    <a:gd name="T29" fmla="*/ 309 h 825"/>
                    <a:gd name="T30" fmla="*/ 1497 w 1641"/>
                    <a:gd name="T31" fmla="*/ 269 h 825"/>
                    <a:gd name="T32" fmla="*/ 1425 w 1641"/>
                    <a:gd name="T33" fmla="*/ 230 h 825"/>
                    <a:gd name="T34" fmla="*/ 1361 w 1641"/>
                    <a:gd name="T35" fmla="*/ 190 h 825"/>
                    <a:gd name="T36" fmla="*/ 1306 w 1641"/>
                    <a:gd name="T37" fmla="*/ 151 h 825"/>
                    <a:gd name="T38" fmla="*/ 1234 w 1641"/>
                    <a:gd name="T39" fmla="*/ 87 h 825"/>
                    <a:gd name="T40" fmla="*/ 1178 w 1641"/>
                    <a:gd name="T41" fmla="*/ 32 h 825"/>
                    <a:gd name="T42" fmla="*/ 1123 w 1641"/>
                    <a:gd name="T43" fmla="*/ 16 h 825"/>
                    <a:gd name="T44" fmla="*/ 1067 w 1641"/>
                    <a:gd name="T45" fmla="*/ 40 h 825"/>
                    <a:gd name="T46" fmla="*/ 995 w 1641"/>
                    <a:gd name="T47" fmla="*/ 71 h 825"/>
                    <a:gd name="T48" fmla="*/ 939 w 1641"/>
                    <a:gd name="T49" fmla="*/ 87 h 825"/>
                    <a:gd name="T50" fmla="*/ 868 w 1641"/>
                    <a:gd name="T51" fmla="*/ 111 h 825"/>
                    <a:gd name="T52" fmla="*/ 788 w 1641"/>
                    <a:gd name="T53" fmla="*/ 127 h 825"/>
                    <a:gd name="T54" fmla="*/ 724 w 1641"/>
                    <a:gd name="T55" fmla="*/ 143 h 825"/>
                    <a:gd name="T56" fmla="*/ 653 w 1641"/>
                    <a:gd name="T57" fmla="*/ 158 h 825"/>
                    <a:gd name="T58" fmla="*/ 565 w 1641"/>
                    <a:gd name="T59" fmla="*/ 174 h 825"/>
                    <a:gd name="T60" fmla="*/ 900 w 1641"/>
                    <a:gd name="T61" fmla="*/ 277 h 825"/>
                    <a:gd name="T62" fmla="*/ 820 w 1641"/>
                    <a:gd name="T63" fmla="*/ 380 h 825"/>
                    <a:gd name="T64" fmla="*/ 756 w 1641"/>
                    <a:gd name="T65" fmla="*/ 444 h 825"/>
                    <a:gd name="T66" fmla="*/ 669 w 1641"/>
                    <a:gd name="T67" fmla="*/ 523 h 825"/>
                    <a:gd name="T68" fmla="*/ 565 w 1641"/>
                    <a:gd name="T69" fmla="*/ 594 h 825"/>
                    <a:gd name="T70" fmla="*/ 470 w 1641"/>
                    <a:gd name="T71" fmla="*/ 650 h 825"/>
                    <a:gd name="T72" fmla="*/ 398 w 1641"/>
                    <a:gd name="T73" fmla="*/ 681 h 825"/>
                    <a:gd name="T74" fmla="*/ 295 w 1641"/>
                    <a:gd name="T75" fmla="*/ 713 h 825"/>
                    <a:gd name="T76" fmla="*/ 167 w 1641"/>
                    <a:gd name="T77" fmla="*/ 737 h 825"/>
                    <a:gd name="T78" fmla="*/ 0 w 1641"/>
                    <a:gd name="T79" fmla="*/ 753 h 8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41"/>
                    <a:gd name="T121" fmla="*/ 0 h 825"/>
                    <a:gd name="T122" fmla="*/ 1641 w 1641"/>
                    <a:gd name="T123" fmla="*/ 825 h 8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41" h="825">
                      <a:moveTo>
                        <a:pt x="0" y="816"/>
                      </a:moveTo>
                      <a:lnTo>
                        <a:pt x="96" y="824"/>
                      </a:lnTo>
                      <a:lnTo>
                        <a:pt x="135" y="824"/>
                      </a:lnTo>
                      <a:lnTo>
                        <a:pt x="191" y="824"/>
                      </a:lnTo>
                      <a:lnTo>
                        <a:pt x="247" y="816"/>
                      </a:lnTo>
                      <a:lnTo>
                        <a:pt x="295" y="816"/>
                      </a:lnTo>
                      <a:lnTo>
                        <a:pt x="342" y="808"/>
                      </a:lnTo>
                      <a:lnTo>
                        <a:pt x="390" y="800"/>
                      </a:lnTo>
                      <a:lnTo>
                        <a:pt x="438" y="792"/>
                      </a:lnTo>
                      <a:lnTo>
                        <a:pt x="502" y="776"/>
                      </a:lnTo>
                      <a:lnTo>
                        <a:pt x="549" y="761"/>
                      </a:lnTo>
                      <a:lnTo>
                        <a:pt x="605" y="745"/>
                      </a:lnTo>
                      <a:lnTo>
                        <a:pt x="661" y="721"/>
                      </a:lnTo>
                      <a:lnTo>
                        <a:pt x="717" y="697"/>
                      </a:lnTo>
                      <a:lnTo>
                        <a:pt x="764" y="673"/>
                      </a:lnTo>
                      <a:lnTo>
                        <a:pt x="812" y="650"/>
                      </a:lnTo>
                      <a:lnTo>
                        <a:pt x="860" y="626"/>
                      </a:lnTo>
                      <a:lnTo>
                        <a:pt x="908" y="610"/>
                      </a:lnTo>
                      <a:lnTo>
                        <a:pt x="955" y="578"/>
                      </a:lnTo>
                      <a:lnTo>
                        <a:pt x="1003" y="555"/>
                      </a:lnTo>
                      <a:lnTo>
                        <a:pt x="1051" y="515"/>
                      </a:lnTo>
                      <a:lnTo>
                        <a:pt x="1091" y="491"/>
                      </a:lnTo>
                      <a:lnTo>
                        <a:pt x="1138" y="452"/>
                      </a:lnTo>
                      <a:lnTo>
                        <a:pt x="1178" y="420"/>
                      </a:lnTo>
                      <a:lnTo>
                        <a:pt x="1218" y="388"/>
                      </a:lnTo>
                      <a:lnTo>
                        <a:pt x="1250" y="357"/>
                      </a:lnTo>
                      <a:lnTo>
                        <a:pt x="1274" y="325"/>
                      </a:lnTo>
                      <a:lnTo>
                        <a:pt x="1298" y="293"/>
                      </a:lnTo>
                      <a:lnTo>
                        <a:pt x="1640" y="333"/>
                      </a:lnTo>
                      <a:lnTo>
                        <a:pt x="1584" y="309"/>
                      </a:lnTo>
                      <a:lnTo>
                        <a:pt x="1544" y="293"/>
                      </a:lnTo>
                      <a:lnTo>
                        <a:pt x="1497" y="269"/>
                      </a:lnTo>
                      <a:lnTo>
                        <a:pt x="1457" y="246"/>
                      </a:lnTo>
                      <a:lnTo>
                        <a:pt x="1425" y="230"/>
                      </a:lnTo>
                      <a:lnTo>
                        <a:pt x="1393" y="214"/>
                      </a:lnTo>
                      <a:lnTo>
                        <a:pt x="1361" y="190"/>
                      </a:lnTo>
                      <a:lnTo>
                        <a:pt x="1337" y="174"/>
                      </a:lnTo>
                      <a:lnTo>
                        <a:pt x="1306" y="151"/>
                      </a:lnTo>
                      <a:lnTo>
                        <a:pt x="1274" y="119"/>
                      </a:lnTo>
                      <a:lnTo>
                        <a:pt x="1234" y="87"/>
                      </a:lnTo>
                      <a:lnTo>
                        <a:pt x="1210" y="63"/>
                      </a:lnTo>
                      <a:lnTo>
                        <a:pt x="1178" y="32"/>
                      </a:lnTo>
                      <a:lnTo>
                        <a:pt x="1146" y="0"/>
                      </a:lnTo>
                      <a:lnTo>
                        <a:pt x="1123" y="16"/>
                      </a:lnTo>
                      <a:lnTo>
                        <a:pt x="1099" y="24"/>
                      </a:lnTo>
                      <a:lnTo>
                        <a:pt x="1067" y="40"/>
                      </a:lnTo>
                      <a:lnTo>
                        <a:pt x="1035" y="55"/>
                      </a:lnTo>
                      <a:lnTo>
                        <a:pt x="995" y="71"/>
                      </a:lnTo>
                      <a:lnTo>
                        <a:pt x="963" y="79"/>
                      </a:lnTo>
                      <a:lnTo>
                        <a:pt x="939" y="87"/>
                      </a:lnTo>
                      <a:lnTo>
                        <a:pt x="900" y="103"/>
                      </a:lnTo>
                      <a:lnTo>
                        <a:pt x="868" y="111"/>
                      </a:lnTo>
                      <a:lnTo>
                        <a:pt x="828" y="119"/>
                      </a:lnTo>
                      <a:lnTo>
                        <a:pt x="788" y="127"/>
                      </a:lnTo>
                      <a:lnTo>
                        <a:pt x="756" y="135"/>
                      </a:lnTo>
                      <a:lnTo>
                        <a:pt x="724" y="143"/>
                      </a:lnTo>
                      <a:lnTo>
                        <a:pt x="685" y="151"/>
                      </a:lnTo>
                      <a:lnTo>
                        <a:pt x="653" y="158"/>
                      </a:lnTo>
                      <a:lnTo>
                        <a:pt x="613" y="166"/>
                      </a:lnTo>
                      <a:lnTo>
                        <a:pt x="565" y="174"/>
                      </a:lnTo>
                      <a:lnTo>
                        <a:pt x="923" y="230"/>
                      </a:lnTo>
                      <a:lnTo>
                        <a:pt x="900" y="277"/>
                      </a:lnTo>
                      <a:lnTo>
                        <a:pt x="868" y="317"/>
                      </a:lnTo>
                      <a:lnTo>
                        <a:pt x="820" y="380"/>
                      </a:lnTo>
                      <a:lnTo>
                        <a:pt x="788" y="412"/>
                      </a:lnTo>
                      <a:lnTo>
                        <a:pt x="756" y="444"/>
                      </a:lnTo>
                      <a:lnTo>
                        <a:pt x="717" y="483"/>
                      </a:lnTo>
                      <a:lnTo>
                        <a:pt x="669" y="523"/>
                      </a:lnTo>
                      <a:lnTo>
                        <a:pt x="629" y="555"/>
                      </a:lnTo>
                      <a:lnTo>
                        <a:pt x="565" y="594"/>
                      </a:lnTo>
                      <a:lnTo>
                        <a:pt x="517" y="618"/>
                      </a:lnTo>
                      <a:lnTo>
                        <a:pt x="470" y="650"/>
                      </a:lnTo>
                      <a:lnTo>
                        <a:pt x="430" y="666"/>
                      </a:lnTo>
                      <a:lnTo>
                        <a:pt x="398" y="681"/>
                      </a:lnTo>
                      <a:lnTo>
                        <a:pt x="342" y="697"/>
                      </a:lnTo>
                      <a:lnTo>
                        <a:pt x="295" y="713"/>
                      </a:lnTo>
                      <a:lnTo>
                        <a:pt x="247" y="729"/>
                      </a:lnTo>
                      <a:lnTo>
                        <a:pt x="167" y="737"/>
                      </a:lnTo>
                      <a:lnTo>
                        <a:pt x="111" y="753"/>
                      </a:lnTo>
                      <a:lnTo>
                        <a:pt x="0" y="753"/>
                      </a:lnTo>
                      <a:lnTo>
                        <a:pt x="0" y="816"/>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3195" name="Freeform 10"/>
                <p:cNvSpPr>
                  <a:spLocks/>
                </p:cNvSpPr>
                <p:nvPr/>
              </p:nvSpPr>
              <p:spPr bwMode="auto">
                <a:xfrm>
                  <a:off x="1291" y="2788"/>
                  <a:ext cx="1641" cy="841"/>
                </a:xfrm>
                <a:custGeom>
                  <a:avLst/>
                  <a:gdLst>
                    <a:gd name="T0" fmla="*/ 96 w 1641"/>
                    <a:gd name="T1" fmla="*/ 840 h 841"/>
                    <a:gd name="T2" fmla="*/ 191 w 1641"/>
                    <a:gd name="T3" fmla="*/ 840 h 841"/>
                    <a:gd name="T4" fmla="*/ 295 w 1641"/>
                    <a:gd name="T5" fmla="*/ 832 h 841"/>
                    <a:gd name="T6" fmla="*/ 390 w 1641"/>
                    <a:gd name="T7" fmla="*/ 824 h 841"/>
                    <a:gd name="T8" fmla="*/ 494 w 1641"/>
                    <a:gd name="T9" fmla="*/ 792 h 841"/>
                    <a:gd name="T10" fmla="*/ 605 w 1641"/>
                    <a:gd name="T11" fmla="*/ 761 h 841"/>
                    <a:gd name="T12" fmla="*/ 709 w 1641"/>
                    <a:gd name="T13" fmla="*/ 713 h 841"/>
                    <a:gd name="T14" fmla="*/ 812 w 1641"/>
                    <a:gd name="T15" fmla="*/ 666 h 841"/>
                    <a:gd name="T16" fmla="*/ 908 w 1641"/>
                    <a:gd name="T17" fmla="*/ 618 h 841"/>
                    <a:gd name="T18" fmla="*/ 1003 w 1641"/>
                    <a:gd name="T19" fmla="*/ 563 h 841"/>
                    <a:gd name="T20" fmla="*/ 1091 w 1641"/>
                    <a:gd name="T21" fmla="*/ 499 h 841"/>
                    <a:gd name="T22" fmla="*/ 1178 w 1641"/>
                    <a:gd name="T23" fmla="*/ 428 h 841"/>
                    <a:gd name="T24" fmla="*/ 1250 w 1641"/>
                    <a:gd name="T25" fmla="*/ 357 h 841"/>
                    <a:gd name="T26" fmla="*/ 1298 w 1641"/>
                    <a:gd name="T27" fmla="*/ 293 h 841"/>
                    <a:gd name="T28" fmla="*/ 1584 w 1641"/>
                    <a:gd name="T29" fmla="*/ 317 h 841"/>
                    <a:gd name="T30" fmla="*/ 1497 w 1641"/>
                    <a:gd name="T31" fmla="*/ 269 h 841"/>
                    <a:gd name="T32" fmla="*/ 1425 w 1641"/>
                    <a:gd name="T33" fmla="*/ 230 h 841"/>
                    <a:gd name="T34" fmla="*/ 1361 w 1641"/>
                    <a:gd name="T35" fmla="*/ 190 h 841"/>
                    <a:gd name="T36" fmla="*/ 1306 w 1641"/>
                    <a:gd name="T37" fmla="*/ 143 h 841"/>
                    <a:gd name="T38" fmla="*/ 1234 w 1641"/>
                    <a:gd name="T39" fmla="*/ 87 h 841"/>
                    <a:gd name="T40" fmla="*/ 1170 w 1641"/>
                    <a:gd name="T41" fmla="*/ 24 h 841"/>
                    <a:gd name="T42" fmla="*/ 1123 w 1641"/>
                    <a:gd name="T43" fmla="*/ 8 h 841"/>
                    <a:gd name="T44" fmla="*/ 1067 w 1641"/>
                    <a:gd name="T45" fmla="*/ 40 h 841"/>
                    <a:gd name="T46" fmla="*/ 995 w 1641"/>
                    <a:gd name="T47" fmla="*/ 63 h 841"/>
                    <a:gd name="T48" fmla="*/ 931 w 1641"/>
                    <a:gd name="T49" fmla="*/ 87 h 841"/>
                    <a:gd name="T50" fmla="*/ 868 w 1641"/>
                    <a:gd name="T51" fmla="*/ 103 h 841"/>
                    <a:gd name="T52" fmla="*/ 788 w 1641"/>
                    <a:gd name="T53" fmla="*/ 127 h 841"/>
                    <a:gd name="T54" fmla="*/ 717 w 1641"/>
                    <a:gd name="T55" fmla="*/ 143 h 841"/>
                    <a:gd name="T56" fmla="*/ 653 w 1641"/>
                    <a:gd name="T57" fmla="*/ 158 h 841"/>
                    <a:gd name="T58" fmla="*/ 565 w 1641"/>
                    <a:gd name="T59" fmla="*/ 174 h 841"/>
                    <a:gd name="T60" fmla="*/ 892 w 1641"/>
                    <a:gd name="T61" fmla="*/ 285 h 841"/>
                    <a:gd name="T62" fmla="*/ 820 w 1641"/>
                    <a:gd name="T63" fmla="*/ 388 h 841"/>
                    <a:gd name="T64" fmla="*/ 756 w 1641"/>
                    <a:gd name="T65" fmla="*/ 452 h 841"/>
                    <a:gd name="T66" fmla="*/ 669 w 1641"/>
                    <a:gd name="T67" fmla="*/ 531 h 841"/>
                    <a:gd name="T68" fmla="*/ 597 w 1641"/>
                    <a:gd name="T69" fmla="*/ 602 h 841"/>
                    <a:gd name="T70" fmla="*/ 533 w 1641"/>
                    <a:gd name="T71" fmla="*/ 650 h 841"/>
                    <a:gd name="T72" fmla="*/ 462 w 1641"/>
                    <a:gd name="T73" fmla="*/ 697 h 841"/>
                    <a:gd name="T74" fmla="*/ 382 w 1641"/>
                    <a:gd name="T75" fmla="*/ 737 h 841"/>
                    <a:gd name="T76" fmla="*/ 295 w 1641"/>
                    <a:gd name="T77" fmla="*/ 769 h 841"/>
                    <a:gd name="T78" fmla="*/ 191 w 1641"/>
                    <a:gd name="T79" fmla="*/ 792 h 841"/>
                    <a:gd name="T80" fmla="*/ 88 w 1641"/>
                    <a:gd name="T81" fmla="*/ 816 h 8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41"/>
                    <a:gd name="T125" fmla="*/ 1641 w 1641"/>
                    <a:gd name="T126" fmla="*/ 841 h 8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41">
                      <a:moveTo>
                        <a:pt x="0" y="832"/>
                      </a:moveTo>
                      <a:lnTo>
                        <a:pt x="96" y="840"/>
                      </a:lnTo>
                      <a:lnTo>
                        <a:pt x="135" y="840"/>
                      </a:lnTo>
                      <a:lnTo>
                        <a:pt x="191" y="840"/>
                      </a:lnTo>
                      <a:lnTo>
                        <a:pt x="239" y="840"/>
                      </a:lnTo>
                      <a:lnTo>
                        <a:pt x="295" y="832"/>
                      </a:lnTo>
                      <a:lnTo>
                        <a:pt x="342" y="832"/>
                      </a:lnTo>
                      <a:lnTo>
                        <a:pt x="390" y="824"/>
                      </a:lnTo>
                      <a:lnTo>
                        <a:pt x="438" y="808"/>
                      </a:lnTo>
                      <a:lnTo>
                        <a:pt x="494" y="792"/>
                      </a:lnTo>
                      <a:lnTo>
                        <a:pt x="549" y="777"/>
                      </a:lnTo>
                      <a:lnTo>
                        <a:pt x="605" y="761"/>
                      </a:lnTo>
                      <a:lnTo>
                        <a:pt x="661" y="745"/>
                      </a:lnTo>
                      <a:lnTo>
                        <a:pt x="709" y="713"/>
                      </a:lnTo>
                      <a:lnTo>
                        <a:pt x="764" y="689"/>
                      </a:lnTo>
                      <a:lnTo>
                        <a:pt x="812" y="666"/>
                      </a:lnTo>
                      <a:lnTo>
                        <a:pt x="860" y="642"/>
                      </a:lnTo>
                      <a:lnTo>
                        <a:pt x="908" y="618"/>
                      </a:lnTo>
                      <a:lnTo>
                        <a:pt x="955" y="594"/>
                      </a:lnTo>
                      <a:lnTo>
                        <a:pt x="1003" y="563"/>
                      </a:lnTo>
                      <a:lnTo>
                        <a:pt x="1051" y="531"/>
                      </a:lnTo>
                      <a:lnTo>
                        <a:pt x="1091" y="499"/>
                      </a:lnTo>
                      <a:lnTo>
                        <a:pt x="1130" y="468"/>
                      </a:lnTo>
                      <a:lnTo>
                        <a:pt x="1178" y="428"/>
                      </a:lnTo>
                      <a:lnTo>
                        <a:pt x="1218" y="396"/>
                      </a:lnTo>
                      <a:lnTo>
                        <a:pt x="1250" y="357"/>
                      </a:lnTo>
                      <a:lnTo>
                        <a:pt x="1274" y="325"/>
                      </a:lnTo>
                      <a:lnTo>
                        <a:pt x="1298" y="293"/>
                      </a:lnTo>
                      <a:lnTo>
                        <a:pt x="1640" y="341"/>
                      </a:lnTo>
                      <a:lnTo>
                        <a:pt x="1584" y="317"/>
                      </a:lnTo>
                      <a:lnTo>
                        <a:pt x="1544" y="293"/>
                      </a:lnTo>
                      <a:lnTo>
                        <a:pt x="1497" y="269"/>
                      </a:lnTo>
                      <a:lnTo>
                        <a:pt x="1457" y="254"/>
                      </a:lnTo>
                      <a:lnTo>
                        <a:pt x="1425" y="230"/>
                      </a:lnTo>
                      <a:lnTo>
                        <a:pt x="1393" y="214"/>
                      </a:lnTo>
                      <a:lnTo>
                        <a:pt x="1361" y="190"/>
                      </a:lnTo>
                      <a:lnTo>
                        <a:pt x="1337" y="166"/>
                      </a:lnTo>
                      <a:lnTo>
                        <a:pt x="1306" y="143"/>
                      </a:lnTo>
                      <a:lnTo>
                        <a:pt x="1274" y="119"/>
                      </a:lnTo>
                      <a:lnTo>
                        <a:pt x="1234" y="87"/>
                      </a:lnTo>
                      <a:lnTo>
                        <a:pt x="1202" y="55"/>
                      </a:lnTo>
                      <a:lnTo>
                        <a:pt x="1170" y="24"/>
                      </a:lnTo>
                      <a:lnTo>
                        <a:pt x="1146" y="0"/>
                      </a:lnTo>
                      <a:lnTo>
                        <a:pt x="1123" y="8"/>
                      </a:lnTo>
                      <a:lnTo>
                        <a:pt x="1099" y="24"/>
                      </a:lnTo>
                      <a:lnTo>
                        <a:pt x="1067" y="40"/>
                      </a:lnTo>
                      <a:lnTo>
                        <a:pt x="1035" y="48"/>
                      </a:lnTo>
                      <a:lnTo>
                        <a:pt x="995" y="63"/>
                      </a:lnTo>
                      <a:lnTo>
                        <a:pt x="963" y="79"/>
                      </a:lnTo>
                      <a:lnTo>
                        <a:pt x="931" y="87"/>
                      </a:lnTo>
                      <a:lnTo>
                        <a:pt x="900" y="95"/>
                      </a:lnTo>
                      <a:lnTo>
                        <a:pt x="868" y="103"/>
                      </a:lnTo>
                      <a:lnTo>
                        <a:pt x="828" y="119"/>
                      </a:lnTo>
                      <a:lnTo>
                        <a:pt x="788" y="127"/>
                      </a:lnTo>
                      <a:lnTo>
                        <a:pt x="756" y="135"/>
                      </a:lnTo>
                      <a:lnTo>
                        <a:pt x="717" y="143"/>
                      </a:lnTo>
                      <a:lnTo>
                        <a:pt x="685" y="151"/>
                      </a:lnTo>
                      <a:lnTo>
                        <a:pt x="653" y="158"/>
                      </a:lnTo>
                      <a:lnTo>
                        <a:pt x="613" y="166"/>
                      </a:lnTo>
                      <a:lnTo>
                        <a:pt x="565" y="174"/>
                      </a:lnTo>
                      <a:lnTo>
                        <a:pt x="916" y="238"/>
                      </a:lnTo>
                      <a:lnTo>
                        <a:pt x="892" y="285"/>
                      </a:lnTo>
                      <a:lnTo>
                        <a:pt x="868" y="317"/>
                      </a:lnTo>
                      <a:lnTo>
                        <a:pt x="820" y="388"/>
                      </a:lnTo>
                      <a:lnTo>
                        <a:pt x="788" y="420"/>
                      </a:lnTo>
                      <a:lnTo>
                        <a:pt x="756" y="452"/>
                      </a:lnTo>
                      <a:lnTo>
                        <a:pt x="701" y="507"/>
                      </a:lnTo>
                      <a:lnTo>
                        <a:pt x="669" y="531"/>
                      </a:lnTo>
                      <a:lnTo>
                        <a:pt x="629" y="571"/>
                      </a:lnTo>
                      <a:lnTo>
                        <a:pt x="597" y="602"/>
                      </a:lnTo>
                      <a:lnTo>
                        <a:pt x="565" y="626"/>
                      </a:lnTo>
                      <a:lnTo>
                        <a:pt x="533" y="650"/>
                      </a:lnTo>
                      <a:lnTo>
                        <a:pt x="502" y="674"/>
                      </a:lnTo>
                      <a:lnTo>
                        <a:pt x="462" y="697"/>
                      </a:lnTo>
                      <a:lnTo>
                        <a:pt x="422" y="713"/>
                      </a:lnTo>
                      <a:lnTo>
                        <a:pt x="382" y="737"/>
                      </a:lnTo>
                      <a:lnTo>
                        <a:pt x="334" y="753"/>
                      </a:lnTo>
                      <a:lnTo>
                        <a:pt x="295" y="769"/>
                      </a:lnTo>
                      <a:lnTo>
                        <a:pt x="239" y="785"/>
                      </a:lnTo>
                      <a:lnTo>
                        <a:pt x="191" y="792"/>
                      </a:lnTo>
                      <a:lnTo>
                        <a:pt x="143" y="808"/>
                      </a:lnTo>
                      <a:lnTo>
                        <a:pt x="88" y="816"/>
                      </a:lnTo>
                      <a:lnTo>
                        <a:pt x="0" y="832"/>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grpSp>
        <p:sp>
          <p:nvSpPr>
            <p:cNvPr id="463883" name="Rectangle 11"/>
            <p:cNvSpPr>
              <a:spLocks noChangeArrowheads="1"/>
            </p:cNvSpPr>
            <p:nvPr/>
          </p:nvSpPr>
          <p:spPr bwMode="auto">
            <a:xfrm>
              <a:off x="370" y="3647"/>
              <a:ext cx="1313" cy="41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Requirements and</a:t>
              </a:r>
            </a:p>
            <a:p>
              <a:pPr algn="ctr"/>
              <a:r>
                <a:rPr lang="en-US" altLang="en-US" sz="1800" u="none">
                  <a:latin typeface="Times New Roman" charset="0"/>
                </a:rPr>
                <a:t>Life cycle Planning</a:t>
              </a:r>
            </a:p>
          </p:txBody>
        </p:sp>
      </p:grpSp>
    </p:spTree>
    <p:extLst>
      <p:ext uri="{BB962C8B-B14F-4D97-AF65-F5344CB8AC3E}">
        <p14:creationId xmlns:p14="http://schemas.microsoft.com/office/powerpoint/2010/main" val="391511046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BoehmSpira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3" y="1177925"/>
            <a:ext cx="7543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Rectangle 3"/>
          <p:cNvSpPr>
            <a:spLocks noGrp="1" noChangeArrowheads="1"/>
          </p:cNvSpPr>
          <p:nvPr>
            <p:ph type="title"/>
          </p:nvPr>
        </p:nvSpPr>
        <p:spPr>
          <a:xfrm>
            <a:off x="419100" y="222250"/>
            <a:ext cx="8561388" cy="863600"/>
          </a:xfrm>
          <a:noFill/>
        </p:spPr>
        <p:txBody>
          <a:bodyPr lIns="92407" tIns="45420" rIns="92407" bIns="45420"/>
          <a:lstStyle/>
          <a:p>
            <a:r>
              <a:rPr lang="en-US" altLang="en-US" sz="2600" dirty="0" smtClean="0">
                <a:latin typeface="Arial" panose="020B0604020202020204" pitchFamily="34" charset="0"/>
                <a:ea typeface="ＭＳ Ｐゴシック" charset="-128"/>
                <a:cs typeface="Arial" panose="020B0604020202020204" pitchFamily="34" charset="0"/>
              </a:rPr>
              <a:t>Round 2, Software Requirements, Quadrant IV: </a:t>
            </a:r>
            <a:br>
              <a:rPr lang="en-US" altLang="en-US" sz="2600" dirty="0" smtClean="0">
                <a:latin typeface="Arial" panose="020B0604020202020204" pitchFamily="34" charset="0"/>
                <a:ea typeface="ＭＳ Ｐゴシック" charset="-128"/>
                <a:cs typeface="Arial" panose="020B0604020202020204" pitchFamily="34" charset="0"/>
              </a:rPr>
            </a:br>
            <a:r>
              <a:rPr lang="en-US" altLang="en-US" sz="2600" dirty="0" smtClean="0">
                <a:latin typeface="Arial" panose="020B0604020202020204" pitchFamily="34" charset="0"/>
                <a:ea typeface="ＭＳ Ｐゴシック" charset="-128"/>
                <a:cs typeface="Arial" panose="020B0604020202020204" pitchFamily="34" charset="0"/>
              </a:rPr>
              <a:t>Determine </a:t>
            </a:r>
            <a:r>
              <a:rPr lang="en-US" altLang="en-US" sz="2600" dirty="0" err="1" smtClean="0">
                <a:latin typeface="Arial" panose="020B0604020202020204" pitchFamily="34" charset="0"/>
                <a:ea typeface="ＭＳ Ｐゴシック" charset="-128"/>
                <a:cs typeface="Arial" panose="020B0604020202020204" pitchFamily="34" charset="0"/>
              </a:rPr>
              <a:t>Objectives,Alternatives</a:t>
            </a:r>
            <a:r>
              <a:rPr lang="en-US" altLang="en-US" sz="2600" dirty="0" smtClean="0">
                <a:latin typeface="Arial" panose="020B0604020202020204" pitchFamily="34" charset="0"/>
                <a:ea typeface="ＭＳ Ｐゴシック" charset="-128"/>
                <a:cs typeface="Arial" panose="020B0604020202020204" pitchFamily="34" charset="0"/>
              </a:rPr>
              <a:t> &amp; Constraints</a:t>
            </a:r>
          </a:p>
        </p:txBody>
      </p:sp>
      <p:grpSp>
        <p:nvGrpSpPr>
          <p:cNvPr id="95236" name="Group 4"/>
          <p:cNvGrpSpPr>
            <a:grpSpLocks/>
          </p:cNvGrpSpPr>
          <p:nvPr/>
        </p:nvGrpSpPr>
        <p:grpSpPr bwMode="auto">
          <a:xfrm>
            <a:off x="381000" y="1752600"/>
            <a:ext cx="3497263" cy="2138363"/>
            <a:chOff x="208" y="1056"/>
            <a:chExt cx="2233" cy="1364"/>
          </a:xfrm>
        </p:grpSpPr>
        <p:grpSp>
          <p:nvGrpSpPr>
            <p:cNvPr id="95237" name="Group 5"/>
            <p:cNvGrpSpPr>
              <a:grpSpLocks/>
            </p:cNvGrpSpPr>
            <p:nvPr/>
          </p:nvGrpSpPr>
          <p:grpSpPr bwMode="auto">
            <a:xfrm>
              <a:off x="800" y="1507"/>
              <a:ext cx="1641" cy="913"/>
              <a:chOff x="800" y="1507"/>
              <a:chExt cx="1641" cy="913"/>
            </a:xfrm>
          </p:grpSpPr>
          <p:sp>
            <p:nvSpPr>
              <p:cNvPr id="95239" name="Freeform 6"/>
              <p:cNvSpPr>
                <a:spLocks/>
              </p:cNvSpPr>
              <p:nvPr/>
            </p:nvSpPr>
            <p:spPr bwMode="auto">
              <a:xfrm>
                <a:off x="800" y="1507"/>
                <a:ext cx="945" cy="601"/>
              </a:xfrm>
              <a:custGeom>
                <a:avLst/>
                <a:gdLst>
                  <a:gd name="T0" fmla="*/ 0 w 945"/>
                  <a:gd name="T1" fmla="*/ 0 h 601"/>
                  <a:gd name="T2" fmla="*/ 0 w 945"/>
                  <a:gd name="T3" fmla="*/ 47 h 601"/>
                  <a:gd name="T4" fmla="*/ 71 w 945"/>
                  <a:gd name="T5" fmla="*/ 55 h 601"/>
                  <a:gd name="T6" fmla="*/ 135 w 945"/>
                  <a:gd name="T7" fmla="*/ 71 h 601"/>
                  <a:gd name="T8" fmla="*/ 190 w 945"/>
                  <a:gd name="T9" fmla="*/ 95 h 601"/>
                  <a:gd name="T10" fmla="*/ 246 w 945"/>
                  <a:gd name="T11" fmla="*/ 111 h 601"/>
                  <a:gd name="T12" fmla="*/ 294 w 945"/>
                  <a:gd name="T13" fmla="*/ 126 h 601"/>
                  <a:gd name="T14" fmla="*/ 341 w 945"/>
                  <a:gd name="T15" fmla="*/ 142 h 601"/>
                  <a:gd name="T16" fmla="*/ 381 w 945"/>
                  <a:gd name="T17" fmla="*/ 158 h 601"/>
                  <a:gd name="T18" fmla="*/ 420 w 945"/>
                  <a:gd name="T19" fmla="*/ 182 h 601"/>
                  <a:gd name="T20" fmla="*/ 460 w 945"/>
                  <a:gd name="T21" fmla="*/ 205 h 601"/>
                  <a:gd name="T22" fmla="*/ 508 w 945"/>
                  <a:gd name="T23" fmla="*/ 237 h 601"/>
                  <a:gd name="T24" fmla="*/ 539 w 945"/>
                  <a:gd name="T25" fmla="*/ 261 h 601"/>
                  <a:gd name="T26" fmla="*/ 579 w 945"/>
                  <a:gd name="T27" fmla="*/ 284 h 601"/>
                  <a:gd name="T28" fmla="*/ 611 w 945"/>
                  <a:gd name="T29" fmla="*/ 316 h 601"/>
                  <a:gd name="T30" fmla="*/ 650 w 945"/>
                  <a:gd name="T31" fmla="*/ 347 h 601"/>
                  <a:gd name="T32" fmla="*/ 698 w 945"/>
                  <a:gd name="T33" fmla="*/ 395 h 601"/>
                  <a:gd name="T34" fmla="*/ 722 w 945"/>
                  <a:gd name="T35" fmla="*/ 418 h 601"/>
                  <a:gd name="T36" fmla="*/ 746 w 945"/>
                  <a:gd name="T37" fmla="*/ 450 h 601"/>
                  <a:gd name="T38" fmla="*/ 777 w 945"/>
                  <a:gd name="T39" fmla="*/ 482 h 601"/>
                  <a:gd name="T40" fmla="*/ 801 w 945"/>
                  <a:gd name="T41" fmla="*/ 513 h 601"/>
                  <a:gd name="T42" fmla="*/ 825 w 945"/>
                  <a:gd name="T43" fmla="*/ 561 h 601"/>
                  <a:gd name="T44" fmla="*/ 849 w 945"/>
                  <a:gd name="T45" fmla="*/ 600 h 601"/>
                  <a:gd name="T46" fmla="*/ 944 w 945"/>
                  <a:gd name="T47" fmla="*/ 584 h 601"/>
                  <a:gd name="T48" fmla="*/ 912 w 945"/>
                  <a:gd name="T49" fmla="*/ 521 h 601"/>
                  <a:gd name="T50" fmla="*/ 865 w 945"/>
                  <a:gd name="T51" fmla="*/ 450 h 601"/>
                  <a:gd name="T52" fmla="*/ 817 w 945"/>
                  <a:gd name="T53" fmla="*/ 395 h 601"/>
                  <a:gd name="T54" fmla="*/ 746 w 945"/>
                  <a:gd name="T55" fmla="*/ 332 h 601"/>
                  <a:gd name="T56" fmla="*/ 658 w 945"/>
                  <a:gd name="T57" fmla="*/ 245 h 601"/>
                  <a:gd name="T58" fmla="*/ 563 w 945"/>
                  <a:gd name="T59" fmla="*/ 174 h 601"/>
                  <a:gd name="T60" fmla="*/ 460 w 945"/>
                  <a:gd name="T61" fmla="*/ 111 h 601"/>
                  <a:gd name="T62" fmla="*/ 365 w 945"/>
                  <a:gd name="T63" fmla="*/ 71 h 601"/>
                  <a:gd name="T64" fmla="*/ 254 w 945"/>
                  <a:gd name="T65" fmla="*/ 32 h 601"/>
                  <a:gd name="T66" fmla="*/ 159 w 945"/>
                  <a:gd name="T67" fmla="*/ 16 h 601"/>
                  <a:gd name="T68" fmla="*/ 0 w 945"/>
                  <a:gd name="T69" fmla="*/ 0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5"/>
                  <a:gd name="T106" fmla="*/ 0 h 601"/>
                  <a:gd name="T107" fmla="*/ 945 w 945"/>
                  <a:gd name="T108" fmla="*/ 601 h 6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5" h="601">
                    <a:moveTo>
                      <a:pt x="0" y="0"/>
                    </a:moveTo>
                    <a:lnTo>
                      <a:pt x="0" y="47"/>
                    </a:lnTo>
                    <a:lnTo>
                      <a:pt x="71" y="55"/>
                    </a:lnTo>
                    <a:lnTo>
                      <a:pt x="135" y="71"/>
                    </a:lnTo>
                    <a:lnTo>
                      <a:pt x="190" y="95"/>
                    </a:lnTo>
                    <a:lnTo>
                      <a:pt x="246" y="111"/>
                    </a:lnTo>
                    <a:lnTo>
                      <a:pt x="294" y="126"/>
                    </a:lnTo>
                    <a:lnTo>
                      <a:pt x="341" y="142"/>
                    </a:lnTo>
                    <a:lnTo>
                      <a:pt x="381" y="158"/>
                    </a:lnTo>
                    <a:lnTo>
                      <a:pt x="420" y="182"/>
                    </a:lnTo>
                    <a:lnTo>
                      <a:pt x="460" y="205"/>
                    </a:lnTo>
                    <a:lnTo>
                      <a:pt x="508" y="237"/>
                    </a:lnTo>
                    <a:lnTo>
                      <a:pt x="539" y="261"/>
                    </a:lnTo>
                    <a:lnTo>
                      <a:pt x="579" y="284"/>
                    </a:lnTo>
                    <a:lnTo>
                      <a:pt x="611" y="316"/>
                    </a:lnTo>
                    <a:lnTo>
                      <a:pt x="650" y="347"/>
                    </a:lnTo>
                    <a:lnTo>
                      <a:pt x="698" y="395"/>
                    </a:lnTo>
                    <a:lnTo>
                      <a:pt x="722" y="418"/>
                    </a:lnTo>
                    <a:lnTo>
                      <a:pt x="746" y="450"/>
                    </a:lnTo>
                    <a:lnTo>
                      <a:pt x="777" y="482"/>
                    </a:lnTo>
                    <a:lnTo>
                      <a:pt x="801" y="513"/>
                    </a:lnTo>
                    <a:lnTo>
                      <a:pt x="825" y="561"/>
                    </a:lnTo>
                    <a:lnTo>
                      <a:pt x="849" y="600"/>
                    </a:lnTo>
                    <a:lnTo>
                      <a:pt x="944" y="584"/>
                    </a:lnTo>
                    <a:lnTo>
                      <a:pt x="912" y="521"/>
                    </a:lnTo>
                    <a:lnTo>
                      <a:pt x="865" y="450"/>
                    </a:lnTo>
                    <a:lnTo>
                      <a:pt x="817" y="395"/>
                    </a:lnTo>
                    <a:lnTo>
                      <a:pt x="746" y="332"/>
                    </a:lnTo>
                    <a:lnTo>
                      <a:pt x="658" y="245"/>
                    </a:lnTo>
                    <a:lnTo>
                      <a:pt x="563" y="174"/>
                    </a:lnTo>
                    <a:lnTo>
                      <a:pt x="460" y="111"/>
                    </a:lnTo>
                    <a:lnTo>
                      <a:pt x="365" y="71"/>
                    </a:lnTo>
                    <a:lnTo>
                      <a:pt x="254" y="32"/>
                    </a:lnTo>
                    <a:lnTo>
                      <a:pt x="159" y="16"/>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5240" name="Freeform 7"/>
              <p:cNvSpPr>
                <a:spLocks/>
              </p:cNvSpPr>
              <p:nvPr/>
            </p:nvSpPr>
            <p:spPr bwMode="auto">
              <a:xfrm>
                <a:off x="1952" y="1995"/>
                <a:ext cx="489" cy="425"/>
              </a:xfrm>
              <a:custGeom>
                <a:avLst/>
                <a:gdLst>
                  <a:gd name="T0" fmla="*/ 0 w 489"/>
                  <a:gd name="T1" fmla="*/ 330 h 425"/>
                  <a:gd name="T2" fmla="*/ 0 w 489"/>
                  <a:gd name="T3" fmla="*/ 424 h 425"/>
                  <a:gd name="T4" fmla="*/ 24 w 489"/>
                  <a:gd name="T5" fmla="*/ 400 h 425"/>
                  <a:gd name="T6" fmla="*/ 39 w 489"/>
                  <a:gd name="T7" fmla="*/ 377 h 425"/>
                  <a:gd name="T8" fmla="*/ 71 w 489"/>
                  <a:gd name="T9" fmla="*/ 345 h 425"/>
                  <a:gd name="T10" fmla="*/ 102 w 489"/>
                  <a:gd name="T11" fmla="*/ 314 h 425"/>
                  <a:gd name="T12" fmla="*/ 142 w 489"/>
                  <a:gd name="T13" fmla="*/ 283 h 425"/>
                  <a:gd name="T14" fmla="*/ 173 w 489"/>
                  <a:gd name="T15" fmla="*/ 251 h 425"/>
                  <a:gd name="T16" fmla="*/ 205 w 489"/>
                  <a:gd name="T17" fmla="*/ 228 h 425"/>
                  <a:gd name="T18" fmla="*/ 236 w 489"/>
                  <a:gd name="T19" fmla="*/ 204 h 425"/>
                  <a:gd name="T20" fmla="*/ 268 w 489"/>
                  <a:gd name="T21" fmla="*/ 181 h 425"/>
                  <a:gd name="T22" fmla="*/ 307 w 489"/>
                  <a:gd name="T23" fmla="*/ 157 h 425"/>
                  <a:gd name="T24" fmla="*/ 346 w 489"/>
                  <a:gd name="T25" fmla="*/ 133 h 425"/>
                  <a:gd name="T26" fmla="*/ 378 w 489"/>
                  <a:gd name="T27" fmla="*/ 118 h 425"/>
                  <a:gd name="T28" fmla="*/ 417 w 489"/>
                  <a:gd name="T29" fmla="*/ 102 h 425"/>
                  <a:gd name="T30" fmla="*/ 457 w 489"/>
                  <a:gd name="T31" fmla="*/ 86 h 425"/>
                  <a:gd name="T32" fmla="*/ 488 w 489"/>
                  <a:gd name="T33" fmla="*/ 71 h 425"/>
                  <a:gd name="T34" fmla="*/ 488 w 489"/>
                  <a:gd name="T35" fmla="*/ 0 h 425"/>
                  <a:gd name="T36" fmla="*/ 433 w 489"/>
                  <a:gd name="T37" fmla="*/ 16 h 425"/>
                  <a:gd name="T38" fmla="*/ 354 w 489"/>
                  <a:gd name="T39" fmla="*/ 47 h 425"/>
                  <a:gd name="T40" fmla="*/ 252 w 489"/>
                  <a:gd name="T41" fmla="*/ 86 h 425"/>
                  <a:gd name="T42" fmla="*/ 181 w 489"/>
                  <a:gd name="T43" fmla="*/ 133 h 425"/>
                  <a:gd name="T44" fmla="*/ 118 w 489"/>
                  <a:gd name="T45" fmla="*/ 196 h 425"/>
                  <a:gd name="T46" fmla="*/ 47 w 489"/>
                  <a:gd name="T47" fmla="*/ 251 h 425"/>
                  <a:gd name="T48" fmla="*/ 0 w 489"/>
                  <a:gd name="T49" fmla="*/ 306 h 425"/>
                  <a:gd name="T50" fmla="*/ 0 w 489"/>
                  <a:gd name="T51" fmla="*/ 424 h 425"/>
                  <a:gd name="T52" fmla="*/ 0 w 489"/>
                  <a:gd name="T53" fmla="*/ 330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9"/>
                  <a:gd name="T82" fmla="*/ 0 h 425"/>
                  <a:gd name="T83" fmla="*/ 489 w 489"/>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9" h="425">
                    <a:moveTo>
                      <a:pt x="0" y="330"/>
                    </a:moveTo>
                    <a:lnTo>
                      <a:pt x="0" y="424"/>
                    </a:lnTo>
                    <a:lnTo>
                      <a:pt x="24" y="400"/>
                    </a:lnTo>
                    <a:lnTo>
                      <a:pt x="39" y="377"/>
                    </a:lnTo>
                    <a:lnTo>
                      <a:pt x="71" y="345"/>
                    </a:lnTo>
                    <a:lnTo>
                      <a:pt x="102" y="314"/>
                    </a:lnTo>
                    <a:lnTo>
                      <a:pt x="142" y="283"/>
                    </a:lnTo>
                    <a:lnTo>
                      <a:pt x="173" y="251"/>
                    </a:lnTo>
                    <a:lnTo>
                      <a:pt x="205" y="228"/>
                    </a:lnTo>
                    <a:lnTo>
                      <a:pt x="236" y="204"/>
                    </a:lnTo>
                    <a:lnTo>
                      <a:pt x="268" y="181"/>
                    </a:lnTo>
                    <a:lnTo>
                      <a:pt x="307" y="157"/>
                    </a:lnTo>
                    <a:lnTo>
                      <a:pt x="346" y="133"/>
                    </a:lnTo>
                    <a:lnTo>
                      <a:pt x="378" y="118"/>
                    </a:lnTo>
                    <a:lnTo>
                      <a:pt x="417" y="102"/>
                    </a:lnTo>
                    <a:lnTo>
                      <a:pt x="457" y="86"/>
                    </a:lnTo>
                    <a:lnTo>
                      <a:pt x="488" y="71"/>
                    </a:lnTo>
                    <a:lnTo>
                      <a:pt x="488" y="0"/>
                    </a:lnTo>
                    <a:lnTo>
                      <a:pt x="433" y="16"/>
                    </a:lnTo>
                    <a:lnTo>
                      <a:pt x="354" y="47"/>
                    </a:lnTo>
                    <a:lnTo>
                      <a:pt x="252" y="86"/>
                    </a:lnTo>
                    <a:lnTo>
                      <a:pt x="181" y="133"/>
                    </a:lnTo>
                    <a:lnTo>
                      <a:pt x="118" y="196"/>
                    </a:lnTo>
                    <a:lnTo>
                      <a:pt x="47" y="251"/>
                    </a:lnTo>
                    <a:lnTo>
                      <a:pt x="0" y="306"/>
                    </a:lnTo>
                    <a:lnTo>
                      <a:pt x="0" y="424"/>
                    </a:lnTo>
                    <a:lnTo>
                      <a:pt x="0" y="33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5241" name="Freeform 8"/>
              <p:cNvSpPr>
                <a:spLocks/>
              </p:cNvSpPr>
              <p:nvPr/>
            </p:nvSpPr>
            <p:spPr bwMode="auto">
              <a:xfrm>
                <a:off x="1360" y="2155"/>
                <a:ext cx="585" cy="265"/>
              </a:xfrm>
              <a:custGeom>
                <a:avLst/>
                <a:gdLst>
                  <a:gd name="T0" fmla="*/ 0 w 585"/>
                  <a:gd name="T1" fmla="*/ 0 h 265"/>
                  <a:gd name="T2" fmla="*/ 0 w 585"/>
                  <a:gd name="T3" fmla="*/ 85 h 265"/>
                  <a:gd name="T4" fmla="*/ 39 w 585"/>
                  <a:gd name="T5" fmla="*/ 85 h 265"/>
                  <a:gd name="T6" fmla="*/ 79 w 585"/>
                  <a:gd name="T7" fmla="*/ 93 h 265"/>
                  <a:gd name="T8" fmla="*/ 110 w 585"/>
                  <a:gd name="T9" fmla="*/ 101 h 265"/>
                  <a:gd name="T10" fmla="*/ 150 w 585"/>
                  <a:gd name="T11" fmla="*/ 116 h 265"/>
                  <a:gd name="T12" fmla="*/ 197 w 585"/>
                  <a:gd name="T13" fmla="*/ 124 h 265"/>
                  <a:gd name="T14" fmla="*/ 245 w 585"/>
                  <a:gd name="T15" fmla="*/ 132 h 265"/>
                  <a:gd name="T16" fmla="*/ 300 w 585"/>
                  <a:gd name="T17" fmla="*/ 155 h 265"/>
                  <a:gd name="T18" fmla="*/ 355 w 585"/>
                  <a:gd name="T19" fmla="*/ 171 h 265"/>
                  <a:gd name="T20" fmla="*/ 395 w 585"/>
                  <a:gd name="T21" fmla="*/ 179 h 265"/>
                  <a:gd name="T22" fmla="*/ 442 w 585"/>
                  <a:gd name="T23" fmla="*/ 194 h 265"/>
                  <a:gd name="T24" fmla="*/ 489 w 585"/>
                  <a:gd name="T25" fmla="*/ 217 h 265"/>
                  <a:gd name="T26" fmla="*/ 529 w 585"/>
                  <a:gd name="T27" fmla="*/ 233 h 265"/>
                  <a:gd name="T28" fmla="*/ 560 w 585"/>
                  <a:gd name="T29" fmla="*/ 248 h 265"/>
                  <a:gd name="T30" fmla="*/ 584 w 585"/>
                  <a:gd name="T31" fmla="*/ 264 h 265"/>
                  <a:gd name="T32" fmla="*/ 584 w 585"/>
                  <a:gd name="T33" fmla="*/ 163 h 265"/>
                  <a:gd name="T34" fmla="*/ 545 w 585"/>
                  <a:gd name="T35" fmla="*/ 140 h 265"/>
                  <a:gd name="T36" fmla="*/ 474 w 585"/>
                  <a:gd name="T37" fmla="*/ 101 h 265"/>
                  <a:gd name="T38" fmla="*/ 387 w 585"/>
                  <a:gd name="T39" fmla="*/ 70 h 265"/>
                  <a:gd name="T40" fmla="*/ 316 w 585"/>
                  <a:gd name="T41" fmla="*/ 47 h 265"/>
                  <a:gd name="T42" fmla="*/ 221 w 585"/>
                  <a:gd name="T43" fmla="*/ 23 h 265"/>
                  <a:gd name="T44" fmla="*/ 134 w 585"/>
                  <a:gd name="T45" fmla="*/ 8 h 265"/>
                  <a:gd name="T46" fmla="*/ 71 w 585"/>
                  <a:gd name="T47" fmla="*/ 0 h 265"/>
                  <a:gd name="T48" fmla="*/ 0 w 585"/>
                  <a:gd name="T49" fmla="*/ 0 h 2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5"/>
                  <a:gd name="T76" fmla="*/ 0 h 265"/>
                  <a:gd name="T77" fmla="*/ 585 w 585"/>
                  <a:gd name="T78" fmla="*/ 265 h 2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5" h="265">
                    <a:moveTo>
                      <a:pt x="0" y="0"/>
                    </a:moveTo>
                    <a:lnTo>
                      <a:pt x="0" y="85"/>
                    </a:lnTo>
                    <a:lnTo>
                      <a:pt x="39" y="85"/>
                    </a:lnTo>
                    <a:lnTo>
                      <a:pt x="79" y="93"/>
                    </a:lnTo>
                    <a:lnTo>
                      <a:pt x="110" y="101"/>
                    </a:lnTo>
                    <a:lnTo>
                      <a:pt x="150" y="116"/>
                    </a:lnTo>
                    <a:lnTo>
                      <a:pt x="197" y="124"/>
                    </a:lnTo>
                    <a:lnTo>
                      <a:pt x="245" y="132"/>
                    </a:lnTo>
                    <a:lnTo>
                      <a:pt x="300" y="155"/>
                    </a:lnTo>
                    <a:lnTo>
                      <a:pt x="355" y="171"/>
                    </a:lnTo>
                    <a:lnTo>
                      <a:pt x="395" y="179"/>
                    </a:lnTo>
                    <a:lnTo>
                      <a:pt x="442" y="194"/>
                    </a:lnTo>
                    <a:lnTo>
                      <a:pt x="489" y="217"/>
                    </a:lnTo>
                    <a:lnTo>
                      <a:pt x="529" y="233"/>
                    </a:lnTo>
                    <a:lnTo>
                      <a:pt x="560" y="248"/>
                    </a:lnTo>
                    <a:lnTo>
                      <a:pt x="584" y="264"/>
                    </a:lnTo>
                    <a:lnTo>
                      <a:pt x="584" y="163"/>
                    </a:lnTo>
                    <a:lnTo>
                      <a:pt x="545" y="140"/>
                    </a:lnTo>
                    <a:lnTo>
                      <a:pt x="474" y="101"/>
                    </a:lnTo>
                    <a:lnTo>
                      <a:pt x="387" y="70"/>
                    </a:lnTo>
                    <a:lnTo>
                      <a:pt x="316" y="47"/>
                    </a:lnTo>
                    <a:lnTo>
                      <a:pt x="221" y="23"/>
                    </a:lnTo>
                    <a:lnTo>
                      <a:pt x="134" y="8"/>
                    </a:lnTo>
                    <a:lnTo>
                      <a:pt x="71" y="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95242" name="Freeform 9"/>
              <p:cNvSpPr>
                <a:spLocks/>
              </p:cNvSpPr>
              <p:nvPr/>
            </p:nvSpPr>
            <p:spPr bwMode="auto">
              <a:xfrm>
                <a:off x="800" y="1507"/>
                <a:ext cx="1641" cy="809"/>
              </a:xfrm>
              <a:custGeom>
                <a:avLst/>
                <a:gdLst>
                  <a:gd name="T0" fmla="*/ 88 w 1641"/>
                  <a:gd name="T1" fmla="*/ 0 h 809"/>
                  <a:gd name="T2" fmla="*/ 191 w 1641"/>
                  <a:gd name="T3" fmla="*/ 0 h 809"/>
                  <a:gd name="T4" fmla="*/ 287 w 1641"/>
                  <a:gd name="T5" fmla="*/ 8 h 809"/>
                  <a:gd name="T6" fmla="*/ 382 w 1641"/>
                  <a:gd name="T7" fmla="*/ 24 h 809"/>
                  <a:gd name="T8" fmla="*/ 494 w 1641"/>
                  <a:gd name="T9" fmla="*/ 48 h 809"/>
                  <a:gd name="T10" fmla="*/ 597 w 1641"/>
                  <a:gd name="T11" fmla="*/ 79 h 809"/>
                  <a:gd name="T12" fmla="*/ 709 w 1641"/>
                  <a:gd name="T13" fmla="*/ 119 h 809"/>
                  <a:gd name="T14" fmla="*/ 804 w 1641"/>
                  <a:gd name="T15" fmla="*/ 166 h 809"/>
                  <a:gd name="T16" fmla="*/ 900 w 1641"/>
                  <a:gd name="T17" fmla="*/ 214 h 809"/>
                  <a:gd name="T18" fmla="*/ 995 w 1641"/>
                  <a:gd name="T19" fmla="*/ 269 h 809"/>
                  <a:gd name="T20" fmla="*/ 1083 w 1641"/>
                  <a:gd name="T21" fmla="*/ 325 h 809"/>
                  <a:gd name="T22" fmla="*/ 1170 w 1641"/>
                  <a:gd name="T23" fmla="*/ 396 h 809"/>
                  <a:gd name="T24" fmla="*/ 1242 w 1641"/>
                  <a:gd name="T25" fmla="*/ 459 h 809"/>
                  <a:gd name="T26" fmla="*/ 1290 w 1641"/>
                  <a:gd name="T27" fmla="*/ 523 h 809"/>
                  <a:gd name="T28" fmla="*/ 1592 w 1641"/>
                  <a:gd name="T29" fmla="*/ 507 h 809"/>
                  <a:gd name="T30" fmla="*/ 1489 w 1641"/>
                  <a:gd name="T31" fmla="*/ 547 h 809"/>
                  <a:gd name="T32" fmla="*/ 1417 w 1641"/>
                  <a:gd name="T33" fmla="*/ 586 h 809"/>
                  <a:gd name="T34" fmla="*/ 1361 w 1641"/>
                  <a:gd name="T35" fmla="*/ 618 h 809"/>
                  <a:gd name="T36" fmla="*/ 1298 w 1641"/>
                  <a:gd name="T37" fmla="*/ 665 h 809"/>
                  <a:gd name="T38" fmla="*/ 1234 w 1641"/>
                  <a:gd name="T39" fmla="*/ 729 h 809"/>
                  <a:gd name="T40" fmla="*/ 1170 w 1641"/>
                  <a:gd name="T41" fmla="*/ 784 h 809"/>
                  <a:gd name="T42" fmla="*/ 1123 w 1641"/>
                  <a:gd name="T43" fmla="*/ 800 h 809"/>
                  <a:gd name="T44" fmla="*/ 1067 w 1641"/>
                  <a:gd name="T45" fmla="*/ 768 h 809"/>
                  <a:gd name="T46" fmla="*/ 995 w 1641"/>
                  <a:gd name="T47" fmla="*/ 745 h 809"/>
                  <a:gd name="T48" fmla="*/ 931 w 1641"/>
                  <a:gd name="T49" fmla="*/ 721 h 809"/>
                  <a:gd name="T50" fmla="*/ 860 w 1641"/>
                  <a:gd name="T51" fmla="*/ 705 h 809"/>
                  <a:gd name="T52" fmla="*/ 788 w 1641"/>
                  <a:gd name="T53" fmla="*/ 689 h 809"/>
                  <a:gd name="T54" fmla="*/ 717 w 1641"/>
                  <a:gd name="T55" fmla="*/ 673 h 809"/>
                  <a:gd name="T56" fmla="*/ 653 w 1641"/>
                  <a:gd name="T57" fmla="*/ 657 h 809"/>
                  <a:gd name="T58" fmla="*/ 557 w 1641"/>
                  <a:gd name="T59" fmla="*/ 642 h 809"/>
                  <a:gd name="T60" fmla="*/ 892 w 1641"/>
                  <a:gd name="T61" fmla="*/ 531 h 809"/>
                  <a:gd name="T62" fmla="*/ 812 w 1641"/>
                  <a:gd name="T63" fmla="*/ 436 h 809"/>
                  <a:gd name="T64" fmla="*/ 756 w 1641"/>
                  <a:gd name="T65" fmla="*/ 372 h 809"/>
                  <a:gd name="T66" fmla="*/ 669 w 1641"/>
                  <a:gd name="T67" fmla="*/ 293 h 809"/>
                  <a:gd name="T68" fmla="*/ 589 w 1641"/>
                  <a:gd name="T69" fmla="*/ 230 h 809"/>
                  <a:gd name="T70" fmla="*/ 533 w 1641"/>
                  <a:gd name="T71" fmla="*/ 182 h 809"/>
                  <a:gd name="T72" fmla="*/ 462 w 1641"/>
                  <a:gd name="T73" fmla="*/ 135 h 809"/>
                  <a:gd name="T74" fmla="*/ 382 w 1641"/>
                  <a:gd name="T75" fmla="*/ 103 h 809"/>
                  <a:gd name="T76" fmla="*/ 287 w 1641"/>
                  <a:gd name="T77" fmla="*/ 71 h 809"/>
                  <a:gd name="T78" fmla="*/ 191 w 1641"/>
                  <a:gd name="T79" fmla="*/ 48 h 809"/>
                  <a:gd name="T80" fmla="*/ 88 w 1641"/>
                  <a:gd name="T81" fmla="*/ 24 h 8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09"/>
                  <a:gd name="T125" fmla="*/ 1641 w 1641"/>
                  <a:gd name="T126" fmla="*/ 809 h 8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09">
                    <a:moveTo>
                      <a:pt x="0" y="8"/>
                    </a:moveTo>
                    <a:lnTo>
                      <a:pt x="88" y="0"/>
                    </a:lnTo>
                    <a:lnTo>
                      <a:pt x="135" y="0"/>
                    </a:lnTo>
                    <a:lnTo>
                      <a:pt x="191" y="0"/>
                    </a:lnTo>
                    <a:lnTo>
                      <a:pt x="239" y="0"/>
                    </a:lnTo>
                    <a:lnTo>
                      <a:pt x="287" y="8"/>
                    </a:lnTo>
                    <a:lnTo>
                      <a:pt x="342" y="8"/>
                    </a:lnTo>
                    <a:lnTo>
                      <a:pt x="382" y="24"/>
                    </a:lnTo>
                    <a:lnTo>
                      <a:pt x="438" y="32"/>
                    </a:lnTo>
                    <a:lnTo>
                      <a:pt x="494" y="48"/>
                    </a:lnTo>
                    <a:lnTo>
                      <a:pt x="549" y="63"/>
                    </a:lnTo>
                    <a:lnTo>
                      <a:pt x="597" y="79"/>
                    </a:lnTo>
                    <a:lnTo>
                      <a:pt x="653" y="95"/>
                    </a:lnTo>
                    <a:lnTo>
                      <a:pt x="709" y="119"/>
                    </a:lnTo>
                    <a:lnTo>
                      <a:pt x="764" y="143"/>
                    </a:lnTo>
                    <a:lnTo>
                      <a:pt x="804" y="166"/>
                    </a:lnTo>
                    <a:lnTo>
                      <a:pt x="860" y="190"/>
                    </a:lnTo>
                    <a:lnTo>
                      <a:pt x="900" y="214"/>
                    </a:lnTo>
                    <a:lnTo>
                      <a:pt x="947" y="238"/>
                    </a:lnTo>
                    <a:lnTo>
                      <a:pt x="995" y="269"/>
                    </a:lnTo>
                    <a:lnTo>
                      <a:pt x="1043" y="301"/>
                    </a:lnTo>
                    <a:lnTo>
                      <a:pt x="1083" y="325"/>
                    </a:lnTo>
                    <a:lnTo>
                      <a:pt x="1130" y="364"/>
                    </a:lnTo>
                    <a:lnTo>
                      <a:pt x="1170" y="396"/>
                    </a:lnTo>
                    <a:lnTo>
                      <a:pt x="1210" y="428"/>
                    </a:lnTo>
                    <a:lnTo>
                      <a:pt x="1242" y="459"/>
                    </a:lnTo>
                    <a:lnTo>
                      <a:pt x="1274" y="491"/>
                    </a:lnTo>
                    <a:lnTo>
                      <a:pt x="1290" y="523"/>
                    </a:lnTo>
                    <a:lnTo>
                      <a:pt x="1640" y="483"/>
                    </a:lnTo>
                    <a:lnTo>
                      <a:pt x="1592" y="507"/>
                    </a:lnTo>
                    <a:lnTo>
                      <a:pt x="1529" y="531"/>
                    </a:lnTo>
                    <a:lnTo>
                      <a:pt x="1489" y="547"/>
                    </a:lnTo>
                    <a:lnTo>
                      <a:pt x="1457" y="562"/>
                    </a:lnTo>
                    <a:lnTo>
                      <a:pt x="1417" y="586"/>
                    </a:lnTo>
                    <a:lnTo>
                      <a:pt x="1385" y="602"/>
                    </a:lnTo>
                    <a:lnTo>
                      <a:pt x="1361" y="618"/>
                    </a:lnTo>
                    <a:lnTo>
                      <a:pt x="1330" y="642"/>
                    </a:lnTo>
                    <a:lnTo>
                      <a:pt x="1298" y="665"/>
                    </a:lnTo>
                    <a:lnTo>
                      <a:pt x="1266" y="697"/>
                    </a:lnTo>
                    <a:lnTo>
                      <a:pt x="1234" y="729"/>
                    </a:lnTo>
                    <a:lnTo>
                      <a:pt x="1202" y="753"/>
                    </a:lnTo>
                    <a:lnTo>
                      <a:pt x="1170" y="784"/>
                    </a:lnTo>
                    <a:lnTo>
                      <a:pt x="1146" y="808"/>
                    </a:lnTo>
                    <a:lnTo>
                      <a:pt x="1123" y="800"/>
                    </a:lnTo>
                    <a:lnTo>
                      <a:pt x="1091" y="784"/>
                    </a:lnTo>
                    <a:lnTo>
                      <a:pt x="1067" y="768"/>
                    </a:lnTo>
                    <a:lnTo>
                      <a:pt x="1027" y="760"/>
                    </a:lnTo>
                    <a:lnTo>
                      <a:pt x="995" y="745"/>
                    </a:lnTo>
                    <a:lnTo>
                      <a:pt x="963" y="737"/>
                    </a:lnTo>
                    <a:lnTo>
                      <a:pt x="931" y="721"/>
                    </a:lnTo>
                    <a:lnTo>
                      <a:pt x="900" y="713"/>
                    </a:lnTo>
                    <a:lnTo>
                      <a:pt x="860" y="705"/>
                    </a:lnTo>
                    <a:lnTo>
                      <a:pt x="820" y="697"/>
                    </a:lnTo>
                    <a:lnTo>
                      <a:pt x="788" y="689"/>
                    </a:lnTo>
                    <a:lnTo>
                      <a:pt x="756" y="673"/>
                    </a:lnTo>
                    <a:lnTo>
                      <a:pt x="717" y="673"/>
                    </a:lnTo>
                    <a:lnTo>
                      <a:pt x="685" y="665"/>
                    </a:lnTo>
                    <a:lnTo>
                      <a:pt x="653" y="657"/>
                    </a:lnTo>
                    <a:lnTo>
                      <a:pt x="613" y="650"/>
                    </a:lnTo>
                    <a:lnTo>
                      <a:pt x="557" y="642"/>
                    </a:lnTo>
                    <a:lnTo>
                      <a:pt x="916" y="578"/>
                    </a:lnTo>
                    <a:lnTo>
                      <a:pt x="892" y="531"/>
                    </a:lnTo>
                    <a:lnTo>
                      <a:pt x="868" y="499"/>
                    </a:lnTo>
                    <a:lnTo>
                      <a:pt x="812" y="436"/>
                    </a:lnTo>
                    <a:lnTo>
                      <a:pt x="780" y="404"/>
                    </a:lnTo>
                    <a:lnTo>
                      <a:pt x="756" y="372"/>
                    </a:lnTo>
                    <a:lnTo>
                      <a:pt x="701" y="325"/>
                    </a:lnTo>
                    <a:lnTo>
                      <a:pt x="669" y="293"/>
                    </a:lnTo>
                    <a:lnTo>
                      <a:pt x="629" y="261"/>
                    </a:lnTo>
                    <a:lnTo>
                      <a:pt x="589" y="230"/>
                    </a:lnTo>
                    <a:lnTo>
                      <a:pt x="565" y="206"/>
                    </a:lnTo>
                    <a:lnTo>
                      <a:pt x="533" y="182"/>
                    </a:lnTo>
                    <a:lnTo>
                      <a:pt x="494" y="158"/>
                    </a:lnTo>
                    <a:lnTo>
                      <a:pt x="462" y="135"/>
                    </a:lnTo>
                    <a:lnTo>
                      <a:pt x="422" y="119"/>
                    </a:lnTo>
                    <a:lnTo>
                      <a:pt x="382" y="103"/>
                    </a:lnTo>
                    <a:lnTo>
                      <a:pt x="334" y="79"/>
                    </a:lnTo>
                    <a:lnTo>
                      <a:pt x="287" y="71"/>
                    </a:lnTo>
                    <a:lnTo>
                      <a:pt x="239" y="55"/>
                    </a:lnTo>
                    <a:lnTo>
                      <a:pt x="191" y="48"/>
                    </a:lnTo>
                    <a:lnTo>
                      <a:pt x="143" y="32"/>
                    </a:lnTo>
                    <a:lnTo>
                      <a:pt x="88" y="24"/>
                    </a:lnTo>
                    <a:lnTo>
                      <a:pt x="0" y="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sp>
          <p:nvSpPr>
            <p:cNvPr id="95238" name="Rectangle 10"/>
            <p:cNvSpPr>
              <a:spLocks noChangeArrowheads="1"/>
            </p:cNvSpPr>
            <p:nvPr/>
          </p:nvSpPr>
          <p:spPr bwMode="auto">
            <a:xfrm>
              <a:off x="208" y="1056"/>
              <a:ext cx="80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Start </a:t>
              </a:r>
            </a:p>
            <a:p>
              <a:pPr algn="ctr"/>
              <a:r>
                <a:rPr lang="en-US" altLang="en-US" sz="1800" u="none">
                  <a:latin typeface="Times New Roman" charset="0"/>
                </a:rPr>
                <a:t>of Round 2</a:t>
              </a:r>
            </a:p>
          </p:txBody>
        </p:sp>
      </p:grpSp>
    </p:spTree>
    <p:extLst>
      <p:ext uri="{BB962C8B-B14F-4D97-AF65-F5344CB8AC3E}">
        <p14:creationId xmlns:p14="http://schemas.microsoft.com/office/powerpoint/2010/main" val="407443131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p:spPr>
        <p:txBody>
          <a:bodyPr lIns="92407" tIns="45420" rIns="92407" bIns="45420"/>
          <a:lstStyle/>
          <a:p>
            <a:r>
              <a:rPr lang="en-US" altLang="en-US" dirty="0" smtClean="0">
                <a:latin typeface="Arial" panose="020B0604020202020204" pitchFamily="34" charset="0"/>
                <a:ea typeface="ＭＳ Ｐゴシック" charset="-128"/>
                <a:cs typeface="Arial" panose="020B0604020202020204" pitchFamily="34" charset="0"/>
              </a:rPr>
              <a:t>Comparison of Projects</a:t>
            </a:r>
          </a:p>
        </p:txBody>
      </p:sp>
      <p:grpSp>
        <p:nvGrpSpPr>
          <p:cNvPr id="97283" name="Group 3"/>
          <p:cNvGrpSpPr>
            <a:grpSpLocks/>
          </p:cNvGrpSpPr>
          <p:nvPr/>
        </p:nvGrpSpPr>
        <p:grpSpPr bwMode="auto">
          <a:xfrm>
            <a:off x="568325" y="914400"/>
            <a:ext cx="7881938" cy="5403850"/>
            <a:chOff x="363" y="32"/>
            <a:chExt cx="5034" cy="3449"/>
          </a:xfrm>
        </p:grpSpPr>
        <p:pic>
          <p:nvPicPr>
            <p:cNvPr id="972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 y="120"/>
              <a:ext cx="5034" cy="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7288" name="Line 5"/>
            <p:cNvSpPr>
              <a:spLocks noChangeShapeType="1"/>
            </p:cNvSpPr>
            <p:nvPr/>
          </p:nvSpPr>
          <p:spPr bwMode="auto">
            <a:xfrm flipV="1">
              <a:off x="2600" y="32"/>
              <a:ext cx="0" cy="34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89" name="Line 6"/>
            <p:cNvSpPr>
              <a:spLocks noChangeShapeType="1"/>
            </p:cNvSpPr>
            <p:nvPr/>
          </p:nvSpPr>
          <p:spPr bwMode="auto">
            <a:xfrm flipV="1">
              <a:off x="363" y="1712"/>
              <a:ext cx="47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6088063" y="2030413"/>
            <a:ext cx="2855912" cy="4740275"/>
            <a:chOff x="3888" y="1296"/>
            <a:chExt cx="1824" cy="3024"/>
          </a:xfrm>
        </p:grpSpPr>
        <p:sp>
          <p:nvSpPr>
            <p:cNvPr id="97285" name="AutoShape 8"/>
            <p:cNvSpPr>
              <a:spLocks noChangeArrowheads="1"/>
            </p:cNvSpPr>
            <p:nvPr/>
          </p:nvSpPr>
          <p:spPr bwMode="auto">
            <a:xfrm>
              <a:off x="3888" y="1296"/>
              <a:ext cx="1728" cy="528"/>
            </a:xfrm>
            <a:prstGeom prst="cloudCallout">
              <a:avLst>
                <a:gd name="adj1" fmla="val -65394"/>
                <a:gd name="adj2" fmla="val 61931"/>
              </a:avLst>
            </a:prstGeom>
            <a:solidFill>
              <a:schemeClr val="bg1"/>
            </a:solidFill>
            <a:ln w="12700">
              <a:solidFill>
                <a:schemeClr val="tx1"/>
              </a:solidFill>
              <a:round/>
              <a:headEnd/>
              <a:tailEnd/>
            </a:ln>
          </p:spPr>
          <p:txBody>
            <a:bodyPr wrap="none" lIns="89006" tIns="44503" rIns="89006" bIns="44503"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800" u="none">
                  <a:latin typeface="Times New Roman" charset="0"/>
                </a:rPr>
                <a:t>Project P1</a:t>
              </a:r>
              <a:endParaRPr lang="de-DE" altLang="en-US" sz="1800">
                <a:latin typeface="Times New Roman" charset="0"/>
              </a:endParaRPr>
            </a:p>
          </p:txBody>
        </p:sp>
        <p:sp>
          <p:nvSpPr>
            <p:cNvPr id="97286" name="AutoShape 9"/>
            <p:cNvSpPr>
              <a:spLocks noChangeArrowheads="1"/>
            </p:cNvSpPr>
            <p:nvPr/>
          </p:nvSpPr>
          <p:spPr bwMode="auto">
            <a:xfrm>
              <a:off x="3984" y="3792"/>
              <a:ext cx="1728" cy="528"/>
            </a:xfrm>
            <a:prstGeom prst="cloudCallout">
              <a:avLst>
                <a:gd name="adj1" fmla="val -67130"/>
                <a:gd name="adj2" fmla="val -171023"/>
              </a:avLst>
            </a:prstGeom>
            <a:solidFill>
              <a:schemeClr val="bg1"/>
            </a:solidFill>
            <a:ln w="12700">
              <a:solidFill>
                <a:schemeClr val="tx1"/>
              </a:solidFill>
              <a:round/>
              <a:headEnd/>
              <a:tailEnd/>
            </a:ln>
          </p:spPr>
          <p:txBody>
            <a:bodyPr wrap="none" lIns="89006" tIns="44503" rIns="89006" bIns="44503"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de-DE" altLang="en-US" sz="1800" u="none">
                  <a:latin typeface="Times New Roman" charset="0"/>
                </a:rPr>
                <a:t>Project P2</a:t>
              </a:r>
              <a:endParaRPr lang="de-DE" altLang="en-US" sz="1800">
                <a:latin typeface="Times New Roman" charset="0"/>
              </a:endParaRPr>
            </a:p>
          </p:txBody>
        </p:sp>
      </p:grpSp>
    </p:spTree>
    <p:extLst>
      <p:ext uri="{BB962C8B-B14F-4D97-AF65-F5344CB8AC3E}">
        <p14:creationId xmlns:p14="http://schemas.microsoft.com/office/powerpoint/2010/main" val="2802973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1771" y="76200"/>
            <a:ext cx="9142413" cy="989013"/>
          </a:xfrm>
        </p:spPr>
        <p:txBody>
          <a:bodyPr/>
          <a:lstStyle/>
          <a:p>
            <a:r>
              <a:rPr lang="en-US" altLang="en-US" dirty="0" smtClean="0">
                <a:latin typeface="Arial" panose="020B0604020202020204" pitchFamily="34" charset="0"/>
                <a:ea typeface="ＭＳ Ｐゴシック" charset="-128"/>
                <a:cs typeface="Arial" panose="020B0604020202020204" pitchFamily="34" charset="0"/>
              </a:rPr>
              <a:t>Limitations of </a:t>
            </a:r>
            <a:br>
              <a:rPr lang="en-US" altLang="en-US" dirty="0" smtClean="0">
                <a:latin typeface="Arial" panose="020B0604020202020204" pitchFamily="34" charset="0"/>
                <a:ea typeface="ＭＳ Ｐゴシック" charset="-128"/>
                <a:cs typeface="Arial" panose="020B0604020202020204" pitchFamily="34" charset="0"/>
              </a:rPr>
            </a:br>
            <a:r>
              <a:rPr lang="en-US" altLang="en-US" dirty="0" smtClean="0">
                <a:latin typeface="Arial" panose="020B0604020202020204" pitchFamily="34" charset="0"/>
                <a:ea typeface="ＭＳ Ｐゴシック" charset="-128"/>
                <a:cs typeface="Arial" panose="020B0604020202020204" pitchFamily="34" charset="0"/>
              </a:rPr>
              <a:t>Waterfall and Spiral Models</a:t>
            </a:r>
          </a:p>
        </p:txBody>
      </p:sp>
      <p:sp>
        <p:nvSpPr>
          <p:cNvPr id="99331" name="Rectangle 3"/>
          <p:cNvSpPr>
            <a:spLocks noGrp="1" noChangeArrowheads="1"/>
          </p:cNvSpPr>
          <p:nvPr>
            <p:ph type="body" idx="1"/>
          </p:nvPr>
        </p:nvSpPr>
        <p:spPr>
          <a:xfrm>
            <a:off x="838200" y="1371600"/>
            <a:ext cx="8229600" cy="3884613"/>
          </a:xfrm>
        </p:spPr>
        <p:txBody>
          <a:bodyPr/>
          <a:lstStyle/>
          <a:p>
            <a:pPr lvl="2"/>
            <a:endParaRPr lang="en-US" altLang="en-US" dirty="0" smtClean="0">
              <a:latin typeface="Arial" panose="020B0604020202020204" pitchFamily="34" charset="0"/>
              <a:ea typeface="ＭＳ Ｐゴシック" charset="-128"/>
              <a:cs typeface="Arial" panose="020B0604020202020204" pitchFamily="34" charset="0"/>
            </a:endParaRPr>
          </a:p>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Neither of these models deal well with </a:t>
            </a:r>
            <a:r>
              <a:rPr lang="en-US" altLang="en-US" b="1" dirty="0" smtClean="0">
                <a:solidFill>
                  <a:srgbClr val="C00000"/>
                </a:solidFill>
                <a:latin typeface="Arial" panose="020B0604020202020204" pitchFamily="34" charset="0"/>
                <a:ea typeface="ＭＳ Ｐゴシック" charset="-128"/>
                <a:cs typeface="Arial" panose="020B0604020202020204" pitchFamily="34" charset="0"/>
              </a:rPr>
              <a:t>frequent change</a:t>
            </a:r>
          </a:p>
          <a:p>
            <a:pPr marL="800100" lvl="1" indent="-342900">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The Waterfall model assumes that once you are done with a phase, all issues covered in that phase are closed and cannot be reopened</a:t>
            </a:r>
          </a:p>
          <a:p>
            <a:pPr marL="800100" lvl="1" indent="-342900">
              <a:buFont typeface="Arial" panose="020B0604020202020204" pitchFamily="34" charset="0"/>
              <a:buChar char="•"/>
            </a:pPr>
            <a:r>
              <a:rPr lang="en-US" altLang="en-US" dirty="0" smtClean="0">
                <a:latin typeface="Arial" panose="020B0604020202020204" pitchFamily="34" charset="0"/>
                <a:ea typeface="ＭＳ Ｐゴシック" charset="-128"/>
                <a:cs typeface="Arial" panose="020B0604020202020204" pitchFamily="34" charset="0"/>
              </a:rPr>
              <a:t>The Spiral model can deal with change between phases, but does not allow change </a:t>
            </a:r>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within a phase</a:t>
            </a:r>
          </a:p>
          <a:p>
            <a:pPr marL="800100" lvl="1" indent="-342900">
              <a:buFont typeface="Arial" panose="020B0604020202020204" pitchFamily="34" charset="0"/>
              <a:buChar char="•"/>
            </a:pPr>
            <a:endParaRPr lang="en-US" altLang="en-US" dirty="0" smtClean="0">
              <a:latin typeface="Arial" panose="020B0604020202020204" pitchFamily="34" charset="0"/>
              <a:ea typeface="ＭＳ Ｐゴシック" charset="-128"/>
              <a:cs typeface="Arial" panose="020B0604020202020204" pitchFamily="34" charset="0"/>
            </a:endParaRPr>
          </a:p>
          <a:p>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What do you do if change is happening more frequently?</a:t>
            </a:r>
          </a:p>
          <a:p>
            <a:pPr lvl="1"/>
            <a:r>
              <a:rPr lang="en-US" altLang="en-US" dirty="0" smtClean="0">
                <a:latin typeface="Arial" panose="020B0604020202020204" pitchFamily="34" charset="0"/>
                <a:ea typeface="ＭＳ Ｐゴシック" charset="-128"/>
                <a:cs typeface="Arial" panose="020B0604020202020204" pitchFamily="34" charset="0"/>
              </a:rPr>
              <a:t>“The only constant is the change”</a:t>
            </a:r>
          </a:p>
        </p:txBody>
      </p:sp>
    </p:spTree>
    <p:extLst>
      <p:ext uri="{BB962C8B-B14F-4D97-AF65-F5344CB8AC3E}">
        <p14:creationId xmlns:p14="http://schemas.microsoft.com/office/powerpoint/2010/main" val="1633808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557" y="17417"/>
            <a:ext cx="9142413" cy="989013"/>
          </a:xfrm>
        </p:spPr>
        <p:txBody>
          <a:bodyPr lIns="91423" tIns="45712" rIns="91423" bIns="45712" anchor="t"/>
          <a:lstStyle/>
          <a:p>
            <a:r>
              <a:rPr lang="en-US" altLang="en-US" sz="3600" dirty="0" smtClean="0">
                <a:latin typeface="Arial" panose="020B0604020202020204" pitchFamily="34" charset="0"/>
                <a:ea typeface="ＭＳ Ｐゴシック" charset="-128"/>
                <a:cs typeface="Arial" panose="020B0604020202020204" pitchFamily="34" charset="0"/>
              </a:rPr>
              <a:t>An Alternative: </a:t>
            </a:r>
            <a:br>
              <a:rPr lang="en-US" altLang="en-US" sz="3600" dirty="0" smtClean="0">
                <a:latin typeface="Arial" panose="020B0604020202020204" pitchFamily="34" charset="0"/>
                <a:ea typeface="ＭＳ Ｐゴシック" charset="-128"/>
                <a:cs typeface="Arial" panose="020B0604020202020204" pitchFamily="34" charset="0"/>
              </a:rPr>
            </a:br>
            <a:r>
              <a:rPr lang="en-US" altLang="en-US" sz="3600" dirty="0" smtClean="0">
                <a:latin typeface="Arial" panose="020B0604020202020204" pitchFamily="34" charset="0"/>
                <a:ea typeface="ＭＳ Ｐゴシック" charset="-128"/>
                <a:cs typeface="Arial" panose="020B0604020202020204" pitchFamily="34" charset="0"/>
              </a:rPr>
              <a:t>Issue-Based Development</a:t>
            </a:r>
          </a:p>
        </p:txBody>
      </p:sp>
      <p:sp>
        <p:nvSpPr>
          <p:cNvPr id="101379" name="Rectangle 3"/>
          <p:cNvSpPr>
            <a:spLocks noGrp="1" noChangeArrowheads="1"/>
          </p:cNvSpPr>
          <p:nvPr>
            <p:ph type="body" idx="1"/>
          </p:nvPr>
        </p:nvSpPr>
        <p:spPr>
          <a:xfrm>
            <a:off x="355600" y="1295400"/>
            <a:ext cx="8255000" cy="2133600"/>
          </a:xfrm>
        </p:spPr>
        <p:txBody>
          <a:bodyPr lIns="91423" tIns="45712" rIns="91423" bIns="45712"/>
          <a:lstStyle/>
          <a:p>
            <a:r>
              <a:rPr lang="en-US" altLang="en-US" dirty="0" smtClean="0">
                <a:latin typeface="Arial" panose="020B0604020202020204" pitchFamily="34" charset="0"/>
                <a:ea typeface="ＭＳ Ｐゴシック" charset="-128"/>
                <a:cs typeface="Arial" panose="020B0604020202020204" pitchFamily="34" charset="0"/>
              </a:rPr>
              <a:t>A system is described as a </a:t>
            </a:r>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collection of issues</a:t>
            </a:r>
          </a:p>
          <a:p>
            <a:pPr lvl="1"/>
            <a:r>
              <a:rPr lang="en-US" altLang="en-US" dirty="0" smtClean="0">
                <a:solidFill>
                  <a:srgbClr val="FF0000"/>
                </a:solidFill>
                <a:latin typeface="Arial" panose="020B0604020202020204" pitchFamily="34" charset="0"/>
                <a:ea typeface="ＭＳ Ｐゴシック" charset="-128"/>
                <a:cs typeface="Arial" panose="020B0604020202020204" pitchFamily="34" charset="0"/>
              </a:rPr>
              <a:t>Issues are either closed or open</a:t>
            </a:r>
          </a:p>
          <a:p>
            <a:pPr lvl="1"/>
            <a:r>
              <a:rPr lang="en-US" altLang="en-US" dirty="0" smtClean="0">
                <a:solidFill>
                  <a:srgbClr val="FF0000"/>
                </a:solidFill>
                <a:latin typeface="Arial" panose="020B0604020202020204" pitchFamily="34" charset="0"/>
                <a:ea typeface="ＭＳ Ｐゴシック" charset="-128"/>
                <a:cs typeface="Arial" panose="020B0604020202020204" pitchFamily="34" charset="0"/>
              </a:rPr>
              <a:t>Closed issues have a resolution</a:t>
            </a:r>
          </a:p>
          <a:p>
            <a:pPr lvl="1"/>
            <a:r>
              <a:rPr lang="en-US" altLang="en-US" dirty="0" smtClean="0">
                <a:solidFill>
                  <a:srgbClr val="FF0000"/>
                </a:solidFill>
                <a:latin typeface="Arial" panose="020B0604020202020204" pitchFamily="34" charset="0"/>
                <a:ea typeface="ＭＳ Ｐゴシック" charset="-128"/>
                <a:cs typeface="Arial" panose="020B0604020202020204" pitchFamily="34" charset="0"/>
              </a:rPr>
              <a:t>Closed issues can be reopened (Iteration!)</a:t>
            </a:r>
          </a:p>
          <a:p>
            <a:r>
              <a:rPr lang="en-US" altLang="en-US" dirty="0" smtClean="0">
                <a:latin typeface="Arial" panose="020B0604020202020204" pitchFamily="34" charset="0"/>
                <a:ea typeface="ＭＳ Ｐゴシック" charset="-128"/>
                <a:cs typeface="Arial" panose="020B0604020202020204" pitchFamily="34" charset="0"/>
              </a:rPr>
              <a:t>The set of closed issues is the basis of the system model</a:t>
            </a:r>
          </a:p>
        </p:txBody>
      </p:sp>
      <p:grpSp>
        <p:nvGrpSpPr>
          <p:cNvPr id="101380" name="Group 4"/>
          <p:cNvGrpSpPr>
            <a:grpSpLocks/>
          </p:cNvGrpSpPr>
          <p:nvPr/>
        </p:nvGrpSpPr>
        <p:grpSpPr bwMode="auto">
          <a:xfrm>
            <a:off x="1524000" y="4203700"/>
            <a:ext cx="685800" cy="533400"/>
            <a:chOff x="1008" y="2496"/>
            <a:chExt cx="432" cy="336"/>
          </a:xfrm>
        </p:grpSpPr>
        <p:sp>
          <p:nvSpPr>
            <p:cNvPr id="101451"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52"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53"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54" name="Group 8"/>
            <p:cNvGrpSpPr>
              <a:grpSpLocks/>
            </p:cNvGrpSpPr>
            <p:nvPr/>
          </p:nvGrpSpPr>
          <p:grpSpPr bwMode="auto">
            <a:xfrm>
              <a:off x="1104" y="2640"/>
              <a:ext cx="336" cy="192"/>
              <a:chOff x="912" y="2976"/>
              <a:chExt cx="336" cy="192"/>
            </a:xfrm>
          </p:grpSpPr>
          <p:sp>
            <p:nvSpPr>
              <p:cNvPr id="101455"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56"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57"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81" name="Text Box 12"/>
          <p:cNvSpPr txBox="1">
            <a:spLocks noChangeArrowheads="1"/>
          </p:cNvSpPr>
          <p:nvPr/>
        </p:nvSpPr>
        <p:spPr bwMode="auto">
          <a:xfrm>
            <a:off x="1206500" y="3900488"/>
            <a:ext cx="996950" cy="366712"/>
          </a:xfrm>
          <a:prstGeom prst="rect">
            <a:avLst/>
          </a:prstGeom>
          <a:solidFill>
            <a:srgbClr val="00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chemeClr val="accent1"/>
                </a:solidFill>
                <a:latin typeface="Times New Roman" charset="0"/>
              </a:rPr>
              <a:t>I1:Open</a:t>
            </a:r>
          </a:p>
        </p:txBody>
      </p:sp>
      <p:grpSp>
        <p:nvGrpSpPr>
          <p:cNvPr id="101382" name="Group 13"/>
          <p:cNvGrpSpPr>
            <a:grpSpLocks/>
          </p:cNvGrpSpPr>
          <p:nvPr/>
        </p:nvGrpSpPr>
        <p:grpSpPr bwMode="auto">
          <a:xfrm>
            <a:off x="533400" y="5422900"/>
            <a:ext cx="685800" cy="533400"/>
            <a:chOff x="384" y="3312"/>
            <a:chExt cx="432" cy="336"/>
          </a:xfrm>
        </p:grpSpPr>
        <p:sp>
          <p:nvSpPr>
            <p:cNvPr id="10144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4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4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47" name="Group 17"/>
            <p:cNvGrpSpPr>
              <a:grpSpLocks/>
            </p:cNvGrpSpPr>
            <p:nvPr/>
          </p:nvGrpSpPr>
          <p:grpSpPr bwMode="auto">
            <a:xfrm>
              <a:off x="480" y="3456"/>
              <a:ext cx="336" cy="192"/>
              <a:chOff x="912" y="2976"/>
              <a:chExt cx="336" cy="192"/>
            </a:xfrm>
          </p:grpSpPr>
          <p:sp>
            <p:nvSpPr>
              <p:cNvPr id="10144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4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5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83" name="Text Box 21"/>
          <p:cNvSpPr txBox="1">
            <a:spLocks noChangeArrowheads="1"/>
          </p:cNvSpPr>
          <p:nvPr/>
        </p:nvSpPr>
        <p:spPr bwMode="auto">
          <a:xfrm>
            <a:off x="304800" y="5119688"/>
            <a:ext cx="1123950" cy="366712"/>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I2:Closed</a:t>
            </a:r>
          </a:p>
        </p:txBody>
      </p:sp>
      <p:grpSp>
        <p:nvGrpSpPr>
          <p:cNvPr id="101384" name="Group 22"/>
          <p:cNvGrpSpPr>
            <a:grpSpLocks/>
          </p:cNvGrpSpPr>
          <p:nvPr/>
        </p:nvGrpSpPr>
        <p:grpSpPr bwMode="auto">
          <a:xfrm>
            <a:off x="2057400" y="5346700"/>
            <a:ext cx="685800" cy="533400"/>
            <a:chOff x="1114" y="3278"/>
            <a:chExt cx="432" cy="336"/>
          </a:xfrm>
        </p:grpSpPr>
        <p:sp>
          <p:nvSpPr>
            <p:cNvPr id="101437"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38"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39"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40" name="Group 26"/>
            <p:cNvGrpSpPr>
              <a:grpSpLocks/>
            </p:cNvGrpSpPr>
            <p:nvPr/>
          </p:nvGrpSpPr>
          <p:grpSpPr bwMode="auto">
            <a:xfrm>
              <a:off x="1210" y="3422"/>
              <a:ext cx="336" cy="192"/>
              <a:chOff x="912" y="2976"/>
              <a:chExt cx="336" cy="192"/>
            </a:xfrm>
          </p:grpSpPr>
          <p:sp>
            <p:nvSpPr>
              <p:cNvPr id="101441"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42"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43"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85" name="Text Box 30"/>
          <p:cNvSpPr txBox="1">
            <a:spLocks noChangeArrowheads="1"/>
          </p:cNvSpPr>
          <p:nvPr/>
        </p:nvSpPr>
        <p:spPr bwMode="auto">
          <a:xfrm>
            <a:off x="1828800" y="5043488"/>
            <a:ext cx="1123950" cy="366712"/>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I3:Closed</a:t>
            </a:r>
          </a:p>
        </p:txBody>
      </p:sp>
      <p:grpSp>
        <p:nvGrpSpPr>
          <p:cNvPr id="101386" name="Group 31"/>
          <p:cNvGrpSpPr>
            <a:grpSpLocks/>
          </p:cNvGrpSpPr>
          <p:nvPr/>
        </p:nvGrpSpPr>
        <p:grpSpPr bwMode="auto">
          <a:xfrm>
            <a:off x="4387850" y="4203700"/>
            <a:ext cx="685800" cy="533400"/>
            <a:chOff x="1008" y="2496"/>
            <a:chExt cx="432" cy="336"/>
          </a:xfrm>
        </p:grpSpPr>
        <p:sp>
          <p:nvSpPr>
            <p:cNvPr id="101430"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31"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32"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33" name="Group 35"/>
            <p:cNvGrpSpPr>
              <a:grpSpLocks/>
            </p:cNvGrpSpPr>
            <p:nvPr/>
          </p:nvGrpSpPr>
          <p:grpSpPr bwMode="auto">
            <a:xfrm>
              <a:off x="1104" y="2640"/>
              <a:ext cx="336" cy="192"/>
              <a:chOff x="912" y="2976"/>
              <a:chExt cx="336" cy="192"/>
            </a:xfrm>
          </p:grpSpPr>
          <p:sp>
            <p:nvSpPr>
              <p:cNvPr id="101434"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35"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36"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87" name="Text Box 39"/>
          <p:cNvSpPr txBox="1">
            <a:spLocks noChangeArrowheads="1"/>
          </p:cNvSpPr>
          <p:nvPr/>
        </p:nvSpPr>
        <p:spPr bwMode="auto">
          <a:xfrm>
            <a:off x="4070350" y="3900488"/>
            <a:ext cx="1219200" cy="366712"/>
          </a:xfrm>
          <a:prstGeom prst="rect">
            <a:avLst/>
          </a:prstGeom>
          <a:solidFill>
            <a:srgbClr val="00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chemeClr val="accent1"/>
                </a:solidFill>
                <a:latin typeface="Times New Roman" charset="0"/>
              </a:rPr>
              <a:t>A.I1:Open</a:t>
            </a:r>
          </a:p>
        </p:txBody>
      </p:sp>
      <p:grpSp>
        <p:nvGrpSpPr>
          <p:cNvPr id="101388" name="Group 40"/>
          <p:cNvGrpSpPr>
            <a:grpSpLocks/>
          </p:cNvGrpSpPr>
          <p:nvPr/>
        </p:nvGrpSpPr>
        <p:grpSpPr bwMode="auto">
          <a:xfrm>
            <a:off x="4070350" y="5422900"/>
            <a:ext cx="685800" cy="533400"/>
            <a:chOff x="384" y="3312"/>
            <a:chExt cx="432" cy="336"/>
          </a:xfrm>
        </p:grpSpPr>
        <p:sp>
          <p:nvSpPr>
            <p:cNvPr id="101423"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24"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25"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26" name="Group 44"/>
            <p:cNvGrpSpPr>
              <a:grpSpLocks/>
            </p:cNvGrpSpPr>
            <p:nvPr/>
          </p:nvGrpSpPr>
          <p:grpSpPr bwMode="auto">
            <a:xfrm>
              <a:off x="480" y="3456"/>
              <a:ext cx="336" cy="192"/>
              <a:chOff x="912" y="2976"/>
              <a:chExt cx="336" cy="192"/>
            </a:xfrm>
          </p:grpSpPr>
          <p:sp>
            <p:nvSpPr>
              <p:cNvPr id="101427"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28"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29"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89" name="Text Box 48"/>
          <p:cNvSpPr txBox="1">
            <a:spLocks noChangeArrowheads="1"/>
          </p:cNvSpPr>
          <p:nvPr/>
        </p:nvSpPr>
        <p:spPr bwMode="auto">
          <a:xfrm>
            <a:off x="3841750" y="5119688"/>
            <a:ext cx="1219200" cy="366712"/>
          </a:xfrm>
          <a:prstGeom prst="rect">
            <a:avLst/>
          </a:prstGeom>
          <a:solidFill>
            <a:srgbClr val="00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chemeClr val="accent1"/>
                </a:solidFill>
                <a:latin typeface="Times New Roman" charset="0"/>
              </a:rPr>
              <a:t>A.I2:Open</a:t>
            </a:r>
          </a:p>
        </p:txBody>
      </p:sp>
      <p:grpSp>
        <p:nvGrpSpPr>
          <p:cNvPr id="101390" name="Group 49"/>
          <p:cNvGrpSpPr>
            <a:grpSpLocks/>
          </p:cNvGrpSpPr>
          <p:nvPr/>
        </p:nvGrpSpPr>
        <p:grpSpPr bwMode="auto">
          <a:xfrm>
            <a:off x="7162800" y="4127500"/>
            <a:ext cx="685800" cy="533400"/>
            <a:chOff x="1008" y="2496"/>
            <a:chExt cx="432" cy="336"/>
          </a:xfrm>
        </p:grpSpPr>
        <p:sp>
          <p:nvSpPr>
            <p:cNvPr id="101416"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17"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18"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19" name="Group 53"/>
            <p:cNvGrpSpPr>
              <a:grpSpLocks/>
            </p:cNvGrpSpPr>
            <p:nvPr/>
          </p:nvGrpSpPr>
          <p:grpSpPr bwMode="auto">
            <a:xfrm>
              <a:off x="1104" y="2640"/>
              <a:ext cx="336" cy="192"/>
              <a:chOff x="912" y="2976"/>
              <a:chExt cx="336" cy="192"/>
            </a:xfrm>
          </p:grpSpPr>
          <p:sp>
            <p:nvSpPr>
              <p:cNvPr id="101420"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21"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22"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1" name="Text Box 57"/>
          <p:cNvSpPr txBox="1">
            <a:spLocks noChangeArrowheads="1"/>
          </p:cNvSpPr>
          <p:nvPr/>
        </p:nvSpPr>
        <p:spPr bwMode="auto">
          <a:xfrm>
            <a:off x="6858000" y="3824288"/>
            <a:ext cx="1473200" cy="366712"/>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SD.I1:Closed</a:t>
            </a:r>
          </a:p>
        </p:txBody>
      </p:sp>
      <p:grpSp>
        <p:nvGrpSpPr>
          <p:cNvPr id="101392" name="Group 58"/>
          <p:cNvGrpSpPr>
            <a:grpSpLocks/>
          </p:cNvGrpSpPr>
          <p:nvPr/>
        </p:nvGrpSpPr>
        <p:grpSpPr bwMode="auto">
          <a:xfrm>
            <a:off x="6553200" y="5422900"/>
            <a:ext cx="685800" cy="533400"/>
            <a:chOff x="384" y="3312"/>
            <a:chExt cx="432" cy="336"/>
          </a:xfrm>
        </p:grpSpPr>
        <p:sp>
          <p:nvSpPr>
            <p:cNvPr id="10140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1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1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12" name="Group 62"/>
            <p:cNvGrpSpPr>
              <a:grpSpLocks/>
            </p:cNvGrpSpPr>
            <p:nvPr/>
          </p:nvGrpSpPr>
          <p:grpSpPr bwMode="auto">
            <a:xfrm>
              <a:off x="480" y="3456"/>
              <a:ext cx="336" cy="192"/>
              <a:chOff x="912" y="2976"/>
              <a:chExt cx="336" cy="192"/>
            </a:xfrm>
          </p:grpSpPr>
          <p:sp>
            <p:nvSpPr>
              <p:cNvPr id="10141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1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1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3" name="Text Box 66"/>
          <p:cNvSpPr txBox="1">
            <a:spLocks noChangeArrowheads="1"/>
          </p:cNvSpPr>
          <p:nvPr/>
        </p:nvSpPr>
        <p:spPr bwMode="auto">
          <a:xfrm>
            <a:off x="6172200" y="5119688"/>
            <a:ext cx="1473200" cy="366712"/>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SD.I2:Closed</a:t>
            </a:r>
          </a:p>
        </p:txBody>
      </p:sp>
      <p:grpSp>
        <p:nvGrpSpPr>
          <p:cNvPr id="101394" name="Group 67"/>
          <p:cNvGrpSpPr>
            <a:grpSpLocks/>
          </p:cNvGrpSpPr>
          <p:nvPr/>
        </p:nvGrpSpPr>
        <p:grpSpPr bwMode="auto">
          <a:xfrm>
            <a:off x="7924800" y="5118100"/>
            <a:ext cx="685800" cy="533400"/>
            <a:chOff x="1114" y="3278"/>
            <a:chExt cx="432" cy="336"/>
          </a:xfrm>
        </p:grpSpPr>
        <p:sp>
          <p:nvSpPr>
            <p:cNvPr id="101402"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03"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04"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1405" name="Group 71"/>
            <p:cNvGrpSpPr>
              <a:grpSpLocks/>
            </p:cNvGrpSpPr>
            <p:nvPr/>
          </p:nvGrpSpPr>
          <p:grpSpPr bwMode="auto">
            <a:xfrm>
              <a:off x="1210" y="3422"/>
              <a:ext cx="336" cy="192"/>
              <a:chOff x="912" y="2976"/>
              <a:chExt cx="336" cy="192"/>
            </a:xfrm>
          </p:grpSpPr>
          <p:sp>
            <p:nvSpPr>
              <p:cNvPr id="101406"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07"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408"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5" name="Text Box 75"/>
          <p:cNvSpPr txBox="1">
            <a:spLocks noChangeArrowheads="1"/>
          </p:cNvSpPr>
          <p:nvPr/>
        </p:nvSpPr>
        <p:spPr bwMode="auto">
          <a:xfrm>
            <a:off x="7391400" y="4676775"/>
            <a:ext cx="1473200" cy="366713"/>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SD.I3:Closed</a:t>
            </a:r>
          </a:p>
        </p:txBody>
      </p:sp>
      <p:sp>
        <p:nvSpPr>
          <p:cNvPr id="101396" name="Oval 76"/>
          <p:cNvSpPr>
            <a:spLocks noChangeArrowheads="1"/>
          </p:cNvSpPr>
          <p:nvPr/>
        </p:nvSpPr>
        <p:spPr bwMode="auto">
          <a:xfrm>
            <a:off x="304800" y="3746500"/>
            <a:ext cx="2819400" cy="2667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1397" name="Oval 77"/>
          <p:cNvSpPr>
            <a:spLocks noChangeArrowheads="1"/>
          </p:cNvSpPr>
          <p:nvPr/>
        </p:nvSpPr>
        <p:spPr bwMode="auto">
          <a:xfrm>
            <a:off x="3200400" y="3746500"/>
            <a:ext cx="2819400" cy="2667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1398" name="Oval 78"/>
          <p:cNvSpPr>
            <a:spLocks noChangeArrowheads="1"/>
          </p:cNvSpPr>
          <p:nvPr/>
        </p:nvSpPr>
        <p:spPr bwMode="auto">
          <a:xfrm>
            <a:off x="6096000" y="3670300"/>
            <a:ext cx="2819400" cy="2667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1399" name="Text Box 79"/>
          <p:cNvSpPr txBox="1">
            <a:spLocks noChangeArrowheads="1"/>
          </p:cNvSpPr>
          <p:nvPr/>
        </p:nvSpPr>
        <p:spPr bwMode="auto">
          <a:xfrm>
            <a:off x="1143000" y="641508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Planning</a:t>
            </a:r>
          </a:p>
        </p:txBody>
      </p:sp>
      <p:sp>
        <p:nvSpPr>
          <p:cNvPr id="101400" name="Text Box 80"/>
          <p:cNvSpPr txBox="1">
            <a:spLocks noChangeArrowheads="1"/>
          </p:cNvSpPr>
          <p:nvPr/>
        </p:nvSpPr>
        <p:spPr bwMode="auto">
          <a:xfrm>
            <a:off x="3581400" y="641508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Requirements Analysis</a:t>
            </a:r>
          </a:p>
        </p:txBody>
      </p:sp>
      <p:sp>
        <p:nvSpPr>
          <p:cNvPr id="101401" name="Text Box 81"/>
          <p:cNvSpPr txBox="1">
            <a:spLocks noChangeArrowheads="1"/>
          </p:cNvSpPr>
          <p:nvPr/>
        </p:nvSpPr>
        <p:spPr bwMode="auto">
          <a:xfrm>
            <a:off x="6705600" y="6415088"/>
            <a:ext cx="165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 System Design</a:t>
            </a:r>
          </a:p>
        </p:txBody>
      </p:sp>
    </p:spTree>
    <p:extLst>
      <p:ext uri="{BB962C8B-B14F-4D97-AF65-F5344CB8AC3E}">
        <p14:creationId xmlns:p14="http://schemas.microsoft.com/office/powerpoint/2010/main" val="7644905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Waterfall Model: Analysis Phase</a:t>
            </a:r>
          </a:p>
        </p:txBody>
      </p:sp>
      <p:sp>
        <p:nvSpPr>
          <p:cNvPr id="103427"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03428" name="Group 4"/>
          <p:cNvGrpSpPr>
            <a:grpSpLocks/>
          </p:cNvGrpSpPr>
          <p:nvPr/>
        </p:nvGrpSpPr>
        <p:grpSpPr bwMode="auto">
          <a:xfrm>
            <a:off x="1887538" y="1519238"/>
            <a:ext cx="471487" cy="365125"/>
            <a:chOff x="1008" y="2496"/>
            <a:chExt cx="432" cy="336"/>
          </a:xfrm>
        </p:grpSpPr>
        <p:sp>
          <p:nvSpPr>
            <p:cNvPr id="103500"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501"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502"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503" name="Group 8"/>
            <p:cNvGrpSpPr>
              <a:grpSpLocks/>
            </p:cNvGrpSpPr>
            <p:nvPr/>
          </p:nvGrpSpPr>
          <p:grpSpPr bwMode="auto">
            <a:xfrm>
              <a:off x="1104" y="2640"/>
              <a:ext cx="336" cy="192"/>
              <a:chOff x="912" y="2976"/>
              <a:chExt cx="336" cy="192"/>
            </a:xfrm>
          </p:grpSpPr>
          <p:sp>
            <p:nvSpPr>
              <p:cNvPr id="103504"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505"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506"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29" name="Text Box 12"/>
          <p:cNvSpPr txBox="1">
            <a:spLocks noChangeArrowheads="1"/>
          </p:cNvSpPr>
          <p:nvPr/>
        </p:nvSpPr>
        <p:spPr bwMode="auto">
          <a:xfrm>
            <a:off x="1670050" y="1371600"/>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I1:Open</a:t>
            </a:r>
          </a:p>
        </p:txBody>
      </p:sp>
      <p:grpSp>
        <p:nvGrpSpPr>
          <p:cNvPr id="103430" name="Group 13"/>
          <p:cNvGrpSpPr>
            <a:grpSpLocks/>
          </p:cNvGrpSpPr>
          <p:nvPr/>
        </p:nvGrpSpPr>
        <p:grpSpPr bwMode="auto">
          <a:xfrm>
            <a:off x="1389063" y="2254250"/>
            <a:ext cx="471487" cy="365125"/>
            <a:chOff x="384" y="3312"/>
            <a:chExt cx="432" cy="336"/>
          </a:xfrm>
        </p:grpSpPr>
        <p:sp>
          <p:nvSpPr>
            <p:cNvPr id="103493"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94"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95"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96" name="Group 17"/>
            <p:cNvGrpSpPr>
              <a:grpSpLocks/>
            </p:cNvGrpSpPr>
            <p:nvPr/>
          </p:nvGrpSpPr>
          <p:grpSpPr bwMode="auto">
            <a:xfrm>
              <a:off x="480" y="3456"/>
              <a:ext cx="336" cy="192"/>
              <a:chOff x="912" y="2976"/>
              <a:chExt cx="336" cy="192"/>
            </a:xfrm>
          </p:grpSpPr>
          <p:sp>
            <p:nvSpPr>
              <p:cNvPr id="103497"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98"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99"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1" name="Text Box 21"/>
          <p:cNvSpPr txBox="1">
            <a:spLocks noChangeArrowheads="1"/>
          </p:cNvSpPr>
          <p:nvPr/>
        </p:nvSpPr>
        <p:spPr bwMode="auto">
          <a:xfrm>
            <a:off x="1231900" y="2108200"/>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I2:Open</a:t>
            </a:r>
          </a:p>
        </p:txBody>
      </p:sp>
      <p:grpSp>
        <p:nvGrpSpPr>
          <p:cNvPr id="103432" name="Group 22"/>
          <p:cNvGrpSpPr>
            <a:grpSpLocks/>
          </p:cNvGrpSpPr>
          <p:nvPr/>
        </p:nvGrpSpPr>
        <p:grpSpPr bwMode="auto">
          <a:xfrm>
            <a:off x="2254250" y="2301875"/>
            <a:ext cx="471488" cy="365125"/>
            <a:chOff x="1114" y="3278"/>
            <a:chExt cx="432" cy="336"/>
          </a:xfrm>
        </p:grpSpPr>
        <p:sp>
          <p:nvSpPr>
            <p:cNvPr id="103486"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87"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88"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89" name="Group 26"/>
            <p:cNvGrpSpPr>
              <a:grpSpLocks/>
            </p:cNvGrpSpPr>
            <p:nvPr/>
          </p:nvGrpSpPr>
          <p:grpSpPr bwMode="auto">
            <a:xfrm>
              <a:off x="1210" y="3422"/>
              <a:ext cx="336" cy="192"/>
              <a:chOff x="912" y="2976"/>
              <a:chExt cx="336" cy="192"/>
            </a:xfrm>
          </p:grpSpPr>
          <p:sp>
            <p:nvSpPr>
              <p:cNvPr id="103490"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91"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92"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3" name="Text Box 30"/>
          <p:cNvSpPr txBox="1">
            <a:spLocks noChangeArrowheads="1"/>
          </p:cNvSpPr>
          <p:nvPr/>
        </p:nvSpPr>
        <p:spPr bwMode="auto">
          <a:xfrm>
            <a:off x="2098675" y="2155825"/>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I3:Open</a:t>
            </a:r>
          </a:p>
        </p:txBody>
      </p:sp>
      <p:grpSp>
        <p:nvGrpSpPr>
          <p:cNvPr id="103434" name="Group 31"/>
          <p:cNvGrpSpPr>
            <a:grpSpLocks/>
          </p:cNvGrpSpPr>
          <p:nvPr/>
        </p:nvGrpSpPr>
        <p:grpSpPr bwMode="auto">
          <a:xfrm>
            <a:off x="4665663" y="1968500"/>
            <a:ext cx="471487" cy="365125"/>
            <a:chOff x="1008" y="2496"/>
            <a:chExt cx="432" cy="336"/>
          </a:xfrm>
        </p:grpSpPr>
        <p:sp>
          <p:nvSpPr>
            <p:cNvPr id="103479"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80"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81"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82" name="Group 35"/>
            <p:cNvGrpSpPr>
              <a:grpSpLocks/>
            </p:cNvGrpSpPr>
            <p:nvPr/>
          </p:nvGrpSpPr>
          <p:grpSpPr bwMode="auto">
            <a:xfrm>
              <a:off x="1104" y="2640"/>
              <a:ext cx="336" cy="192"/>
              <a:chOff x="912" y="2976"/>
              <a:chExt cx="336" cy="192"/>
            </a:xfrm>
          </p:grpSpPr>
          <p:sp>
            <p:nvSpPr>
              <p:cNvPr id="103483"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84"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85"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5" name="Text Box 39"/>
          <p:cNvSpPr txBox="1">
            <a:spLocks noChangeArrowheads="1"/>
          </p:cNvSpPr>
          <p:nvPr/>
        </p:nvSpPr>
        <p:spPr bwMode="auto">
          <a:xfrm>
            <a:off x="4449763" y="1820863"/>
            <a:ext cx="75882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A.I1:Open</a:t>
            </a:r>
          </a:p>
        </p:txBody>
      </p:sp>
      <p:grpSp>
        <p:nvGrpSpPr>
          <p:cNvPr id="103436" name="Group 40"/>
          <p:cNvGrpSpPr>
            <a:grpSpLocks/>
          </p:cNvGrpSpPr>
          <p:nvPr/>
        </p:nvGrpSpPr>
        <p:grpSpPr bwMode="auto">
          <a:xfrm>
            <a:off x="4449763" y="2805113"/>
            <a:ext cx="469900" cy="365125"/>
            <a:chOff x="384" y="3312"/>
            <a:chExt cx="432" cy="336"/>
          </a:xfrm>
        </p:grpSpPr>
        <p:sp>
          <p:nvSpPr>
            <p:cNvPr id="103472"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73"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74"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75" name="Group 44"/>
            <p:cNvGrpSpPr>
              <a:grpSpLocks/>
            </p:cNvGrpSpPr>
            <p:nvPr/>
          </p:nvGrpSpPr>
          <p:grpSpPr bwMode="auto">
            <a:xfrm>
              <a:off x="480" y="3456"/>
              <a:ext cx="336" cy="192"/>
              <a:chOff x="912" y="2976"/>
              <a:chExt cx="336" cy="192"/>
            </a:xfrm>
          </p:grpSpPr>
          <p:sp>
            <p:nvSpPr>
              <p:cNvPr id="103476"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77"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78"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7" name="Text Box 48"/>
          <p:cNvSpPr txBox="1">
            <a:spLocks noChangeArrowheads="1"/>
          </p:cNvSpPr>
          <p:nvPr/>
        </p:nvSpPr>
        <p:spPr bwMode="auto">
          <a:xfrm>
            <a:off x="4291013" y="2657475"/>
            <a:ext cx="75882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A.I2:Open</a:t>
            </a:r>
          </a:p>
        </p:txBody>
      </p:sp>
      <p:grpSp>
        <p:nvGrpSpPr>
          <p:cNvPr id="103438" name="Group 49"/>
          <p:cNvGrpSpPr>
            <a:grpSpLocks/>
          </p:cNvGrpSpPr>
          <p:nvPr/>
        </p:nvGrpSpPr>
        <p:grpSpPr bwMode="auto">
          <a:xfrm>
            <a:off x="7215188" y="3748088"/>
            <a:ext cx="471487" cy="366712"/>
            <a:chOff x="1008" y="2496"/>
            <a:chExt cx="432" cy="336"/>
          </a:xfrm>
        </p:grpSpPr>
        <p:sp>
          <p:nvSpPr>
            <p:cNvPr id="103465"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66"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67"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68" name="Group 53"/>
            <p:cNvGrpSpPr>
              <a:grpSpLocks/>
            </p:cNvGrpSpPr>
            <p:nvPr/>
          </p:nvGrpSpPr>
          <p:grpSpPr bwMode="auto">
            <a:xfrm>
              <a:off x="1104" y="2640"/>
              <a:ext cx="336" cy="192"/>
              <a:chOff x="912" y="2976"/>
              <a:chExt cx="336" cy="192"/>
            </a:xfrm>
          </p:grpSpPr>
          <p:sp>
            <p:nvSpPr>
              <p:cNvPr id="103469"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70"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71"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9" name="Text Box 57"/>
          <p:cNvSpPr txBox="1">
            <a:spLocks noChangeArrowheads="1"/>
          </p:cNvSpPr>
          <p:nvPr/>
        </p:nvSpPr>
        <p:spPr bwMode="auto">
          <a:xfrm>
            <a:off x="7005638" y="3603625"/>
            <a:ext cx="830262"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SD.I1:Open</a:t>
            </a:r>
          </a:p>
        </p:txBody>
      </p:sp>
      <p:grpSp>
        <p:nvGrpSpPr>
          <p:cNvPr id="103440" name="Group 58"/>
          <p:cNvGrpSpPr>
            <a:grpSpLocks/>
          </p:cNvGrpSpPr>
          <p:nvPr/>
        </p:nvGrpSpPr>
        <p:grpSpPr bwMode="auto">
          <a:xfrm>
            <a:off x="6796088" y="4638675"/>
            <a:ext cx="469900" cy="365125"/>
            <a:chOff x="384" y="3312"/>
            <a:chExt cx="432" cy="336"/>
          </a:xfrm>
        </p:grpSpPr>
        <p:sp>
          <p:nvSpPr>
            <p:cNvPr id="103458"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59"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60"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61" name="Group 62"/>
            <p:cNvGrpSpPr>
              <a:grpSpLocks/>
            </p:cNvGrpSpPr>
            <p:nvPr/>
          </p:nvGrpSpPr>
          <p:grpSpPr bwMode="auto">
            <a:xfrm>
              <a:off x="480" y="3456"/>
              <a:ext cx="336" cy="192"/>
              <a:chOff x="912" y="2976"/>
              <a:chExt cx="336" cy="192"/>
            </a:xfrm>
          </p:grpSpPr>
          <p:sp>
            <p:nvSpPr>
              <p:cNvPr id="103462"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63"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64"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1" name="Text Box 66"/>
          <p:cNvSpPr txBox="1">
            <a:spLocks noChangeArrowheads="1"/>
          </p:cNvSpPr>
          <p:nvPr/>
        </p:nvSpPr>
        <p:spPr bwMode="auto">
          <a:xfrm>
            <a:off x="6535738" y="4491038"/>
            <a:ext cx="830262"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SD.I2:Open</a:t>
            </a:r>
          </a:p>
        </p:txBody>
      </p:sp>
      <p:grpSp>
        <p:nvGrpSpPr>
          <p:cNvPr id="103442" name="Group 67"/>
          <p:cNvGrpSpPr>
            <a:grpSpLocks/>
          </p:cNvGrpSpPr>
          <p:nvPr/>
        </p:nvGrpSpPr>
        <p:grpSpPr bwMode="auto">
          <a:xfrm>
            <a:off x="7737475" y="4429125"/>
            <a:ext cx="469900" cy="366713"/>
            <a:chOff x="1114" y="3278"/>
            <a:chExt cx="432" cy="336"/>
          </a:xfrm>
        </p:grpSpPr>
        <p:sp>
          <p:nvSpPr>
            <p:cNvPr id="103451"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52"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53"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3454" name="Group 71"/>
            <p:cNvGrpSpPr>
              <a:grpSpLocks/>
            </p:cNvGrpSpPr>
            <p:nvPr/>
          </p:nvGrpSpPr>
          <p:grpSpPr bwMode="auto">
            <a:xfrm>
              <a:off x="1210" y="3422"/>
              <a:ext cx="336" cy="192"/>
              <a:chOff x="912" y="2976"/>
              <a:chExt cx="336" cy="192"/>
            </a:xfrm>
          </p:grpSpPr>
          <p:sp>
            <p:nvSpPr>
              <p:cNvPr id="103455"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56"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57"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3" name="Text Box 75"/>
          <p:cNvSpPr txBox="1">
            <a:spLocks noChangeArrowheads="1"/>
          </p:cNvSpPr>
          <p:nvPr/>
        </p:nvSpPr>
        <p:spPr bwMode="auto">
          <a:xfrm>
            <a:off x="7372350" y="4189413"/>
            <a:ext cx="830263"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SD.I3:Open</a:t>
            </a:r>
          </a:p>
        </p:txBody>
      </p:sp>
      <p:sp>
        <p:nvSpPr>
          <p:cNvPr id="103444"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3445"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3446" name="Text Box 78"/>
          <p:cNvSpPr txBox="1">
            <a:spLocks noChangeArrowheads="1"/>
          </p:cNvSpPr>
          <p:nvPr/>
        </p:nvSpPr>
        <p:spPr bwMode="auto">
          <a:xfrm>
            <a:off x="1127125" y="4064000"/>
            <a:ext cx="1006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rgbClr val="FFFFFF"/>
                </a:solidFill>
                <a:latin typeface="Times New Roman" charset="0"/>
              </a:rPr>
              <a:t>Analysis</a:t>
            </a:r>
          </a:p>
        </p:txBody>
      </p:sp>
      <p:sp>
        <p:nvSpPr>
          <p:cNvPr id="474191" name="Text Box 79"/>
          <p:cNvSpPr txBox="1">
            <a:spLocks noChangeArrowheads="1"/>
          </p:cNvSpPr>
          <p:nvPr/>
        </p:nvSpPr>
        <p:spPr bwMode="auto">
          <a:xfrm>
            <a:off x="1503363" y="3987800"/>
            <a:ext cx="1019175" cy="376238"/>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solidFill>
                  <a:srgbClr val="FFFFFF"/>
                </a:solidFill>
                <a:latin typeface="Times New Roman" charset="0"/>
              </a:rPr>
              <a:t>Analysis</a:t>
            </a:r>
          </a:p>
        </p:txBody>
      </p:sp>
      <p:sp>
        <p:nvSpPr>
          <p:cNvPr id="103448" name="Line 80"/>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49" name="Line 81"/>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50" name="Line 82"/>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923356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Waterfall Model: Design Phase</a:t>
            </a:r>
          </a:p>
        </p:txBody>
      </p:sp>
      <p:sp>
        <p:nvSpPr>
          <p:cNvPr id="105475"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05476" name="Group 4"/>
          <p:cNvGrpSpPr>
            <a:grpSpLocks/>
          </p:cNvGrpSpPr>
          <p:nvPr/>
        </p:nvGrpSpPr>
        <p:grpSpPr bwMode="auto">
          <a:xfrm>
            <a:off x="1887538" y="1519238"/>
            <a:ext cx="471487" cy="365125"/>
            <a:chOff x="1008" y="2496"/>
            <a:chExt cx="432" cy="336"/>
          </a:xfrm>
        </p:grpSpPr>
        <p:sp>
          <p:nvSpPr>
            <p:cNvPr id="105550"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51"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52"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53" name="Group 8"/>
            <p:cNvGrpSpPr>
              <a:grpSpLocks/>
            </p:cNvGrpSpPr>
            <p:nvPr/>
          </p:nvGrpSpPr>
          <p:grpSpPr bwMode="auto">
            <a:xfrm>
              <a:off x="1104" y="2640"/>
              <a:ext cx="336" cy="192"/>
              <a:chOff x="912" y="2976"/>
              <a:chExt cx="336" cy="192"/>
            </a:xfrm>
          </p:grpSpPr>
          <p:sp>
            <p:nvSpPr>
              <p:cNvPr id="105554"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55"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56"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77" name="Text Box 12"/>
          <p:cNvSpPr txBox="1">
            <a:spLocks noChangeArrowheads="1"/>
          </p:cNvSpPr>
          <p:nvPr/>
        </p:nvSpPr>
        <p:spPr bwMode="auto">
          <a:xfrm>
            <a:off x="1670050" y="13716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I1:Closed</a:t>
            </a:r>
          </a:p>
        </p:txBody>
      </p:sp>
      <p:grpSp>
        <p:nvGrpSpPr>
          <p:cNvPr id="105478" name="Group 13"/>
          <p:cNvGrpSpPr>
            <a:grpSpLocks/>
          </p:cNvGrpSpPr>
          <p:nvPr/>
        </p:nvGrpSpPr>
        <p:grpSpPr bwMode="auto">
          <a:xfrm>
            <a:off x="1389063" y="2254250"/>
            <a:ext cx="471487" cy="365125"/>
            <a:chOff x="384" y="3312"/>
            <a:chExt cx="432" cy="336"/>
          </a:xfrm>
        </p:grpSpPr>
        <p:sp>
          <p:nvSpPr>
            <p:cNvPr id="105543"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44"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45"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46" name="Group 17"/>
            <p:cNvGrpSpPr>
              <a:grpSpLocks/>
            </p:cNvGrpSpPr>
            <p:nvPr/>
          </p:nvGrpSpPr>
          <p:grpSpPr bwMode="auto">
            <a:xfrm>
              <a:off x="480" y="3456"/>
              <a:ext cx="336" cy="192"/>
              <a:chOff x="912" y="2976"/>
              <a:chExt cx="336" cy="192"/>
            </a:xfrm>
          </p:grpSpPr>
          <p:sp>
            <p:nvSpPr>
              <p:cNvPr id="105547"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48"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49"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79" name="Text Box 21"/>
          <p:cNvSpPr txBox="1">
            <a:spLocks noChangeArrowheads="1"/>
          </p:cNvSpPr>
          <p:nvPr/>
        </p:nvSpPr>
        <p:spPr bwMode="auto">
          <a:xfrm>
            <a:off x="1231900" y="21082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I2:Closed</a:t>
            </a:r>
          </a:p>
        </p:txBody>
      </p:sp>
      <p:grpSp>
        <p:nvGrpSpPr>
          <p:cNvPr id="105480" name="Group 22"/>
          <p:cNvGrpSpPr>
            <a:grpSpLocks/>
          </p:cNvGrpSpPr>
          <p:nvPr/>
        </p:nvGrpSpPr>
        <p:grpSpPr bwMode="auto">
          <a:xfrm>
            <a:off x="2254250" y="2301875"/>
            <a:ext cx="471488" cy="365125"/>
            <a:chOff x="1114" y="3278"/>
            <a:chExt cx="432" cy="336"/>
          </a:xfrm>
        </p:grpSpPr>
        <p:sp>
          <p:nvSpPr>
            <p:cNvPr id="105536"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37"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38"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39" name="Group 26"/>
            <p:cNvGrpSpPr>
              <a:grpSpLocks/>
            </p:cNvGrpSpPr>
            <p:nvPr/>
          </p:nvGrpSpPr>
          <p:grpSpPr bwMode="auto">
            <a:xfrm>
              <a:off x="1210" y="3422"/>
              <a:ext cx="336" cy="192"/>
              <a:chOff x="912" y="2976"/>
              <a:chExt cx="336" cy="192"/>
            </a:xfrm>
          </p:grpSpPr>
          <p:sp>
            <p:nvSpPr>
              <p:cNvPr id="105540"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41"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42"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81" name="Text Box 30"/>
          <p:cNvSpPr txBox="1">
            <a:spLocks noChangeArrowheads="1"/>
          </p:cNvSpPr>
          <p:nvPr/>
        </p:nvSpPr>
        <p:spPr bwMode="auto">
          <a:xfrm>
            <a:off x="2098675" y="2155825"/>
            <a:ext cx="635000"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I3:Open</a:t>
            </a:r>
          </a:p>
        </p:txBody>
      </p:sp>
      <p:grpSp>
        <p:nvGrpSpPr>
          <p:cNvPr id="105482" name="Group 31"/>
          <p:cNvGrpSpPr>
            <a:grpSpLocks/>
          </p:cNvGrpSpPr>
          <p:nvPr/>
        </p:nvGrpSpPr>
        <p:grpSpPr bwMode="auto">
          <a:xfrm>
            <a:off x="4665663" y="1968500"/>
            <a:ext cx="471487" cy="365125"/>
            <a:chOff x="1008" y="2496"/>
            <a:chExt cx="432" cy="336"/>
          </a:xfrm>
        </p:grpSpPr>
        <p:sp>
          <p:nvSpPr>
            <p:cNvPr id="105529"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30"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31"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32" name="Group 35"/>
            <p:cNvGrpSpPr>
              <a:grpSpLocks/>
            </p:cNvGrpSpPr>
            <p:nvPr/>
          </p:nvGrpSpPr>
          <p:grpSpPr bwMode="auto">
            <a:xfrm>
              <a:off x="1104" y="2640"/>
              <a:ext cx="336" cy="192"/>
              <a:chOff x="912" y="2976"/>
              <a:chExt cx="336" cy="192"/>
            </a:xfrm>
          </p:grpSpPr>
          <p:sp>
            <p:nvSpPr>
              <p:cNvPr id="105533"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34"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35"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83" name="Text Box 39"/>
          <p:cNvSpPr txBox="1">
            <a:spLocks noChangeArrowheads="1"/>
          </p:cNvSpPr>
          <p:nvPr/>
        </p:nvSpPr>
        <p:spPr bwMode="auto">
          <a:xfrm>
            <a:off x="4449763" y="1820863"/>
            <a:ext cx="75882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A.I1:Open</a:t>
            </a:r>
          </a:p>
        </p:txBody>
      </p:sp>
      <p:grpSp>
        <p:nvGrpSpPr>
          <p:cNvPr id="105484" name="Group 40"/>
          <p:cNvGrpSpPr>
            <a:grpSpLocks/>
          </p:cNvGrpSpPr>
          <p:nvPr/>
        </p:nvGrpSpPr>
        <p:grpSpPr bwMode="auto">
          <a:xfrm>
            <a:off x="4449763" y="2805113"/>
            <a:ext cx="469900" cy="365125"/>
            <a:chOff x="384" y="3312"/>
            <a:chExt cx="432" cy="336"/>
          </a:xfrm>
        </p:grpSpPr>
        <p:sp>
          <p:nvSpPr>
            <p:cNvPr id="105522"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3"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4"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25" name="Group 44"/>
            <p:cNvGrpSpPr>
              <a:grpSpLocks/>
            </p:cNvGrpSpPr>
            <p:nvPr/>
          </p:nvGrpSpPr>
          <p:grpSpPr bwMode="auto">
            <a:xfrm>
              <a:off x="480" y="3456"/>
              <a:ext cx="336" cy="192"/>
              <a:chOff x="912" y="2976"/>
              <a:chExt cx="336" cy="192"/>
            </a:xfrm>
          </p:grpSpPr>
          <p:sp>
            <p:nvSpPr>
              <p:cNvPr id="105526"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7"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8"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85" name="Text Box 48"/>
          <p:cNvSpPr txBox="1">
            <a:spLocks noChangeArrowheads="1"/>
          </p:cNvSpPr>
          <p:nvPr/>
        </p:nvSpPr>
        <p:spPr bwMode="auto">
          <a:xfrm>
            <a:off x="4291013" y="2657475"/>
            <a:ext cx="75882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A.I2:Open</a:t>
            </a:r>
          </a:p>
        </p:txBody>
      </p:sp>
      <p:grpSp>
        <p:nvGrpSpPr>
          <p:cNvPr id="105486" name="Group 49"/>
          <p:cNvGrpSpPr>
            <a:grpSpLocks/>
          </p:cNvGrpSpPr>
          <p:nvPr/>
        </p:nvGrpSpPr>
        <p:grpSpPr bwMode="auto">
          <a:xfrm>
            <a:off x="7215188" y="3748088"/>
            <a:ext cx="471487" cy="366712"/>
            <a:chOff x="1008" y="2496"/>
            <a:chExt cx="432" cy="336"/>
          </a:xfrm>
        </p:grpSpPr>
        <p:sp>
          <p:nvSpPr>
            <p:cNvPr id="105515"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6"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7"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18" name="Group 53"/>
            <p:cNvGrpSpPr>
              <a:grpSpLocks/>
            </p:cNvGrpSpPr>
            <p:nvPr/>
          </p:nvGrpSpPr>
          <p:grpSpPr bwMode="auto">
            <a:xfrm>
              <a:off x="1104" y="2640"/>
              <a:ext cx="336" cy="192"/>
              <a:chOff x="912" y="2976"/>
              <a:chExt cx="336" cy="192"/>
            </a:xfrm>
          </p:grpSpPr>
          <p:sp>
            <p:nvSpPr>
              <p:cNvPr id="105519"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0"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1"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87" name="Text Box 57"/>
          <p:cNvSpPr txBox="1">
            <a:spLocks noChangeArrowheads="1"/>
          </p:cNvSpPr>
          <p:nvPr/>
        </p:nvSpPr>
        <p:spPr bwMode="auto">
          <a:xfrm>
            <a:off x="7005638" y="3603625"/>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SD.I1:Open</a:t>
            </a:r>
          </a:p>
        </p:txBody>
      </p:sp>
      <p:grpSp>
        <p:nvGrpSpPr>
          <p:cNvPr id="105488" name="Group 58"/>
          <p:cNvGrpSpPr>
            <a:grpSpLocks/>
          </p:cNvGrpSpPr>
          <p:nvPr/>
        </p:nvGrpSpPr>
        <p:grpSpPr bwMode="auto">
          <a:xfrm>
            <a:off x="6796088" y="4638675"/>
            <a:ext cx="469900" cy="365125"/>
            <a:chOff x="384" y="3312"/>
            <a:chExt cx="432" cy="336"/>
          </a:xfrm>
        </p:grpSpPr>
        <p:sp>
          <p:nvSpPr>
            <p:cNvPr id="105508"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9"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0"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11" name="Group 62"/>
            <p:cNvGrpSpPr>
              <a:grpSpLocks/>
            </p:cNvGrpSpPr>
            <p:nvPr/>
          </p:nvGrpSpPr>
          <p:grpSpPr bwMode="auto">
            <a:xfrm>
              <a:off x="480" y="3456"/>
              <a:ext cx="336" cy="192"/>
              <a:chOff x="912" y="2976"/>
              <a:chExt cx="336" cy="192"/>
            </a:xfrm>
          </p:grpSpPr>
          <p:sp>
            <p:nvSpPr>
              <p:cNvPr id="105512"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3"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4"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89" name="Text Box 66"/>
          <p:cNvSpPr txBox="1">
            <a:spLocks noChangeArrowheads="1"/>
          </p:cNvSpPr>
          <p:nvPr/>
        </p:nvSpPr>
        <p:spPr bwMode="auto">
          <a:xfrm>
            <a:off x="6535738" y="4491038"/>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SD.I2:Open</a:t>
            </a:r>
          </a:p>
        </p:txBody>
      </p:sp>
      <p:grpSp>
        <p:nvGrpSpPr>
          <p:cNvPr id="105490" name="Group 67"/>
          <p:cNvGrpSpPr>
            <a:grpSpLocks/>
          </p:cNvGrpSpPr>
          <p:nvPr/>
        </p:nvGrpSpPr>
        <p:grpSpPr bwMode="auto">
          <a:xfrm>
            <a:off x="7737475" y="4429125"/>
            <a:ext cx="469900" cy="366713"/>
            <a:chOff x="1114" y="3278"/>
            <a:chExt cx="432" cy="336"/>
          </a:xfrm>
        </p:grpSpPr>
        <p:sp>
          <p:nvSpPr>
            <p:cNvPr id="105501"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2"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3"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5504" name="Group 71"/>
            <p:cNvGrpSpPr>
              <a:grpSpLocks/>
            </p:cNvGrpSpPr>
            <p:nvPr/>
          </p:nvGrpSpPr>
          <p:grpSpPr bwMode="auto">
            <a:xfrm>
              <a:off x="1210" y="3422"/>
              <a:ext cx="336" cy="192"/>
              <a:chOff x="912" y="2976"/>
              <a:chExt cx="336" cy="192"/>
            </a:xfrm>
          </p:grpSpPr>
          <p:sp>
            <p:nvSpPr>
              <p:cNvPr id="105505"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6"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7"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5491" name="Text Box 75"/>
          <p:cNvSpPr txBox="1">
            <a:spLocks noChangeArrowheads="1"/>
          </p:cNvSpPr>
          <p:nvPr/>
        </p:nvSpPr>
        <p:spPr bwMode="auto">
          <a:xfrm>
            <a:off x="7372350" y="4189413"/>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SD.I3:Open</a:t>
            </a:r>
          </a:p>
        </p:txBody>
      </p:sp>
      <p:sp>
        <p:nvSpPr>
          <p:cNvPr id="105492"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5493"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5494" name="Text Box 78"/>
          <p:cNvSpPr txBox="1">
            <a:spLocks noChangeArrowheads="1"/>
          </p:cNvSpPr>
          <p:nvPr/>
        </p:nvSpPr>
        <p:spPr bwMode="auto">
          <a:xfrm>
            <a:off x="1127125" y="4064000"/>
            <a:ext cx="1006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rgbClr val="FFFFFF"/>
                </a:solidFill>
                <a:latin typeface="Times New Roman" charset="0"/>
              </a:rPr>
              <a:t>Analysis</a:t>
            </a:r>
          </a:p>
        </p:txBody>
      </p:sp>
      <p:sp>
        <p:nvSpPr>
          <p:cNvPr id="476239" name="Text Box 79"/>
          <p:cNvSpPr txBox="1">
            <a:spLocks noChangeArrowheads="1"/>
          </p:cNvSpPr>
          <p:nvPr/>
        </p:nvSpPr>
        <p:spPr bwMode="auto">
          <a:xfrm>
            <a:off x="4057650" y="5041900"/>
            <a:ext cx="854075" cy="376238"/>
          </a:xfrm>
          <a:prstGeom prst="rect">
            <a:avLst/>
          </a:prstGeom>
          <a:solidFill>
            <a:srgbClr val="00D564"/>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rgbClr val="FFFFFF"/>
                </a:solidFill>
                <a:latin typeface="Times New Roman" charset="0"/>
              </a:rPr>
              <a:t>Design</a:t>
            </a:r>
          </a:p>
        </p:txBody>
      </p:sp>
      <p:sp>
        <p:nvSpPr>
          <p:cNvPr id="476240" name="Text Box 80"/>
          <p:cNvSpPr txBox="1">
            <a:spLocks noChangeArrowheads="1"/>
          </p:cNvSpPr>
          <p:nvPr/>
        </p:nvSpPr>
        <p:spPr bwMode="auto">
          <a:xfrm>
            <a:off x="1503363" y="3987800"/>
            <a:ext cx="1019175" cy="376238"/>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Analysis</a:t>
            </a:r>
          </a:p>
        </p:txBody>
      </p:sp>
      <p:cxnSp>
        <p:nvCxnSpPr>
          <p:cNvPr id="105497" name="AutoShape 81"/>
          <p:cNvCxnSpPr>
            <a:cxnSpLocks noChangeShapeType="1"/>
            <a:stCxn id="476240" idx="3"/>
            <a:endCxn id="476239" idx="1"/>
          </p:cNvCxnSpPr>
          <p:nvPr/>
        </p:nvCxnSpPr>
        <p:spPr bwMode="auto">
          <a:xfrm>
            <a:off x="2522538" y="4176713"/>
            <a:ext cx="1535112" cy="1054100"/>
          </a:xfrm>
          <a:prstGeom prst="bentConnector3">
            <a:avLst>
              <a:gd name="adj1" fmla="val 4994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5498" name="Line 82"/>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9" name="Line 83"/>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0" name="Line 84"/>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759612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Waterfall Model: Implementation Phase</a:t>
            </a:r>
          </a:p>
        </p:txBody>
      </p:sp>
      <p:sp>
        <p:nvSpPr>
          <p:cNvPr id="107523"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07524" name="Group 4"/>
          <p:cNvGrpSpPr>
            <a:grpSpLocks/>
          </p:cNvGrpSpPr>
          <p:nvPr/>
        </p:nvGrpSpPr>
        <p:grpSpPr bwMode="auto">
          <a:xfrm>
            <a:off x="1887538" y="1519238"/>
            <a:ext cx="471487" cy="365125"/>
            <a:chOff x="1008" y="2496"/>
            <a:chExt cx="432" cy="336"/>
          </a:xfrm>
        </p:grpSpPr>
        <p:sp>
          <p:nvSpPr>
            <p:cNvPr id="107599"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600"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601"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602" name="Group 8"/>
            <p:cNvGrpSpPr>
              <a:grpSpLocks/>
            </p:cNvGrpSpPr>
            <p:nvPr/>
          </p:nvGrpSpPr>
          <p:grpSpPr bwMode="auto">
            <a:xfrm>
              <a:off x="1104" y="2640"/>
              <a:ext cx="336" cy="192"/>
              <a:chOff x="912" y="2976"/>
              <a:chExt cx="336" cy="192"/>
            </a:xfrm>
          </p:grpSpPr>
          <p:sp>
            <p:nvSpPr>
              <p:cNvPr id="107603"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604"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605"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25" name="Text Box 12"/>
          <p:cNvSpPr txBox="1">
            <a:spLocks noChangeArrowheads="1"/>
          </p:cNvSpPr>
          <p:nvPr/>
        </p:nvSpPr>
        <p:spPr bwMode="auto">
          <a:xfrm>
            <a:off x="1670050" y="13716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I1:Closed</a:t>
            </a:r>
          </a:p>
        </p:txBody>
      </p:sp>
      <p:grpSp>
        <p:nvGrpSpPr>
          <p:cNvPr id="107526" name="Group 13"/>
          <p:cNvGrpSpPr>
            <a:grpSpLocks/>
          </p:cNvGrpSpPr>
          <p:nvPr/>
        </p:nvGrpSpPr>
        <p:grpSpPr bwMode="auto">
          <a:xfrm>
            <a:off x="1389063" y="2254250"/>
            <a:ext cx="471487" cy="365125"/>
            <a:chOff x="384" y="3312"/>
            <a:chExt cx="432" cy="336"/>
          </a:xfrm>
        </p:grpSpPr>
        <p:sp>
          <p:nvSpPr>
            <p:cNvPr id="107592"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93"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94"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95" name="Group 17"/>
            <p:cNvGrpSpPr>
              <a:grpSpLocks/>
            </p:cNvGrpSpPr>
            <p:nvPr/>
          </p:nvGrpSpPr>
          <p:grpSpPr bwMode="auto">
            <a:xfrm>
              <a:off x="480" y="3456"/>
              <a:ext cx="336" cy="192"/>
              <a:chOff x="912" y="2976"/>
              <a:chExt cx="336" cy="192"/>
            </a:xfrm>
          </p:grpSpPr>
          <p:sp>
            <p:nvSpPr>
              <p:cNvPr id="107596"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97"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98"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27" name="Text Box 21"/>
          <p:cNvSpPr txBox="1">
            <a:spLocks noChangeArrowheads="1"/>
          </p:cNvSpPr>
          <p:nvPr/>
        </p:nvSpPr>
        <p:spPr bwMode="auto">
          <a:xfrm>
            <a:off x="1231900" y="21082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I2:Closed</a:t>
            </a:r>
          </a:p>
        </p:txBody>
      </p:sp>
      <p:grpSp>
        <p:nvGrpSpPr>
          <p:cNvPr id="107528" name="Group 22"/>
          <p:cNvGrpSpPr>
            <a:grpSpLocks/>
          </p:cNvGrpSpPr>
          <p:nvPr/>
        </p:nvGrpSpPr>
        <p:grpSpPr bwMode="auto">
          <a:xfrm>
            <a:off x="2254250" y="2301875"/>
            <a:ext cx="471488" cy="365125"/>
            <a:chOff x="1114" y="3278"/>
            <a:chExt cx="432" cy="336"/>
          </a:xfrm>
        </p:grpSpPr>
        <p:sp>
          <p:nvSpPr>
            <p:cNvPr id="107585"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86"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87"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88" name="Group 26"/>
            <p:cNvGrpSpPr>
              <a:grpSpLocks/>
            </p:cNvGrpSpPr>
            <p:nvPr/>
          </p:nvGrpSpPr>
          <p:grpSpPr bwMode="auto">
            <a:xfrm>
              <a:off x="1210" y="3422"/>
              <a:ext cx="336" cy="192"/>
              <a:chOff x="912" y="2976"/>
              <a:chExt cx="336" cy="192"/>
            </a:xfrm>
          </p:grpSpPr>
          <p:sp>
            <p:nvSpPr>
              <p:cNvPr id="107589"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90"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91"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29" name="Text Box 30"/>
          <p:cNvSpPr txBox="1">
            <a:spLocks noChangeArrowheads="1"/>
          </p:cNvSpPr>
          <p:nvPr/>
        </p:nvSpPr>
        <p:spPr bwMode="auto">
          <a:xfrm>
            <a:off x="2098675" y="2155825"/>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I3:Closed</a:t>
            </a:r>
          </a:p>
        </p:txBody>
      </p:sp>
      <p:grpSp>
        <p:nvGrpSpPr>
          <p:cNvPr id="107530" name="Group 31"/>
          <p:cNvGrpSpPr>
            <a:grpSpLocks/>
          </p:cNvGrpSpPr>
          <p:nvPr/>
        </p:nvGrpSpPr>
        <p:grpSpPr bwMode="auto">
          <a:xfrm>
            <a:off x="4665663" y="1968500"/>
            <a:ext cx="471487" cy="365125"/>
            <a:chOff x="1008" y="2496"/>
            <a:chExt cx="432" cy="336"/>
          </a:xfrm>
        </p:grpSpPr>
        <p:sp>
          <p:nvSpPr>
            <p:cNvPr id="107578"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79"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80"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81" name="Group 35"/>
            <p:cNvGrpSpPr>
              <a:grpSpLocks/>
            </p:cNvGrpSpPr>
            <p:nvPr/>
          </p:nvGrpSpPr>
          <p:grpSpPr bwMode="auto">
            <a:xfrm>
              <a:off x="1104" y="2640"/>
              <a:ext cx="336" cy="192"/>
              <a:chOff x="912" y="2976"/>
              <a:chExt cx="336" cy="192"/>
            </a:xfrm>
          </p:grpSpPr>
          <p:sp>
            <p:nvSpPr>
              <p:cNvPr id="107582"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83"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84"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31" name="Text Box 39"/>
          <p:cNvSpPr txBox="1">
            <a:spLocks noChangeArrowheads="1"/>
          </p:cNvSpPr>
          <p:nvPr/>
        </p:nvSpPr>
        <p:spPr bwMode="auto">
          <a:xfrm>
            <a:off x="4449763" y="1820863"/>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A.I1:Closed</a:t>
            </a:r>
          </a:p>
        </p:txBody>
      </p:sp>
      <p:grpSp>
        <p:nvGrpSpPr>
          <p:cNvPr id="107532" name="Group 40"/>
          <p:cNvGrpSpPr>
            <a:grpSpLocks/>
          </p:cNvGrpSpPr>
          <p:nvPr/>
        </p:nvGrpSpPr>
        <p:grpSpPr bwMode="auto">
          <a:xfrm>
            <a:off x="4449763" y="2805113"/>
            <a:ext cx="469900" cy="365125"/>
            <a:chOff x="384" y="3312"/>
            <a:chExt cx="432" cy="336"/>
          </a:xfrm>
        </p:grpSpPr>
        <p:sp>
          <p:nvSpPr>
            <p:cNvPr id="107571"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72"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73"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74" name="Group 44"/>
            <p:cNvGrpSpPr>
              <a:grpSpLocks/>
            </p:cNvGrpSpPr>
            <p:nvPr/>
          </p:nvGrpSpPr>
          <p:grpSpPr bwMode="auto">
            <a:xfrm>
              <a:off x="480" y="3456"/>
              <a:ext cx="336" cy="192"/>
              <a:chOff x="912" y="2976"/>
              <a:chExt cx="336" cy="192"/>
            </a:xfrm>
          </p:grpSpPr>
          <p:sp>
            <p:nvSpPr>
              <p:cNvPr id="107575"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76"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77"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33" name="Text Box 48"/>
          <p:cNvSpPr txBox="1">
            <a:spLocks noChangeArrowheads="1"/>
          </p:cNvSpPr>
          <p:nvPr/>
        </p:nvSpPr>
        <p:spPr bwMode="auto">
          <a:xfrm>
            <a:off x="4291013" y="2657475"/>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A.I2:Closed</a:t>
            </a:r>
          </a:p>
        </p:txBody>
      </p:sp>
      <p:grpSp>
        <p:nvGrpSpPr>
          <p:cNvPr id="107534" name="Group 49"/>
          <p:cNvGrpSpPr>
            <a:grpSpLocks/>
          </p:cNvGrpSpPr>
          <p:nvPr/>
        </p:nvGrpSpPr>
        <p:grpSpPr bwMode="auto">
          <a:xfrm>
            <a:off x="7215188" y="3748088"/>
            <a:ext cx="471487" cy="366712"/>
            <a:chOff x="1008" y="2496"/>
            <a:chExt cx="432" cy="336"/>
          </a:xfrm>
        </p:grpSpPr>
        <p:sp>
          <p:nvSpPr>
            <p:cNvPr id="107564"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65"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66"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67" name="Group 53"/>
            <p:cNvGrpSpPr>
              <a:grpSpLocks/>
            </p:cNvGrpSpPr>
            <p:nvPr/>
          </p:nvGrpSpPr>
          <p:grpSpPr bwMode="auto">
            <a:xfrm>
              <a:off x="1104" y="2640"/>
              <a:ext cx="336" cy="192"/>
              <a:chOff x="912" y="2976"/>
              <a:chExt cx="336" cy="192"/>
            </a:xfrm>
          </p:grpSpPr>
          <p:sp>
            <p:nvSpPr>
              <p:cNvPr id="107568"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69"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70"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35" name="Text Box 57"/>
          <p:cNvSpPr txBox="1">
            <a:spLocks noChangeArrowheads="1"/>
          </p:cNvSpPr>
          <p:nvPr/>
        </p:nvSpPr>
        <p:spPr bwMode="auto">
          <a:xfrm>
            <a:off x="7005638" y="3603625"/>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SD.I1:Open</a:t>
            </a:r>
          </a:p>
        </p:txBody>
      </p:sp>
      <p:grpSp>
        <p:nvGrpSpPr>
          <p:cNvPr id="107536" name="Group 58"/>
          <p:cNvGrpSpPr>
            <a:grpSpLocks/>
          </p:cNvGrpSpPr>
          <p:nvPr/>
        </p:nvGrpSpPr>
        <p:grpSpPr bwMode="auto">
          <a:xfrm>
            <a:off x="6796088" y="4638675"/>
            <a:ext cx="469900" cy="365125"/>
            <a:chOff x="384" y="3312"/>
            <a:chExt cx="432" cy="336"/>
          </a:xfrm>
        </p:grpSpPr>
        <p:sp>
          <p:nvSpPr>
            <p:cNvPr id="107557"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8"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9"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60" name="Group 62"/>
            <p:cNvGrpSpPr>
              <a:grpSpLocks/>
            </p:cNvGrpSpPr>
            <p:nvPr/>
          </p:nvGrpSpPr>
          <p:grpSpPr bwMode="auto">
            <a:xfrm>
              <a:off x="480" y="3456"/>
              <a:ext cx="336" cy="192"/>
              <a:chOff x="912" y="2976"/>
              <a:chExt cx="336" cy="192"/>
            </a:xfrm>
          </p:grpSpPr>
          <p:sp>
            <p:nvSpPr>
              <p:cNvPr id="107561"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62"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63"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37" name="Text Box 66"/>
          <p:cNvSpPr txBox="1">
            <a:spLocks noChangeArrowheads="1"/>
          </p:cNvSpPr>
          <p:nvPr/>
        </p:nvSpPr>
        <p:spPr bwMode="auto">
          <a:xfrm>
            <a:off x="6535738" y="4491038"/>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SD.I2:Open</a:t>
            </a:r>
          </a:p>
        </p:txBody>
      </p:sp>
      <p:grpSp>
        <p:nvGrpSpPr>
          <p:cNvPr id="107538" name="Group 67"/>
          <p:cNvGrpSpPr>
            <a:grpSpLocks/>
          </p:cNvGrpSpPr>
          <p:nvPr/>
        </p:nvGrpSpPr>
        <p:grpSpPr bwMode="auto">
          <a:xfrm>
            <a:off x="7737475" y="4429125"/>
            <a:ext cx="469900" cy="366713"/>
            <a:chOff x="1114" y="3278"/>
            <a:chExt cx="432" cy="336"/>
          </a:xfrm>
        </p:grpSpPr>
        <p:sp>
          <p:nvSpPr>
            <p:cNvPr id="107550"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1"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2"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7553" name="Group 71"/>
            <p:cNvGrpSpPr>
              <a:grpSpLocks/>
            </p:cNvGrpSpPr>
            <p:nvPr/>
          </p:nvGrpSpPr>
          <p:grpSpPr bwMode="auto">
            <a:xfrm>
              <a:off x="1210" y="3422"/>
              <a:ext cx="336" cy="192"/>
              <a:chOff x="912" y="2976"/>
              <a:chExt cx="336" cy="192"/>
            </a:xfrm>
          </p:grpSpPr>
          <p:sp>
            <p:nvSpPr>
              <p:cNvPr id="107554"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5"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6"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7539" name="Text Box 75"/>
          <p:cNvSpPr txBox="1">
            <a:spLocks noChangeArrowheads="1"/>
          </p:cNvSpPr>
          <p:nvPr/>
        </p:nvSpPr>
        <p:spPr bwMode="auto">
          <a:xfrm>
            <a:off x="7372350" y="4189413"/>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SD.I3:Open</a:t>
            </a:r>
          </a:p>
        </p:txBody>
      </p:sp>
      <p:sp>
        <p:nvSpPr>
          <p:cNvPr id="107540"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7541"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78286" name="Text Box 78"/>
          <p:cNvSpPr txBox="1">
            <a:spLocks noChangeArrowheads="1"/>
          </p:cNvSpPr>
          <p:nvPr/>
        </p:nvSpPr>
        <p:spPr bwMode="auto">
          <a:xfrm>
            <a:off x="6838950" y="6094413"/>
            <a:ext cx="1755775" cy="376237"/>
          </a:xfrm>
          <a:prstGeom prst="rect">
            <a:avLst/>
          </a:prstGeom>
          <a:solidFill>
            <a:srgbClr val="00D564"/>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solidFill>
                  <a:srgbClr val="FFFFFF"/>
                </a:solidFill>
                <a:latin typeface="Times New Roman" charset="0"/>
              </a:rPr>
              <a:t>Implementation</a:t>
            </a:r>
          </a:p>
        </p:txBody>
      </p:sp>
      <p:sp>
        <p:nvSpPr>
          <p:cNvPr id="478287" name="Text Box 79"/>
          <p:cNvSpPr txBox="1">
            <a:spLocks noChangeArrowheads="1"/>
          </p:cNvSpPr>
          <p:nvPr/>
        </p:nvSpPr>
        <p:spPr bwMode="auto">
          <a:xfrm>
            <a:off x="4057650" y="5041900"/>
            <a:ext cx="854075" cy="376238"/>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Design</a:t>
            </a:r>
          </a:p>
        </p:txBody>
      </p:sp>
      <p:sp>
        <p:nvSpPr>
          <p:cNvPr id="478288" name="Text Box 80"/>
          <p:cNvSpPr txBox="1">
            <a:spLocks noChangeArrowheads="1"/>
          </p:cNvSpPr>
          <p:nvPr/>
        </p:nvSpPr>
        <p:spPr bwMode="auto">
          <a:xfrm>
            <a:off x="1503363" y="3987800"/>
            <a:ext cx="1019175" cy="376238"/>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Analysis</a:t>
            </a:r>
          </a:p>
        </p:txBody>
      </p:sp>
      <p:cxnSp>
        <p:nvCxnSpPr>
          <p:cNvPr id="107545" name="AutoShape 81"/>
          <p:cNvCxnSpPr>
            <a:cxnSpLocks noChangeShapeType="1"/>
            <a:stCxn id="478288" idx="3"/>
            <a:endCxn id="478287" idx="1"/>
          </p:cNvCxnSpPr>
          <p:nvPr/>
        </p:nvCxnSpPr>
        <p:spPr bwMode="auto">
          <a:xfrm>
            <a:off x="2522538" y="4176713"/>
            <a:ext cx="1535112" cy="1054100"/>
          </a:xfrm>
          <a:prstGeom prst="bentConnector3">
            <a:avLst>
              <a:gd name="adj1" fmla="val 4994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7546" name="AutoShape 82"/>
          <p:cNvCxnSpPr>
            <a:cxnSpLocks noChangeShapeType="1"/>
            <a:stCxn id="478287" idx="3"/>
            <a:endCxn id="478286" idx="1"/>
          </p:cNvCxnSpPr>
          <p:nvPr/>
        </p:nvCxnSpPr>
        <p:spPr bwMode="auto">
          <a:xfrm>
            <a:off x="4911725" y="5230813"/>
            <a:ext cx="1927225" cy="105251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7547" name="Line 83"/>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48" name="Line 84"/>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49" name="Line 85"/>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821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Waterfall Model: Project is Done</a:t>
            </a:r>
          </a:p>
        </p:txBody>
      </p:sp>
      <p:sp>
        <p:nvSpPr>
          <p:cNvPr id="109571"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09572" name="Group 4"/>
          <p:cNvGrpSpPr>
            <a:grpSpLocks/>
          </p:cNvGrpSpPr>
          <p:nvPr/>
        </p:nvGrpSpPr>
        <p:grpSpPr bwMode="auto">
          <a:xfrm>
            <a:off x="1887538" y="1519238"/>
            <a:ext cx="471487" cy="365125"/>
            <a:chOff x="1008" y="2496"/>
            <a:chExt cx="432" cy="336"/>
          </a:xfrm>
        </p:grpSpPr>
        <p:sp>
          <p:nvSpPr>
            <p:cNvPr id="109647"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48"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49"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50" name="Group 8"/>
            <p:cNvGrpSpPr>
              <a:grpSpLocks/>
            </p:cNvGrpSpPr>
            <p:nvPr/>
          </p:nvGrpSpPr>
          <p:grpSpPr bwMode="auto">
            <a:xfrm>
              <a:off x="1104" y="2640"/>
              <a:ext cx="336" cy="192"/>
              <a:chOff x="912" y="2976"/>
              <a:chExt cx="336" cy="192"/>
            </a:xfrm>
          </p:grpSpPr>
          <p:sp>
            <p:nvSpPr>
              <p:cNvPr id="109651"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52"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53"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73" name="Text Box 12"/>
          <p:cNvSpPr txBox="1">
            <a:spLocks noChangeArrowheads="1"/>
          </p:cNvSpPr>
          <p:nvPr/>
        </p:nvSpPr>
        <p:spPr bwMode="auto">
          <a:xfrm>
            <a:off x="1670050" y="13716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I1:Closed</a:t>
            </a:r>
          </a:p>
        </p:txBody>
      </p:sp>
      <p:grpSp>
        <p:nvGrpSpPr>
          <p:cNvPr id="109574" name="Group 13"/>
          <p:cNvGrpSpPr>
            <a:grpSpLocks/>
          </p:cNvGrpSpPr>
          <p:nvPr/>
        </p:nvGrpSpPr>
        <p:grpSpPr bwMode="auto">
          <a:xfrm>
            <a:off x="1389063" y="2254250"/>
            <a:ext cx="471487" cy="365125"/>
            <a:chOff x="384" y="3312"/>
            <a:chExt cx="432" cy="336"/>
          </a:xfrm>
        </p:grpSpPr>
        <p:sp>
          <p:nvSpPr>
            <p:cNvPr id="109640"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41"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42"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43" name="Group 17"/>
            <p:cNvGrpSpPr>
              <a:grpSpLocks/>
            </p:cNvGrpSpPr>
            <p:nvPr/>
          </p:nvGrpSpPr>
          <p:grpSpPr bwMode="auto">
            <a:xfrm>
              <a:off x="480" y="3456"/>
              <a:ext cx="336" cy="192"/>
              <a:chOff x="912" y="2976"/>
              <a:chExt cx="336" cy="192"/>
            </a:xfrm>
          </p:grpSpPr>
          <p:sp>
            <p:nvSpPr>
              <p:cNvPr id="109644"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75" name="Text Box 21"/>
          <p:cNvSpPr txBox="1">
            <a:spLocks noChangeArrowheads="1"/>
          </p:cNvSpPr>
          <p:nvPr/>
        </p:nvSpPr>
        <p:spPr bwMode="auto">
          <a:xfrm>
            <a:off x="1231900" y="21082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I2:Closed</a:t>
            </a:r>
          </a:p>
        </p:txBody>
      </p:sp>
      <p:grpSp>
        <p:nvGrpSpPr>
          <p:cNvPr id="109576" name="Group 22"/>
          <p:cNvGrpSpPr>
            <a:grpSpLocks/>
          </p:cNvGrpSpPr>
          <p:nvPr/>
        </p:nvGrpSpPr>
        <p:grpSpPr bwMode="auto">
          <a:xfrm>
            <a:off x="2254250" y="2301875"/>
            <a:ext cx="471488" cy="365125"/>
            <a:chOff x="1114" y="3278"/>
            <a:chExt cx="432" cy="336"/>
          </a:xfrm>
        </p:grpSpPr>
        <p:sp>
          <p:nvSpPr>
            <p:cNvPr id="109633"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34"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35"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36" name="Group 26"/>
            <p:cNvGrpSpPr>
              <a:grpSpLocks/>
            </p:cNvGrpSpPr>
            <p:nvPr/>
          </p:nvGrpSpPr>
          <p:grpSpPr bwMode="auto">
            <a:xfrm>
              <a:off x="1210" y="3422"/>
              <a:ext cx="336" cy="192"/>
              <a:chOff x="912" y="2976"/>
              <a:chExt cx="336" cy="192"/>
            </a:xfrm>
          </p:grpSpPr>
          <p:sp>
            <p:nvSpPr>
              <p:cNvPr id="109637"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77" name="Text Box 30"/>
          <p:cNvSpPr txBox="1">
            <a:spLocks noChangeArrowheads="1"/>
          </p:cNvSpPr>
          <p:nvPr/>
        </p:nvSpPr>
        <p:spPr bwMode="auto">
          <a:xfrm>
            <a:off x="2098675" y="2155825"/>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I3:Closed</a:t>
            </a:r>
          </a:p>
        </p:txBody>
      </p:sp>
      <p:grpSp>
        <p:nvGrpSpPr>
          <p:cNvPr id="109578" name="Group 31"/>
          <p:cNvGrpSpPr>
            <a:grpSpLocks/>
          </p:cNvGrpSpPr>
          <p:nvPr/>
        </p:nvGrpSpPr>
        <p:grpSpPr bwMode="auto">
          <a:xfrm>
            <a:off x="4665663" y="1968500"/>
            <a:ext cx="471487" cy="365125"/>
            <a:chOff x="1008" y="2496"/>
            <a:chExt cx="432" cy="336"/>
          </a:xfrm>
        </p:grpSpPr>
        <p:sp>
          <p:nvSpPr>
            <p:cNvPr id="109626"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27"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28"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29" name="Group 35"/>
            <p:cNvGrpSpPr>
              <a:grpSpLocks/>
            </p:cNvGrpSpPr>
            <p:nvPr/>
          </p:nvGrpSpPr>
          <p:grpSpPr bwMode="auto">
            <a:xfrm>
              <a:off x="1104" y="2640"/>
              <a:ext cx="336" cy="192"/>
              <a:chOff x="912" y="2976"/>
              <a:chExt cx="336" cy="192"/>
            </a:xfrm>
          </p:grpSpPr>
          <p:sp>
            <p:nvSpPr>
              <p:cNvPr id="109630"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79" name="Text Box 39"/>
          <p:cNvSpPr txBox="1">
            <a:spLocks noChangeArrowheads="1"/>
          </p:cNvSpPr>
          <p:nvPr/>
        </p:nvSpPr>
        <p:spPr bwMode="auto">
          <a:xfrm>
            <a:off x="4449763" y="1820863"/>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A.I1:Closed</a:t>
            </a:r>
          </a:p>
        </p:txBody>
      </p:sp>
      <p:grpSp>
        <p:nvGrpSpPr>
          <p:cNvPr id="109580" name="Group 40"/>
          <p:cNvGrpSpPr>
            <a:grpSpLocks/>
          </p:cNvGrpSpPr>
          <p:nvPr/>
        </p:nvGrpSpPr>
        <p:grpSpPr bwMode="auto">
          <a:xfrm>
            <a:off x="4449763" y="2805113"/>
            <a:ext cx="469900" cy="365125"/>
            <a:chOff x="384" y="3312"/>
            <a:chExt cx="432" cy="336"/>
          </a:xfrm>
        </p:grpSpPr>
        <p:sp>
          <p:nvSpPr>
            <p:cNvPr id="109619"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20"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21"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22" name="Group 44"/>
            <p:cNvGrpSpPr>
              <a:grpSpLocks/>
            </p:cNvGrpSpPr>
            <p:nvPr/>
          </p:nvGrpSpPr>
          <p:grpSpPr bwMode="auto">
            <a:xfrm>
              <a:off x="480" y="3456"/>
              <a:ext cx="336" cy="192"/>
              <a:chOff x="912" y="2976"/>
              <a:chExt cx="336" cy="192"/>
            </a:xfrm>
          </p:grpSpPr>
          <p:sp>
            <p:nvSpPr>
              <p:cNvPr id="109623"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1" name="Text Box 48"/>
          <p:cNvSpPr txBox="1">
            <a:spLocks noChangeArrowheads="1"/>
          </p:cNvSpPr>
          <p:nvPr/>
        </p:nvSpPr>
        <p:spPr bwMode="auto">
          <a:xfrm>
            <a:off x="4291013" y="2657475"/>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A.I2:Closed</a:t>
            </a:r>
          </a:p>
        </p:txBody>
      </p:sp>
      <p:grpSp>
        <p:nvGrpSpPr>
          <p:cNvPr id="109582" name="Group 49"/>
          <p:cNvGrpSpPr>
            <a:grpSpLocks/>
          </p:cNvGrpSpPr>
          <p:nvPr/>
        </p:nvGrpSpPr>
        <p:grpSpPr bwMode="auto">
          <a:xfrm>
            <a:off x="7215188" y="3748088"/>
            <a:ext cx="471487" cy="366712"/>
            <a:chOff x="1008" y="2496"/>
            <a:chExt cx="432" cy="336"/>
          </a:xfrm>
        </p:grpSpPr>
        <p:sp>
          <p:nvSpPr>
            <p:cNvPr id="109612"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13"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14"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15" name="Group 53"/>
            <p:cNvGrpSpPr>
              <a:grpSpLocks/>
            </p:cNvGrpSpPr>
            <p:nvPr/>
          </p:nvGrpSpPr>
          <p:grpSpPr bwMode="auto">
            <a:xfrm>
              <a:off x="1104" y="2640"/>
              <a:ext cx="336" cy="192"/>
              <a:chOff x="912" y="2976"/>
              <a:chExt cx="336" cy="192"/>
            </a:xfrm>
          </p:grpSpPr>
          <p:sp>
            <p:nvSpPr>
              <p:cNvPr id="109616"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17"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18"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3" name="Text Box 57"/>
          <p:cNvSpPr txBox="1">
            <a:spLocks noChangeArrowheads="1"/>
          </p:cNvSpPr>
          <p:nvPr/>
        </p:nvSpPr>
        <p:spPr bwMode="auto">
          <a:xfrm>
            <a:off x="7005638" y="3603625"/>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SD.I1:Open</a:t>
            </a:r>
          </a:p>
        </p:txBody>
      </p:sp>
      <p:grpSp>
        <p:nvGrpSpPr>
          <p:cNvPr id="109584" name="Group 58"/>
          <p:cNvGrpSpPr>
            <a:grpSpLocks/>
          </p:cNvGrpSpPr>
          <p:nvPr/>
        </p:nvGrpSpPr>
        <p:grpSpPr bwMode="auto">
          <a:xfrm>
            <a:off x="6796088" y="4638675"/>
            <a:ext cx="469900" cy="365125"/>
            <a:chOff x="384" y="3312"/>
            <a:chExt cx="432" cy="336"/>
          </a:xfrm>
        </p:grpSpPr>
        <p:sp>
          <p:nvSpPr>
            <p:cNvPr id="109605"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06"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07"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08" name="Group 62"/>
            <p:cNvGrpSpPr>
              <a:grpSpLocks/>
            </p:cNvGrpSpPr>
            <p:nvPr/>
          </p:nvGrpSpPr>
          <p:grpSpPr bwMode="auto">
            <a:xfrm>
              <a:off x="480" y="3456"/>
              <a:ext cx="336" cy="192"/>
              <a:chOff x="912" y="2976"/>
              <a:chExt cx="336" cy="192"/>
            </a:xfrm>
          </p:grpSpPr>
          <p:sp>
            <p:nvSpPr>
              <p:cNvPr id="109609"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10"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11"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5" name="Text Box 66"/>
          <p:cNvSpPr txBox="1">
            <a:spLocks noChangeArrowheads="1"/>
          </p:cNvSpPr>
          <p:nvPr/>
        </p:nvSpPr>
        <p:spPr bwMode="auto">
          <a:xfrm>
            <a:off x="6535738" y="4491038"/>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SD.I2:Open</a:t>
            </a:r>
          </a:p>
        </p:txBody>
      </p:sp>
      <p:grpSp>
        <p:nvGrpSpPr>
          <p:cNvPr id="109586" name="Group 67"/>
          <p:cNvGrpSpPr>
            <a:grpSpLocks/>
          </p:cNvGrpSpPr>
          <p:nvPr/>
        </p:nvGrpSpPr>
        <p:grpSpPr bwMode="auto">
          <a:xfrm>
            <a:off x="7737475" y="4429125"/>
            <a:ext cx="469900" cy="366713"/>
            <a:chOff x="1114" y="3278"/>
            <a:chExt cx="432" cy="336"/>
          </a:xfrm>
        </p:grpSpPr>
        <p:sp>
          <p:nvSpPr>
            <p:cNvPr id="109598"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9"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00"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09601" name="Group 71"/>
            <p:cNvGrpSpPr>
              <a:grpSpLocks/>
            </p:cNvGrpSpPr>
            <p:nvPr/>
          </p:nvGrpSpPr>
          <p:grpSpPr bwMode="auto">
            <a:xfrm>
              <a:off x="1210" y="3422"/>
              <a:ext cx="336" cy="192"/>
              <a:chOff x="912" y="2976"/>
              <a:chExt cx="336" cy="192"/>
            </a:xfrm>
          </p:grpSpPr>
          <p:sp>
            <p:nvSpPr>
              <p:cNvPr id="109602"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03"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604"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7" name="Text Box 75"/>
          <p:cNvSpPr txBox="1">
            <a:spLocks noChangeArrowheads="1"/>
          </p:cNvSpPr>
          <p:nvPr/>
        </p:nvSpPr>
        <p:spPr bwMode="auto">
          <a:xfrm>
            <a:off x="7372350" y="4189413"/>
            <a:ext cx="830263"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SD.I3:Open</a:t>
            </a:r>
          </a:p>
        </p:txBody>
      </p:sp>
      <p:sp>
        <p:nvSpPr>
          <p:cNvPr id="109588"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09589"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80334" name="Text Box 78"/>
          <p:cNvSpPr txBox="1">
            <a:spLocks noChangeArrowheads="1"/>
          </p:cNvSpPr>
          <p:nvPr/>
        </p:nvSpPr>
        <p:spPr bwMode="auto">
          <a:xfrm>
            <a:off x="6838950" y="6094413"/>
            <a:ext cx="1755775" cy="37623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Implementation</a:t>
            </a:r>
          </a:p>
        </p:txBody>
      </p:sp>
      <p:sp>
        <p:nvSpPr>
          <p:cNvPr id="480335" name="Text Box 79"/>
          <p:cNvSpPr txBox="1">
            <a:spLocks noChangeArrowheads="1"/>
          </p:cNvSpPr>
          <p:nvPr/>
        </p:nvSpPr>
        <p:spPr bwMode="auto">
          <a:xfrm>
            <a:off x="4057650" y="5041900"/>
            <a:ext cx="854075" cy="376238"/>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Design</a:t>
            </a:r>
          </a:p>
        </p:txBody>
      </p:sp>
      <p:sp>
        <p:nvSpPr>
          <p:cNvPr id="480336" name="Text Box 80"/>
          <p:cNvSpPr txBox="1">
            <a:spLocks noChangeArrowheads="1"/>
          </p:cNvSpPr>
          <p:nvPr/>
        </p:nvSpPr>
        <p:spPr bwMode="auto">
          <a:xfrm>
            <a:off x="1503363" y="3987800"/>
            <a:ext cx="1019175" cy="376238"/>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a:latin typeface="Times New Roman" charset="0"/>
              </a:rPr>
              <a:t>Analysis</a:t>
            </a:r>
          </a:p>
        </p:txBody>
      </p:sp>
      <p:cxnSp>
        <p:nvCxnSpPr>
          <p:cNvPr id="109593" name="AutoShape 81"/>
          <p:cNvCxnSpPr>
            <a:cxnSpLocks noChangeShapeType="1"/>
            <a:stCxn id="480336" idx="3"/>
            <a:endCxn id="480335" idx="1"/>
          </p:cNvCxnSpPr>
          <p:nvPr/>
        </p:nvCxnSpPr>
        <p:spPr bwMode="auto">
          <a:xfrm>
            <a:off x="2522538" y="4176713"/>
            <a:ext cx="1535112" cy="1054100"/>
          </a:xfrm>
          <a:prstGeom prst="bentConnector3">
            <a:avLst>
              <a:gd name="adj1" fmla="val 4994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9594" name="AutoShape 82"/>
          <p:cNvCxnSpPr>
            <a:cxnSpLocks noChangeShapeType="1"/>
            <a:stCxn id="480335" idx="3"/>
            <a:endCxn id="480334" idx="1"/>
          </p:cNvCxnSpPr>
          <p:nvPr/>
        </p:nvCxnSpPr>
        <p:spPr bwMode="auto">
          <a:xfrm>
            <a:off x="4911725" y="5230813"/>
            <a:ext cx="1927225" cy="105251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9595" name="Line 83"/>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6" name="Line 84"/>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7" name="Line 85"/>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903261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Issue-Based Model: Analysis Phase</a:t>
            </a:r>
          </a:p>
        </p:txBody>
      </p:sp>
      <p:sp>
        <p:nvSpPr>
          <p:cNvPr id="111619"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11620" name="Group 4"/>
          <p:cNvGrpSpPr>
            <a:grpSpLocks/>
          </p:cNvGrpSpPr>
          <p:nvPr/>
        </p:nvGrpSpPr>
        <p:grpSpPr bwMode="auto">
          <a:xfrm>
            <a:off x="1887538" y="1519238"/>
            <a:ext cx="471487" cy="365125"/>
            <a:chOff x="1008" y="2496"/>
            <a:chExt cx="432" cy="336"/>
          </a:xfrm>
        </p:grpSpPr>
        <p:sp>
          <p:nvSpPr>
            <p:cNvPr id="111663"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65"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1666" name="Group 8"/>
            <p:cNvGrpSpPr>
              <a:grpSpLocks/>
            </p:cNvGrpSpPr>
            <p:nvPr/>
          </p:nvGrpSpPr>
          <p:grpSpPr bwMode="auto">
            <a:xfrm>
              <a:off x="1104" y="2640"/>
              <a:ext cx="336" cy="192"/>
              <a:chOff x="912" y="2976"/>
              <a:chExt cx="336" cy="192"/>
            </a:xfrm>
          </p:grpSpPr>
          <p:sp>
            <p:nvSpPr>
              <p:cNvPr id="111667"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68"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621" name="Text Box 12"/>
          <p:cNvSpPr txBox="1">
            <a:spLocks noChangeArrowheads="1"/>
          </p:cNvSpPr>
          <p:nvPr/>
        </p:nvSpPr>
        <p:spPr bwMode="auto">
          <a:xfrm>
            <a:off x="1670050" y="1371600"/>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I1:Open</a:t>
            </a:r>
          </a:p>
        </p:txBody>
      </p:sp>
      <p:grpSp>
        <p:nvGrpSpPr>
          <p:cNvPr id="111622" name="Group 13"/>
          <p:cNvGrpSpPr>
            <a:grpSpLocks/>
          </p:cNvGrpSpPr>
          <p:nvPr/>
        </p:nvGrpSpPr>
        <p:grpSpPr bwMode="auto">
          <a:xfrm>
            <a:off x="1389063" y="2254250"/>
            <a:ext cx="471487" cy="365125"/>
            <a:chOff x="384" y="3312"/>
            <a:chExt cx="432" cy="336"/>
          </a:xfrm>
        </p:grpSpPr>
        <p:sp>
          <p:nvSpPr>
            <p:cNvPr id="111656"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8"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1659" name="Group 17"/>
            <p:cNvGrpSpPr>
              <a:grpSpLocks/>
            </p:cNvGrpSpPr>
            <p:nvPr/>
          </p:nvGrpSpPr>
          <p:grpSpPr bwMode="auto">
            <a:xfrm>
              <a:off x="480" y="3456"/>
              <a:ext cx="336" cy="192"/>
              <a:chOff x="912" y="2976"/>
              <a:chExt cx="336" cy="192"/>
            </a:xfrm>
          </p:grpSpPr>
          <p:sp>
            <p:nvSpPr>
              <p:cNvPr id="111660"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61"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623" name="Text Box 21"/>
          <p:cNvSpPr txBox="1">
            <a:spLocks noChangeArrowheads="1"/>
          </p:cNvSpPr>
          <p:nvPr/>
        </p:nvSpPr>
        <p:spPr bwMode="auto">
          <a:xfrm>
            <a:off x="1231900" y="2108200"/>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I2:Open</a:t>
            </a:r>
          </a:p>
        </p:txBody>
      </p:sp>
      <p:grpSp>
        <p:nvGrpSpPr>
          <p:cNvPr id="111624" name="Group 22"/>
          <p:cNvGrpSpPr>
            <a:grpSpLocks/>
          </p:cNvGrpSpPr>
          <p:nvPr/>
        </p:nvGrpSpPr>
        <p:grpSpPr bwMode="auto">
          <a:xfrm>
            <a:off x="2254250" y="2301875"/>
            <a:ext cx="471488" cy="365125"/>
            <a:chOff x="1114" y="3278"/>
            <a:chExt cx="432" cy="336"/>
          </a:xfrm>
        </p:grpSpPr>
        <p:sp>
          <p:nvSpPr>
            <p:cNvPr id="111649"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1"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1652" name="Group 26"/>
            <p:cNvGrpSpPr>
              <a:grpSpLocks/>
            </p:cNvGrpSpPr>
            <p:nvPr/>
          </p:nvGrpSpPr>
          <p:grpSpPr bwMode="auto">
            <a:xfrm>
              <a:off x="1210" y="3422"/>
              <a:ext cx="336" cy="192"/>
              <a:chOff x="912" y="2976"/>
              <a:chExt cx="336" cy="192"/>
            </a:xfrm>
          </p:grpSpPr>
          <p:sp>
            <p:nvSpPr>
              <p:cNvPr id="111653"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4"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625" name="Text Box 30"/>
          <p:cNvSpPr txBox="1">
            <a:spLocks noChangeArrowheads="1"/>
          </p:cNvSpPr>
          <p:nvPr/>
        </p:nvSpPr>
        <p:spPr bwMode="auto">
          <a:xfrm>
            <a:off x="2098675" y="2155825"/>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I3:Open</a:t>
            </a:r>
          </a:p>
        </p:txBody>
      </p:sp>
      <p:grpSp>
        <p:nvGrpSpPr>
          <p:cNvPr id="111626" name="Group 31"/>
          <p:cNvGrpSpPr>
            <a:grpSpLocks/>
          </p:cNvGrpSpPr>
          <p:nvPr/>
        </p:nvGrpSpPr>
        <p:grpSpPr bwMode="auto">
          <a:xfrm>
            <a:off x="4665663" y="1968500"/>
            <a:ext cx="471487" cy="365125"/>
            <a:chOff x="1008" y="2496"/>
            <a:chExt cx="432" cy="336"/>
          </a:xfrm>
        </p:grpSpPr>
        <p:sp>
          <p:nvSpPr>
            <p:cNvPr id="111642"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44"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1645" name="Group 35"/>
            <p:cNvGrpSpPr>
              <a:grpSpLocks/>
            </p:cNvGrpSpPr>
            <p:nvPr/>
          </p:nvGrpSpPr>
          <p:grpSpPr bwMode="auto">
            <a:xfrm>
              <a:off x="1104" y="2640"/>
              <a:ext cx="336" cy="192"/>
              <a:chOff x="912" y="2976"/>
              <a:chExt cx="336" cy="192"/>
            </a:xfrm>
          </p:grpSpPr>
          <p:sp>
            <p:nvSpPr>
              <p:cNvPr id="111646"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47"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627" name="Text Box 39"/>
          <p:cNvSpPr txBox="1">
            <a:spLocks noChangeArrowheads="1"/>
          </p:cNvSpPr>
          <p:nvPr/>
        </p:nvSpPr>
        <p:spPr bwMode="auto">
          <a:xfrm>
            <a:off x="4449763" y="1820863"/>
            <a:ext cx="75882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D.I1:Open</a:t>
            </a:r>
          </a:p>
        </p:txBody>
      </p:sp>
      <p:grpSp>
        <p:nvGrpSpPr>
          <p:cNvPr id="111628" name="Group 40"/>
          <p:cNvGrpSpPr>
            <a:grpSpLocks/>
          </p:cNvGrpSpPr>
          <p:nvPr/>
        </p:nvGrpSpPr>
        <p:grpSpPr bwMode="auto">
          <a:xfrm>
            <a:off x="7215188" y="3748088"/>
            <a:ext cx="471487" cy="366712"/>
            <a:chOff x="1008" y="2496"/>
            <a:chExt cx="432" cy="336"/>
          </a:xfrm>
        </p:grpSpPr>
        <p:sp>
          <p:nvSpPr>
            <p:cNvPr id="111635" name="Line 41"/>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36" name="Line 42"/>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37" name="Line 43"/>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1638" name="Group 44"/>
            <p:cNvGrpSpPr>
              <a:grpSpLocks/>
            </p:cNvGrpSpPr>
            <p:nvPr/>
          </p:nvGrpSpPr>
          <p:grpSpPr bwMode="auto">
            <a:xfrm>
              <a:off x="1104" y="2640"/>
              <a:ext cx="336" cy="192"/>
              <a:chOff x="912" y="2976"/>
              <a:chExt cx="336" cy="192"/>
            </a:xfrm>
          </p:grpSpPr>
          <p:sp>
            <p:nvSpPr>
              <p:cNvPr id="111639"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40"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41"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629" name="Text Box 48"/>
          <p:cNvSpPr txBox="1">
            <a:spLocks noChangeArrowheads="1"/>
          </p:cNvSpPr>
          <p:nvPr/>
        </p:nvSpPr>
        <p:spPr bwMode="auto">
          <a:xfrm>
            <a:off x="7005638" y="3603625"/>
            <a:ext cx="8921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Imp.I1:Open</a:t>
            </a:r>
          </a:p>
        </p:txBody>
      </p:sp>
      <p:sp>
        <p:nvSpPr>
          <p:cNvPr id="111630" name="Oval 49"/>
          <p:cNvSpPr>
            <a:spLocks noChangeArrowheads="1"/>
          </p:cNvSpPr>
          <p:nvPr/>
        </p:nvSpPr>
        <p:spPr bwMode="auto">
          <a:xfrm>
            <a:off x="3851275" y="1654175"/>
            <a:ext cx="1935163"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1631" name="Oval 50"/>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82355" name="Text Box 51"/>
          <p:cNvSpPr txBox="1">
            <a:spLocks noChangeArrowheads="1"/>
          </p:cNvSpPr>
          <p:nvPr/>
        </p:nvSpPr>
        <p:spPr bwMode="auto">
          <a:xfrm>
            <a:off x="1352550" y="4213225"/>
            <a:ext cx="1577975" cy="1200150"/>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latin typeface="Times New Roman" charset="0"/>
              </a:rPr>
              <a:t>Analysis:80%</a:t>
            </a:r>
          </a:p>
          <a:p>
            <a:endParaRPr lang="en-US" altLang="en-US" sz="1800" u="none" dirty="0">
              <a:solidFill>
                <a:srgbClr val="FFFFFF"/>
              </a:solidFill>
              <a:latin typeface="Times New Roman" charset="0"/>
            </a:endParaRPr>
          </a:p>
          <a:p>
            <a:endParaRPr lang="en-US" altLang="en-US" sz="1800" u="none" dirty="0">
              <a:solidFill>
                <a:srgbClr val="FFFFFF"/>
              </a:solidFill>
              <a:latin typeface="Times New Roman" charset="0"/>
            </a:endParaRPr>
          </a:p>
          <a:p>
            <a:endParaRPr lang="en-US" altLang="en-US" sz="1800" u="none" dirty="0">
              <a:solidFill>
                <a:srgbClr val="FFFFFF"/>
              </a:solidFill>
              <a:latin typeface="Times New Roman" charset="0"/>
            </a:endParaRPr>
          </a:p>
        </p:txBody>
      </p:sp>
      <p:sp>
        <p:nvSpPr>
          <p:cNvPr id="482356" name="Text Box 52"/>
          <p:cNvSpPr txBox="1">
            <a:spLocks noChangeArrowheads="1"/>
          </p:cNvSpPr>
          <p:nvPr/>
        </p:nvSpPr>
        <p:spPr bwMode="auto">
          <a:xfrm>
            <a:off x="1352550" y="4995863"/>
            <a:ext cx="1577975" cy="650875"/>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latin typeface="Times New Roman" charset="0"/>
              </a:rPr>
              <a:t>Design: 10%</a:t>
            </a:r>
          </a:p>
          <a:p>
            <a:endParaRPr lang="en-US" altLang="en-US" sz="1800" u="none" dirty="0">
              <a:solidFill>
                <a:srgbClr val="FFFFFF"/>
              </a:solidFill>
              <a:latin typeface="Times New Roman" charset="0"/>
            </a:endParaRPr>
          </a:p>
        </p:txBody>
      </p:sp>
      <p:sp>
        <p:nvSpPr>
          <p:cNvPr id="482357" name="Text Box 53"/>
          <p:cNvSpPr txBox="1">
            <a:spLocks noChangeArrowheads="1"/>
          </p:cNvSpPr>
          <p:nvPr/>
        </p:nvSpPr>
        <p:spPr bwMode="auto">
          <a:xfrm>
            <a:off x="1352550" y="5437188"/>
            <a:ext cx="1577975" cy="925512"/>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err="1">
                <a:latin typeface="Times New Roman" charset="0"/>
              </a:rPr>
              <a:t>Implemen-tation</a:t>
            </a:r>
            <a:r>
              <a:rPr lang="en-US" altLang="en-US" sz="1800" u="none" dirty="0">
                <a:latin typeface="Times New Roman" charset="0"/>
              </a:rPr>
              <a:t>: 10%</a:t>
            </a:r>
          </a:p>
          <a:p>
            <a:endParaRPr lang="en-US" altLang="en-US" sz="1800" u="none" dirty="0">
              <a:solidFill>
                <a:srgbClr val="FFFFFF"/>
              </a:solidFill>
              <a:latin typeface="Times New Roman" charset="0"/>
            </a:endParaRPr>
          </a:p>
        </p:txBody>
      </p:sp>
    </p:spTree>
    <p:extLst>
      <p:ext uri="{BB962C8B-B14F-4D97-AF65-F5344CB8AC3E}">
        <p14:creationId xmlns:p14="http://schemas.microsoft.com/office/powerpoint/2010/main" val="3325457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738" y="200025"/>
            <a:ext cx="1866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rgbClr val="FF0000"/>
                </a:solidFill>
                <a:latin typeface="Helvetica" charset="0"/>
                <a:ea typeface="ＭＳ Ｐゴシック" pitchFamily="32" charset="-128"/>
              </a:defRPr>
            </a:lvl1pPr>
            <a:lvl2pPr marL="37931725" indent="-37474525">
              <a:defRPr sz="2400" b="1">
                <a:solidFill>
                  <a:srgbClr val="FF0000"/>
                </a:solidFill>
                <a:latin typeface="Helvetica" charset="0"/>
                <a:ea typeface="ＭＳ Ｐゴシック" pitchFamily="32" charset="-128"/>
              </a:defRPr>
            </a:lvl2pPr>
            <a:lvl3pPr marL="1143000" indent="-228600">
              <a:defRPr sz="2400" b="1">
                <a:solidFill>
                  <a:srgbClr val="FF0000"/>
                </a:solidFill>
                <a:latin typeface="Helvetica" charset="0"/>
                <a:ea typeface="ＭＳ Ｐゴシック" pitchFamily="32" charset="-128"/>
              </a:defRPr>
            </a:lvl3pPr>
            <a:lvl4pPr marL="1600200" indent="-228600">
              <a:defRPr sz="2400" b="1">
                <a:solidFill>
                  <a:srgbClr val="FF0000"/>
                </a:solidFill>
                <a:latin typeface="Helvetica" charset="0"/>
                <a:ea typeface="ＭＳ Ｐゴシック" pitchFamily="32" charset="-128"/>
              </a:defRPr>
            </a:lvl4pPr>
            <a:lvl5pPr marL="2057400" indent="-228600">
              <a:defRPr sz="2400" b="1">
                <a:solidFill>
                  <a:srgbClr val="FF0000"/>
                </a:solidFill>
                <a:latin typeface="Helvetica" charset="0"/>
                <a:ea typeface="ＭＳ Ｐゴシック" pitchFamily="32" charset="-128"/>
              </a:defRPr>
            </a:lvl5pPr>
            <a:lvl6pPr marL="25146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6pPr>
            <a:lvl7pPr marL="29718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7pPr>
            <a:lvl8pPr marL="34290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8pPr>
            <a:lvl9pPr marL="3886200" indent="-228600" algn="ctr" eaLnBrk="0" fontAlgn="base" hangingPunct="0">
              <a:spcBef>
                <a:spcPct val="0"/>
              </a:spcBef>
              <a:spcAft>
                <a:spcPct val="0"/>
              </a:spcAft>
              <a:defRPr sz="2400" b="1">
                <a:solidFill>
                  <a:srgbClr val="FF0000"/>
                </a:solidFill>
                <a:latin typeface="Helvetica" charset="0"/>
                <a:ea typeface="ＭＳ Ｐゴシック" pitchFamily="32" charset="-128"/>
              </a:defRPr>
            </a:lvl9pPr>
          </a:lstStyle>
          <a:p>
            <a:endParaRPr lang="en-US" altLang="en-US"/>
          </a:p>
        </p:txBody>
      </p:sp>
      <p:sp>
        <p:nvSpPr>
          <p:cNvPr id="21507" name="Rectangle 3"/>
          <p:cNvSpPr>
            <a:spLocks noGrp="1" noChangeArrowheads="1"/>
          </p:cNvSpPr>
          <p:nvPr>
            <p:ph type="title"/>
          </p:nvPr>
        </p:nvSpPr>
        <p:spPr/>
        <p:txBody>
          <a:bodyPr/>
          <a:lstStyle/>
          <a:p>
            <a:r>
              <a:rPr lang="en-US" altLang="en-US" sz="3400" smtClean="0">
                <a:ea typeface="ＭＳ Ｐゴシック" pitchFamily="32" charset="-128"/>
              </a:rPr>
              <a:t>Abstraction</a:t>
            </a:r>
          </a:p>
        </p:txBody>
      </p:sp>
      <p:pic>
        <p:nvPicPr>
          <p:cNvPr id="330757" name="Picture 5" descr="Toytr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6709" y="4586287"/>
            <a:ext cx="23622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58" name="Rectangle 6"/>
          <p:cNvSpPr>
            <a:spLocks noChangeArrowheads="1"/>
          </p:cNvSpPr>
          <p:nvPr/>
        </p:nvSpPr>
        <p:spPr bwMode="auto">
          <a:xfrm>
            <a:off x="544513" y="1171575"/>
            <a:ext cx="82296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lgn="l">
              <a:lnSpc>
                <a:spcPct val="90000"/>
              </a:lnSpc>
              <a:spcBef>
                <a:spcPct val="30000"/>
              </a:spcBef>
              <a:buClr>
                <a:schemeClr val="tx2"/>
              </a:buClr>
              <a:buFont typeface="Times" charset="0"/>
              <a:buChar char="•"/>
              <a:defRPr sz="2400">
                <a:solidFill>
                  <a:schemeClr val="tx1"/>
                </a:solidFill>
                <a:latin typeface="Verdana" charset="0"/>
                <a:ea typeface="ＭＳ Ｐゴシック" pitchFamily="32" charset="-128"/>
              </a:defRPr>
            </a:lvl1pPr>
            <a:lvl2pPr marL="685800" indent="-228600" algn="l">
              <a:lnSpc>
                <a:spcPct val="90000"/>
              </a:lnSpc>
              <a:spcBef>
                <a:spcPct val="30000"/>
              </a:spcBef>
              <a:buClr>
                <a:schemeClr val="hlink"/>
              </a:buClr>
              <a:buSzPct val="100000"/>
              <a:buFont typeface="Times" charset="0"/>
              <a:buChar char="•"/>
              <a:defRPr sz="2000">
                <a:solidFill>
                  <a:schemeClr val="tx1"/>
                </a:solidFill>
                <a:latin typeface="Verdana" charset="0"/>
                <a:ea typeface="ＭＳ Ｐゴシック" pitchFamily="32" charset="-128"/>
              </a:defRPr>
            </a:lvl2pPr>
            <a:lvl3pPr marL="1143000" indent="-228600" algn="l">
              <a:lnSpc>
                <a:spcPct val="90000"/>
              </a:lnSpc>
              <a:spcBef>
                <a:spcPct val="30000"/>
              </a:spcBef>
              <a:buClr>
                <a:schemeClr val="tx2"/>
              </a:buClr>
              <a:buFont typeface="Times" charset="0"/>
              <a:buChar char="•"/>
              <a:defRPr sz="2000">
                <a:solidFill>
                  <a:schemeClr val="tx1"/>
                </a:solidFill>
                <a:latin typeface="Verdana" charset="0"/>
                <a:ea typeface="ＭＳ Ｐゴシック" pitchFamily="32" charset="-128"/>
              </a:defRPr>
            </a:lvl3pPr>
            <a:lvl4pPr marL="15430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4pPr>
            <a:lvl5pPr marL="2000250" indent="-171450" algn="l">
              <a:lnSpc>
                <a:spcPct val="90000"/>
              </a:lnSpc>
              <a:spcBef>
                <a:spcPct val="30000"/>
              </a:spcBef>
              <a:buSzPct val="100000"/>
              <a:buFont typeface="Times" charset="0"/>
              <a:buChar char="•"/>
              <a:defRPr sz="2000">
                <a:solidFill>
                  <a:schemeClr val="tx1"/>
                </a:solidFill>
                <a:latin typeface="Verdana" charset="0"/>
                <a:ea typeface="ＭＳ Ｐゴシック" pitchFamily="32" charset="-128"/>
              </a:defRPr>
            </a:lvl5pPr>
            <a:lvl6pPr marL="24574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6pPr>
            <a:lvl7pPr marL="29146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7pPr>
            <a:lvl8pPr marL="33718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8pPr>
            <a:lvl9pPr marL="38290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charset="0"/>
                <a:ea typeface="ＭＳ Ｐゴシック" pitchFamily="32" charset="-128"/>
              </a:defRPr>
            </a:lvl9pPr>
          </a:lstStyle>
          <a:p>
            <a:r>
              <a:rPr lang="en-US" altLang="en-US" b="0" dirty="0"/>
              <a:t>Abstraction allows us to ignore unessential details</a:t>
            </a:r>
          </a:p>
          <a:p>
            <a:r>
              <a:rPr lang="en-US" altLang="en-US" b="0" dirty="0"/>
              <a:t>Two definitions for abstraction:</a:t>
            </a:r>
          </a:p>
          <a:p>
            <a:pPr lvl="1"/>
            <a:r>
              <a:rPr lang="en-US" altLang="en-US" b="0" dirty="0"/>
              <a:t>Abstraction is a </a:t>
            </a:r>
            <a:r>
              <a:rPr lang="en-US" altLang="en-US" b="0" i="1" dirty="0">
                <a:solidFill>
                  <a:schemeClr val="accent5">
                    <a:lumMod val="50000"/>
                  </a:schemeClr>
                </a:solidFill>
              </a:rPr>
              <a:t>thought process</a:t>
            </a:r>
            <a:r>
              <a:rPr lang="en-US" altLang="en-US" b="0" dirty="0">
                <a:solidFill>
                  <a:schemeClr val="accent5">
                    <a:lumMod val="50000"/>
                  </a:schemeClr>
                </a:solidFill>
              </a:rPr>
              <a:t> </a:t>
            </a:r>
            <a:r>
              <a:rPr lang="en-US" altLang="en-US" b="0" dirty="0"/>
              <a:t>where </a:t>
            </a:r>
            <a:r>
              <a:rPr lang="en-US" altLang="en-US" b="0" dirty="0" smtClean="0"/>
              <a:t>ideas </a:t>
            </a:r>
            <a:r>
              <a:rPr lang="en-US" altLang="en-US" b="0" dirty="0"/>
              <a:t>are distanced from objects </a:t>
            </a:r>
          </a:p>
          <a:p>
            <a:pPr lvl="2"/>
            <a:r>
              <a:rPr lang="en-US" altLang="en-US" dirty="0">
                <a:solidFill>
                  <a:srgbClr val="C00000"/>
                </a:solidFill>
              </a:rPr>
              <a:t>Abstraction as </a:t>
            </a:r>
            <a:r>
              <a:rPr lang="en-US" altLang="en-US" dirty="0" smtClean="0">
                <a:solidFill>
                  <a:srgbClr val="C00000"/>
                </a:solidFill>
              </a:rPr>
              <a:t>activity</a:t>
            </a:r>
            <a:endParaRPr lang="en-US" altLang="en-US" b="0" dirty="0">
              <a:solidFill>
                <a:srgbClr val="C00000"/>
              </a:solidFill>
            </a:endParaRPr>
          </a:p>
        </p:txBody>
      </p:sp>
      <p:sp>
        <p:nvSpPr>
          <p:cNvPr id="2" name="TextBox 1"/>
          <p:cNvSpPr txBox="1"/>
          <p:nvPr/>
        </p:nvSpPr>
        <p:spPr>
          <a:xfrm>
            <a:off x="595745" y="3881735"/>
            <a:ext cx="5791200" cy="461665"/>
          </a:xfrm>
          <a:prstGeom prst="rect">
            <a:avLst/>
          </a:prstGeom>
          <a:noFill/>
        </p:spPr>
        <p:txBody>
          <a:bodyPr wrap="square" rtlCol="0">
            <a:spAutoFit/>
          </a:bodyPr>
          <a:lstStyle/>
          <a:p>
            <a:pPr marL="342900" indent="-342900">
              <a:buFont typeface="Arial" panose="020B0604020202020204" pitchFamily="34" charset="0"/>
              <a:buChar char="•"/>
            </a:pPr>
            <a:r>
              <a:rPr lang="en-US" altLang="en-US" dirty="0">
                <a:solidFill>
                  <a:schemeClr val="tx1"/>
                </a:solidFill>
              </a:rPr>
              <a:t>Ideas can be expressed by </a:t>
            </a:r>
            <a:r>
              <a:rPr lang="en-US" altLang="en-US" dirty="0" smtClean="0">
                <a:solidFill>
                  <a:schemeClr val="tx1"/>
                </a:solidFill>
              </a:rPr>
              <a:t>models</a:t>
            </a:r>
            <a:endParaRPr lang="en-US" altLang="en-US" dirty="0">
              <a:solidFill>
                <a:schemeClr val="tx1"/>
              </a:solidFill>
            </a:endParaRPr>
          </a:p>
        </p:txBody>
      </p:sp>
    </p:spTree>
    <p:extLst>
      <p:ext uri="{BB962C8B-B14F-4D97-AF65-F5344CB8AC3E}">
        <p14:creationId xmlns:p14="http://schemas.microsoft.com/office/powerpoint/2010/main" val="35940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Issue-Based Model: Design Phase</a:t>
            </a:r>
          </a:p>
        </p:txBody>
      </p:sp>
      <p:sp>
        <p:nvSpPr>
          <p:cNvPr id="113667"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13668" name="Group 4"/>
          <p:cNvGrpSpPr>
            <a:grpSpLocks/>
          </p:cNvGrpSpPr>
          <p:nvPr/>
        </p:nvGrpSpPr>
        <p:grpSpPr bwMode="auto">
          <a:xfrm>
            <a:off x="1887538" y="1519238"/>
            <a:ext cx="471487" cy="365125"/>
            <a:chOff x="1008" y="2496"/>
            <a:chExt cx="432" cy="336"/>
          </a:xfrm>
        </p:grpSpPr>
        <p:sp>
          <p:nvSpPr>
            <p:cNvPr id="113741"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42"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43"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44" name="Group 8"/>
            <p:cNvGrpSpPr>
              <a:grpSpLocks/>
            </p:cNvGrpSpPr>
            <p:nvPr/>
          </p:nvGrpSpPr>
          <p:grpSpPr bwMode="auto">
            <a:xfrm>
              <a:off x="1104" y="2640"/>
              <a:ext cx="336" cy="192"/>
              <a:chOff x="912" y="2976"/>
              <a:chExt cx="336" cy="192"/>
            </a:xfrm>
          </p:grpSpPr>
          <p:sp>
            <p:nvSpPr>
              <p:cNvPr id="113745"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46"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47"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69" name="Text Box 12"/>
          <p:cNvSpPr txBox="1">
            <a:spLocks noChangeArrowheads="1"/>
          </p:cNvSpPr>
          <p:nvPr/>
        </p:nvSpPr>
        <p:spPr bwMode="auto">
          <a:xfrm>
            <a:off x="1670050" y="13716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I1:Closed</a:t>
            </a:r>
          </a:p>
        </p:txBody>
      </p:sp>
      <p:grpSp>
        <p:nvGrpSpPr>
          <p:cNvPr id="113670" name="Group 13"/>
          <p:cNvGrpSpPr>
            <a:grpSpLocks/>
          </p:cNvGrpSpPr>
          <p:nvPr/>
        </p:nvGrpSpPr>
        <p:grpSpPr bwMode="auto">
          <a:xfrm>
            <a:off x="1389063" y="2254250"/>
            <a:ext cx="471487" cy="365125"/>
            <a:chOff x="384" y="3312"/>
            <a:chExt cx="432" cy="336"/>
          </a:xfrm>
        </p:grpSpPr>
        <p:sp>
          <p:nvSpPr>
            <p:cNvPr id="11373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3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3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37" name="Group 17"/>
            <p:cNvGrpSpPr>
              <a:grpSpLocks/>
            </p:cNvGrpSpPr>
            <p:nvPr/>
          </p:nvGrpSpPr>
          <p:grpSpPr bwMode="auto">
            <a:xfrm>
              <a:off x="480" y="3456"/>
              <a:ext cx="336" cy="192"/>
              <a:chOff x="912" y="2976"/>
              <a:chExt cx="336" cy="192"/>
            </a:xfrm>
          </p:grpSpPr>
          <p:sp>
            <p:nvSpPr>
              <p:cNvPr id="11373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3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4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71" name="Text Box 21"/>
          <p:cNvSpPr txBox="1">
            <a:spLocks noChangeArrowheads="1"/>
          </p:cNvSpPr>
          <p:nvPr/>
        </p:nvSpPr>
        <p:spPr bwMode="auto">
          <a:xfrm>
            <a:off x="1231900" y="21082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I2:Closed</a:t>
            </a:r>
          </a:p>
        </p:txBody>
      </p:sp>
      <p:grpSp>
        <p:nvGrpSpPr>
          <p:cNvPr id="113672" name="Group 22"/>
          <p:cNvGrpSpPr>
            <a:grpSpLocks/>
          </p:cNvGrpSpPr>
          <p:nvPr/>
        </p:nvGrpSpPr>
        <p:grpSpPr bwMode="auto">
          <a:xfrm>
            <a:off x="2254250" y="2301875"/>
            <a:ext cx="471488" cy="365125"/>
            <a:chOff x="1114" y="3278"/>
            <a:chExt cx="432" cy="336"/>
          </a:xfrm>
        </p:grpSpPr>
        <p:sp>
          <p:nvSpPr>
            <p:cNvPr id="113727"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28"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29"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30" name="Group 26"/>
            <p:cNvGrpSpPr>
              <a:grpSpLocks/>
            </p:cNvGrpSpPr>
            <p:nvPr/>
          </p:nvGrpSpPr>
          <p:grpSpPr bwMode="auto">
            <a:xfrm>
              <a:off x="1210" y="3422"/>
              <a:ext cx="336" cy="192"/>
              <a:chOff x="912" y="2976"/>
              <a:chExt cx="336" cy="192"/>
            </a:xfrm>
          </p:grpSpPr>
          <p:sp>
            <p:nvSpPr>
              <p:cNvPr id="113731"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32"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33"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73" name="Text Box 30"/>
          <p:cNvSpPr txBox="1">
            <a:spLocks noChangeArrowheads="1"/>
          </p:cNvSpPr>
          <p:nvPr/>
        </p:nvSpPr>
        <p:spPr bwMode="auto">
          <a:xfrm>
            <a:off x="2098675" y="2155825"/>
            <a:ext cx="635000"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I3:Open</a:t>
            </a:r>
          </a:p>
        </p:txBody>
      </p:sp>
      <p:grpSp>
        <p:nvGrpSpPr>
          <p:cNvPr id="113674" name="Group 31"/>
          <p:cNvGrpSpPr>
            <a:grpSpLocks/>
          </p:cNvGrpSpPr>
          <p:nvPr/>
        </p:nvGrpSpPr>
        <p:grpSpPr bwMode="auto">
          <a:xfrm>
            <a:off x="4665663" y="1968500"/>
            <a:ext cx="471487" cy="365125"/>
            <a:chOff x="1008" y="2496"/>
            <a:chExt cx="432" cy="336"/>
          </a:xfrm>
        </p:grpSpPr>
        <p:sp>
          <p:nvSpPr>
            <p:cNvPr id="113720"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21"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22"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23" name="Group 35"/>
            <p:cNvGrpSpPr>
              <a:grpSpLocks/>
            </p:cNvGrpSpPr>
            <p:nvPr/>
          </p:nvGrpSpPr>
          <p:grpSpPr bwMode="auto">
            <a:xfrm>
              <a:off x="1104" y="2640"/>
              <a:ext cx="336" cy="192"/>
              <a:chOff x="912" y="2976"/>
              <a:chExt cx="336" cy="192"/>
            </a:xfrm>
          </p:grpSpPr>
          <p:sp>
            <p:nvSpPr>
              <p:cNvPr id="113724"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25"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26"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75" name="Text Box 39"/>
          <p:cNvSpPr txBox="1">
            <a:spLocks noChangeArrowheads="1"/>
          </p:cNvSpPr>
          <p:nvPr/>
        </p:nvSpPr>
        <p:spPr bwMode="auto">
          <a:xfrm>
            <a:off x="4449763" y="1820863"/>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SD.I1:Open</a:t>
            </a:r>
          </a:p>
        </p:txBody>
      </p:sp>
      <p:grpSp>
        <p:nvGrpSpPr>
          <p:cNvPr id="113676" name="Group 40"/>
          <p:cNvGrpSpPr>
            <a:grpSpLocks/>
          </p:cNvGrpSpPr>
          <p:nvPr/>
        </p:nvGrpSpPr>
        <p:grpSpPr bwMode="auto">
          <a:xfrm>
            <a:off x="4449763" y="2805113"/>
            <a:ext cx="469900" cy="365125"/>
            <a:chOff x="384" y="3312"/>
            <a:chExt cx="432" cy="336"/>
          </a:xfrm>
        </p:grpSpPr>
        <p:sp>
          <p:nvSpPr>
            <p:cNvPr id="113713"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14"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15"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16" name="Group 44"/>
            <p:cNvGrpSpPr>
              <a:grpSpLocks/>
            </p:cNvGrpSpPr>
            <p:nvPr/>
          </p:nvGrpSpPr>
          <p:grpSpPr bwMode="auto">
            <a:xfrm>
              <a:off x="480" y="3456"/>
              <a:ext cx="336" cy="192"/>
              <a:chOff x="912" y="2976"/>
              <a:chExt cx="336" cy="192"/>
            </a:xfrm>
          </p:grpSpPr>
          <p:sp>
            <p:nvSpPr>
              <p:cNvPr id="113717"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18"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19"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77" name="Text Box 48"/>
          <p:cNvSpPr txBox="1">
            <a:spLocks noChangeArrowheads="1"/>
          </p:cNvSpPr>
          <p:nvPr/>
        </p:nvSpPr>
        <p:spPr bwMode="auto">
          <a:xfrm>
            <a:off x="4291013" y="2657475"/>
            <a:ext cx="8286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SD.I2:Open</a:t>
            </a:r>
          </a:p>
        </p:txBody>
      </p:sp>
      <p:grpSp>
        <p:nvGrpSpPr>
          <p:cNvPr id="113678" name="Group 49"/>
          <p:cNvGrpSpPr>
            <a:grpSpLocks/>
          </p:cNvGrpSpPr>
          <p:nvPr/>
        </p:nvGrpSpPr>
        <p:grpSpPr bwMode="auto">
          <a:xfrm>
            <a:off x="7215188" y="3748088"/>
            <a:ext cx="471487" cy="366712"/>
            <a:chOff x="1008" y="2496"/>
            <a:chExt cx="432" cy="336"/>
          </a:xfrm>
        </p:grpSpPr>
        <p:sp>
          <p:nvSpPr>
            <p:cNvPr id="113706"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07"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08"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09" name="Group 53"/>
            <p:cNvGrpSpPr>
              <a:grpSpLocks/>
            </p:cNvGrpSpPr>
            <p:nvPr/>
          </p:nvGrpSpPr>
          <p:grpSpPr bwMode="auto">
            <a:xfrm>
              <a:off x="1104" y="2640"/>
              <a:ext cx="336" cy="192"/>
              <a:chOff x="912" y="2976"/>
              <a:chExt cx="336" cy="192"/>
            </a:xfrm>
          </p:grpSpPr>
          <p:sp>
            <p:nvSpPr>
              <p:cNvPr id="113710"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11"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12"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79" name="Text Box 57"/>
          <p:cNvSpPr txBox="1">
            <a:spLocks noChangeArrowheads="1"/>
          </p:cNvSpPr>
          <p:nvPr/>
        </p:nvSpPr>
        <p:spPr bwMode="auto">
          <a:xfrm>
            <a:off x="7005638" y="3603625"/>
            <a:ext cx="8921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Imp.I1:Open</a:t>
            </a:r>
          </a:p>
        </p:txBody>
      </p:sp>
      <p:grpSp>
        <p:nvGrpSpPr>
          <p:cNvPr id="113680" name="Group 58"/>
          <p:cNvGrpSpPr>
            <a:grpSpLocks/>
          </p:cNvGrpSpPr>
          <p:nvPr/>
        </p:nvGrpSpPr>
        <p:grpSpPr bwMode="auto">
          <a:xfrm>
            <a:off x="6796088" y="4638675"/>
            <a:ext cx="469900" cy="365125"/>
            <a:chOff x="384" y="3312"/>
            <a:chExt cx="432" cy="336"/>
          </a:xfrm>
        </p:grpSpPr>
        <p:sp>
          <p:nvSpPr>
            <p:cNvPr id="11369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0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0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702" name="Group 62"/>
            <p:cNvGrpSpPr>
              <a:grpSpLocks/>
            </p:cNvGrpSpPr>
            <p:nvPr/>
          </p:nvGrpSpPr>
          <p:grpSpPr bwMode="auto">
            <a:xfrm>
              <a:off x="480" y="3456"/>
              <a:ext cx="336" cy="192"/>
              <a:chOff x="912" y="2976"/>
              <a:chExt cx="336" cy="192"/>
            </a:xfrm>
          </p:grpSpPr>
          <p:sp>
            <p:nvSpPr>
              <p:cNvPr id="11370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0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0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81" name="Text Box 66"/>
          <p:cNvSpPr txBox="1">
            <a:spLocks noChangeArrowheads="1"/>
          </p:cNvSpPr>
          <p:nvPr/>
        </p:nvSpPr>
        <p:spPr bwMode="auto">
          <a:xfrm>
            <a:off x="6535738" y="4491038"/>
            <a:ext cx="8921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Imp.I2:Open</a:t>
            </a:r>
          </a:p>
        </p:txBody>
      </p:sp>
      <p:grpSp>
        <p:nvGrpSpPr>
          <p:cNvPr id="113682" name="Group 67"/>
          <p:cNvGrpSpPr>
            <a:grpSpLocks/>
          </p:cNvGrpSpPr>
          <p:nvPr/>
        </p:nvGrpSpPr>
        <p:grpSpPr bwMode="auto">
          <a:xfrm>
            <a:off x="7737475" y="4429125"/>
            <a:ext cx="469900" cy="366713"/>
            <a:chOff x="1114" y="3278"/>
            <a:chExt cx="432" cy="336"/>
          </a:xfrm>
        </p:grpSpPr>
        <p:sp>
          <p:nvSpPr>
            <p:cNvPr id="113692"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93"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94"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3695" name="Group 71"/>
            <p:cNvGrpSpPr>
              <a:grpSpLocks/>
            </p:cNvGrpSpPr>
            <p:nvPr/>
          </p:nvGrpSpPr>
          <p:grpSpPr bwMode="auto">
            <a:xfrm>
              <a:off x="1210" y="3422"/>
              <a:ext cx="336" cy="192"/>
              <a:chOff x="912" y="2976"/>
              <a:chExt cx="336" cy="192"/>
            </a:xfrm>
          </p:grpSpPr>
          <p:sp>
            <p:nvSpPr>
              <p:cNvPr id="113696"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97"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98"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3683" name="Text Box 75"/>
          <p:cNvSpPr txBox="1">
            <a:spLocks noChangeArrowheads="1"/>
          </p:cNvSpPr>
          <p:nvPr/>
        </p:nvSpPr>
        <p:spPr bwMode="auto">
          <a:xfrm>
            <a:off x="7372350" y="4189413"/>
            <a:ext cx="89217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Imp.I3:Open</a:t>
            </a:r>
          </a:p>
        </p:txBody>
      </p:sp>
      <p:sp>
        <p:nvSpPr>
          <p:cNvPr id="113684"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3685"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3686" name="Line 78"/>
          <p:cNvSpPr>
            <a:spLocks noChangeShapeType="1"/>
          </p:cNvSpPr>
          <p:nvPr/>
        </p:nvSpPr>
        <p:spPr bwMode="auto">
          <a:xfrm>
            <a:off x="2330450" y="1504950"/>
            <a:ext cx="2103438" cy="450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87" name="Line 79"/>
          <p:cNvSpPr>
            <a:spLocks noChangeShapeType="1"/>
          </p:cNvSpPr>
          <p:nvPr/>
        </p:nvSpPr>
        <p:spPr bwMode="auto">
          <a:xfrm flipH="1" flipV="1">
            <a:off x="2479675" y="2482850"/>
            <a:ext cx="4059238" cy="210661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688" name="Group 80"/>
          <p:cNvGrpSpPr>
            <a:grpSpLocks/>
          </p:cNvGrpSpPr>
          <p:nvPr/>
        </p:nvGrpSpPr>
        <p:grpSpPr bwMode="auto">
          <a:xfrm>
            <a:off x="3381375" y="4203700"/>
            <a:ext cx="1579563" cy="2200275"/>
            <a:chOff x="2448" y="2160"/>
            <a:chExt cx="1104" cy="2072"/>
          </a:xfrm>
        </p:grpSpPr>
        <p:sp>
          <p:nvSpPr>
            <p:cNvPr id="484433" name="Text Box 81"/>
            <p:cNvSpPr txBox="1">
              <a:spLocks noChangeArrowheads="1"/>
            </p:cNvSpPr>
            <p:nvPr/>
          </p:nvSpPr>
          <p:spPr bwMode="auto">
            <a:xfrm>
              <a:off x="2448" y="2160"/>
              <a:ext cx="1104" cy="1130"/>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latin typeface="Times New Roman" charset="0"/>
                </a:rPr>
                <a:t>Analysis:40%</a:t>
              </a:r>
            </a:p>
            <a:p>
              <a:endParaRPr lang="en-US" altLang="en-US" sz="1800" u="none" dirty="0">
                <a:solidFill>
                  <a:srgbClr val="FFFFFF"/>
                </a:solidFill>
                <a:latin typeface="Times New Roman" charset="0"/>
              </a:endParaRPr>
            </a:p>
            <a:p>
              <a:endParaRPr lang="en-US" altLang="en-US" sz="1800" u="none" dirty="0">
                <a:solidFill>
                  <a:srgbClr val="FFFFFF"/>
                </a:solidFill>
                <a:latin typeface="Times New Roman" charset="0"/>
              </a:endParaRPr>
            </a:p>
            <a:p>
              <a:endParaRPr lang="en-US" altLang="en-US" sz="1800" u="none" dirty="0">
                <a:solidFill>
                  <a:srgbClr val="FFFFFF"/>
                </a:solidFill>
                <a:latin typeface="Times New Roman" charset="0"/>
              </a:endParaRPr>
            </a:p>
          </p:txBody>
        </p:sp>
        <p:sp>
          <p:nvSpPr>
            <p:cNvPr id="484434" name="Text Box 82"/>
            <p:cNvSpPr txBox="1">
              <a:spLocks noChangeArrowheads="1"/>
            </p:cNvSpPr>
            <p:nvPr/>
          </p:nvSpPr>
          <p:spPr bwMode="auto">
            <a:xfrm>
              <a:off x="2448" y="2927"/>
              <a:ext cx="1104" cy="613"/>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latin typeface="Times New Roman" charset="0"/>
                </a:rPr>
                <a:t>Design: 60%</a:t>
              </a:r>
            </a:p>
            <a:p>
              <a:endParaRPr lang="en-US" altLang="en-US" sz="1800" u="none" dirty="0">
                <a:solidFill>
                  <a:srgbClr val="FFFFFF"/>
                </a:solidFill>
                <a:latin typeface="Times New Roman" charset="0"/>
              </a:endParaRPr>
            </a:p>
          </p:txBody>
        </p:sp>
        <p:sp>
          <p:nvSpPr>
            <p:cNvPr id="484435" name="Text Box 83"/>
            <p:cNvSpPr txBox="1">
              <a:spLocks noChangeArrowheads="1"/>
            </p:cNvSpPr>
            <p:nvPr/>
          </p:nvSpPr>
          <p:spPr bwMode="auto">
            <a:xfrm>
              <a:off x="2448" y="3360"/>
              <a:ext cx="1104" cy="872"/>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err="1">
                  <a:latin typeface="Times New Roman" charset="0"/>
                </a:rPr>
                <a:t>Implemen-tation</a:t>
              </a:r>
              <a:r>
                <a:rPr lang="en-US" altLang="en-US" sz="1800" u="none" dirty="0">
                  <a:latin typeface="Times New Roman" charset="0"/>
                </a:rPr>
                <a:t>: 0%</a:t>
              </a:r>
            </a:p>
            <a:p>
              <a:endParaRPr lang="en-US" altLang="en-US" sz="1800" u="none" dirty="0">
                <a:solidFill>
                  <a:srgbClr val="FFFFFF"/>
                </a:solidFill>
                <a:latin typeface="Times New Roman" charset="0"/>
              </a:endParaRPr>
            </a:p>
          </p:txBody>
        </p:sp>
      </p:grpSp>
    </p:spTree>
    <p:extLst>
      <p:ext uri="{BB962C8B-B14F-4D97-AF65-F5344CB8AC3E}">
        <p14:creationId xmlns:p14="http://schemas.microsoft.com/office/powerpoint/2010/main" val="3314003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smtClean="0">
                <a:ea typeface="ＭＳ Ｐゴシック" charset="-128"/>
              </a:rPr>
              <a:t>Issue-Based Model: Implementation Phase</a:t>
            </a:r>
          </a:p>
        </p:txBody>
      </p:sp>
      <p:sp>
        <p:nvSpPr>
          <p:cNvPr id="115715"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15716" name="Group 4"/>
          <p:cNvGrpSpPr>
            <a:grpSpLocks/>
          </p:cNvGrpSpPr>
          <p:nvPr/>
        </p:nvGrpSpPr>
        <p:grpSpPr bwMode="auto">
          <a:xfrm>
            <a:off x="1887538" y="1519238"/>
            <a:ext cx="471487" cy="365125"/>
            <a:chOff x="1008" y="2496"/>
            <a:chExt cx="432" cy="336"/>
          </a:xfrm>
        </p:grpSpPr>
        <p:sp>
          <p:nvSpPr>
            <p:cNvPr id="115790"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91"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92"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93" name="Group 8"/>
            <p:cNvGrpSpPr>
              <a:grpSpLocks/>
            </p:cNvGrpSpPr>
            <p:nvPr/>
          </p:nvGrpSpPr>
          <p:grpSpPr bwMode="auto">
            <a:xfrm>
              <a:off x="1104" y="2640"/>
              <a:ext cx="336" cy="192"/>
              <a:chOff x="912" y="2976"/>
              <a:chExt cx="336" cy="192"/>
            </a:xfrm>
          </p:grpSpPr>
          <p:sp>
            <p:nvSpPr>
              <p:cNvPr id="115794"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95"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96"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17" name="Text Box 12"/>
          <p:cNvSpPr txBox="1">
            <a:spLocks noChangeArrowheads="1"/>
          </p:cNvSpPr>
          <p:nvPr/>
        </p:nvSpPr>
        <p:spPr bwMode="auto">
          <a:xfrm>
            <a:off x="1670050" y="1371600"/>
            <a:ext cx="647700" cy="257175"/>
          </a:xfrm>
          <a:prstGeom prst="rect">
            <a:avLst/>
          </a:prstGeom>
          <a:solidFill>
            <a:srgbClr val="00D564"/>
          </a:solidFill>
          <a:ln w="12700">
            <a:solidFill>
              <a:srgbClr val="00D564"/>
            </a:solidFill>
            <a:miter lim="800000"/>
            <a:headEnd/>
            <a:tailEnd/>
          </a:ln>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I1:Open</a:t>
            </a:r>
          </a:p>
        </p:txBody>
      </p:sp>
      <p:grpSp>
        <p:nvGrpSpPr>
          <p:cNvPr id="115718" name="Group 13"/>
          <p:cNvGrpSpPr>
            <a:grpSpLocks/>
          </p:cNvGrpSpPr>
          <p:nvPr/>
        </p:nvGrpSpPr>
        <p:grpSpPr bwMode="auto">
          <a:xfrm>
            <a:off x="1389063" y="2254250"/>
            <a:ext cx="471487" cy="365125"/>
            <a:chOff x="384" y="3312"/>
            <a:chExt cx="432" cy="336"/>
          </a:xfrm>
        </p:grpSpPr>
        <p:sp>
          <p:nvSpPr>
            <p:cNvPr id="115783"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84"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85"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86" name="Group 17"/>
            <p:cNvGrpSpPr>
              <a:grpSpLocks/>
            </p:cNvGrpSpPr>
            <p:nvPr/>
          </p:nvGrpSpPr>
          <p:grpSpPr bwMode="auto">
            <a:xfrm>
              <a:off x="480" y="3456"/>
              <a:ext cx="336" cy="192"/>
              <a:chOff x="912" y="2976"/>
              <a:chExt cx="336" cy="192"/>
            </a:xfrm>
          </p:grpSpPr>
          <p:sp>
            <p:nvSpPr>
              <p:cNvPr id="115787"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88"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89"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19" name="Text Box 21"/>
          <p:cNvSpPr txBox="1">
            <a:spLocks noChangeArrowheads="1"/>
          </p:cNvSpPr>
          <p:nvPr/>
        </p:nvSpPr>
        <p:spPr bwMode="auto">
          <a:xfrm>
            <a:off x="1231900" y="2108200"/>
            <a:ext cx="706438" cy="2444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I2:Closed</a:t>
            </a:r>
          </a:p>
        </p:txBody>
      </p:sp>
      <p:grpSp>
        <p:nvGrpSpPr>
          <p:cNvPr id="115720" name="Group 22"/>
          <p:cNvGrpSpPr>
            <a:grpSpLocks/>
          </p:cNvGrpSpPr>
          <p:nvPr/>
        </p:nvGrpSpPr>
        <p:grpSpPr bwMode="auto">
          <a:xfrm>
            <a:off x="2254250" y="2301875"/>
            <a:ext cx="471488" cy="365125"/>
            <a:chOff x="1114" y="3278"/>
            <a:chExt cx="432" cy="336"/>
          </a:xfrm>
        </p:grpSpPr>
        <p:sp>
          <p:nvSpPr>
            <p:cNvPr id="115776"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77"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78"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79" name="Group 26"/>
            <p:cNvGrpSpPr>
              <a:grpSpLocks/>
            </p:cNvGrpSpPr>
            <p:nvPr/>
          </p:nvGrpSpPr>
          <p:grpSpPr bwMode="auto">
            <a:xfrm>
              <a:off x="1210" y="3422"/>
              <a:ext cx="336" cy="192"/>
              <a:chOff x="912" y="2976"/>
              <a:chExt cx="336" cy="192"/>
            </a:xfrm>
          </p:grpSpPr>
          <p:sp>
            <p:nvSpPr>
              <p:cNvPr id="115780"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81"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82"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21" name="Text Box 30"/>
          <p:cNvSpPr txBox="1">
            <a:spLocks noChangeArrowheads="1"/>
          </p:cNvSpPr>
          <p:nvPr/>
        </p:nvSpPr>
        <p:spPr bwMode="auto">
          <a:xfrm>
            <a:off x="2098675" y="2155825"/>
            <a:ext cx="706438" cy="2444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I3:Closed</a:t>
            </a:r>
          </a:p>
        </p:txBody>
      </p:sp>
      <p:grpSp>
        <p:nvGrpSpPr>
          <p:cNvPr id="115722" name="Group 31"/>
          <p:cNvGrpSpPr>
            <a:grpSpLocks/>
          </p:cNvGrpSpPr>
          <p:nvPr/>
        </p:nvGrpSpPr>
        <p:grpSpPr bwMode="auto">
          <a:xfrm>
            <a:off x="4665663" y="1666875"/>
            <a:ext cx="471487" cy="365125"/>
            <a:chOff x="1008" y="2496"/>
            <a:chExt cx="432" cy="336"/>
          </a:xfrm>
        </p:grpSpPr>
        <p:sp>
          <p:nvSpPr>
            <p:cNvPr id="115769"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70"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71"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72" name="Group 35"/>
            <p:cNvGrpSpPr>
              <a:grpSpLocks/>
            </p:cNvGrpSpPr>
            <p:nvPr/>
          </p:nvGrpSpPr>
          <p:grpSpPr bwMode="auto">
            <a:xfrm>
              <a:off x="1104" y="2640"/>
              <a:ext cx="336" cy="192"/>
              <a:chOff x="912" y="2976"/>
              <a:chExt cx="336" cy="192"/>
            </a:xfrm>
          </p:grpSpPr>
          <p:sp>
            <p:nvSpPr>
              <p:cNvPr id="115773"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74"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75"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23" name="Text Box 39"/>
          <p:cNvSpPr txBox="1">
            <a:spLocks noChangeArrowheads="1"/>
          </p:cNvSpPr>
          <p:nvPr/>
        </p:nvSpPr>
        <p:spPr bwMode="auto">
          <a:xfrm>
            <a:off x="4449763" y="1520825"/>
            <a:ext cx="758825"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A.I1:Open</a:t>
            </a:r>
          </a:p>
        </p:txBody>
      </p:sp>
      <p:grpSp>
        <p:nvGrpSpPr>
          <p:cNvPr id="115724" name="Group 40"/>
          <p:cNvGrpSpPr>
            <a:grpSpLocks/>
          </p:cNvGrpSpPr>
          <p:nvPr/>
        </p:nvGrpSpPr>
        <p:grpSpPr bwMode="auto">
          <a:xfrm>
            <a:off x="4449763" y="2505075"/>
            <a:ext cx="469900" cy="365125"/>
            <a:chOff x="384" y="3312"/>
            <a:chExt cx="432" cy="336"/>
          </a:xfrm>
        </p:grpSpPr>
        <p:sp>
          <p:nvSpPr>
            <p:cNvPr id="115762"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63"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64"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65" name="Group 44"/>
            <p:cNvGrpSpPr>
              <a:grpSpLocks/>
            </p:cNvGrpSpPr>
            <p:nvPr/>
          </p:nvGrpSpPr>
          <p:grpSpPr bwMode="auto">
            <a:xfrm>
              <a:off x="480" y="3456"/>
              <a:ext cx="336" cy="192"/>
              <a:chOff x="912" y="2976"/>
              <a:chExt cx="336" cy="192"/>
            </a:xfrm>
          </p:grpSpPr>
          <p:sp>
            <p:nvSpPr>
              <p:cNvPr id="115766"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67"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68"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25" name="Text Box 48"/>
          <p:cNvSpPr txBox="1">
            <a:spLocks noChangeArrowheads="1"/>
          </p:cNvSpPr>
          <p:nvPr/>
        </p:nvSpPr>
        <p:spPr bwMode="auto">
          <a:xfrm>
            <a:off x="4291013" y="2357438"/>
            <a:ext cx="830262" cy="2444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A.I2:Closed</a:t>
            </a:r>
          </a:p>
        </p:txBody>
      </p:sp>
      <p:grpSp>
        <p:nvGrpSpPr>
          <p:cNvPr id="115726" name="Group 49"/>
          <p:cNvGrpSpPr>
            <a:grpSpLocks/>
          </p:cNvGrpSpPr>
          <p:nvPr/>
        </p:nvGrpSpPr>
        <p:grpSpPr bwMode="auto">
          <a:xfrm>
            <a:off x="7215188" y="3748088"/>
            <a:ext cx="471487" cy="366712"/>
            <a:chOff x="1008" y="2496"/>
            <a:chExt cx="432" cy="336"/>
          </a:xfrm>
        </p:grpSpPr>
        <p:sp>
          <p:nvSpPr>
            <p:cNvPr id="115755"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56"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57"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58" name="Group 53"/>
            <p:cNvGrpSpPr>
              <a:grpSpLocks/>
            </p:cNvGrpSpPr>
            <p:nvPr/>
          </p:nvGrpSpPr>
          <p:grpSpPr bwMode="auto">
            <a:xfrm>
              <a:off x="1104" y="2640"/>
              <a:ext cx="336" cy="192"/>
              <a:chOff x="912" y="2976"/>
              <a:chExt cx="336" cy="192"/>
            </a:xfrm>
          </p:grpSpPr>
          <p:sp>
            <p:nvSpPr>
              <p:cNvPr id="115759"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60"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61"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27" name="Text Box 57"/>
          <p:cNvSpPr txBox="1">
            <a:spLocks noChangeArrowheads="1"/>
          </p:cNvSpPr>
          <p:nvPr/>
        </p:nvSpPr>
        <p:spPr bwMode="auto">
          <a:xfrm>
            <a:off x="7005638" y="3603625"/>
            <a:ext cx="830262"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SD.I1:Open</a:t>
            </a:r>
          </a:p>
        </p:txBody>
      </p:sp>
      <p:grpSp>
        <p:nvGrpSpPr>
          <p:cNvPr id="115728" name="Group 58"/>
          <p:cNvGrpSpPr>
            <a:grpSpLocks/>
          </p:cNvGrpSpPr>
          <p:nvPr/>
        </p:nvGrpSpPr>
        <p:grpSpPr bwMode="auto">
          <a:xfrm>
            <a:off x="6796088" y="4638675"/>
            <a:ext cx="469900" cy="365125"/>
            <a:chOff x="384" y="3312"/>
            <a:chExt cx="432" cy="336"/>
          </a:xfrm>
        </p:grpSpPr>
        <p:sp>
          <p:nvSpPr>
            <p:cNvPr id="115748"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49"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50"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51" name="Group 62"/>
            <p:cNvGrpSpPr>
              <a:grpSpLocks/>
            </p:cNvGrpSpPr>
            <p:nvPr/>
          </p:nvGrpSpPr>
          <p:grpSpPr bwMode="auto">
            <a:xfrm>
              <a:off x="480" y="3456"/>
              <a:ext cx="336" cy="192"/>
              <a:chOff x="912" y="2976"/>
              <a:chExt cx="336" cy="192"/>
            </a:xfrm>
          </p:grpSpPr>
          <p:sp>
            <p:nvSpPr>
              <p:cNvPr id="115752"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53"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54"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29" name="Text Box 66"/>
          <p:cNvSpPr txBox="1">
            <a:spLocks noChangeArrowheads="1"/>
          </p:cNvSpPr>
          <p:nvPr/>
        </p:nvSpPr>
        <p:spPr bwMode="auto">
          <a:xfrm>
            <a:off x="6535738" y="4491038"/>
            <a:ext cx="900112" cy="2444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SD.I2:Closed</a:t>
            </a:r>
          </a:p>
        </p:txBody>
      </p:sp>
      <p:grpSp>
        <p:nvGrpSpPr>
          <p:cNvPr id="115730" name="Group 67"/>
          <p:cNvGrpSpPr>
            <a:grpSpLocks/>
          </p:cNvGrpSpPr>
          <p:nvPr/>
        </p:nvGrpSpPr>
        <p:grpSpPr bwMode="auto">
          <a:xfrm>
            <a:off x="7737475" y="4429125"/>
            <a:ext cx="469900" cy="366713"/>
            <a:chOff x="1114" y="3278"/>
            <a:chExt cx="432" cy="336"/>
          </a:xfrm>
        </p:grpSpPr>
        <p:sp>
          <p:nvSpPr>
            <p:cNvPr id="115741"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42"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43"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5744" name="Group 71"/>
            <p:cNvGrpSpPr>
              <a:grpSpLocks/>
            </p:cNvGrpSpPr>
            <p:nvPr/>
          </p:nvGrpSpPr>
          <p:grpSpPr bwMode="auto">
            <a:xfrm>
              <a:off x="1210" y="3422"/>
              <a:ext cx="336" cy="192"/>
              <a:chOff x="912" y="2976"/>
              <a:chExt cx="336" cy="192"/>
            </a:xfrm>
          </p:grpSpPr>
          <p:sp>
            <p:nvSpPr>
              <p:cNvPr id="115745"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46"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47"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731" name="Text Box 75"/>
          <p:cNvSpPr txBox="1">
            <a:spLocks noChangeArrowheads="1"/>
          </p:cNvSpPr>
          <p:nvPr/>
        </p:nvSpPr>
        <p:spPr bwMode="auto">
          <a:xfrm>
            <a:off x="7372350" y="4189413"/>
            <a:ext cx="830263" cy="24447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SD.I3:Open</a:t>
            </a:r>
          </a:p>
        </p:txBody>
      </p:sp>
      <p:sp>
        <p:nvSpPr>
          <p:cNvPr id="115732" name="Oval 76"/>
          <p:cNvSpPr>
            <a:spLocks noChangeArrowheads="1"/>
          </p:cNvSpPr>
          <p:nvPr/>
        </p:nvSpPr>
        <p:spPr bwMode="auto">
          <a:xfrm>
            <a:off x="3851275" y="1354138"/>
            <a:ext cx="1935163" cy="1828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5733"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5734" name="Line 78"/>
          <p:cNvSpPr>
            <a:spLocks noChangeShapeType="1"/>
          </p:cNvSpPr>
          <p:nvPr/>
        </p:nvSpPr>
        <p:spPr bwMode="auto">
          <a:xfrm>
            <a:off x="2330450" y="1579563"/>
            <a:ext cx="2103438" cy="7461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35" name="Line 79"/>
          <p:cNvSpPr>
            <a:spLocks noChangeShapeType="1"/>
          </p:cNvSpPr>
          <p:nvPr/>
        </p:nvSpPr>
        <p:spPr bwMode="auto">
          <a:xfrm>
            <a:off x="5035550" y="2557463"/>
            <a:ext cx="2028825" cy="1054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36" name="Line 80"/>
          <p:cNvSpPr>
            <a:spLocks noChangeShapeType="1"/>
          </p:cNvSpPr>
          <p:nvPr/>
        </p:nvSpPr>
        <p:spPr bwMode="auto">
          <a:xfrm flipH="1" flipV="1">
            <a:off x="2705100" y="2332038"/>
            <a:ext cx="3983038" cy="218122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5737" name="Group 81"/>
          <p:cNvGrpSpPr>
            <a:grpSpLocks/>
          </p:cNvGrpSpPr>
          <p:nvPr/>
        </p:nvGrpSpPr>
        <p:grpSpPr bwMode="auto">
          <a:xfrm>
            <a:off x="3683000" y="4213225"/>
            <a:ext cx="1728788" cy="2139950"/>
            <a:chOff x="864" y="2160"/>
            <a:chExt cx="1104" cy="2114"/>
          </a:xfrm>
        </p:grpSpPr>
        <p:sp>
          <p:nvSpPr>
            <p:cNvPr id="486482" name="Text Box 82"/>
            <p:cNvSpPr txBox="1">
              <a:spLocks noChangeArrowheads="1"/>
            </p:cNvSpPr>
            <p:nvPr/>
          </p:nvSpPr>
          <p:spPr bwMode="auto">
            <a:xfrm>
              <a:off x="864" y="2160"/>
              <a:ext cx="1104" cy="1186"/>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latin typeface="Times New Roman" charset="0"/>
                </a:rPr>
                <a:t>Analysis:10%</a:t>
              </a:r>
            </a:p>
            <a:p>
              <a:endParaRPr lang="en-US" altLang="en-US" sz="1800" u="none" dirty="0">
                <a:solidFill>
                  <a:srgbClr val="FFFFFF"/>
                </a:solidFill>
                <a:latin typeface="Times New Roman" charset="0"/>
              </a:endParaRPr>
            </a:p>
            <a:p>
              <a:endParaRPr lang="en-US" altLang="en-US" sz="1800" u="none" dirty="0">
                <a:solidFill>
                  <a:srgbClr val="FFFFFF"/>
                </a:solidFill>
                <a:latin typeface="Times New Roman" charset="0"/>
              </a:endParaRPr>
            </a:p>
            <a:p>
              <a:endParaRPr lang="en-US" altLang="en-US" sz="1800" u="none" dirty="0">
                <a:solidFill>
                  <a:srgbClr val="FFFFFF"/>
                </a:solidFill>
                <a:latin typeface="Times New Roman" charset="0"/>
              </a:endParaRPr>
            </a:p>
          </p:txBody>
        </p:sp>
        <p:sp>
          <p:nvSpPr>
            <p:cNvPr id="486483" name="Text Box 83"/>
            <p:cNvSpPr txBox="1">
              <a:spLocks noChangeArrowheads="1"/>
            </p:cNvSpPr>
            <p:nvPr/>
          </p:nvSpPr>
          <p:spPr bwMode="auto">
            <a:xfrm>
              <a:off x="864" y="2928"/>
              <a:ext cx="1104" cy="643"/>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a:latin typeface="Times New Roman" charset="0"/>
                </a:rPr>
                <a:t>Design: 10%</a:t>
              </a:r>
            </a:p>
            <a:p>
              <a:endParaRPr lang="en-US" altLang="en-US" sz="1800" u="none" dirty="0">
                <a:solidFill>
                  <a:srgbClr val="FFFFFF"/>
                </a:solidFill>
                <a:latin typeface="Times New Roman" charset="0"/>
              </a:endParaRPr>
            </a:p>
          </p:txBody>
        </p:sp>
        <p:sp>
          <p:nvSpPr>
            <p:cNvPr id="486484" name="Text Box 84"/>
            <p:cNvSpPr txBox="1">
              <a:spLocks noChangeArrowheads="1"/>
            </p:cNvSpPr>
            <p:nvPr/>
          </p:nvSpPr>
          <p:spPr bwMode="auto">
            <a:xfrm>
              <a:off x="864" y="3360"/>
              <a:ext cx="1104" cy="914"/>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800" u="none" dirty="0" err="1">
                  <a:latin typeface="Times New Roman" charset="0"/>
                </a:rPr>
                <a:t>Implemen-tation</a:t>
              </a:r>
              <a:r>
                <a:rPr lang="en-US" altLang="en-US" sz="1800" u="none" dirty="0">
                  <a:latin typeface="Times New Roman" charset="0"/>
                </a:rPr>
                <a:t>: 60%</a:t>
              </a:r>
            </a:p>
            <a:p>
              <a:endParaRPr lang="en-US" altLang="en-US" sz="1800" u="none" dirty="0">
                <a:solidFill>
                  <a:srgbClr val="FFFFFF"/>
                </a:solidFill>
                <a:latin typeface="Times New Roman" charset="0"/>
              </a:endParaRPr>
            </a:p>
          </p:txBody>
        </p:sp>
      </p:grpSp>
    </p:spTree>
    <p:extLst>
      <p:ext uri="{BB962C8B-B14F-4D97-AF65-F5344CB8AC3E}">
        <p14:creationId xmlns:p14="http://schemas.microsoft.com/office/powerpoint/2010/main" val="23834901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dirty="0" smtClean="0">
                <a:latin typeface="Arial" panose="020B0604020202020204" pitchFamily="34" charset="0"/>
                <a:ea typeface="ＭＳ Ｐゴシック" charset="-128"/>
                <a:cs typeface="Arial" panose="020B0604020202020204" pitchFamily="34" charset="0"/>
              </a:rPr>
              <a:t>Issue-Based Model: Prototype is Done</a:t>
            </a:r>
          </a:p>
        </p:txBody>
      </p:sp>
      <p:sp>
        <p:nvSpPr>
          <p:cNvPr id="117763" name="Oval 3"/>
          <p:cNvSpPr>
            <a:spLocks noChangeArrowheads="1"/>
          </p:cNvSpPr>
          <p:nvPr/>
        </p:nvSpPr>
        <p:spPr bwMode="auto">
          <a:xfrm>
            <a:off x="1052513" y="1203325"/>
            <a:ext cx="193357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nvGrpSpPr>
          <p:cNvPr id="117764" name="Group 4"/>
          <p:cNvGrpSpPr>
            <a:grpSpLocks/>
          </p:cNvGrpSpPr>
          <p:nvPr/>
        </p:nvGrpSpPr>
        <p:grpSpPr bwMode="auto">
          <a:xfrm>
            <a:off x="1887538" y="1519238"/>
            <a:ext cx="471487" cy="365125"/>
            <a:chOff x="1008" y="2496"/>
            <a:chExt cx="432" cy="336"/>
          </a:xfrm>
        </p:grpSpPr>
        <p:sp>
          <p:nvSpPr>
            <p:cNvPr id="117834"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35"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36"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837" name="Group 8"/>
            <p:cNvGrpSpPr>
              <a:grpSpLocks/>
            </p:cNvGrpSpPr>
            <p:nvPr/>
          </p:nvGrpSpPr>
          <p:grpSpPr bwMode="auto">
            <a:xfrm>
              <a:off x="1104" y="2640"/>
              <a:ext cx="336" cy="192"/>
              <a:chOff x="912" y="2976"/>
              <a:chExt cx="336" cy="192"/>
            </a:xfrm>
          </p:grpSpPr>
          <p:sp>
            <p:nvSpPr>
              <p:cNvPr id="117838"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39"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40"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65" name="Text Box 12"/>
          <p:cNvSpPr txBox="1">
            <a:spLocks noChangeArrowheads="1"/>
          </p:cNvSpPr>
          <p:nvPr/>
        </p:nvSpPr>
        <p:spPr bwMode="auto">
          <a:xfrm>
            <a:off x="1670050" y="13716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I1:Closed</a:t>
            </a:r>
          </a:p>
        </p:txBody>
      </p:sp>
      <p:grpSp>
        <p:nvGrpSpPr>
          <p:cNvPr id="117766" name="Group 13"/>
          <p:cNvGrpSpPr>
            <a:grpSpLocks/>
          </p:cNvGrpSpPr>
          <p:nvPr/>
        </p:nvGrpSpPr>
        <p:grpSpPr bwMode="auto">
          <a:xfrm>
            <a:off x="1389063" y="2254250"/>
            <a:ext cx="471487" cy="365125"/>
            <a:chOff x="384" y="3312"/>
            <a:chExt cx="432" cy="336"/>
          </a:xfrm>
        </p:grpSpPr>
        <p:sp>
          <p:nvSpPr>
            <p:cNvPr id="117827"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28"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29"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830" name="Group 17"/>
            <p:cNvGrpSpPr>
              <a:grpSpLocks/>
            </p:cNvGrpSpPr>
            <p:nvPr/>
          </p:nvGrpSpPr>
          <p:grpSpPr bwMode="auto">
            <a:xfrm>
              <a:off x="480" y="3456"/>
              <a:ext cx="336" cy="192"/>
              <a:chOff x="912" y="2976"/>
              <a:chExt cx="336" cy="192"/>
            </a:xfrm>
          </p:grpSpPr>
          <p:sp>
            <p:nvSpPr>
              <p:cNvPr id="117831"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32"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33"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67" name="Text Box 21"/>
          <p:cNvSpPr txBox="1">
            <a:spLocks noChangeArrowheads="1"/>
          </p:cNvSpPr>
          <p:nvPr/>
        </p:nvSpPr>
        <p:spPr bwMode="auto">
          <a:xfrm>
            <a:off x="1231900" y="2108200"/>
            <a:ext cx="706438"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I2:Closed</a:t>
            </a:r>
          </a:p>
        </p:txBody>
      </p:sp>
      <p:grpSp>
        <p:nvGrpSpPr>
          <p:cNvPr id="117768" name="Group 22"/>
          <p:cNvGrpSpPr>
            <a:grpSpLocks/>
          </p:cNvGrpSpPr>
          <p:nvPr/>
        </p:nvGrpSpPr>
        <p:grpSpPr bwMode="auto">
          <a:xfrm>
            <a:off x="2254250" y="2301875"/>
            <a:ext cx="471488" cy="365125"/>
            <a:chOff x="1114" y="3278"/>
            <a:chExt cx="432" cy="336"/>
          </a:xfrm>
        </p:grpSpPr>
        <p:sp>
          <p:nvSpPr>
            <p:cNvPr id="117820"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21"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22"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823" name="Group 26"/>
            <p:cNvGrpSpPr>
              <a:grpSpLocks/>
            </p:cNvGrpSpPr>
            <p:nvPr/>
          </p:nvGrpSpPr>
          <p:grpSpPr bwMode="auto">
            <a:xfrm>
              <a:off x="1210" y="3422"/>
              <a:ext cx="336" cy="192"/>
              <a:chOff x="912" y="2976"/>
              <a:chExt cx="336" cy="192"/>
            </a:xfrm>
          </p:grpSpPr>
          <p:sp>
            <p:nvSpPr>
              <p:cNvPr id="117824"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25"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26"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69" name="Text Box 30"/>
          <p:cNvSpPr txBox="1">
            <a:spLocks noChangeArrowheads="1"/>
          </p:cNvSpPr>
          <p:nvPr/>
        </p:nvSpPr>
        <p:spPr bwMode="auto">
          <a:xfrm>
            <a:off x="1978025" y="2155825"/>
            <a:ext cx="828675" cy="257175"/>
          </a:xfrm>
          <a:prstGeom prst="rect">
            <a:avLst/>
          </a:prstGeom>
          <a:solidFill>
            <a:srgbClr val="00D564"/>
          </a:solidFill>
          <a:ln w="12700">
            <a:solidFill>
              <a:srgbClr val="00D564"/>
            </a:solidFill>
            <a:miter lim="800000"/>
            <a:headEnd/>
            <a:tailEnd/>
          </a:ln>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I3: Pending</a:t>
            </a:r>
          </a:p>
        </p:txBody>
      </p:sp>
      <p:grpSp>
        <p:nvGrpSpPr>
          <p:cNvPr id="117770" name="Group 31"/>
          <p:cNvGrpSpPr>
            <a:grpSpLocks/>
          </p:cNvGrpSpPr>
          <p:nvPr/>
        </p:nvGrpSpPr>
        <p:grpSpPr bwMode="auto">
          <a:xfrm>
            <a:off x="4665663" y="1666875"/>
            <a:ext cx="471487" cy="365125"/>
            <a:chOff x="1008" y="2496"/>
            <a:chExt cx="432" cy="336"/>
          </a:xfrm>
        </p:grpSpPr>
        <p:sp>
          <p:nvSpPr>
            <p:cNvPr id="117813"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14"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15"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816" name="Group 35"/>
            <p:cNvGrpSpPr>
              <a:grpSpLocks/>
            </p:cNvGrpSpPr>
            <p:nvPr/>
          </p:nvGrpSpPr>
          <p:grpSpPr bwMode="auto">
            <a:xfrm>
              <a:off x="1104" y="2640"/>
              <a:ext cx="336" cy="192"/>
              <a:chOff x="912" y="2976"/>
              <a:chExt cx="336" cy="192"/>
            </a:xfrm>
          </p:grpSpPr>
          <p:sp>
            <p:nvSpPr>
              <p:cNvPr id="117817"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18"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19"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71" name="Text Box 39"/>
          <p:cNvSpPr txBox="1">
            <a:spLocks noChangeArrowheads="1"/>
          </p:cNvSpPr>
          <p:nvPr/>
        </p:nvSpPr>
        <p:spPr bwMode="auto">
          <a:xfrm>
            <a:off x="4449763" y="1520825"/>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A.I1:Closed</a:t>
            </a:r>
          </a:p>
        </p:txBody>
      </p:sp>
      <p:grpSp>
        <p:nvGrpSpPr>
          <p:cNvPr id="117772" name="Group 40"/>
          <p:cNvGrpSpPr>
            <a:grpSpLocks/>
          </p:cNvGrpSpPr>
          <p:nvPr/>
        </p:nvGrpSpPr>
        <p:grpSpPr bwMode="auto">
          <a:xfrm>
            <a:off x="4449763" y="2505075"/>
            <a:ext cx="469900" cy="365125"/>
            <a:chOff x="384" y="3312"/>
            <a:chExt cx="432" cy="336"/>
          </a:xfrm>
        </p:grpSpPr>
        <p:sp>
          <p:nvSpPr>
            <p:cNvPr id="117806"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07"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08"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809" name="Group 44"/>
            <p:cNvGrpSpPr>
              <a:grpSpLocks/>
            </p:cNvGrpSpPr>
            <p:nvPr/>
          </p:nvGrpSpPr>
          <p:grpSpPr bwMode="auto">
            <a:xfrm>
              <a:off x="480" y="3456"/>
              <a:ext cx="336" cy="192"/>
              <a:chOff x="912" y="2976"/>
              <a:chExt cx="336" cy="192"/>
            </a:xfrm>
          </p:grpSpPr>
          <p:sp>
            <p:nvSpPr>
              <p:cNvPr id="117810"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11"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12"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73" name="Text Box 48"/>
          <p:cNvSpPr txBox="1">
            <a:spLocks noChangeArrowheads="1"/>
          </p:cNvSpPr>
          <p:nvPr/>
        </p:nvSpPr>
        <p:spPr bwMode="auto">
          <a:xfrm>
            <a:off x="4291013" y="2357438"/>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A.I2:Closed</a:t>
            </a:r>
          </a:p>
        </p:txBody>
      </p:sp>
      <p:grpSp>
        <p:nvGrpSpPr>
          <p:cNvPr id="117774" name="Group 49"/>
          <p:cNvGrpSpPr>
            <a:grpSpLocks/>
          </p:cNvGrpSpPr>
          <p:nvPr/>
        </p:nvGrpSpPr>
        <p:grpSpPr bwMode="auto">
          <a:xfrm>
            <a:off x="7215188" y="3748088"/>
            <a:ext cx="471487" cy="366712"/>
            <a:chOff x="1008" y="2496"/>
            <a:chExt cx="432" cy="336"/>
          </a:xfrm>
        </p:grpSpPr>
        <p:sp>
          <p:nvSpPr>
            <p:cNvPr id="117799"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00"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01"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802" name="Group 53"/>
            <p:cNvGrpSpPr>
              <a:grpSpLocks/>
            </p:cNvGrpSpPr>
            <p:nvPr/>
          </p:nvGrpSpPr>
          <p:grpSpPr bwMode="auto">
            <a:xfrm>
              <a:off x="1104" y="2640"/>
              <a:ext cx="336" cy="192"/>
              <a:chOff x="912" y="2976"/>
              <a:chExt cx="336" cy="192"/>
            </a:xfrm>
          </p:grpSpPr>
          <p:sp>
            <p:nvSpPr>
              <p:cNvPr id="117803"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04"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805"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75" name="Text Box 57"/>
          <p:cNvSpPr txBox="1">
            <a:spLocks noChangeArrowheads="1"/>
          </p:cNvSpPr>
          <p:nvPr/>
        </p:nvSpPr>
        <p:spPr bwMode="auto">
          <a:xfrm>
            <a:off x="7005638" y="3603625"/>
            <a:ext cx="830262"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SD.I1:Open</a:t>
            </a:r>
          </a:p>
        </p:txBody>
      </p:sp>
      <p:grpSp>
        <p:nvGrpSpPr>
          <p:cNvPr id="117776" name="Group 58"/>
          <p:cNvGrpSpPr>
            <a:grpSpLocks/>
          </p:cNvGrpSpPr>
          <p:nvPr/>
        </p:nvGrpSpPr>
        <p:grpSpPr bwMode="auto">
          <a:xfrm>
            <a:off x="6796088" y="4638675"/>
            <a:ext cx="469900" cy="365125"/>
            <a:chOff x="384" y="3312"/>
            <a:chExt cx="432" cy="336"/>
          </a:xfrm>
        </p:grpSpPr>
        <p:sp>
          <p:nvSpPr>
            <p:cNvPr id="117792"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93"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94"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795" name="Group 62"/>
            <p:cNvGrpSpPr>
              <a:grpSpLocks/>
            </p:cNvGrpSpPr>
            <p:nvPr/>
          </p:nvGrpSpPr>
          <p:grpSpPr bwMode="auto">
            <a:xfrm>
              <a:off x="480" y="3456"/>
              <a:ext cx="336" cy="192"/>
              <a:chOff x="912" y="2976"/>
              <a:chExt cx="336" cy="192"/>
            </a:xfrm>
          </p:grpSpPr>
          <p:sp>
            <p:nvSpPr>
              <p:cNvPr id="117796"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97"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98"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77" name="Text Box 66"/>
          <p:cNvSpPr txBox="1">
            <a:spLocks noChangeArrowheads="1"/>
          </p:cNvSpPr>
          <p:nvPr/>
        </p:nvSpPr>
        <p:spPr bwMode="auto">
          <a:xfrm>
            <a:off x="6535738" y="4491038"/>
            <a:ext cx="1192212" cy="257175"/>
          </a:xfrm>
          <a:prstGeom prst="rect">
            <a:avLst/>
          </a:prstGeom>
          <a:solidFill>
            <a:srgbClr val="00D564"/>
          </a:solidFill>
          <a:ln w="12700">
            <a:solidFill>
              <a:srgbClr val="00D564"/>
            </a:solidFill>
            <a:miter lim="800000"/>
            <a:headEnd/>
            <a:tailEnd/>
          </a:ln>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solidFill>
                  <a:srgbClr val="FFFFFF"/>
                </a:solidFill>
                <a:latin typeface="Times New Roman" charset="0"/>
              </a:rPr>
              <a:t>SD.I2: Unresolved</a:t>
            </a:r>
          </a:p>
        </p:txBody>
      </p:sp>
      <p:grpSp>
        <p:nvGrpSpPr>
          <p:cNvPr id="117778" name="Group 67"/>
          <p:cNvGrpSpPr>
            <a:grpSpLocks/>
          </p:cNvGrpSpPr>
          <p:nvPr/>
        </p:nvGrpSpPr>
        <p:grpSpPr bwMode="auto">
          <a:xfrm>
            <a:off x="7737475" y="4429125"/>
            <a:ext cx="469900" cy="366713"/>
            <a:chOff x="1114" y="3278"/>
            <a:chExt cx="432" cy="336"/>
          </a:xfrm>
        </p:grpSpPr>
        <p:sp>
          <p:nvSpPr>
            <p:cNvPr id="117785"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86"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87"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7788" name="Group 71"/>
            <p:cNvGrpSpPr>
              <a:grpSpLocks/>
            </p:cNvGrpSpPr>
            <p:nvPr/>
          </p:nvGrpSpPr>
          <p:grpSpPr bwMode="auto">
            <a:xfrm>
              <a:off x="1210" y="3422"/>
              <a:ext cx="336" cy="192"/>
              <a:chOff x="912" y="2976"/>
              <a:chExt cx="336" cy="192"/>
            </a:xfrm>
          </p:grpSpPr>
          <p:sp>
            <p:nvSpPr>
              <p:cNvPr id="117789"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90"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91"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7779" name="Text Box 75"/>
          <p:cNvSpPr txBox="1">
            <a:spLocks noChangeArrowheads="1"/>
          </p:cNvSpPr>
          <p:nvPr/>
        </p:nvSpPr>
        <p:spPr bwMode="auto">
          <a:xfrm>
            <a:off x="7372350" y="4189413"/>
            <a:ext cx="900113" cy="2444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000" u="none">
                <a:latin typeface="Times New Roman" charset="0"/>
              </a:rPr>
              <a:t>SD.I3:Closed</a:t>
            </a:r>
          </a:p>
        </p:txBody>
      </p:sp>
      <p:sp>
        <p:nvSpPr>
          <p:cNvPr id="117780" name="Oval 76"/>
          <p:cNvSpPr>
            <a:spLocks noChangeArrowheads="1"/>
          </p:cNvSpPr>
          <p:nvPr/>
        </p:nvSpPr>
        <p:spPr bwMode="auto">
          <a:xfrm>
            <a:off x="3851275" y="1354138"/>
            <a:ext cx="1935163" cy="1828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7781"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117782" name="Line 78"/>
          <p:cNvSpPr>
            <a:spLocks noChangeShapeType="1"/>
          </p:cNvSpPr>
          <p:nvPr/>
        </p:nvSpPr>
        <p:spPr bwMode="auto">
          <a:xfrm>
            <a:off x="2254250" y="1504950"/>
            <a:ext cx="2255838" cy="14922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83" name="Line 79"/>
          <p:cNvSpPr>
            <a:spLocks noChangeShapeType="1"/>
          </p:cNvSpPr>
          <p:nvPr/>
        </p:nvSpPr>
        <p:spPr bwMode="auto">
          <a:xfrm>
            <a:off x="5035550" y="2557463"/>
            <a:ext cx="2179638" cy="1054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84" name="Line 80"/>
          <p:cNvSpPr>
            <a:spLocks noChangeShapeType="1"/>
          </p:cNvSpPr>
          <p:nvPr/>
        </p:nvSpPr>
        <p:spPr bwMode="auto">
          <a:xfrm flipH="1" flipV="1">
            <a:off x="2630488" y="2332038"/>
            <a:ext cx="4057650" cy="225742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642952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lIns="91423" tIns="45712" rIns="91423" bIns="45712" anchor="t"/>
          <a:lstStyle/>
          <a:p>
            <a:r>
              <a:rPr lang="en-US" altLang="en-US" sz="3600" dirty="0" smtClean="0">
                <a:latin typeface="Arial" panose="020B0604020202020204" pitchFamily="34" charset="0"/>
                <a:ea typeface="ＭＳ Ｐゴシック" charset="-128"/>
                <a:cs typeface="Arial" panose="020B0604020202020204" pitchFamily="34" charset="0"/>
              </a:rPr>
              <a:t>Frequency of Change and Choice of Software Lifecycle Model</a:t>
            </a:r>
          </a:p>
        </p:txBody>
      </p:sp>
      <p:sp>
        <p:nvSpPr>
          <p:cNvPr id="490499" name="Rectangle 3"/>
          <p:cNvSpPr>
            <a:spLocks noGrp="1" noChangeArrowheads="1"/>
          </p:cNvSpPr>
          <p:nvPr>
            <p:ph type="body" idx="1"/>
          </p:nvPr>
        </p:nvSpPr>
        <p:spPr>
          <a:xfrm>
            <a:off x="390525" y="1524000"/>
            <a:ext cx="8372475" cy="5257800"/>
          </a:xfrm>
        </p:spPr>
        <p:txBody>
          <a:bodyPr lIns="91423" tIns="45712" rIns="91423" bIns="45712"/>
          <a:lstStyle/>
          <a:p>
            <a:pPr lvl="1">
              <a:lnSpc>
                <a:spcPct val="100000"/>
              </a:lnSpc>
              <a:buFont typeface="Times" charset="0"/>
              <a:buNone/>
            </a:pPr>
            <a:r>
              <a:rPr lang="en-US" altLang="en-US" dirty="0" smtClean="0">
                <a:latin typeface="Arial" panose="020B0604020202020204" pitchFamily="34" charset="0"/>
                <a:ea typeface="ＭＳ Ｐゴシック" charset="-128"/>
                <a:cs typeface="Arial" panose="020B0604020202020204" pitchFamily="34" charset="0"/>
              </a:rPr>
              <a:t>PT = Project Time, MTBC = Mean Time Between Change</a:t>
            </a:r>
          </a:p>
          <a:p>
            <a:pPr lvl="1">
              <a:lnSpc>
                <a:spcPct val="100000"/>
              </a:lnSpc>
            </a:pPr>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Change rarely occurs </a:t>
            </a:r>
            <a:r>
              <a:rPr lang="en-US" altLang="en-US" dirty="0" smtClean="0">
                <a:latin typeface="Arial" panose="020B0604020202020204" pitchFamily="34" charset="0"/>
                <a:ea typeface="ＭＳ Ｐゴシック" charset="-128"/>
                <a:cs typeface="Arial" panose="020B0604020202020204" pitchFamily="34" charset="0"/>
              </a:rPr>
              <a:t>(MTBC » PT)</a:t>
            </a:r>
          </a:p>
          <a:p>
            <a:pPr lvl="2">
              <a:lnSpc>
                <a:spcPct val="100000"/>
              </a:lnSpc>
            </a:pPr>
            <a:r>
              <a:rPr lang="en-US" altLang="en-US" dirty="0" smtClean="0">
                <a:latin typeface="Arial" panose="020B0604020202020204" pitchFamily="34" charset="0"/>
                <a:ea typeface="ＭＳ Ｐゴシック" charset="-128"/>
                <a:cs typeface="Arial" panose="020B0604020202020204" pitchFamily="34" charset="0"/>
              </a:rPr>
              <a:t>Linear Model (Waterfall, V-Model)</a:t>
            </a:r>
          </a:p>
          <a:p>
            <a:pPr lvl="2">
              <a:lnSpc>
                <a:spcPct val="100000"/>
              </a:lnSpc>
            </a:pPr>
            <a:r>
              <a:rPr lang="en-US" altLang="en-US" dirty="0" smtClean="0">
                <a:latin typeface="Arial" panose="020B0604020202020204" pitchFamily="34" charset="0"/>
                <a:ea typeface="ＭＳ Ｐゴシック" charset="-128"/>
                <a:cs typeface="Arial" panose="020B0604020202020204" pitchFamily="34" charset="0"/>
              </a:rPr>
              <a:t>Open issues are closed before moving to next phase </a:t>
            </a:r>
          </a:p>
          <a:p>
            <a:pPr lvl="1">
              <a:lnSpc>
                <a:spcPct val="100000"/>
              </a:lnSpc>
            </a:pPr>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Change occurs sometimes </a:t>
            </a:r>
            <a:r>
              <a:rPr lang="en-US" altLang="en-US" dirty="0" smtClean="0">
                <a:latin typeface="Arial" panose="020B0604020202020204" pitchFamily="34" charset="0"/>
                <a:ea typeface="ＭＳ Ｐゴシック" charset="-128"/>
                <a:cs typeface="Arial" panose="020B0604020202020204" pitchFamily="34" charset="0"/>
              </a:rPr>
              <a:t>(MTBC ≈ PT)</a:t>
            </a:r>
          </a:p>
          <a:p>
            <a:pPr lvl="2">
              <a:lnSpc>
                <a:spcPct val="100000"/>
              </a:lnSpc>
            </a:pPr>
            <a:r>
              <a:rPr lang="en-US" altLang="en-US" dirty="0" smtClean="0">
                <a:latin typeface="Arial" panose="020B0604020202020204" pitchFamily="34" charset="0"/>
                <a:ea typeface="ＭＳ Ｐゴシック" charset="-128"/>
                <a:cs typeface="Arial" panose="020B0604020202020204" pitchFamily="34" charset="0"/>
              </a:rPr>
              <a:t>Iterative model (Spiral Model, Unified Process)</a:t>
            </a:r>
          </a:p>
          <a:p>
            <a:pPr lvl="2">
              <a:lnSpc>
                <a:spcPct val="100000"/>
              </a:lnSpc>
            </a:pPr>
            <a:r>
              <a:rPr lang="en-US" altLang="en-US" dirty="0" smtClean="0">
                <a:latin typeface="Arial" panose="020B0604020202020204" pitchFamily="34" charset="0"/>
                <a:ea typeface="ＭＳ Ｐゴシック" charset="-128"/>
                <a:cs typeface="Arial" panose="020B0604020202020204" pitchFamily="34" charset="0"/>
              </a:rPr>
              <a:t>Change occurring during phase may lead to iteration of a previous phase or cancellation of the project</a:t>
            </a:r>
          </a:p>
          <a:p>
            <a:pPr lvl="1">
              <a:lnSpc>
                <a:spcPct val="100000"/>
              </a:lnSpc>
            </a:pPr>
            <a:r>
              <a:rPr lang="en-US" altLang="en-US" dirty="0" smtClean="0">
                <a:solidFill>
                  <a:srgbClr val="C00000"/>
                </a:solidFill>
                <a:latin typeface="Arial" panose="020B0604020202020204" pitchFamily="34" charset="0"/>
                <a:ea typeface="ＭＳ Ｐゴシック" charset="-128"/>
                <a:cs typeface="Arial" panose="020B0604020202020204" pitchFamily="34" charset="0"/>
              </a:rPr>
              <a:t>Change is frequent </a:t>
            </a:r>
            <a:r>
              <a:rPr lang="en-US" altLang="en-US" dirty="0" smtClean="0">
                <a:latin typeface="Arial" panose="020B0604020202020204" pitchFamily="34" charset="0"/>
                <a:ea typeface="ＭＳ Ｐゴシック" charset="-128"/>
                <a:cs typeface="Arial" panose="020B0604020202020204" pitchFamily="34" charset="0"/>
              </a:rPr>
              <a:t>(MTBC « PT)</a:t>
            </a:r>
          </a:p>
          <a:p>
            <a:pPr lvl="2">
              <a:lnSpc>
                <a:spcPct val="100000"/>
              </a:lnSpc>
            </a:pPr>
            <a:r>
              <a:rPr lang="en-US" altLang="en-US" dirty="0" smtClean="0">
                <a:latin typeface="Arial" panose="020B0604020202020204" pitchFamily="34" charset="0"/>
                <a:ea typeface="ＭＳ Ｐゴシック" charset="-128"/>
                <a:cs typeface="Arial" panose="020B0604020202020204" pitchFamily="34" charset="0"/>
              </a:rPr>
              <a:t>Issue-based Model (Concurrent Development, Scrum)</a:t>
            </a:r>
          </a:p>
          <a:p>
            <a:pPr lvl="2">
              <a:lnSpc>
                <a:spcPct val="100000"/>
              </a:lnSpc>
            </a:pPr>
            <a:r>
              <a:rPr lang="en-US" altLang="en-US" dirty="0" smtClean="0">
                <a:latin typeface="Arial" panose="020B0604020202020204" pitchFamily="34" charset="0"/>
                <a:ea typeface="ＭＳ Ｐゴシック" charset="-128"/>
                <a:cs typeface="Arial" panose="020B0604020202020204" pitchFamily="34" charset="0"/>
              </a:rPr>
              <a:t>Phases are never finished, they all run in parallel.</a:t>
            </a:r>
          </a:p>
        </p:txBody>
      </p:sp>
    </p:spTree>
    <p:extLst>
      <p:ext uri="{BB962C8B-B14F-4D97-AF65-F5344CB8AC3E}">
        <p14:creationId xmlns:p14="http://schemas.microsoft.com/office/powerpoint/2010/main" val="3200172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04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04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904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904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904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90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6352" y="-69270"/>
            <a:ext cx="8493125" cy="1143000"/>
          </a:xfrm>
          <a:noFill/>
        </p:spPr>
        <p:txBody>
          <a:bodyPr lIns="92407" tIns="45420" rIns="92407" bIns="45420"/>
          <a:lstStyle/>
          <a:p>
            <a:r>
              <a:rPr lang="en-US" altLang="en-US" sz="3200" dirty="0" smtClean="0">
                <a:latin typeface="Arial" panose="020B0604020202020204" pitchFamily="34" charset="0"/>
                <a:ea typeface="ＭＳ Ｐゴシック" charset="-128"/>
                <a:cs typeface="Arial" panose="020B0604020202020204" pitchFamily="34" charset="0"/>
              </a:rPr>
              <a:t>IEEE </a:t>
            </a:r>
            <a:r>
              <a:rPr lang="en-US" altLang="en-US" sz="3200" dirty="0" err="1" smtClean="0">
                <a:latin typeface="Arial" panose="020B0604020202020204" pitchFamily="34" charset="0"/>
                <a:ea typeface="ＭＳ Ｐゴシック" charset="-128"/>
                <a:cs typeface="Arial" panose="020B0604020202020204" pitchFamily="34" charset="0"/>
              </a:rPr>
              <a:t>Std</a:t>
            </a:r>
            <a:r>
              <a:rPr lang="en-US" altLang="en-US" sz="3200" dirty="0" smtClean="0">
                <a:latin typeface="Arial" panose="020B0604020202020204" pitchFamily="34" charset="0"/>
                <a:ea typeface="ＭＳ Ｐゴシック" charset="-128"/>
                <a:cs typeface="Arial" panose="020B0604020202020204" pitchFamily="34" charset="0"/>
              </a:rPr>
              <a:t> 1074: Standard for </a:t>
            </a:r>
            <a:br>
              <a:rPr lang="en-US" altLang="en-US" sz="3200" dirty="0" smtClean="0">
                <a:latin typeface="Arial" panose="020B0604020202020204" pitchFamily="34" charset="0"/>
                <a:ea typeface="ＭＳ Ｐゴシック" charset="-128"/>
                <a:cs typeface="Arial" panose="020B0604020202020204" pitchFamily="34" charset="0"/>
              </a:rPr>
            </a:br>
            <a:r>
              <a:rPr lang="en-US" altLang="en-US" sz="3200" dirty="0" smtClean="0">
                <a:latin typeface="Arial" panose="020B0604020202020204" pitchFamily="34" charset="0"/>
                <a:ea typeface="ＭＳ Ｐゴシック" charset="-128"/>
                <a:cs typeface="Arial" panose="020B0604020202020204" pitchFamily="34" charset="0"/>
              </a:rPr>
              <a:t>Software Life Cycle Activities</a:t>
            </a:r>
          </a:p>
        </p:txBody>
      </p:sp>
      <p:sp>
        <p:nvSpPr>
          <p:cNvPr id="265219" name="Rectangle 3"/>
          <p:cNvSpPr>
            <a:spLocks noChangeArrowheads="1"/>
          </p:cNvSpPr>
          <p:nvPr/>
        </p:nvSpPr>
        <p:spPr bwMode="auto">
          <a:xfrm>
            <a:off x="3309938" y="1455738"/>
            <a:ext cx="1924050" cy="739775"/>
          </a:xfrm>
          <a:prstGeom prst="rect">
            <a:avLst/>
          </a:prstGeom>
          <a:solidFill>
            <a:schemeClr val="bg1">
              <a:lumMod val="85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IEEE </a:t>
            </a:r>
            <a:r>
              <a:rPr lang="en-US" altLang="en-US" sz="1800" u="none" dirty="0" err="1">
                <a:latin typeface="Times New Roman" charset="0"/>
              </a:rPr>
              <a:t>Std</a:t>
            </a:r>
            <a:r>
              <a:rPr lang="en-US" altLang="en-US" sz="1800" u="none" dirty="0">
                <a:latin typeface="Times New Roman" charset="0"/>
              </a:rPr>
              <a:t> 1074</a:t>
            </a:r>
          </a:p>
        </p:txBody>
      </p:sp>
      <p:sp>
        <p:nvSpPr>
          <p:cNvPr id="265220" name="Rectangle 4"/>
          <p:cNvSpPr>
            <a:spLocks noChangeArrowheads="1"/>
          </p:cNvSpPr>
          <p:nvPr/>
        </p:nvSpPr>
        <p:spPr bwMode="auto">
          <a:xfrm>
            <a:off x="201613" y="2576513"/>
            <a:ext cx="1625600" cy="7397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Project </a:t>
            </a:r>
          </a:p>
          <a:p>
            <a:pPr algn="ctr"/>
            <a:r>
              <a:rPr lang="en-US" altLang="en-US" sz="1800" u="none" dirty="0">
                <a:latin typeface="Times New Roman" charset="0"/>
              </a:rPr>
              <a:t>Management</a:t>
            </a:r>
          </a:p>
        </p:txBody>
      </p:sp>
      <p:sp>
        <p:nvSpPr>
          <p:cNvPr id="265221" name="Rectangle 5"/>
          <p:cNvSpPr>
            <a:spLocks noChangeArrowheads="1"/>
          </p:cNvSpPr>
          <p:nvPr/>
        </p:nvSpPr>
        <p:spPr bwMode="auto">
          <a:xfrm>
            <a:off x="2324100" y="2559050"/>
            <a:ext cx="1422400" cy="7397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Pre-</a:t>
            </a:r>
          </a:p>
          <a:p>
            <a:pPr algn="ctr"/>
            <a:r>
              <a:rPr lang="en-US" altLang="en-US" sz="1800" u="none" dirty="0">
                <a:latin typeface="Times New Roman" charset="0"/>
              </a:rPr>
              <a:t>Development</a:t>
            </a:r>
          </a:p>
        </p:txBody>
      </p:sp>
      <p:sp>
        <p:nvSpPr>
          <p:cNvPr id="265222" name="Rectangle 6"/>
          <p:cNvSpPr>
            <a:spLocks noChangeArrowheads="1"/>
          </p:cNvSpPr>
          <p:nvPr/>
        </p:nvSpPr>
        <p:spPr bwMode="auto">
          <a:xfrm>
            <a:off x="4003675" y="2533877"/>
            <a:ext cx="1190625" cy="739775"/>
          </a:xfrm>
          <a:prstGeom prst="rect">
            <a:avLst/>
          </a:prstGeom>
          <a:solidFill>
            <a:schemeClr val="accent6">
              <a:lumMod val="20000"/>
              <a:lumOff val="8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Develop-</a:t>
            </a:r>
          </a:p>
          <a:p>
            <a:pPr algn="ctr"/>
            <a:r>
              <a:rPr lang="en-US" altLang="en-US" sz="1800" u="none">
                <a:latin typeface="Times New Roman" charset="0"/>
              </a:rPr>
              <a:t>ment</a:t>
            </a:r>
          </a:p>
        </p:txBody>
      </p:sp>
      <p:sp>
        <p:nvSpPr>
          <p:cNvPr id="265223" name="Rectangle 7"/>
          <p:cNvSpPr>
            <a:spLocks noChangeArrowheads="1"/>
          </p:cNvSpPr>
          <p:nvPr/>
        </p:nvSpPr>
        <p:spPr bwMode="auto">
          <a:xfrm>
            <a:off x="5380038" y="2592388"/>
            <a:ext cx="1524000" cy="673100"/>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Post-</a:t>
            </a:r>
          </a:p>
          <a:p>
            <a:pPr algn="ctr"/>
            <a:r>
              <a:rPr lang="en-US" altLang="en-US" sz="1800" u="none" dirty="0">
                <a:latin typeface="Times New Roman" charset="0"/>
              </a:rPr>
              <a:t>Development</a:t>
            </a:r>
          </a:p>
        </p:txBody>
      </p:sp>
      <p:sp>
        <p:nvSpPr>
          <p:cNvPr id="265224" name="Rectangle 8"/>
          <p:cNvSpPr>
            <a:spLocks noChangeArrowheads="1"/>
          </p:cNvSpPr>
          <p:nvPr/>
        </p:nvSpPr>
        <p:spPr bwMode="auto">
          <a:xfrm>
            <a:off x="7018338" y="2608263"/>
            <a:ext cx="1973262" cy="8286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Cross-</a:t>
            </a:r>
          </a:p>
          <a:p>
            <a:pPr algn="ctr"/>
            <a:r>
              <a:rPr lang="en-US" altLang="en-US" sz="1800" u="none" dirty="0">
                <a:latin typeface="Times New Roman" charset="0"/>
              </a:rPr>
              <a:t>Development</a:t>
            </a:r>
          </a:p>
          <a:p>
            <a:pPr algn="ctr"/>
            <a:r>
              <a:rPr lang="en-US" altLang="en-US" sz="1600" u="none" dirty="0">
                <a:latin typeface="Times New Roman" charset="0"/>
              </a:rPr>
              <a:t>(Integral Processes)</a:t>
            </a:r>
          </a:p>
        </p:txBody>
      </p:sp>
      <p:sp>
        <p:nvSpPr>
          <p:cNvPr id="46089" name="Line 9"/>
          <p:cNvSpPr>
            <a:spLocks noChangeShapeType="1"/>
          </p:cNvSpPr>
          <p:nvPr/>
        </p:nvSpPr>
        <p:spPr bwMode="auto">
          <a:xfrm flipH="1">
            <a:off x="1165225" y="2208213"/>
            <a:ext cx="2822575" cy="338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flipH="1">
            <a:off x="3168650" y="2225675"/>
            <a:ext cx="835025" cy="338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1"/>
          <p:cNvSpPr>
            <a:spLocks noChangeShapeType="1"/>
          </p:cNvSpPr>
          <p:nvPr/>
        </p:nvSpPr>
        <p:spPr bwMode="auto">
          <a:xfrm>
            <a:off x="4059238" y="2239963"/>
            <a:ext cx="839787"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2"/>
          <p:cNvSpPr>
            <a:spLocks noChangeShapeType="1"/>
          </p:cNvSpPr>
          <p:nvPr/>
        </p:nvSpPr>
        <p:spPr bwMode="auto">
          <a:xfrm>
            <a:off x="4110038" y="2225675"/>
            <a:ext cx="2576512" cy="354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13"/>
          <p:cNvSpPr>
            <a:spLocks noChangeShapeType="1"/>
          </p:cNvSpPr>
          <p:nvPr/>
        </p:nvSpPr>
        <p:spPr bwMode="auto">
          <a:xfrm>
            <a:off x="4110038" y="2174875"/>
            <a:ext cx="414655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4" name="Line 14"/>
          <p:cNvSpPr>
            <a:spLocks noChangeShapeType="1"/>
          </p:cNvSpPr>
          <p:nvPr/>
        </p:nvSpPr>
        <p:spPr bwMode="auto">
          <a:xfrm>
            <a:off x="330200" y="3309938"/>
            <a:ext cx="0" cy="1693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Rectangle 15"/>
          <p:cNvSpPr>
            <a:spLocks noChangeArrowheads="1"/>
          </p:cNvSpPr>
          <p:nvPr/>
        </p:nvSpPr>
        <p:spPr bwMode="auto">
          <a:xfrm>
            <a:off x="268288" y="3608388"/>
            <a:ext cx="19700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600" u="none">
                <a:latin typeface="Times New Roman" charset="0"/>
              </a:rPr>
              <a:t>&gt; Project Initiation</a:t>
            </a:r>
          </a:p>
          <a:p>
            <a:r>
              <a:rPr lang="en-US" altLang="en-US" sz="1600" u="none">
                <a:latin typeface="Times New Roman" charset="0"/>
              </a:rPr>
              <a:t>&gt;Project Monitoring</a:t>
            </a:r>
          </a:p>
          <a:p>
            <a:r>
              <a:rPr lang="en-US" altLang="en-US" sz="1600" u="none">
                <a:latin typeface="Times New Roman" charset="0"/>
              </a:rPr>
              <a:t>   &amp;Control</a:t>
            </a:r>
          </a:p>
          <a:p>
            <a:r>
              <a:rPr lang="en-US" altLang="en-US" sz="1600" u="none">
                <a:latin typeface="Times New Roman" charset="0"/>
              </a:rPr>
              <a:t>&gt; Software Quality</a:t>
            </a:r>
          </a:p>
          <a:p>
            <a:r>
              <a:rPr lang="en-US" altLang="en-US" sz="1600" u="none">
                <a:latin typeface="Times New Roman" charset="0"/>
              </a:rPr>
              <a:t>   Management</a:t>
            </a:r>
          </a:p>
        </p:txBody>
      </p:sp>
      <p:sp>
        <p:nvSpPr>
          <p:cNvPr id="46096" name="Line 16"/>
          <p:cNvSpPr>
            <a:spLocks noChangeShapeType="1"/>
          </p:cNvSpPr>
          <p:nvPr/>
        </p:nvSpPr>
        <p:spPr bwMode="auto">
          <a:xfrm>
            <a:off x="2451100" y="3311525"/>
            <a:ext cx="0" cy="135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Rectangle 17"/>
          <p:cNvSpPr>
            <a:spLocks noChangeArrowheads="1"/>
          </p:cNvSpPr>
          <p:nvPr/>
        </p:nvSpPr>
        <p:spPr bwMode="auto">
          <a:xfrm>
            <a:off x="2489200" y="3692525"/>
            <a:ext cx="13684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600" u="none">
                <a:latin typeface="Times New Roman" charset="0"/>
              </a:rPr>
              <a:t>&gt; Concept </a:t>
            </a:r>
          </a:p>
          <a:p>
            <a:r>
              <a:rPr lang="en-US" altLang="en-US" sz="1600" u="none">
                <a:latin typeface="Times New Roman" charset="0"/>
              </a:rPr>
              <a:t>   Exploration</a:t>
            </a:r>
          </a:p>
          <a:p>
            <a:r>
              <a:rPr lang="en-US" altLang="en-US" sz="1600" u="none">
                <a:latin typeface="Times New Roman" charset="0"/>
              </a:rPr>
              <a:t>&gt; System </a:t>
            </a:r>
          </a:p>
          <a:p>
            <a:r>
              <a:rPr lang="en-US" altLang="en-US" sz="1600" u="none">
                <a:latin typeface="Times New Roman" charset="0"/>
              </a:rPr>
              <a:t>   Allocation</a:t>
            </a:r>
          </a:p>
        </p:txBody>
      </p:sp>
      <p:sp>
        <p:nvSpPr>
          <p:cNvPr id="46098" name="Line 18"/>
          <p:cNvSpPr>
            <a:spLocks noChangeShapeType="1"/>
          </p:cNvSpPr>
          <p:nvPr/>
        </p:nvSpPr>
        <p:spPr bwMode="auto">
          <a:xfrm>
            <a:off x="4237038" y="3294063"/>
            <a:ext cx="0" cy="1609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Rectangle 19"/>
          <p:cNvSpPr>
            <a:spLocks noChangeArrowheads="1"/>
          </p:cNvSpPr>
          <p:nvPr/>
        </p:nvSpPr>
        <p:spPr bwMode="auto">
          <a:xfrm>
            <a:off x="4208463" y="3625850"/>
            <a:ext cx="1563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600" u="none" dirty="0">
                <a:solidFill>
                  <a:srgbClr val="C00000"/>
                </a:solidFill>
                <a:latin typeface="Times New Roman" charset="0"/>
              </a:rPr>
              <a:t>&gt; Requirements</a:t>
            </a:r>
          </a:p>
          <a:p>
            <a:r>
              <a:rPr lang="en-US" altLang="en-US" sz="1600" u="none" dirty="0">
                <a:solidFill>
                  <a:srgbClr val="C00000"/>
                </a:solidFill>
                <a:latin typeface="Times New Roman" charset="0"/>
              </a:rPr>
              <a:t>&gt; Design</a:t>
            </a:r>
          </a:p>
          <a:p>
            <a:r>
              <a:rPr lang="en-US" altLang="en-US" sz="1600" u="none" dirty="0">
                <a:solidFill>
                  <a:srgbClr val="C00000"/>
                </a:solidFill>
                <a:latin typeface="Times New Roman" charset="0"/>
              </a:rPr>
              <a:t>&gt; </a:t>
            </a:r>
            <a:r>
              <a:rPr lang="en-US" altLang="en-US" sz="1600" u="none" dirty="0" err="1">
                <a:solidFill>
                  <a:srgbClr val="C00000"/>
                </a:solidFill>
                <a:latin typeface="Times New Roman" charset="0"/>
              </a:rPr>
              <a:t>Implemen</a:t>
            </a:r>
            <a:r>
              <a:rPr lang="en-US" altLang="en-US" sz="1600" u="none" dirty="0">
                <a:solidFill>
                  <a:srgbClr val="C00000"/>
                </a:solidFill>
                <a:latin typeface="Times New Roman" charset="0"/>
              </a:rPr>
              <a:t>-</a:t>
            </a:r>
          </a:p>
          <a:p>
            <a:r>
              <a:rPr lang="en-US" altLang="en-US" sz="1600" u="none" dirty="0">
                <a:solidFill>
                  <a:srgbClr val="C00000"/>
                </a:solidFill>
                <a:latin typeface="Times New Roman" charset="0"/>
              </a:rPr>
              <a:t>    </a:t>
            </a:r>
            <a:r>
              <a:rPr lang="en-US" altLang="en-US" sz="1600" u="none" dirty="0" err="1">
                <a:solidFill>
                  <a:srgbClr val="C00000"/>
                </a:solidFill>
                <a:latin typeface="Times New Roman" charset="0"/>
              </a:rPr>
              <a:t>tation</a:t>
            </a:r>
            <a:endParaRPr lang="en-US" altLang="en-US" sz="1600" u="none" dirty="0">
              <a:solidFill>
                <a:srgbClr val="C00000"/>
              </a:solidFill>
              <a:latin typeface="Times New Roman" charset="0"/>
            </a:endParaRPr>
          </a:p>
        </p:txBody>
      </p:sp>
      <p:sp>
        <p:nvSpPr>
          <p:cNvPr id="46100" name="Line 20"/>
          <p:cNvSpPr>
            <a:spLocks noChangeShapeType="1"/>
          </p:cNvSpPr>
          <p:nvPr/>
        </p:nvSpPr>
        <p:spPr bwMode="auto">
          <a:xfrm>
            <a:off x="5873750" y="3311525"/>
            <a:ext cx="0" cy="1506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Rectangle 21"/>
          <p:cNvSpPr>
            <a:spLocks noChangeArrowheads="1"/>
          </p:cNvSpPr>
          <p:nvPr/>
        </p:nvSpPr>
        <p:spPr bwMode="auto">
          <a:xfrm>
            <a:off x="5895975" y="3641725"/>
            <a:ext cx="1473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600" u="none">
                <a:latin typeface="Times New Roman" charset="0"/>
              </a:rPr>
              <a:t>&gt; Installation</a:t>
            </a:r>
          </a:p>
          <a:p>
            <a:r>
              <a:rPr lang="en-US" altLang="en-US" sz="1600" u="none">
                <a:latin typeface="Times New Roman" charset="0"/>
              </a:rPr>
              <a:t>&gt; Operation &amp;</a:t>
            </a:r>
          </a:p>
          <a:p>
            <a:r>
              <a:rPr lang="en-US" altLang="en-US" sz="1600" u="none">
                <a:latin typeface="Times New Roman" charset="0"/>
              </a:rPr>
              <a:t>   Support</a:t>
            </a:r>
          </a:p>
          <a:p>
            <a:r>
              <a:rPr lang="en-US" altLang="en-US" sz="1600" u="none">
                <a:latin typeface="Times New Roman" charset="0"/>
              </a:rPr>
              <a:t>&gt; Maintenance</a:t>
            </a:r>
          </a:p>
          <a:p>
            <a:r>
              <a:rPr lang="en-US" altLang="en-US" sz="1600" u="none">
                <a:latin typeface="Times New Roman" charset="0"/>
              </a:rPr>
              <a:t>&gt; Retirement</a:t>
            </a:r>
          </a:p>
        </p:txBody>
      </p:sp>
      <p:sp>
        <p:nvSpPr>
          <p:cNvPr id="46102" name="Line 22"/>
          <p:cNvSpPr>
            <a:spLocks noChangeShapeType="1"/>
          </p:cNvSpPr>
          <p:nvPr/>
        </p:nvSpPr>
        <p:spPr bwMode="auto">
          <a:xfrm>
            <a:off x="7505700" y="3278188"/>
            <a:ext cx="4763" cy="1674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23"/>
          <p:cNvSpPr>
            <a:spLocks noChangeArrowheads="1"/>
          </p:cNvSpPr>
          <p:nvPr/>
        </p:nvSpPr>
        <p:spPr bwMode="auto">
          <a:xfrm>
            <a:off x="7483475" y="3625850"/>
            <a:ext cx="1625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600" u="none">
                <a:latin typeface="Times New Roman" charset="0"/>
              </a:rPr>
              <a:t>&gt; V &amp; V</a:t>
            </a:r>
          </a:p>
          <a:p>
            <a:r>
              <a:rPr lang="en-US" altLang="en-US" sz="1600" u="none">
                <a:latin typeface="Times New Roman" charset="0"/>
              </a:rPr>
              <a:t>&gt; Configuration </a:t>
            </a:r>
          </a:p>
          <a:p>
            <a:r>
              <a:rPr lang="en-US" altLang="en-US" sz="1600" u="none">
                <a:latin typeface="Times New Roman" charset="0"/>
              </a:rPr>
              <a:t>  Management</a:t>
            </a:r>
          </a:p>
          <a:p>
            <a:r>
              <a:rPr lang="en-US" altLang="en-US" sz="1600" u="none">
                <a:latin typeface="Times New Roman" charset="0"/>
              </a:rPr>
              <a:t>&gt; Documen-</a:t>
            </a:r>
          </a:p>
          <a:p>
            <a:r>
              <a:rPr lang="en-US" altLang="en-US" sz="1600" u="none">
                <a:latin typeface="Times New Roman" charset="0"/>
              </a:rPr>
              <a:t>    tation</a:t>
            </a:r>
          </a:p>
          <a:p>
            <a:r>
              <a:rPr lang="en-US" altLang="en-US" sz="1600" u="none">
                <a:latin typeface="Times New Roman" charset="0"/>
              </a:rPr>
              <a:t>&gt; Training</a:t>
            </a:r>
          </a:p>
        </p:txBody>
      </p:sp>
      <p:grpSp>
        <p:nvGrpSpPr>
          <p:cNvPr id="2" name="Group 24"/>
          <p:cNvGrpSpPr>
            <a:grpSpLocks/>
          </p:cNvGrpSpPr>
          <p:nvPr/>
        </p:nvGrpSpPr>
        <p:grpSpPr bwMode="auto">
          <a:xfrm>
            <a:off x="6824869" y="1632150"/>
            <a:ext cx="1720033" cy="933250"/>
            <a:chOff x="4359" y="673"/>
            <a:chExt cx="1098" cy="595"/>
          </a:xfrm>
        </p:grpSpPr>
        <p:grpSp>
          <p:nvGrpSpPr>
            <p:cNvPr id="46112" name="Group 25"/>
            <p:cNvGrpSpPr>
              <a:grpSpLocks/>
            </p:cNvGrpSpPr>
            <p:nvPr/>
          </p:nvGrpSpPr>
          <p:grpSpPr bwMode="auto">
            <a:xfrm>
              <a:off x="4359" y="673"/>
              <a:ext cx="1069" cy="595"/>
              <a:chOff x="4359" y="673"/>
              <a:chExt cx="1069" cy="595"/>
            </a:xfrm>
          </p:grpSpPr>
          <p:sp>
            <p:nvSpPr>
              <p:cNvPr id="46114" name="Freeform 26"/>
              <p:cNvSpPr>
                <a:spLocks/>
              </p:cNvSpPr>
              <p:nvPr/>
            </p:nvSpPr>
            <p:spPr bwMode="auto">
              <a:xfrm>
                <a:off x="4359" y="673"/>
                <a:ext cx="616" cy="392"/>
              </a:xfrm>
              <a:custGeom>
                <a:avLst/>
                <a:gdLst>
                  <a:gd name="T0" fmla="*/ 0 w 616"/>
                  <a:gd name="T1" fmla="*/ 0 h 392"/>
                  <a:gd name="T2" fmla="*/ 0 w 616"/>
                  <a:gd name="T3" fmla="*/ 31 h 392"/>
                  <a:gd name="T4" fmla="*/ 47 w 616"/>
                  <a:gd name="T5" fmla="*/ 36 h 392"/>
                  <a:gd name="T6" fmla="*/ 88 w 616"/>
                  <a:gd name="T7" fmla="*/ 46 h 392"/>
                  <a:gd name="T8" fmla="*/ 124 w 616"/>
                  <a:gd name="T9" fmla="*/ 62 h 392"/>
                  <a:gd name="T10" fmla="*/ 160 w 616"/>
                  <a:gd name="T11" fmla="*/ 72 h 392"/>
                  <a:gd name="T12" fmla="*/ 191 w 616"/>
                  <a:gd name="T13" fmla="*/ 82 h 392"/>
                  <a:gd name="T14" fmla="*/ 222 w 616"/>
                  <a:gd name="T15" fmla="*/ 93 h 392"/>
                  <a:gd name="T16" fmla="*/ 248 w 616"/>
                  <a:gd name="T17" fmla="*/ 103 h 392"/>
                  <a:gd name="T18" fmla="*/ 274 w 616"/>
                  <a:gd name="T19" fmla="*/ 118 h 392"/>
                  <a:gd name="T20" fmla="*/ 300 w 616"/>
                  <a:gd name="T21" fmla="*/ 134 h 392"/>
                  <a:gd name="T22" fmla="*/ 331 w 616"/>
                  <a:gd name="T23" fmla="*/ 154 h 392"/>
                  <a:gd name="T24" fmla="*/ 351 w 616"/>
                  <a:gd name="T25" fmla="*/ 170 h 392"/>
                  <a:gd name="T26" fmla="*/ 377 w 616"/>
                  <a:gd name="T27" fmla="*/ 185 h 392"/>
                  <a:gd name="T28" fmla="*/ 398 w 616"/>
                  <a:gd name="T29" fmla="*/ 206 h 392"/>
                  <a:gd name="T30" fmla="*/ 424 w 616"/>
                  <a:gd name="T31" fmla="*/ 226 h 392"/>
                  <a:gd name="T32" fmla="*/ 455 w 616"/>
                  <a:gd name="T33" fmla="*/ 257 h 392"/>
                  <a:gd name="T34" fmla="*/ 470 w 616"/>
                  <a:gd name="T35" fmla="*/ 273 h 392"/>
                  <a:gd name="T36" fmla="*/ 486 w 616"/>
                  <a:gd name="T37" fmla="*/ 293 h 392"/>
                  <a:gd name="T38" fmla="*/ 506 w 616"/>
                  <a:gd name="T39" fmla="*/ 314 h 392"/>
                  <a:gd name="T40" fmla="*/ 522 w 616"/>
                  <a:gd name="T41" fmla="*/ 334 h 392"/>
                  <a:gd name="T42" fmla="*/ 537 w 616"/>
                  <a:gd name="T43" fmla="*/ 365 h 392"/>
                  <a:gd name="T44" fmla="*/ 553 w 616"/>
                  <a:gd name="T45" fmla="*/ 391 h 392"/>
                  <a:gd name="T46" fmla="*/ 615 w 616"/>
                  <a:gd name="T47" fmla="*/ 381 h 392"/>
                  <a:gd name="T48" fmla="*/ 594 w 616"/>
                  <a:gd name="T49" fmla="*/ 340 h 392"/>
                  <a:gd name="T50" fmla="*/ 563 w 616"/>
                  <a:gd name="T51" fmla="*/ 293 h 392"/>
                  <a:gd name="T52" fmla="*/ 532 w 616"/>
                  <a:gd name="T53" fmla="*/ 257 h 392"/>
                  <a:gd name="T54" fmla="*/ 486 w 616"/>
                  <a:gd name="T55" fmla="*/ 216 h 392"/>
                  <a:gd name="T56" fmla="*/ 429 w 616"/>
                  <a:gd name="T57" fmla="*/ 159 h 392"/>
                  <a:gd name="T58" fmla="*/ 367 w 616"/>
                  <a:gd name="T59" fmla="*/ 113 h 392"/>
                  <a:gd name="T60" fmla="*/ 300 w 616"/>
                  <a:gd name="T61" fmla="*/ 72 h 392"/>
                  <a:gd name="T62" fmla="*/ 238 w 616"/>
                  <a:gd name="T63" fmla="*/ 46 h 392"/>
                  <a:gd name="T64" fmla="*/ 165 w 616"/>
                  <a:gd name="T65" fmla="*/ 21 h 392"/>
                  <a:gd name="T66" fmla="*/ 103 w 616"/>
                  <a:gd name="T67" fmla="*/ 10 h 392"/>
                  <a:gd name="T68" fmla="*/ 0 w 616"/>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6"/>
                  <a:gd name="T106" fmla="*/ 0 h 392"/>
                  <a:gd name="T107" fmla="*/ 616 w 616"/>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6" h="392">
                    <a:moveTo>
                      <a:pt x="0" y="0"/>
                    </a:moveTo>
                    <a:lnTo>
                      <a:pt x="0" y="31"/>
                    </a:lnTo>
                    <a:lnTo>
                      <a:pt x="47" y="36"/>
                    </a:lnTo>
                    <a:lnTo>
                      <a:pt x="88" y="46"/>
                    </a:lnTo>
                    <a:lnTo>
                      <a:pt x="124" y="62"/>
                    </a:lnTo>
                    <a:lnTo>
                      <a:pt x="160" y="72"/>
                    </a:lnTo>
                    <a:lnTo>
                      <a:pt x="191" y="82"/>
                    </a:lnTo>
                    <a:lnTo>
                      <a:pt x="222" y="93"/>
                    </a:lnTo>
                    <a:lnTo>
                      <a:pt x="248" y="103"/>
                    </a:lnTo>
                    <a:lnTo>
                      <a:pt x="274" y="118"/>
                    </a:lnTo>
                    <a:lnTo>
                      <a:pt x="300" y="134"/>
                    </a:lnTo>
                    <a:lnTo>
                      <a:pt x="331" y="154"/>
                    </a:lnTo>
                    <a:lnTo>
                      <a:pt x="351" y="170"/>
                    </a:lnTo>
                    <a:lnTo>
                      <a:pt x="377" y="185"/>
                    </a:lnTo>
                    <a:lnTo>
                      <a:pt x="398" y="206"/>
                    </a:lnTo>
                    <a:lnTo>
                      <a:pt x="424" y="226"/>
                    </a:lnTo>
                    <a:lnTo>
                      <a:pt x="455" y="257"/>
                    </a:lnTo>
                    <a:lnTo>
                      <a:pt x="470" y="273"/>
                    </a:lnTo>
                    <a:lnTo>
                      <a:pt x="486" y="293"/>
                    </a:lnTo>
                    <a:lnTo>
                      <a:pt x="506" y="314"/>
                    </a:lnTo>
                    <a:lnTo>
                      <a:pt x="522" y="334"/>
                    </a:lnTo>
                    <a:lnTo>
                      <a:pt x="537" y="365"/>
                    </a:lnTo>
                    <a:lnTo>
                      <a:pt x="553" y="391"/>
                    </a:lnTo>
                    <a:lnTo>
                      <a:pt x="615" y="381"/>
                    </a:lnTo>
                    <a:lnTo>
                      <a:pt x="594" y="340"/>
                    </a:lnTo>
                    <a:lnTo>
                      <a:pt x="563" y="293"/>
                    </a:lnTo>
                    <a:lnTo>
                      <a:pt x="532" y="257"/>
                    </a:lnTo>
                    <a:lnTo>
                      <a:pt x="486" y="216"/>
                    </a:lnTo>
                    <a:lnTo>
                      <a:pt x="429" y="159"/>
                    </a:lnTo>
                    <a:lnTo>
                      <a:pt x="367" y="113"/>
                    </a:lnTo>
                    <a:lnTo>
                      <a:pt x="300" y="72"/>
                    </a:lnTo>
                    <a:lnTo>
                      <a:pt x="238" y="46"/>
                    </a:lnTo>
                    <a:lnTo>
                      <a:pt x="165" y="21"/>
                    </a:lnTo>
                    <a:lnTo>
                      <a:pt x="103" y="1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6115" name="Freeform 27"/>
              <p:cNvSpPr>
                <a:spLocks/>
              </p:cNvSpPr>
              <p:nvPr/>
            </p:nvSpPr>
            <p:spPr bwMode="auto">
              <a:xfrm>
                <a:off x="5109" y="991"/>
                <a:ext cx="319" cy="277"/>
              </a:xfrm>
              <a:custGeom>
                <a:avLst/>
                <a:gdLst>
                  <a:gd name="T0" fmla="*/ 0 w 319"/>
                  <a:gd name="T1" fmla="*/ 215 h 277"/>
                  <a:gd name="T2" fmla="*/ 0 w 319"/>
                  <a:gd name="T3" fmla="*/ 276 h 277"/>
                  <a:gd name="T4" fmla="*/ 15 w 319"/>
                  <a:gd name="T5" fmla="*/ 261 h 277"/>
                  <a:gd name="T6" fmla="*/ 26 w 319"/>
                  <a:gd name="T7" fmla="*/ 245 h 277"/>
                  <a:gd name="T8" fmla="*/ 46 w 319"/>
                  <a:gd name="T9" fmla="*/ 225 h 277"/>
                  <a:gd name="T10" fmla="*/ 67 w 319"/>
                  <a:gd name="T11" fmla="*/ 204 h 277"/>
                  <a:gd name="T12" fmla="*/ 92 w 319"/>
                  <a:gd name="T13" fmla="*/ 184 h 277"/>
                  <a:gd name="T14" fmla="*/ 113 w 319"/>
                  <a:gd name="T15" fmla="*/ 164 h 277"/>
                  <a:gd name="T16" fmla="*/ 133 w 319"/>
                  <a:gd name="T17" fmla="*/ 148 h 277"/>
                  <a:gd name="T18" fmla="*/ 154 w 319"/>
                  <a:gd name="T19" fmla="*/ 133 h 277"/>
                  <a:gd name="T20" fmla="*/ 174 w 319"/>
                  <a:gd name="T21" fmla="*/ 118 h 277"/>
                  <a:gd name="T22" fmla="*/ 200 w 319"/>
                  <a:gd name="T23" fmla="*/ 102 h 277"/>
                  <a:gd name="T24" fmla="*/ 226 w 319"/>
                  <a:gd name="T25" fmla="*/ 87 h 277"/>
                  <a:gd name="T26" fmla="*/ 246 w 319"/>
                  <a:gd name="T27" fmla="*/ 77 h 277"/>
                  <a:gd name="T28" fmla="*/ 272 w 319"/>
                  <a:gd name="T29" fmla="*/ 66 h 277"/>
                  <a:gd name="T30" fmla="*/ 297 w 319"/>
                  <a:gd name="T31" fmla="*/ 56 h 277"/>
                  <a:gd name="T32" fmla="*/ 318 w 319"/>
                  <a:gd name="T33" fmla="*/ 46 h 277"/>
                  <a:gd name="T34" fmla="*/ 318 w 319"/>
                  <a:gd name="T35" fmla="*/ 0 h 277"/>
                  <a:gd name="T36" fmla="*/ 282 w 319"/>
                  <a:gd name="T37" fmla="*/ 10 h 277"/>
                  <a:gd name="T38" fmla="*/ 231 w 319"/>
                  <a:gd name="T39" fmla="*/ 31 h 277"/>
                  <a:gd name="T40" fmla="*/ 164 w 319"/>
                  <a:gd name="T41" fmla="*/ 56 h 277"/>
                  <a:gd name="T42" fmla="*/ 118 w 319"/>
                  <a:gd name="T43" fmla="*/ 87 h 277"/>
                  <a:gd name="T44" fmla="*/ 77 w 319"/>
                  <a:gd name="T45" fmla="*/ 128 h 277"/>
                  <a:gd name="T46" fmla="*/ 31 w 319"/>
                  <a:gd name="T47" fmla="*/ 164 h 277"/>
                  <a:gd name="T48" fmla="*/ 0 w 319"/>
                  <a:gd name="T49" fmla="*/ 199 h 277"/>
                  <a:gd name="T50" fmla="*/ 0 w 319"/>
                  <a:gd name="T51" fmla="*/ 276 h 277"/>
                  <a:gd name="T52" fmla="*/ 0 w 319"/>
                  <a:gd name="T53" fmla="*/ 215 h 2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9"/>
                  <a:gd name="T82" fmla="*/ 0 h 277"/>
                  <a:gd name="T83" fmla="*/ 319 w 319"/>
                  <a:gd name="T84" fmla="*/ 277 h 2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9" h="277">
                    <a:moveTo>
                      <a:pt x="0" y="215"/>
                    </a:moveTo>
                    <a:lnTo>
                      <a:pt x="0" y="276"/>
                    </a:lnTo>
                    <a:lnTo>
                      <a:pt x="15" y="261"/>
                    </a:lnTo>
                    <a:lnTo>
                      <a:pt x="26" y="245"/>
                    </a:lnTo>
                    <a:lnTo>
                      <a:pt x="46" y="225"/>
                    </a:lnTo>
                    <a:lnTo>
                      <a:pt x="67" y="204"/>
                    </a:lnTo>
                    <a:lnTo>
                      <a:pt x="92" y="184"/>
                    </a:lnTo>
                    <a:lnTo>
                      <a:pt x="113" y="164"/>
                    </a:lnTo>
                    <a:lnTo>
                      <a:pt x="133" y="148"/>
                    </a:lnTo>
                    <a:lnTo>
                      <a:pt x="154" y="133"/>
                    </a:lnTo>
                    <a:lnTo>
                      <a:pt x="174" y="118"/>
                    </a:lnTo>
                    <a:lnTo>
                      <a:pt x="200" y="102"/>
                    </a:lnTo>
                    <a:lnTo>
                      <a:pt x="226" y="87"/>
                    </a:lnTo>
                    <a:lnTo>
                      <a:pt x="246" y="77"/>
                    </a:lnTo>
                    <a:lnTo>
                      <a:pt x="272" y="66"/>
                    </a:lnTo>
                    <a:lnTo>
                      <a:pt x="297" y="56"/>
                    </a:lnTo>
                    <a:lnTo>
                      <a:pt x="318" y="46"/>
                    </a:lnTo>
                    <a:lnTo>
                      <a:pt x="318" y="0"/>
                    </a:lnTo>
                    <a:lnTo>
                      <a:pt x="282" y="10"/>
                    </a:lnTo>
                    <a:lnTo>
                      <a:pt x="231" y="31"/>
                    </a:lnTo>
                    <a:lnTo>
                      <a:pt x="164" y="56"/>
                    </a:lnTo>
                    <a:lnTo>
                      <a:pt x="118" y="87"/>
                    </a:lnTo>
                    <a:lnTo>
                      <a:pt x="77" y="128"/>
                    </a:lnTo>
                    <a:lnTo>
                      <a:pt x="31" y="164"/>
                    </a:lnTo>
                    <a:lnTo>
                      <a:pt x="0" y="199"/>
                    </a:lnTo>
                    <a:lnTo>
                      <a:pt x="0" y="276"/>
                    </a:lnTo>
                    <a:lnTo>
                      <a:pt x="0" y="215"/>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6116" name="Freeform 28"/>
              <p:cNvSpPr>
                <a:spLocks/>
              </p:cNvSpPr>
              <p:nvPr/>
            </p:nvSpPr>
            <p:spPr bwMode="auto">
              <a:xfrm>
                <a:off x="4724" y="1095"/>
                <a:ext cx="381" cy="173"/>
              </a:xfrm>
              <a:custGeom>
                <a:avLst/>
                <a:gdLst>
                  <a:gd name="T0" fmla="*/ 0 w 381"/>
                  <a:gd name="T1" fmla="*/ 0 h 173"/>
                  <a:gd name="T2" fmla="*/ 0 w 381"/>
                  <a:gd name="T3" fmla="*/ 56 h 173"/>
                  <a:gd name="T4" fmla="*/ 26 w 381"/>
                  <a:gd name="T5" fmla="*/ 56 h 173"/>
                  <a:gd name="T6" fmla="*/ 51 w 381"/>
                  <a:gd name="T7" fmla="*/ 61 h 173"/>
                  <a:gd name="T8" fmla="*/ 72 w 381"/>
                  <a:gd name="T9" fmla="*/ 66 h 173"/>
                  <a:gd name="T10" fmla="*/ 98 w 381"/>
                  <a:gd name="T11" fmla="*/ 76 h 173"/>
                  <a:gd name="T12" fmla="*/ 128 w 381"/>
                  <a:gd name="T13" fmla="*/ 81 h 173"/>
                  <a:gd name="T14" fmla="*/ 159 w 381"/>
                  <a:gd name="T15" fmla="*/ 86 h 173"/>
                  <a:gd name="T16" fmla="*/ 195 w 381"/>
                  <a:gd name="T17" fmla="*/ 101 h 173"/>
                  <a:gd name="T18" fmla="*/ 231 w 381"/>
                  <a:gd name="T19" fmla="*/ 111 h 173"/>
                  <a:gd name="T20" fmla="*/ 257 w 381"/>
                  <a:gd name="T21" fmla="*/ 116 h 173"/>
                  <a:gd name="T22" fmla="*/ 288 w 381"/>
                  <a:gd name="T23" fmla="*/ 126 h 173"/>
                  <a:gd name="T24" fmla="*/ 318 w 381"/>
                  <a:gd name="T25" fmla="*/ 142 h 173"/>
                  <a:gd name="T26" fmla="*/ 344 w 381"/>
                  <a:gd name="T27" fmla="*/ 152 h 173"/>
                  <a:gd name="T28" fmla="*/ 365 w 381"/>
                  <a:gd name="T29" fmla="*/ 162 h 173"/>
                  <a:gd name="T30" fmla="*/ 380 w 381"/>
                  <a:gd name="T31" fmla="*/ 172 h 173"/>
                  <a:gd name="T32" fmla="*/ 380 w 381"/>
                  <a:gd name="T33" fmla="*/ 106 h 173"/>
                  <a:gd name="T34" fmla="*/ 354 w 381"/>
                  <a:gd name="T35" fmla="*/ 91 h 173"/>
                  <a:gd name="T36" fmla="*/ 308 w 381"/>
                  <a:gd name="T37" fmla="*/ 66 h 173"/>
                  <a:gd name="T38" fmla="*/ 252 w 381"/>
                  <a:gd name="T39" fmla="*/ 46 h 173"/>
                  <a:gd name="T40" fmla="*/ 205 w 381"/>
                  <a:gd name="T41" fmla="*/ 30 h 173"/>
                  <a:gd name="T42" fmla="*/ 144 w 381"/>
                  <a:gd name="T43" fmla="*/ 15 h 173"/>
                  <a:gd name="T44" fmla="*/ 87 w 381"/>
                  <a:gd name="T45" fmla="*/ 5 h 173"/>
                  <a:gd name="T46" fmla="*/ 46 w 381"/>
                  <a:gd name="T47" fmla="*/ 0 h 173"/>
                  <a:gd name="T48" fmla="*/ 0 w 381"/>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1"/>
                  <a:gd name="T76" fmla="*/ 0 h 173"/>
                  <a:gd name="T77" fmla="*/ 381 w 381"/>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1" h="173">
                    <a:moveTo>
                      <a:pt x="0" y="0"/>
                    </a:moveTo>
                    <a:lnTo>
                      <a:pt x="0" y="56"/>
                    </a:lnTo>
                    <a:lnTo>
                      <a:pt x="26" y="56"/>
                    </a:lnTo>
                    <a:lnTo>
                      <a:pt x="51" y="61"/>
                    </a:lnTo>
                    <a:lnTo>
                      <a:pt x="72" y="66"/>
                    </a:lnTo>
                    <a:lnTo>
                      <a:pt x="98" y="76"/>
                    </a:lnTo>
                    <a:lnTo>
                      <a:pt x="128" y="81"/>
                    </a:lnTo>
                    <a:lnTo>
                      <a:pt x="159" y="86"/>
                    </a:lnTo>
                    <a:lnTo>
                      <a:pt x="195" y="101"/>
                    </a:lnTo>
                    <a:lnTo>
                      <a:pt x="231" y="111"/>
                    </a:lnTo>
                    <a:lnTo>
                      <a:pt x="257" y="116"/>
                    </a:lnTo>
                    <a:lnTo>
                      <a:pt x="288" y="126"/>
                    </a:lnTo>
                    <a:lnTo>
                      <a:pt x="318" y="142"/>
                    </a:lnTo>
                    <a:lnTo>
                      <a:pt x="344" y="152"/>
                    </a:lnTo>
                    <a:lnTo>
                      <a:pt x="365" y="162"/>
                    </a:lnTo>
                    <a:lnTo>
                      <a:pt x="380" y="172"/>
                    </a:lnTo>
                    <a:lnTo>
                      <a:pt x="380" y="106"/>
                    </a:lnTo>
                    <a:lnTo>
                      <a:pt x="354" y="91"/>
                    </a:lnTo>
                    <a:lnTo>
                      <a:pt x="308" y="66"/>
                    </a:lnTo>
                    <a:lnTo>
                      <a:pt x="252" y="46"/>
                    </a:lnTo>
                    <a:lnTo>
                      <a:pt x="205" y="30"/>
                    </a:lnTo>
                    <a:lnTo>
                      <a:pt x="144" y="15"/>
                    </a:lnTo>
                    <a:lnTo>
                      <a:pt x="87" y="5"/>
                    </a:lnTo>
                    <a:lnTo>
                      <a:pt x="46" y="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6117" name="Freeform 29"/>
              <p:cNvSpPr>
                <a:spLocks/>
              </p:cNvSpPr>
              <p:nvPr/>
            </p:nvSpPr>
            <p:spPr bwMode="auto">
              <a:xfrm>
                <a:off x="4359" y="673"/>
                <a:ext cx="1069" cy="527"/>
              </a:xfrm>
              <a:custGeom>
                <a:avLst/>
                <a:gdLst>
                  <a:gd name="T0" fmla="*/ 57 w 1069"/>
                  <a:gd name="T1" fmla="*/ 0 h 527"/>
                  <a:gd name="T2" fmla="*/ 124 w 1069"/>
                  <a:gd name="T3" fmla="*/ 0 h 527"/>
                  <a:gd name="T4" fmla="*/ 187 w 1069"/>
                  <a:gd name="T5" fmla="*/ 5 h 527"/>
                  <a:gd name="T6" fmla="*/ 249 w 1069"/>
                  <a:gd name="T7" fmla="*/ 15 h 527"/>
                  <a:gd name="T8" fmla="*/ 321 w 1069"/>
                  <a:gd name="T9" fmla="*/ 31 h 527"/>
                  <a:gd name="T10" fmla="*/ 389 w 1069"/>
                  <a:gd name="T11" fmla="*/ 52 h 527"/>
                  <a:gd name="T12" fmla="*/ 461 w 1069"/>
                  <a:gd name="T13" fmla="*/ 77 h 527"/>
                  <a:gd name="T14" fmla="*/ 524 w 1069"/>
                  <a:gd name="T15" fmla="*/ 108 h 527"/>
                  <a:gd name="T16" fmla="*/ 586 w 1069"/>
                  <a:gd name="T17" fmla="*/ 139 h 527"/>
                  <a:gd name="T18" fmla="*/ 648 w 1069"/>
                  <a:gd name="T19" fmla="*/ 175 h 527"/>
                  <a:gd name="T20" fmla="*/ 705 w 1069"/>
                  <a:gd name="T21" fmla="*/ 211 h 527"/>
                  <a:gd name="T22" fmla="*/ 762 w 1069"/>
                  <a:gd name="T23" fmla="*/ 258 h 527"/>
                  <a:gd name="T24" fmla="*/ 809 w 1069"/>
                  <a:gd name="T25" fmla="*/ 299 h 527"/>
                  <a:gd name="T26" fmla="*/ 840 w 1069"/>
                  <a:gd name="T27" fmla="*/ 340 h 527"/>
                  <a:gd name="T28" fmla="*/ 1037 w 1069"/>
                  <a:gd name="T29" fmla="*/ 330 h 527"/>
                  <a:gd name="T30" fmla="*/ 969 w 1069"/>
                  <a:gd name="T31" fmla="*/ 356 h 527"/>
                  <a:gd name="T32" fmla="*/ 923 w 1069"/>
                  <a:gd name="T33" fmla="*/ 382 h 527"/>
                  <a:gd name="T34" fmla="*/ 887 w 1069"/>
                  <a:gd name="T35" fmla="*/ 402 h 527"/>
                  <a:gd name="T36" fmla="*/ 845 w 1069"/>
                  <a:gd name="T37" fmla="*/ 433 h 527"/>
                  <a:gd name="T38" fmla="*/ 804 w 1069"/>
                  <a:gd name="T39" fmla="*/ 474 h 527"/>
                  <a:gd name="T40" fmla="*/ 762 w 1069"/>
                  <a:gd name="T41" fmla="*/ 511 h 527"/>
                  <a:gd name="T42" fmla="*/ 731 w 1069"/>
                  <a:gd name="T43" fmla="*/ 521 h 527"/>
                  <a:gd name="T44" fmla="*/ 695 w 1069"/>
                  <a:gd name="T45" fmla="*/ 500 h 527"/>
                  <a:gd name="T46" fmla="*/ 648 w 1069"/>
                  <a:gd name="T47" fmla="*/ 485 h 527"/>
                  <a:gd name="T48" fmla="*/ 607 w 1069"/>
                  <a:gd name="T49" fmla="*/ 469 h 527"/>
                  <a:gd name="T50" fmla="*/ 560 w 1069"/>
                  <a:gd name="T51" fmla="*/ 459 h 527"/>
                  <a:gd name="T52" fmla="*/ 513 w 1069"/>
                  <a:gd name="T53" fmla="*/ 449 h 527"/>
                  <a:gd name="T54" fmla="*/ 467 w 1069"/>
                  <a:gd name="T55" fmla="*/ 438 h 527"/>
                  <a:gd name="T56" fmla="*/ 425 w 1069"/>
                  <a:gd name="T57" fmla="*/ 428 h 527"/>
                  <a:gd name="T58" fmla="*/ 363 w 1069"/>
                  <a:gd name="T59" fmla="*/ 418 h 527"/>
                  <a:gd name="T60" fmla="*/ 581 w 1069"/>
                  <a:gd name="T61" fmla="*/ 346 h 527"/>
                  <a:gd name="T62" fmla="*/ 529 w 1069"/>
                  <a:gd name="T63" fmla="*/ 284 h 527"/>
                  <a:gd name="T64" fmla="*/ 493 w 1069"/>
                  <a:gd name="T65" fmla="*/ 242 h 527"/>
                  <a:gd name="T66" fmla="*/ 435 w 1069"/>
                  <a:gd name="T67" fmla="*/ 191 h 527"/>
                  <a:gd name="T68" fmla="*/ 384 w 1069"/>
                  <a:gd name="T69" fmla="*/ 150 h 527"/>
                  <a:gd name="T70" fmla="*/ 347 w 1069"/>
                  <a:gd name="T71" fmla="*/ 119 h 527"/>
                  <a:gd name="T72" fmla="*/ 301 w 1069"/>
                  <a:gd name="T73" fmla="*/ 88 h 527"/>
                  <a:gd name="T74" fmla="*/ 249 w 1069"/>
                  <a:gd name="T75" fmla="*/ 67 h 527"/>
                  <a:gd name="T76" fmla="*/ 187 w 1069"/>
                  <a:gd name="T77" fmla="*/ 46 h 527"/>
                  <a:gd name="T78" fmla="*/ 124 w 1069"/>
                  <a:gd name="T79" fmla="*/ 31 h 527"/>
                  <a:gd name="T80" fmla="*/ 57 w 1069"/>
                  <a:gd name="T81" fmla="*/ 15 h 5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9"/>
                  <a:gd name="T124" fmla="*/ 0 h 527"/>
                  <a:gd name="T125" fmla="*/ 1069 w 1069"/>
                  <a:gd name="T126" fmla="*/ 527 h 5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9" h="527">
                    <a:moveTo>
                      <a:pt x="0" y="5"/>
                    </a:moveTo>
                    <a:lnTo>
                      <a:pt x="57" y="0"/>
                    </a:lnTo>
                    <a:lnTo>
                      <a:pt x="88" y="0"/>
                    </a:lnTo>
                    <a:lnTo>
                      <a:pt x="124" y="0"/>
                    </a:lnTo>
                    <a:lnTo>
                      <a:pt x="156" y="0"/>
                    </a:lnTo>
                    <a:lnTo>
                      <a:pt x="187" y="5"/>
                    </a:lnTo>
                    <a:lnTo>
                      <a:pt x="223" y="5"/>
                    </a:lnTo>
                    <a:lnTo>
                      <a:pt x="249" y="15"/>
                    </a:lnTo>
                    <a:lnTo>
                      <a:pt x="285" y="21"/>
                    </a:lnTo>
                    <a:lnTo>
                      <a:pt x="321" y="31"/>
                    </a:lnTo>
                    <a:lnTo>
                      <a:pt x="358" y="41"/>
                    </a:lnTo>
                    <a:lnTo>
                      <a:pt x="389" y="52"/>
                    </a:lnTo>
                    <a:lnTo>
                      <a:pt x="425" y="62"/>
                    </a:lnTo>
                    <a:lnTo>
                      <a:pt x="461" y="77"/>
                    </a:lnTo>
                    <a:lnTo>
                      <a:pt x="498" y="93"/>
                    </a:lnTo>
                    <a:lnTo>
                      <a:pt x="524" y="108"/>
                    </a:lnTo>
                    <a:lnTo>
                      <a:pt x="560" y="124"/>
                    </a:lnTo>
                    <a:lnTo>
                      <a:pt x="586" y="139"/>
                    </a:lnTo>
                    <a:lnTo>
                      <a:pt x="617" y="155"/>
                    </a:lnTo>
                    <a:lnTo>
                      <a:pt x="648" y="175"/>
                    </a:lnTo>
                    <a:lnTo>
                      <a:pt x="679" y="196"/>
                    </a:lnTo>
                    <a:lnTo>
                      <a:pt x="705" y="211"/>
                    </a:lnTo>
                    <a:lnTo>
                      <a:pt x="736" y="237"/>
                    </a:lnTo>
                    <a:lnTo>
                      <a:pt x="762" y="258"/>
                    </a:lnTo>
                    <a:lnTo>
                      <a:pt x="788" y="278"/>
                    </a:lnTo>
                    <a:lnTo>
                      <a:pt x="809" y="299"/>
                    </a:lnTo>
                    <a:lnTo>
                      <a:pt x="830" y="320"/>
                    </a:lnTo>
                    <a:lnTo>
                      <a:pt x="840" y="340"/>
                    </a:lnTo>
                    <a:lnTo>
                      <a:pt x="1068" y="315"/>
                    </a:lnTo>
                    <a:lnTo>
                      <a:pt x="1037" y="330"/>
                    </a:lnTo>
                    <a:lnTo>
                      <a:pt x="995" y="346"/>
                    </a:lnTo>
                    <a:lnTo>
                      <a:pt x="969" y="356"/>
                    </a:lnTo>
                    <a:lnTo>
                      <a:pt x="949" y="366"/>
                    </a:lnTo>
                    <a:lnTo>
                      <a:pt x="923" y="382"/>
                    </a:lnTo>
                    <a:lnTo>
                      <a:pt x="902" y="392"/>
                    </a:lnTo>
                    <a:lnTo>
                      <a:pt x="887" y="402"/>
                    </a:lnTo>
                    <a:lnTo>
                      <a:pt x="866" y="418"/>
                    </a:lnTo>
                    <a:lnTo>
                      <a:pt x="845" y="433"/>
                    </a:lnTo>
                    <a:lnTo>
                      <a:pt x="824" y="454"/>
                    </a:lnTo>
                    <a:lnTo>
                      <a:pt x="804" y="474"/>
                    </a:lnTo>
                    <a:lnTo>
                      <a:pt x="783" y="490"/>
                    </a:lnTo>
                    <a:lnTo>
                      <a:pt x="762" y="511"/>
                    </a:lnTo>
                    <a:lnTo>
                      <a:pt x="747" y="526"/>
                    </a:lnTo>
                    <a:lnTo>
                      <a:pt x="731" y="521"/>
                    </a:lnTo>
                    <a:lnTo>
                      <a:pt x="710" y="511"/>
                    </a:lnTo>
                    <a:lnTo>
                      <a:pt x="695" y="500"/>
                    </a:lnTo>
                    <a:lnTo>
                      <a:pt x="669" y="495"/>
                    </a:lnTo>
                    <a:lnTo>
                      <a:pt x="648" y="485"/>
                    </a:lnTo>
                    <a:lnTo>
                      <a:pt x="627" y="480"/>
                    </a:lnTo>
                    <a:lnTo>
                      <a:pt x="607" y="469"/>
                    </a:lnTo>
                    <a:lnTo>
                      <a:pt x="586" y="464"/>
                    </a:lnTo>
                    <a:lnTo>
                      <a:pt x="560" y="459"/>
                    </a:lnTo>
                    <a:lnTo>
                      <a:pt x="534" y="454"/>
                    </a:lnTo>
                    <a:lnTo>
                      <a:pt x="513" y="449"/>
                    </a:lnTo>
                    <a:lnTo>
                      <a:pt x="493" y="438"/>
                    </a:lnTo>
                    <a:lnTo>
                      <a:pt x="467" y="438"/>
                    </a:lnTo>
                    <a:lnTo>
                      <a:pt x="446" y="433"/>
                    </a:lnTo>
                    <a:lnTo>
                      <a:pt x="425" y="428"/>
                    </a:lnTo>
                    <a:lnTo>
                      <a:pt x="399" y="423"/>
                    </a:lnTo>
                    <a:lnTo>
                      <a:pt x="363" y="418"/>
                    </a:lnTo>
                    <a:lnTo>
                      <a:pt x="596" y="376"/>
                    </a:lnTo>
                    <a:lnTo>
                      <a:pt x="581" y="346"/>
                    </a:lnTo>
                    <a:lnTo>
                      <a:pt x="565" y="325"/>
                    </a:lnTo>
                    <a:lnTo>
                      <a:pt x="529" y="284"/>
                    </a:lnTo>
                    <a:lnTo>
                      <a:pt x="508" y="263"/>
                    </a:lnTo>
                    <a:lnTo>
                      <a:pt x="493" y="242"/>
                    </a:lnTo>
                    <a:lnTo>
                      <a:pt x="456" y="211"/>
                    </a:lnTo>
                    <a:lnTo>
                      <a:pt x="435" y="191"/>
                    </a:lnTo>
                    <a:lnTo>
                      <a:pt x="410" y="170"/>
                    </a:lnTo>
                    <a:lnTo>
                      <a:pt x="384" y="150"/>
                    </a:lnTo>
                    <a:lnTo>
                      <a:pt x="368" y="134"/>
                    </a:lnTo>
                    <a:lnTo>
                      <a:pt x="347" y="119"/>
                    </a:lnTo>
                    <a:lnTo>
                      <a:pt x="321" y="103"/>
                    </a:lnTo>
                    <a:lnTo>
                      <a:pt x="301" y="88"/>
                    </a:lnTo>
                    <a:lnTo>
                      <a:pt x="275" y="77"/>
                    </a:lnTo>
                    <a:lnTo>
                      <a:pt x="249" y="67"/>
                    </a:lnTo>
                    <a:lnTo>
                      <a:pt x="218" y="52"/>
                    </a:lnTo>
                    <a:lnTo>
                      <a:pt x="187" y="46"/>
                    </a:lnTo>
                    <a:lnTo>
                      <a:pt x="156" y="36"/>
                    </a:lnTo>
                    <a:lnTo>
                      <a:pt x="124" y="31"/>
                    </a:lnTo>
                    <a:lnTo>
                      <a:pt x="93" y="21"/>
                    </a:lnTo>
                    <a:lnTo>
                      <a:pt x="57" y="15"/>
                    </a:lnTo>
                    <a:lnTo>
                      <a:pt x="0" y="5"/>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sp>
          <p:nvSpPr>
            <p:cNvPr id="46113" name="Rectangle 30"/>
            <p:cNvSpPr>
              <a:spLocks noChangeArrowheads="1"/>
            </p:cNvSpPr>
            <p:nvPr/>
          </p:nvSpPr>
          <p:spPr bwMode="auto">
            <a:xfrm>
              <a:off x="4372" y="685"/>
              <a:ext cx="108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2000" u="none" dirty="0">
                  <a:latin typeface="Times New Roman" charset="0"/>
                </a:rPr>
                <a:t>Process</a:t>
              </a:r>
              <a:r>
                <a:rPr lang="en-US" altLang="en-US" sz="1800" u="none" dirty="0">
                  <a:latin typeface="Times New Roman" charset="0"/>
                </a:rPr>
                <a:t> Group</a:t>
              </a:r>
            </a:p>
          </p:txBody>
        </p:sp>
      </p:grpSp>
      <p:grpSp>
        <p:nvGrpSpPr>
          <p:cNvPr id="4" name="Group 31"/>
          <p:cNvGrpSpPr>
            <a:grpSpLocks/>
          </p:cNvGrpSpPr>
          <p:nvPr/>
        </p:nvGrpSpPr>
        <p:grpSpPr bwMode="auto">
          <a:xfrm>
            <a:off x="3690425" y="4888548"/>
            <a:ext cx="1914525" cy="1406525"/>
            <a:chOff x="2177" y="2806"/>
            <a:chExt cx="1223" cy="897"/>
          </a:xfrm>
        </p:grpSpPr>
        <p:grpSp>
          <p:nvGrpSpPr>
            <p:cNvPr id="46106" name="Group 32"/>
            <p:cNvGrpSpPr>
              <a:grpSpLocks/>
            </p:cNvGrpSpPr>
            <p:nvPr/>
          </p:nvGrpSpPr>
          <p:grpSpPr bwMode="auto">
            <a:xfrm>
              <a:off x="2331" y="2806"/>
              <a:ext cx="1069" cy="595"/>
              <a:chOff x="2331" y="2806"/>
              <a:chExt cx="1069" cy="595"/>
            </a:xfrm>
          </p:grpSpPr>
          <p:sp>
            <p:nvSpPr>
              <p:cNvPr id="46108" name="Freeform 33"/>
              <p:cNvSpPr>
                <a:spLocks/>
              </p:cNvSpPr>
              <p:nvPr/>
            </p:nvSpPr>
            <p:spPr bwMode="auto">
              <a:xfrm>
                <a:off x="2331" y="3009"/>
                <a:ext cx="616" cy="392"/>
              </a:xfrm>
              <a:custGeom>
                <a:avLst/>
                <a:gdLst>
                  <a:gd name="T0" fmla="*/ 0 w 616"/>
                  <a:gd name="T1" fmla="*/ 391 h 392"/>
                  <a:gd name="T2" fmla="*/ 0 w 616"/>
                  <a:gd name="T3" fmla="*/ 360 h 392"/>
                  <a:gd name="T4" fmla="*/ 47 w 616"/>
                  <a:gd name="T5" fmla="*/ 355 h 392"/>
                  <a:gd name="T6" fmla="*/ 88 w 616"/>
                  <a:gd name="T7" fmla="*/ 345 h 392"/>
                  <a:gd name="T8" fmla="*/ 124 w 616"/>
                  <a:gd name="T9" fmla="*/ 329 h 392"/>
                  <a:gd name="T10" fmla="*/ 160 w 616"/>
                  <a:gd name="T11" fmla="*/ 319 h 392"/>
                  <a:gd name="T12" fmla="*/ 191 w 616"/>
                  <a:gd name="T13" fmla="*/ 309 h 392"/>
                  <a:gd name="T14" fmla="*/ 222 w 616"/>
                  <a:gd name="T15" fmla="*/ 298 h 392"/>
                  <a:gd name="T16" fmla="*/ 248 w 616"/>
                  <a:gd name="T17" fmla="*/ 288 h 392"/>
                  <a:gd name="T18" fmla="*/ 274 w 616"/>
                  <a:gd name="T19" fmla="*/ 273 h 392"/>
                  <a:gd name="T20" fmla="*/ 300 w 616"/>
                  <a:gd name="T21" fmla="*/ 257 h 392"/>
                  <a:gd name="T22" fmla="*/ 331 w 616"/>
                  <a:gd name="T23" fmla="*/ 237 h 392"/>
                  <a:gd name="T24" fmla="*/ 351 w 616"/>
                  <a:gd name="T25" fmla="*/ 221 h 392"/>
                  <a:gd name="T26" fmla="*/ 377 w 616"/>
                  <a:gd name="T27" fmla="*/ 206 h 392"/>
                  <a:gd name="T28" fmla="*/ 398 w 616"/>
                  <a:gd name="T29" fmla="*/ 185 h 392"/>
                  <a:gd name="T30" fmla="*/ 424 w 616"/>
                  <a:gd name="T31" fmla="*/ 165 h 392"/>
                  <a:gd name="T32" fmla="*/ 455 w 616"/>
                  <a:gd name="T33" fmla="*/ 134 h 392"/>
                  <a:gd name="T34" fmla="*/ 470 w 616"/>
                  <a:gd name="T35" fmla="*/ 118 h 392"/>
                  <a:gd name="T36" fmla="*/ 486 w 616"/>
                  <a:gd name="T37" fmla="*/ 98 h 392"/>
                  <a:gd name="T38" fmla="*/ 506 w 616"/>
                  <a:gd name="T39" fmla="*/ 77 h 392"/>
                  <a:gd name="T40" fmla="*/ 522 w 616"/>
                  <a:gd name="T41" fmla="*/ 57 h 392"/>
                  <a:gd name="T42" fmla="*/ 537 w 616"/>
                  <a:gd name="T43" fmla="*/ 26 h 392"/>
                  <a:gd name="T44" fmla="*/ 553 w 616"/>
                  <a:gd name="T45" fmla="*/ 0 h 392"/>
                  <a:gd name="T46" fmla="*/ 615 w 616"/>
                  <a:gd name="T47" fmla="*/ 10 h 392"/>
                  <a:gd name="T48" fmla="*/ 594 w 616"/>
                  <a:gd name="T49" fmla="*/ 51 h 392"/>
                  <a:gd name="T50" fmla="*/ 563 w 616"/>
                  <a:gd name="T51" fmla="*/ 98 h 392"/>
                  <a:gd name="T52" fmla="*/ 532 w 616"/>
                  <a:gd name="T53" fmla="*/ 134 h 392"/>
                  <a:gd name="T54" fmla="*/ 486 w 616"/>
                  <a:gd name="T55" fmla="*/ 175 h 392"/>
                  <a:gd name="T56" fmla="*/ 429 w 616"/>
                  <a:gd name="T57" fmla="*/ 232 h 392"/>
                  <a:gd name="T58" fmla="*/ 367 w 616"/>
                  <a:gd name="T59" fmla="*/ 278 h 392"/>
                  <a:gd name="T60" fmla="*/ 300 w 616"/>
                  <a:gd name="T61" fmla="*/ 319 h 392"/>
                  <a:gd name="T62" fmla="*/ 238 w 616"/>
                  <a:gd name="T63" fmla="*/ 345 h 392"/>
                  <a:gd name="T64" fmla="*/ 165 w 616"/>
                  <a:gd name="T65" fmla="*/ 370 h 392"/>
                  <a:gd name="T66" fmla="*/ 103 w 616"/>
                  <a:gd name="T67" fmla="*/ 381 h 392"/>
                  <a:gd name="T68" fmla="*/ 0 w 616"/>
                  <a:gd name="T69" fmla="*/ 391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6"/>
                  <a:gd name="T106" fmla="*/ 0 h 392"/>
                  <a:gd name="T107" fmla="*/ 616 w 616"/>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6" h="392">
                    <a:moveTo>
                      <a:pt x="0" y="391"/>
                    </a:moveTo>
                    <a:lnTo>
                      <a:pt x="0" y="360"/>
                    </a:lnTo>
                    <a:lnTo>
                      <a:pt x="47" y="355"/>
                    </a:lnTo>
                    <a:lnTo>
                      <a:pt x="88" y="345"/>
                    </a:lnTo>
                    <a:lnTo>
                      <a:pt x="124" y="329"/>
                    </a:lnTo>
                    <a:lnTo>
                      <a:pt x="160" y="319"/>
                    </a:lnTo>
                    <a:lnTo>
                      <a:pt x="191" y="309"/>
                    </a:lnTo>
                    <a:lnTo>
                      <a:pt x="222" y="298"/>
                    </a:lnTo>
                    <a:lnTo>
                      <a:pt x="248" y="288"/>
                    </a:lnTo>
                    <a:lnTo>
                      <a:pt x="274" y="273"/>
                    </a:lnTo>
                    <a:lnTo>
                      <a:pt x="300" y="257"/>
                    </a:lnTo>
                    <a:lnTo>
                      <a:pt x="331" y="237"/>
                    </a:lnTo>
                    <a:lnTo>
                      <a:pt x="351" y="221"/>
                    </a:lnTo>
                    <a:lnTo>
                      <a:pt x="377" y="206"/>
                    </a:lnTo>
                    <a:lnTo>
                      <a:pt x="398" y="185"/>
                    </a:lnTo>
                    <a:lnTo>
                      <a:pt x="424" y="165"/>
                    </a:lnTo>
                    <a:lnTo>
                      <a:pt x="455" y="134"/>
                    </a:lnTo>
                    <a:lnTo>
                      <a:pt x="470" y="118"/>
                    </a:lnTo>
                    <a:lnTo>
                      <a:pt x="486" y="98"/>
                    </a:lnTo>
                    <a:lnTo>
                      <a:pt x="506" y="77"/>
                    </a:lnTo>
                    <a:lnTo>
                      <a:pt x="522" y="57"/>
                    </a:lnTo>
                    <a:lnTo>
                      <a:pt x="537" y="26"/>
                    </a:lnTo>
                    <a:lnTo>
                      <a:pt x="553" y="0"/>
                    </a:lnTo>
                    <a:lnTo>
                      <a:pt x="615" y="10"/>
                    </a:lnTo>
                    <a:lnTo>
                      <a:pt x="594" y="51"/>
                    </a:lnTo>
                    <a:lnTo>
                      <a:pt x="563" y="98"/>
                    </a:lnTo>
                    <a:lnTo>
                      <a:pt x="532" y="134"/>
                    </a:lnTo>
                    <a:lnTo>
                      <a:pt x="486" y="175"/>
                    </a:lnTo>
                    <a:lnTo>
                      <a:pt x="429" y="232"/>
                    </a:lnTo>
                    <a:lnTo>
                      <a:pt x="367" y="278"/>
                    </a:lnTo>
                    <a:lnTo>
                      <a:pt x="300" y="319"/>
                    </a:lnTo>
                    <a:lnTo>
                      <a:pt x="238" y="345"/>
                    </a:lnTo>
                    <a:lnTo>
                      <a:pt x="165" y="370"/>
                    </a:lnTo>
                    <a:lnTo>
                      <a:pt x="103" y="381"/>
                    </a:lnTo>
                    <a:lnTo>
                      <a:pt x="0" y="391"/>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6109" name="Freeform 34"/>
              <p:cNvSpPr>
                <a:spLocks/>
              </p:cNvSpPr>
              <p:nvPr/>
            </p:nvSpPr>
            <p:spPr bwMode="auto">
              <a:xfrm>
                <a:off x="3081" y="2806"/>
                <a:ext cx="319" cy="277"/>
              </a:xfrm>
              <a:custGeom>
                <a:avLst/>
                <a:gdLst>
                  <a:gd name="T0" fmla="*/ 0 w 319"/>
                  <a:gd name="T1" fmla="*/ 61 h 277"/>
                  <a:gd name="T2" fmla="*/ 0 w 319"/>
                  <a:gd name="T3" fmla="*/ 0 h 277"/>
                  <a:gd name="T4" fmla="*/ 15 w 319"/>
                  <a:gd name="T5" fmla="*/ 15 h 277"/>
                  <a:gd name="T6" fmla="*/ 26 w 319"/>
                  <a:gd name="T7" fmla="*/ 31 h 277"/>
                  <a:gd name="T8" fmla="*/ 46 w 319"/>
                  <a:gd name="T9" fmla="*/ 51 h 277"/>
                  <a:gd name="T10" fmla="*/ 67 w 319"/>
                  <a:gd name="T11" fmla="*/ 72 h 277"/>
                  <a:gd name="T12" fmla="*/ 92 w 319"/>
                  <a:gd name="T13" fmla="*/ 92 h 277"/>
                  <a:gd name="T14" fmla="*/ 113 w 319"/>
                  <a:gd name="T15" fmla="*/ 112 h 277"/>
                  <a:gd name="T16" fmla="*/ 133 w 319"/>
                  <a:gd name="T17" fmla="*/ 128 h 277"/>
                  <a:gd name="T18" fmla="*/ 154 w 319"/>
                  <a:gd name="T19" fmla="*/ 143 h 277"/>
                  <a:gd name="T20" fmla="*/ 174 w 319"/>
                  <a:gd name="T21" fmla="*/ 158 h 277"/>
                  <a:gd name="T22" fmla="*/ 200 w 319"/>
                  <a:gd name="T23" fmla="*/ 174 h 277"/>
                  <a:gd name="T24" fmla="*/ 226 w 319"/>
                  <a:gd name="T25" fmla="*/ 189 h 277"/>
                  <a:gd name="T26" fmla="*/ 246 w 319"/>
                  <a:gd name="T27" fmla="*/ 199 h 277"/>
                  <a:gd name="T28" fmla="*/ 272 w 319"/>
                  <a:gd name="T29" fmla="*/ 210 h 277"/>
                  <a:gd name="T30" fmla="*/ 297 w 319"/>
                  <a:gd name="T31" fmla="*/ 220 h 277"/>
                  <a:gd name="T32" fmla="*/ 318 w 319"/>
                  <a:gd name="T33" fmla="*/ 230 h 277"/>
                  <a:gd name="T34" fmla="*/ 318 w 319"/>
                  <a:gd name="T35" fmla="*/ 276 h 277"/>
                  <a:gd name="T36" fmla="*/ 282 w 319"/>
                  <a:gd name="T37" fmla="*/ 266 h 277"/>
                  <a:gd name="T38" fmla="*/ 231 w 319"/>
                  <a:gd name="T39" fmla="*/ 245 h 277"/>
                  <a:gd name="T40" fmla="*/ 164 w 319"/>
                  <a:gd name="T41" fmla="*/ 220 h 277"/>
                  <a:gd name="T42" fmla="*/ 118 w 319"/>
                  <a:gd name="T43" fmla="*/ 189 h 277"/>
                  <a:gd name="T44" fmla="*/ 77 w 319"/>
                  <a:gd name="T45" fmla="*/ 148 h 277"/>
                  <a:gd name="T46" fmla="*/ 31 w 319"/>
                  <a:gd name="T47" fmla="*/ 112 h 277"/>
                  <a:gd name="T48" fmla="*/ 0 w 319"/>
                  <a:gd name="T49" fmla="*/ 77 h 277"/>
                  <a:gd name="T50" fmla="*/ 0 w 319"/>
                  <a:gd name="T51" fmla="*/ 0 h 277"/>
                  <a:gd name="T52" fmla="*/ 0 w 319"/>
                  <a:gd name="T53" fmla="*/ 61 h 2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9"/>
                  <a:gd name="T82" fmla="*/ 0 h 277"/>
                  <a:gd name="T83" fmla="*/ 319 w 319"/>
                  <a:gd name="T84" fmla="*/ 277 h 2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9" h="277">
                    <a:moveTo>
                      <a:pt x="0" y="61"/>
                    </a:moveTo>
                    <a:lnTo>
                      <a:pt x="0" y="0"/>
                    </a:lnTo>
                    <a:lnTo>
                      <a:pt x="15" y="15"/>
                    </a:lnTo>
                    <a:lnTo>
                      <a:pt x="26" y="31"/>
                    </a:lnTo>
                    <a:lnTo>
                      <a:pt x="46" y="51"/>
                    </a:lnTo>
                    <a:lnTo>
                      <a:pt x="67" y="72"/>
                    </a:lnTo>
                    <a:lnTo>
                      <a:pt x="92" y="92"/>
                    </a:lnTo>
                    <a:lnTo>
                      <a:pt x="113" y="112"/>
                    </a:lnTo>
                    <a:lnTo>
                      <a:pt x="133" y="128"/>
                    </a:lnTo>
                    <a:lnTo>
                      <a:pt x="154" y="143"/>
                    </a:lnTo>
                    <a:lnTo>
                      <a:pt x="174" y="158"/>
                    </a:lnTo>
                    <a:lnTo>
                      <a:pt x="200" y="174"/>
                    </a:lnTo>
                    <a:lnTo>
                      <a:pt x="226" y="189"/>
                    </a:lnTo>
                    <a:lnTo>
                      <a:pt x="246" y="199"/>
                    </a:lnTo>
                    <a:lnTo>
                      <a:pt x="272" y="210"/>
                    </a:lnTo>
                    <a:lnTo>
                      <a:pt x="297" y="220"/>
                    </a:lnTo>
                    <a:lnTo>
                      <a:pt x="318" y="230"/>
                    </a:lnTo>
                    <a:lnTo>
                      <a:pt x="318" y="276"/>
                    </a:lnTo>
                    <a:lnTo>
                      <a:pt x="282" y="266"/>
                    </a:lnTo>
                    <a:lnTo>
                      <a:pt x="231" y="245"/>
                    </a:lnTo>
                    <a:lnTo>
                      <a:pt x="164" y="220"/>
                    </a:lnTo>
                    <a:lnTo>
                      <a:pt x="118" y="189"/>
                    </a:lnTo>
                    <a:lnTo>
                      <a:pt x="77" y="148"/>
                    </a:lnTo>
                    <a:lnTo>
                      <a:pt x="31" y="112"/>
                    </a:lnTo>
                    <a:lnTo>
                      <a:pt x="0" y="77"/>
                    </a:lnTo>
                    <a:lnTo>
                      <a:pt x="0" y="0"/>
                    </a:lnTo>
                    <a:lnTo>
                      <a:pt x="0" y="61"/>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6110" name="Freeform 35"/>
              <p:cNvSpPr>
                <a:spLocks/>
              </p:cNvSpPr>
              <p:nvPr/>
            </p:nvSpPr>
            <p:spPr bwMode="auto">
              <a:xfrm>
                <a:off x="2696" y="2806"/>
                <a:ext cx="381" cy="173"/>
              </a:xfrm>
              <a:custGeom>
                <a:avLst/>
                <a:gdLst>
                  <a:gd name="T0" fmla="*/ 0 w 381"/>
                  <a:gd name="T1" fmla="*/ 172 h 173"/>
                  <a:gd name="T2" fmla="*/ 0 w 381"/>
                  <a:gd name="T3" fmla="*/ 116 h 173"/>
                  <a:gd name="T4" fmla="*/ 26 w 381"/>
                  <a:gd name="T5" fmla="*/ 116 h 173"/>
                  <a:gd name="T6" fmla="*/ 51 w 381"/>
                  <a:gd name="T7" fmla="*/ 111 h 173"/>
                  <a:gd name="T8" fmla="*/ 72 w 381"/>
                  <a:gd name="T9" fmla="*/ 106 h 173"/>
                  <a:gd name="T10" fmla="*/ 98 w 381"/>
                  <a:gd name="T11" fmla="*/ 96 h 173"/>
                  <a:gd name="T12" fmla="*/ 128 w 381"/>
                  <a:gd name="T13" fmla="*/ 91 h 173"/>
                  <a:gd name="T14" fmla="*/ 159 w 381"/>
                  <a:gd name="T15" fmla="*/ 86 h 173"/>
                  <a:gd name="T16" fmla="*/ 195 w 381"/>
                  <a:gd name="T17" fmla="*/ 71 h 173"/>
                  <a:gd name="T18" fmla="*/ 231 w 381"/>
                  <a:gd name="T19" fmla="*/ 61 h 173"/>
                  <a:gd name="T20" fmla="*/ 257 w 381"/>
                  <a:gd name="T21" fmla="*/ 56 h 173"/>
                  <a:gd name="T22" fmla="*/ 288 w 381"/>
                  <a:gd name="T23" fmla="*/ 46 h 173"/>
                  <a:gd name="T24" fmla="*/ 318 w 381"/>
                  <a:gd name="T25" fmla="*/ 30 h 173"/>
                  <a:gd name="T26" fmla="*/ 344 w 381"/>
                  <a:gd name="T27" fmla="*/ 20 h 173"/>
                  <a:gd name="T28" fmla="*/ 365 w 381"/>
                  <a:gd name="T29" fmla="*/ 10 h 173"/>
                  <a:gd name="T30" fmla="*/ 380 w 381"/>
                  <a:gd name="T31" fmla="*/ 0 h 173"/>
                  <a:gd name="T32" fmla="*/ 380 w 381"/>
                  <a:gd name="T33" fmla="*/ 66 h 173"/>
                  <a:gd name="T34" fmla="*/ 354 w 381"/>
                  <a:gd name="T35" fmla="*/ 81 h 173"/>
                  <a:gd name="T36" fmla="*/ 308 w 381"/>
                  <a:gd name="T37" fmla="*/ 106 h 173"/>
                  <a:gd name="T38" fmla="*/ 252 w 381"/>
                  <a:gd name="T39" fmla="*/ 126 h 173"/>
                  <a:gd name="T40" fmla="*/ 205 w 381"/>
                  <a:gd name="T41" fmla="*/ 142 h 173"/>
                  <a:gd name="T42" fmla="*/ 144 w 381"/>
                  <a:gd name="T43" fmla="*/ 157 h 173"/>
                  <a:gd name="T44" fmla="*/ 87 w 381"/>
                  <a:gd name="T45" fmla="*/ 167 h 173"/>
                  <a:gd name="T46" fmla="*/ 46 w 381"/>
                  <a:gd name="T47" fmla="*/ 172 h 173"/>
                  <a:gd name="T48" fmla="*/ 0 w 381"/>
                  <a:gd name="T49" fmla="*/ 172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1"/>
                  <a:gd name="T76" fmla="*/ 0 h 173"/>
                  <a:gd name="T77" fmla="*/ 381 w 381"/>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1" h="173">
                    <a:moveTo>
                      <a:pt x="0" y="172"/>
                    </a:moveTo>
                    <a:lnTo>
                      <a:pt x="0" y="116"/>
                    </a:lnTo>
                    <a:lnTo>
                      <a:pt x="26" y="116"/>
                    </a:lnTo>
                    <a:lnTo>
                      <a:pt x="51" y="111"/>
                    </a:lnTo>
                    <a:lnTo>
                      <a:pt x="72" y="106"/>
                    </a:lnTo>
                    <a:lnTo>
                      <a:pt x="98" y="96"/>
                    </a:lnTo>
                    <a:lnTo>
                      <a:pt x="128" y="91"/>
                    </a:lnTo>
                    <a:lnTo>
                      <a:pt x="159" y="86"/>
                    </a:lnTo>
                    <a:lnTo>
                      <a:pt x="195" y="71"/>
                    </a:lnTo>
                    <a:lnTo>
                      <a:pt x="231" y="61"/>
                    </a:lnTo>
                    <a:lnTo>
                      <a:pt x="257" y="56"/>
                    </a:lnTo>
                    <a:lnTo>
                      <a:pt x="288" y="46"/>
                    </a:lnTo>
                    <a:lnTo>
                      <a:pt x="318" y="30"/>
                    </a:lnTo>
                    <a:lnTo>
                      <a:pt x="344" y="20"/>
                    </a:lnTo>
                    <a:lnTo>
                      <a:pt x="365" y="10"/>
                    </a:lnTo>
                    <a:lnTo>
                      <a:pt x="380" y="0"/>
                    </a:lnTo>
                    <a:lnTo>
                      <a:pt x="380" y="66"/>
                    </a:lnTo>
                    <a:lnTo>
                      <a:pt x="354" y="81"/>
                    </a:lnTo>
                    <a:lnTo>
                      <a:pt x="308" y="106"/>
                    </a:lnTo>
                    <a:lnTo>
                      <a:pt x="252" y="126"/>
                    </a:lnTo>
                    <a:lnTo>
                      <a:pt x="205" y="142"/>
                    </a:lnTo>
                    <a:lnTo>
                      <a:pt x="144" y="157"/>
                    </a:lnTo>
                    <a:lnTo>
                      <a:pt x="87" y="167"/>
                    </a:lnTo>
                    <a:lnTo>
                      <a:pt x="46" y="172"/>
                    </a:lnTo>
                    <a:lnTo>
                      <a:pt x="0" y="172"/>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46111" name="Freeform 36"/>
              <p:cNvSpPr>
                <a:spLocks/>
              </p:cNvSpPr>
              <p:nvPr/>
            </p:nvSpPr>
            <p:spPr bwMode="auto">
              <a:xfrm>
                <a:off x="2331" y="2874"/>
                <a:ext cx="1069" cy="527"/>
              </a:xfrm>
              <a:custGeom>
                <a:avLst/>
                <a:gdLst>
                  <a:gd name="T0" fmla="*/ 57 w 1069"/>
                  <a:gd name="T1" fmla="*/ 526 h 527"/>
                  <a:gd name="T2" fmla="*/ 124 w 1069"/>
                  <a:gd name="T3" fmla="*/ 526 h 527"/>
                  <a:gd name="T4" fmla="*/ 187 w 1069"/>
                  <a:gd name="T5" fmla="*/ 521 h 527"/>
                  <a:gd name="T6" fmla="*/ 249 w 1069"/>
                  <a:gd name="T7" fmla="*/ 511 h 527"/>
                  <a:gd name="T8" fmla="*/ 321 w 1069"/>
                  <a:gd name="T9" fmla="*/ 495 h 527"/>
                  <a:gd name="T10" fmla="*/ 389 w 1069"/>
                  <a:gd name="T11" fmla="*/ 474 h 527"/>
                  <a:gd name="T12" fmla="*/ 461 w 1069"/>
                  <a:gd name="T13" fmla="*/ 449 h 527"/>
                  <a:gd name="T14" fmla="*/ 524 w 1069"/>
                  <a:gd name="T15" fmla="*/ 418 h 527"/>
                  <a:gd name="T16" fmla="*/ 586 w 1069"/>
                  <a:gd name="T17" fmla="*/ 387 h 527"/>
                  <a:gd name="T18" fmla="*/ 648 w 1069"/>
                  <a:gd name="T19" fmla="*/ 351 h 527"/>
                  <a:gd name="T20" fmla="*/ 705 w 1069"/>
                  <a:gd name="T21" fmla="*/ 315 h 527"/>
                  <a:gd name="T22" fmla="*/ 762 w 1069"/>
                  <a:gd name="T23" fmla="*/ 268 h 527"/>
                  <a:gd name="T24" fmla="*/ 809 w 1069"/>
                  <a:gd name="T25" fmla="*/ 227 h 527"/>
                  <a:gd name="T26" fmla="*/ 840 w 1069"/>
                  <a:gd name="T27" fmla="*/ 186 h 527"/>
                  <a:gd name="T28" fmla="*/ 1037 w 1069"/>
                  <a:gd name="T29" fmla="*/ 196 h 527"/>
                  <a:gd name="T30" fmla="*/ 969 w 1069"/>
                  <a:gd name="T31" fmla="*/ 170 h 527"/>
                  <a:gd name="T32" fmla="*/ 923 w 1069"/>
                  <a:gd name="T33" fmla="*/ 144 h 527"/>
                  <a:gd name="T34" fmla="*/ 887 w 1069"/>
                  <a:gd name="T35" fmla="*/ 124 h 527"/>
                  <a:gd name="T36" fmla="*/ 845 w 1069"/>
                  <a:gd name="T37" fmla="*/ 93 h 527"/>
                  <a:gd name="T38" fmla="*/ 804 w 1069"/>
                  <a:gd name="T39" fmla="*/ 52 h 527"/>
                  <a:gd name="T40" fmla="*/ 762 w 1069"/>
                  <a:gd name="T41" fmla="*/ 15 h 527"/>
                  <a:gd name="T42" fmla="*/ 731 w 1069"/>
                  <a:gd name="T43" fmla="*/ 5 h 527"/>
                  <a:gd name="T44" fmla="*/ 695 w 1069"/>
                  <a:gd name="T45" fmla="*/ 26 h 527"/>
                  <a:gd name="T46" fmla="*/ 648 w 1069"/>
                  <a:gd name="T47" fmla="*/ 41 h 527"/>
                  <a:gd name="T48" fmla="*/ 607 w 1069"/>
                  <a:gd name="T49" fmla="*/ 57 h 527"/>
                  <a:gd name="T50" fmla="*/ 560 w 1069"/>
                  <a:gd name="T51" fmla="*/ 67 h 527"/>
                  <a:gd name="T52" fmla="*/ 513 w 1069"/>
                  <a:gd name="T53" fmla="*/ 77 h 527"/>
                  <a:gd name="T54" fmla="*/ 467 w 1069"/>
                  <a:gd name="T55" fmla="*/ 88 h 527"/>
                  <a:gd name="T56" fmla="*/ 425 w 1069"/>
                  <a:gd name="T57" fmla="*/ 98 h 527"/>
                  <a:gd name="T58" fmla="*/ 363 w 1069"/>
                  <a:gd name="T59" fmla="*/ 108 h 527"/>
                  <a:gd name="T60" fmla="*/ 581 w 1069"/>
                  <a:gd name="T61" fmla="*/ 180 h 527"/>
                  <a:gd name="T62" fmla="*/ 529 w 1069"/>
                  <a:gd name="T63" fmla="*/ 242 h 527"/>
                  <a:gd name="T64" fmla="*/ 493 w 1069"/>
                  <a:gd name="T65" fmla="*/ 284 h 527"/>
                  <a:gd name="T66" fmla="*/ 435 w 1069"/>
                  <a:gd name="T67" fmla="*/ 335 h 527"/>
                  <a:gd name="T68" fmla="*/ 384 w 1069"/>
                  <a:gd name="T69" fmla="*/ 376 h 527"/>
                  <a:gd name="T70" fmla="*/ 347 w 1069"/>
                  <a:gd name="T71" fmla="*/ 407 h 527"/>
                  <a:gd name="T72" fmla="*/ 301 w 1069"/>
                  <a:gd name="T73" fmla="*/ 438 h 527"/>
                  <a:gd name="T74" fmla="*/ 249 w 1069"/>
                  <a:gd name="T75" fmla="*/ 459 h 527"/>
                  <a:gd name="T76" fmla="*/ 187 w 1069"/>
                  <a:gd name="T77" fmla="*/ 480 h 527"/>
                  <a:gd name="T78" fmla="*/ 124 w 1069"/>
                  <a:gd name="T79" fmla="*/ 495 h 527"/>
                  <a:gd name="T80" fmla="*/ 57 w 1069"/>
                  <a:gd name="T81" fmla="*/ 511 h 5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9"/>
                  <a:gd name="T124" fmla="*/ 0 h 527"/>
                  <a:gd name="T125" fmla="*/ 1069 w 1069"/>
                  <a:gd name="T126" fmla="*/ 527 h 5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9" h="527">
                    <a:moveTo>
                      <a:pt x="0" y="521"/>
                    </a:moveTo>
                    <a:lnTo>
                      <a:pt x="57" y="526"/>
                    </a:lnTo>
                    <a:lnTo>
                      <a:pt x="88" y="526"/>
                    </a:lnTo>
                    <a:lnTo>
                      <a:pt x="124" y="526"/>
                    </a:lnTo>
                    <a:lnTo>
                      <a:pt x="156" y="526"/>
                    </a:lnTo>
                    <a:lnTo>
                      <a:pt x="187" y="521"/>
                    </a:lnTo>
                    <a:lnTo>
                      <a:pt x="223" y="521"/>
                    </a:lnTo>
                    <a:lnTo>
                      <a:pt x="249" y="511"/>
                    </a:lnTo>
                    <a:lnTo>
                      <a:pt x="285" y="505"/>
                    </a:lnTo>
                    <a:lnTo>
                      <a:pt x="321" y="495"/>
                    </a:lnTo>
                    <a:lnTo>
                      <a:pt x="358" y="485"/>
                    </a:lnTo>
                    <a:lnTo>
                      <a:pt x="389" y="474"/>
                    </a:lnTo>
                    <a:lnTo>
                      <a:pt x="425" y="464"/>
                    </a:lnTo>
                    <a:lnTo>
                      <a:pt x="461" y="449"/>
                    </a:lnTo>
                    <a:lnTo>
                      <a:pt x="498" y="433"/>
                    </a:lnTo>
                    <a:lnTo>
                      <a:pt x="524" y="418"/>
                    </a:lnTo>
                    <a:lnTo>
                      <a:pt x="560" y="402"/>
                    </a:lnTo>
                    <a:lnTo>
                      <a:pt x="586" y="387"/>
                    </a:lnTo>
                    <a:lnTo>
                      <a:pt x="617" y="371"/>
                    </a:lnTo>
                    <a:lnTo>
                      <a:pt x="648" y="351"/>
                    </a:lnTo>
                    <a:lnTo>
                      <a:pt x="679" y="330"/>
                    </a:lnTo>
                    <a:lnTo>
                      <a:pt x="705" y="315"/>
                    </a:lnTo>
                    <a:lnTo>
                      <a:pt x="736" y="289"/>
                    </a:lnTo>
                    <a:lnTo>
                      <a:pt x="762" y="268"/>
                    </a:lnTo>
                    <a:lnTo>
                      <a:pt x="788" y="248"/>
                    </a:lnTo>
                    <a:lnTo>
                      <a:pt x="809" y="227"/>
                    </a:lnTo>
                    <a:lnTo>
                      <a:pt x="830" y="206"/>
                    </a:lnTo>
                    <a:lnTo>
                      <a:pt x="840" y="186"/>
                    </a:lnTo>
                    <a:lnTo>
                      <a:pt x="1068" y="211"/>
                    </a:lnTo>
                    <a:lnTo>
                      <a:pt x="1037" y="196"/>
                    </a:lnTo>
                    <a:lnTo>
                      <a:pt x="995" y="180"/>
                    </a:lnTo>
                    <a:lnTo>
                      <a:pt x="969" y="170"/>
                    </a:lnTo>
                    <a:lnTo>
                      <a:pt x="949" y="160"/>
                    </a:lnTo>
                    <a:lnTo>
                      <a:pt x="923" y="144"/>
                    </a:lnTo>
                    <a:lnTo>
                      <a:pt x="902" y="134"/>
                    </a:lnTo>
                    <a:lnTo>
                      <a:pt x="887" y="124"/>
                    </a:lnTo>
                    <a:lnTo>
                      <a:pt x="866" y="108"/>
                    </a:lnTo>
                    <a:lnTo>
                      <a:pt x="845" y="93"/>
                    </a:lnTo>
                    <a:lnTo>
                      <a:pt x="824" y="72"/>
                    </a:lnTo>
                    <a:lnTo>
                      <a:pt x="804" y="52"/>
                    </a:lnTo>
                    <a:lnTo>
                      <a:pt x="783" y="36"/>
                    </a:lnTo>
                    <a:lnTo>
                      <a:pt x="762" y="15"/>
                    </a:lnTo>
                    <a:lnTo>
                      <a:pt x="747" y="0"/>
                    </a:lnTo>
                    <a:lnTo>
                      <a:pt x="731" y="5"/>
                    </a:lnTo>
                    <a:lnTo>
                      <a:pt x="710" y="15"/>
                    </a:lnTo>
                    <a:lnTo>
                      <a:pt x="695" y="26"/>
                    </a:lnTo>
                    <a:lnTo>
                      <a:pt x="669" y="31"/>
                    </a:lnTo>
                    <a:lnTo>
                      <a:pt x="648" y="41"/>
                    </a:lnTo>
                    <a:lnTo>
                      <a:pt x="627" y="46"/>
                    </a:lnTo>
                    <a:lnTo>
                      <a:pt x="607" y="57"/>
                    </a:lnTo>
                    <a:lnTo>
                      <a:pt x="586" y="62"/>
                    </a:lnTo>
                    <a:lnTo>
                      <a:pt x="560" y="67"/>
                    </a:lnTo>
                    <a:lnTo>
                      <a:pt x="534" y="72"/>
                    </a:lnTo>
                    <a:lnTo>
                      <a:pt x="513" y="77"/>
                    </a:lnTo>
                    <a:lnTo>
                      <a:pt x="493" y="88"/>
                    </a:lnTo>
                    <a:lnTo>
                      <a:pt x="467" y="88"/>
                    </a:lnTo>
                    <a:lnTo>
                      <a:pt x="446" y="93"/>
                    </a:lnTo>
                    <a:lnTo>
                      <a:pt x="425" y="98"/>
                    </a:lnTo>
                    <a:lnTo>
                      <a:pt x="399" y="103"/>
                    </a:lnTo>
                    <a:lnTo>
                      <a:pt x="363" y="108"/>
                    </a:lnTo>
                    <a:lnTo>
                      <a:pt x="596" y="150"/>
                    </a:lnTo>
                    <a:lnTo>
                      <a:pt x="581" y="180"/>
                    </a:lnTo>
                    <a:lnTo>
                      <a:pt x="565" y="201"/>
                    </a:lnTo>
                    <a:lnTo>
                      <a:pt x="529" y="242"/>
                    </a:lnTo>
                    <a:lnTo>
                      <a:pt x="508" y="263"/>
                    </a:lnTo>
                    <a:lnTo>
                      <a:pt x="493" y="284"/>
                    </a:lnTo>
                    <a:lnTo>
                      <a:pt x="456" y="315"/>
                    </a:lnTo>
                    <a:lnTo>
                      <a:pt x="435" y="335"/>
                    </a:lnTo>
                    <a:lnTo>
                      <a:pt x="410" y="356"/>
                    </a:lnTo>
                    <a:lnTo>
                      <a:pt x="384" y="376"/>
                    </a:lnTo>
                    <a:lnTo>
                      <a:pt x="368" y="392"/>
                    </a:lnTo>
                    <a:lnTo>
                      <a:pt x="347" y="407"/>
                    </a:lnTo>
                    <a:lnTo>
                      <a:pt x="321" y="423"/>
                    </a:lnTo>
                    <a:lnTo>
                      <a:pt x="301" y="438"/>
                    </a:lnTo>
                    <a:lnTo>
                      <a:pt x="275" y="449"/>
                    </a:lnTo>
                    <a:lnTo>
                      <a:pt x="249" y="459"/>
                    </a:lnTo>
                    <a:lnTo>
                      <a:pt x="218" y="474"/>
                    </a:lnTo>
                    <a:lnTo>
                      <a:pt x="187" y="480"/>
                    </a:lnTo>
                    <a:lnTo>
                      <a:pt x="156" y="490"/>
                    </a:lnTo>
                    <a:lnTo>
                      <a:pt x="124" y="495"/>
                    </a:lnTo>
                    <a:lnTo>
                      <a:pt x="93" y="505"/>
                    </a:lnTo>
                    <a:lnTo>
                      <a:pt x="57" y="511"/>
                    </a:lnTo>
                    <a:lnTo>
                      <a:pt x="0" y="521"/>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grpSp>
        <p:sp>
          <p:nvSpPr>
            <p:cNvPr id="46107" name="Rectangle 37"/>
            <p:cNvSpPr>
              <a:spLocks noChangeArrowheads="1"/>
            </p:cNvSpPr>
            <p:nvPr/>
          </p:nvSpPr>
          <p:spPr bwMode="auto">
            <a:xfrm>
              <a:off x="2177" y="3452"/>
              <a:ext cx="6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2000" u="none">
                  <a:latin typeface="Times New Roman" charset="0"/>
                </a:rPr>
                <a:t>Process</a:t>
              </a:r>
            </a:p>
          </p:txBody>
        </p:sp>
      </p:grpSp>
    </p:spTree>
    <p:extLst>
      <p:ext uri="{BB962C8B-B14F-4D97-AF65-F5344CB8AC3E}">
        <p14:creationId xmlns:p14="http://schemas.microsoft.com/office/powerpoint/2010/main" val="678422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144000" cy="1144588"/>
          </a:xfrm>
          <a:noFill/>
        </p:spPr>
        <p:txBody>
          <a:bodyPr lIns="92407" tIns="45420" rIns="92407" bIns="45420"/>
          <a:lstStyle/>
          <a:p>
            <a:r>
              <a:rPr lang="en-US" altLang="en-US" dirty="0" smtClean="0">
                <a:latin typeface="Arial" panose="020B0604020202020204" pitchFamily="34" charset="0"/>
                <a:ea typeface="ＭＳ Ｐゴシック" charset="-128"/>
                <a:cs typeface="Arial" panose="020B0604020202020204" pitchFamily="34" charset="0"/>
              </a:rPr>
              <a:t>Processes, Activities and Tasks</a:t>
            </a:r>
          </a:p>
        </p:txBody>
      </p:sp>
      <p:sp>
        <p:nvSpPr>
          <p:cNvPr id="48131" name="Rectangle 3"/>
          <p:cNvSpPr>
            <a:spLocks noGrp="1" noChangeArrowheads="1"/>
          </p:cNvSpPr>
          <p:nvPr>
            <p:ph type="body" idx="1"/>
          </p:nvPr>
        </p:nvSpPr>
        <p:spPr>
          <a:xfrm>
            <a:off x="338138" y="930275"/>
            <a:ext cx="8255000" cy="1660525"/>
          </a:xfrm>
          <a:noFill/>
        </p:spPr>
        <p:txBody>
          <a:bodyPr lIns="92407" tIns="45420" rIns="92407" bIns="45420"/>
          <a:lstStyle/>
          <a:p>
            <a:r>
              <a:rPr lang="en-US" altLang="en-US" dirty="0" smtClean="0">
                <a:latin typeface="Arial" panose="020B0604020202020204" pitchFamily="34" charset="0"/>
                <a:ea typeface="ＭＳ Ｐゴシック" charset="-128"/>
                <a:cs typeface="Arial" panose="020B0604020202020204" pitchFamily="34" charset="0"/>
              </a:rPr>
              <a:t>Process Group: Consists of a set of processes</a:t>
            </a:r>
          </a:p>
          <a:p>
            <a:r>
              <a:rPr lang="en-US" altLang="en-US" dirty="0" smtClean="0">
                <a:latin typeface="Arial" panose="020B0604020202020204" pitchFamily="34" charset="0"/>
                <a:ea typeface="ＭＳ Ｐゴシック" charset="-128"/>
                <a:cs typeface="Arial" panose="020B0604020202020204" pitchFamily="34" charset="0"/>
              </a:rPr>
              <a:t>Process: Consists of activities</a:t>
            </a:r>
          </a:p>
          <a:p>
            <a:r>
              <a:rPr lang="en-US" altLang="en-US" dirty="0" smtClean="0">
                <a:latin typeface="Arial" panose="020B0604020202020204" pitchFamily="34" charset="0"/>
                <a:ea typeface="ＭＳ Ｐゴシック" charset="-128"/>
                <a:cs typeface="Arial" panose="020B0604020202020204" pitchFamily="34" charset="0"/>
              </a:rPr>
              <a:t>Activity: Consists of sub activities and tasks</a:t>
            </a:r>
          </a:p>
        </p:txBody>
      </p:sp>
      <p:sp>
        <p:nvSpPr>
          <p:cNvPr id="266244" name="Rectangle 4"/>
          <p:cNvSpPr>
            <a:spLocks noChangeArrowheads="1"/>
          </p:cNvSpPr>
          <p:nvPr/>
        </p:nvSpPr>
        <p:spPr bwMode="auto">
          <a:xfrm>
            <a:off x="1889125" y="2947987"/>
            <a:ext cx="1189038" cy="7397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Process</a:t>
            </a:r>
          </a:p>
          <a:p>
            <a:pPr algn="ctr"/>
            <a:r>
              <a:rPr lang="en-US" altLang="en-US" sz="1800" u="none" dirty="0">
                <a:latin typeface="Times New Roman" charset="0"/>
              </a:rPr>
              <a:t>Group</a:t>
            </a:r>
          </a:p>
        </p:txBody>
      </p:sp>
      <p:sp>
        <p:nvSpPr>
          <p:cNvPr id="266245" name="Rectangle 5"/>
          <p:cNvSpPr>
            <a:spLocks noChangeArrowheads="1"/>
          </p:cNvSpPr>
          <p:nvPr/>
        </p:nvSpPr>
        <p:spPr bwMode="auto">
          <a:xfrm>
            <a:off x="1889125" y="3870325"/>
            <a:ext cx="1190625" cy="7397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Process</a:t>
            </a:r>
          </a:p>
        </p:txBody>
      </p:sp>
      <p:sp>
        <p:nvSpPr>
          <p:cNvPr id="266246" name="Rectangle 6"/>
          <p:cNvSpPr>
            <a:spLocks noChangeArrowheads="1"/>
          </p:cNvSpPr>
          <p:nvPr/>
        </p:nvSpPr>
        <p:spPr bwMode="auto">
          <a:xfrm>
            <a:off x="1889125" y="4838700"/>
            <a:ext cx="1190625" cy="7397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Activity</a:t>
            </a:r>
          </a:p>
        </p:txBody>
      </p:sp>
      <p:sp>
        <p:nvSpPr>
          <p:cNvPr id="266247" name="Rectangle 7"/>
          <p:cNvSpPr>
            <a:spLocks noChangeArrowheads="1"/>
          </p:cNvSpPr>
          <p:nvPr/>
        </p:nvSpPr>
        <p:spPr bwMode="auto">
          <a:xfrm>
            <a:off x="6283325" y="2921588"/>
            <a:ext cx="1539875" cy="739775"/>
          </a:xfrm>
          <a:prstGeom prst="rect">
            <a:avLst/>
          </a:prstGeom>
          <a:solidFill>
            <a:schemeClr val="accent6">
              <a:lumMod val="20000"/>
              <a:lumOff val="8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Development</a:t>
            </a:r>
          </a:p>
        </p:txBody>
      </p:sp>
      <p:sp>
        <p:nvSpPr>
          <p:cNvPr id="266248" name="Rectangle 8"/>
          <p:cNvSpPr>
            <a:spLocks noChangeArrowheads="1"/>
          </p:cNvSpPr>
          <p:nvPr/>
        </p:nvSpPr>
        <p:spPr bwMode="auto">
          <a:xfrm>
            <a:off x="6263866" y="3916362"/>
            <a:ext cx="1189038" cy="739775"/>
          </a:xfrm>
          <a:prstGeom prst="rect">
            <a:avLst/>
          </a:prstGeom>
          <a:solidFill>
            <a:schemeClr val="accent6">
              <a:lumMod val="20000"/>
              <a:lumOff val="8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Design</a:t>
            </a:r>
          </a:p>
        </p:txBody>
      </p:sp>
      <p:sp>
        <p:nvSpPr>
          <p:cNvPr id="266249" name="Rectangle 9"/>
          <p:cNvSpPr>
            <a:spLocks noChangeArrowheads="1"/>
          </p:cNvSpPr>
          <p:nvPr/>
        </p:nvSpPr>
        <p:spPr bwMode="auto">
          <a:xfrm>
            <a:off x="1889125" y="5824537"/>
            <a:ext cx="1189038" cy="739775"/>
          </a:xfrm>
          <a:prstGeom prst="rect">
            <a:avLst/>
          </a:prstGeom>
          <a:solidFill>
            <a:schemeClr val="accent5">
              <a:lumMod val="40000"/>
              <a:lumOff val="6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a:latin typeface="Times New Roman" charset="0"/>
              </a:rPr>
              <a:t>Task</a:t>
            </a:r>
          </a:p>
        </p:txBody>
      </p:sp>
      <p:sp>
        <p:nvSpPr>
          <p:cNvPr id="266250" name="Rectangle 10"/>
          <p:cNvSpPr>
            <a:spLocks noChangeArrowheads="1"/>
          </p:cNvSpPr>
          <p:nvPr/>
        </p:nvSpPr>
        <p:spPr bwMode="auto">
          <a:xfrm>
            <a:off x="6283325" y="4886325"/>
            <a:ext cx="1190625" cy="739775"/>
          </a:xfrm>
          <a:prstGeom prst="rect">
            <a:avLst/>
          </a:prstGeom>
          <a:solidFill>
            <a:schemeClr val="accent6">
              <a:lumMod val="20000"/>
              <a:lumOff val="80000"/>
            </a:schemeClr>
          </a:solidFill>
          <a:ln w="12700">
            <a:solidFill>
              <a:schemeClr val="accent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Design</a:t>
            </a:r>
          </a:p>
          <a:p>
            <a:pPr algn="ctr"/>
            <a:r>
              <a:rPr lang="en-US" altLang="en-US" sz="1800" u="none" dirty="0">
                <a:latin typeface="Times New Roman" charset="0"/>
              </a:rPr>
              <a:t>Database</a:t>
            </a:r>
          </a:p>
        </p:txBody>
      </p:sp>
      <p:sp>
        <p:nvSpPr>
          <p:cNvPr id="266251" name="Rectangle 11"/>
          <p:cNvSpPr>
            <a:spLocks noChangeArrowheads="1"/>
          </p:cNvSpPr>
          <p:nvPr/>
        </p:nvSpPr>
        <p:spPr bwMode="auto">
          <a:xfrm>
            <a:off x="6283325" y="5757068"/>
            <a:ext cx="2008187" cy="874713"/>
          </a:xfrm>
          <a:prstGeom prst="rect">
            <a:avLst/>
          </a:prstGeom>
          <a:solidFill>
            <a:schemeClr val="accent6">
              <a:lumMod val="20000"/>
              <a:lumOff val="80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800" u="none" dirty="0">
                <a:latin typeface="Times New Roman" charset="0"/>
              </a:rPr>
              <a:t>Make a</a:t>
            </a:r>
          </a:p>
          <a:p>
            <a:pPr algn="ctr"/>
            <a:r>
              <a:rPr lang="en-US" altLang="en-US" sz="1800" u="none" dirty="0">
                <a:latin typeface="Times New Roman" charset="0"/>
              </a:rPr>
              <a:t>Purchase</a:t>
            </a:r>
          </a:p>
          <a:p>
            <a:pPr algn="ctr"/>
            <a:r>
              <a:rPr lang="en-US" altLang="en-US" sz="1800" u="none" dirty="0">
                <a:latin typeface="Times New Roman" charset="0"/>
              </a:rPr>
              <a:t>Recommendation</a:t>
            </a:r>
          </a:p>
        </p:txBody>
      </p:sp>
      <p:cxnSp>
        <p:nvCxnSpPr>
          <p:cNvPr id="266252" name="AutoShape 12"/>
          <p:cNvCxnSpPr>
            <a:cxnSpLocks noChangeShapeType="1"/>
            <a:stCxn id="266244" idx="3"/>
            <a:endCxn id="266247" idx="1"/>
          </p:cNvCxnSpPr>
          <p:nvPr/>
        </p:nvCxnSpPr>
        <p:spPr bwMode="auto">
          <a:xfrm flipV="1">
            <a:off x="3078163" y="3291476"/>
            <a:ext cx="3205162" cy="26399"/>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253" name="AutoShape 13"/>
          <p:cNvCxnSpPr>
            <a:cxnSpLocks noChangeShapeType="1"/>
            <a:stCxn id="266245" idx="3"/>
            <a:endCxn id="266248" idx="1"/>
          </p:cNvCxnSpPr>
          <p:nvPr/>
        </p:nvCxnSpPr>
        <p:spPr bwMode="auto">
          <a:xfrm>
            <a:off x="3079750" y="4240213"/>
            <a:ext cx="3184116" cy="4603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254" name="AutoShape 14"/>
          <p:cNvCxnSpPr>
            <a:cxnSpLocks noChangeShapeType="1"/>
            <a:endCxn id="266250" idx="1"/>
          </p:cNvCxnSpPr>
          <p:nvPr/>
        </p:nvCxnSpPr>
        <p:spPr bwMode="auto">
          <a:xfrm>
            <a:off x="3078163" y="5208586"/>
            <a:ext cx="3205162" cy="4762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255" name="AutoShape 15"/>
          <p:cNvCxnSpPr>
            <a:cxnSpLocks noChangeShapeType="1"/>
            <a:stCxn id="266249" idx="3"/>
            <a:endCxn id="266251" idx="1"/>
          </p:cNvCxnSpPr>
          <p:nvPr/>
        </p:nvCxnSpPr>
        <p:spPr bwMode="auto">
          <a:xfrm>
            <a:off x="3078163" y="6194425"/>
            <a:ext cx="320516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72034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662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62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5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662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66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animBg="1" autoUpdateAnimBg="0"/>
      <p:bldP spid="266248" grpId="0" animBg="1" autoUpdateAnimBg="0"/>
      <p:bldP spid="266250" grpId="0" animBg="1" autoUpdateAnimBg="0"/>
      <p:bldP spid="266251"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3600" dirty="0" smtClean="0">
                <a:latin typeface="Arial" panose="020B0604020202020204" pitchFamily="34" charset="0"/>
                <a:ea typeface="ＭＳ Ｐゴシック" charset="-128"/>
                <a:cs typeface="Arial" panose="020B0604020202020204" pitchFamily="34" charset="0"/>
              </a:rPr>
              <a:t>Object Model of the IEEE 1074 Standard</a:t>
            </a:r>
          </a:p>
        </p:txBody>
      </p:sp>
      <p:sp>
        <p:nvSpPr>
          <p:cNvPr id="50179" name="Rectangle 6"/>
          <p:cNvSpPr>
            <a:spLocks noChangeArrowheads="1"/>
          </p:cNvSpPr>
          <p:nvPr/>
        </p:nvSpPr>
        <p:spPr bwMode="auto">
          <a:xfrm>
            <a:off x="447675" y="2586037"/>
            <a:ext cx="2097088" cy="442913"/>
          </a:xfrm>
          <a:prstGeom prst="rect">
            <a:avLst/>
          </a:prstGeom>
          <a:solidFill>
            <a:schemeClr val="accent5">
              <a:lumMod val="40000"/>
              <a:lumOff val="6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80" name="Rectangle 7"/>
          <p:cNvSpPr>
            <a:spLocks noChangeArrowheads="1"/>
          </p:cNvSpPr>
          <p:nvPr/>
        </p:nvSpPr>
        <p:spPr bwMode="auto">
          <a:xfrm>
            <a:off x="804863" y="2730500"/>
            <a:ext cx="13922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Process Group</a:t>
            </a:r>
            <a:endParaRPr lang="en-US" altLang="en-US" sz="1400" b="0" u="none">
              <a:latin typeface="Lucida Sans Typewriter" charset="0"/>
            </a:endParaRPr>
          </a:p>
        </p:txBody>
      </p:sp>
      <p:sp>
        <p:nvSpPr>
          <p:cNvPr id="50181" name="Rectangle 8"/>
          <p:cNvSpPr>
            <a:spLocks noChangeArrowheads="1"/>
          </p:cNvSpPr>
          <p:nvPr/>
        </p:nvSpPr>
        <p:spPr bwMode="auto">
          <a:xfrm>
            <a:off x="447675" y="6035675"/>
            <a:ext cx="2097088" cy="441325"/>
          </a:xfrm>
          <a:prstGeom prst="rect">
            <a:avLst/>
          </a:prstGeom>
          <a:solidFill>
            <a:schemeClr val="accent5">
              <a:lumMod val="40000"/>
              <a:lumOff val="6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82" name="Rectangle 9"/>
          <p:cNvSpPr>
            <a:spLocks noChangeArrowheads="1"/>
          </p:cNvSpPr>
          <p:nvPr/>
        </p:nvSpPr>
        <p:spPr bwMode="auto">
          <a:xfrm>
            <a:off x="1068388" y="6178550"/>
            <a:ext cx="85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Activity</a:t>
            </a:r>
            <a:endParaRPr lang="en-US" altLang="en-US" sz="1400" b="0" u="none">
              <a:latin typeface="Lucida Sans Typewriter" charset="0"/>
            </a:endParaRPr>
          </a:p>
        </p:txBody>
      </p:sp>
      <p:sp>
        <p:nvSpPr>
          <p:cNvPr id="50183" name="Rectangle 10"/>
          <p:cNvSpPr>
            <a:spLocks noChangeArrowheads="1"/>
          </p:cNvSpPr>
          <p:nvPr/>
        </p:nvSpPr>
        <p:spPr bwMode="auto">
          <a:xfrm>
            <a:off x="6542088" y="6035675"/>
            <a:ext cx="2098675" cy="441325"/>
          </a:xfrm>
          <a:prstGeom prst="rect">
            <a:avLst/>
          </a:prstGeom>
          <a:solidFill>
            <a:schemeClr val="bg1">
              <a:lumMod val="75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84" name="Rectangle 11"/>
          <p:cNvSpPr>
            <a:spLocks noChangeArrowheads="1"/>
          </p:cNvSpPr>
          <p:nvPr/>
        </p:nvSpPr>
        <p:spPr bwMode="auto">
          <a:xfrm>
            <a:off x="6945313" y="6178550"/>
            <a:ext cx="1285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Work Product</a:t>
            </a:r>
            <a:endParaRPr lang="en-US" altLang="en-US" sz="1400" b="0" u="none">
              <a:latin typeface="Lucida Sans Typewriter" charset="0"/>
            </a:endParaRPr>
          </a:p>
        </p:txBody>
      </p:sp>
      <p:sp>
        <p:nvSpPr>
          <p:cNvPr id="50185" name="Rectangle 12"/>
          <p:cNvSpPr>
            <a:spLocks noChangeArrowheads="1"/>
          </p:cNvSpPr>
          <p:nvPr/>
        </p:nvSpPr>
        <p:spPr bwMode="auto">
          <a:xfrm>
            <a:off x="5395913" y="4090987"/>
            <a:ext cx="2119312" cy="441325"/>
          </a:xfrm>
          <a:prstGeom prst="rect">
            <a:avLst/>
          </a:prstGeom>
          <a:solidFill>
            <a:schemeClr val="accent6">
              <a:lumMod val="20000"/>
              <a:lumOff val="8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86" name="Rectangle 13"/>
          <p:cNvSpPr>
            <a:spLocks noChangeArrowheads="1"/>
          </p:cNvSpPr>
          <p:nvPr/>
        </p:nvSpPr>
        <p:spPr bwMode="auto">
          <a:xfrm>
            <a:off x="6026150" y="4254500"/>
            <a:ext cx="85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i="1" u="none">
                <a:solidFill>
                  <a:srgbClr val="000000"/>
                </a:solidFill>
                <a:latin typeface="Lucida Sans Typewriter" charset="0"/>
              </a:rPr>
              <a:t>Resource</a:t>
            </a:r>
            <a:endParaRPr lang="en-US" altLang="en-US" sz="1400" b="0" u="none">
              <a:latin typeface="Lucida Sans Typewriter" charset="0"/>
            </a:endParaRPr>
          </a:p>
        </p:txBody>
      </p:sp>
      <p:sp>
        <p:nvSpPr>
          <p:cNvPr id="50187" name="Rectangle 14"/>
          <p:cNvSpPr>
            <a:spLocks noChangeArrowheads="1"/>
          </p:cNvSpPr>
          <p:nvPr/>
        </p:nvSpPr>
        <p:spPr bwMode="auto">
          <a:xfrm>
            <a:off x="3362325" y="6013450"/>
            <a:ext cx="2098675" cy="463550"/>
          </a:xfrm>
          <a:prstGeom prst="rect">
            <a:avLst/>
          </a:prstGeom>
          <a:solidFill>
            <a:schemeClr val="accent5">
              <a:lumMod val="60000"/>
              <a:lumOff val="4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88" name="Rectangle 15"/>
          <p:cNvSpPr>
            <a:spLocks noChangeArrowheads="1"/>
          </p:cNvSpPr>
          <p:nvPr/>
        </p:nvSpPr>
        <p:spPr bwMode="auto">
          <a:xfrm>
            <a:off x="4205288" y="6178550"/>
            <a:ext cx="428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Task</a:t>
            </a:r>
            <a:endParaRPr lang="en-US" altLang="en-US" sz="1400" b="0" u="none">
              <a:latin typeface="Lucida Sans Typewriter" charset="0"/>
            </a:endParaRPr>
          </a:p>
        </p:txBody>
      </p:sp>
      <p:sp>
        <p:nvSpPr>
          <p:cNvPr id="50189" name="Rectangle 16"/>
          <p:cNvSpPr>
            <a:spLocks noChangeArrowheads="1"/>
          </p:cNvSpPr>
          <p:nvPr/>
        </p:nvSpPr>
        <p:spPr bwMode="auto">
          <a:xfrm>
            <a:off x="447675" y="3935412"/>
            <a:ext cx="2097088" cy="441325"/>
          </a:xfrm>
          <a:prstGeom prst="rect">
            <a:avLst/>
          </a:prstGeom>
          <a:solidFill>
            <a:schemeClr val="accent5">
              <a:lumMod val="40000"/>
              <a:lumOff val="6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90" name="Rectangle 17"/>
          <p:cNvSpPr>
            <a:spLocks noChangeArrowheads="1"/>
          </p:cNvSpPr>
          <p:nvPr/>
        </p:nvSpPr>
        <p:spPr bwMode="auto">
          <a:xfrm>
            <a:off x="1123950" y="4100512"/>
            <a:ext cx="749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Process</a:t>
            </a:r>
            <a:endParaRPr lang="en-US" altLang="en-US" sz="1400" b="0" u="none">
              <a:latin typeface="Lucida Sans Typewriter" charset="0"/>
            </a:endParaRPr>
          </a:p>
        </p:txBody>
      </p:sp>
      <p:sp>
        <p:nvSpPr>
          <p:cNvPr id="50191" name="Rectangle 18"/>
          <p:cNvSpPr>
            <a:spLocks noChangeArrowheads="1"/>
          </p:cNvSpPr>
          <p:nvPr/>
        </p:nvSpPr>
        <p:spPr bwMode="auto">
          <a:xfrm>
            <a:off x="6564313" y="1989137"/>
            <a:ext cx="2120900" cy="465138"/>
          </a:xfrm>
          <a:prstGeom prst="rect">
            <a:avLst/>
          </a:prstGeom>
          <a:solidFill>
            <a:schemeClr val="accent6">
              <a:lumMod val="20000"/>
              <a:lumOff val="8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92" name="Rectangle 19"/>
          <p:cNvSpPr>
            <a:spLocks noChangeArrowheads="1"/>
          </p:cNvSpPr>
          <p:nvPr/>
        </p:nvSpPr>
        <p:spPr bwMode="auto">
          <a:xfrm>
            <a:off x="7359650" y="2154237"/>
            <a:ext cx="5349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Money</a:t>
            </a:r>
            <a:endParaRPr lang="en-US" altLang="en-US" sz="1400" b="0" u="none">
              <a:latin typeface="Lucida Sans Typewriter" charset="0"/>
            </a:endParaRPr>
          </a:p>
        </p:txBody>
      </p:sp>
      <p:sp>
        <p:nvSpPr>
          <p:cNvPr id="50193" name="Rectangle 20"/>
          <p:cNvSpPr>
            <a:spLocks noChangeArrowheads="1"/>
          </p:cNvSpPr>
          <p:nvPr/>
        </p:nvSpPr>
        <p:spPr bwMode="auto">
          <a:xfrm>
            <a:off x="6564313" y="2628900"/>
            <a:ext cx="2120900" cy="444500"/>
          </a:xfrm>
          <a:prstGeom prst="rect">
            <a:avLst/>
          </a:prstGeom>
          <a:solidFill>
            <a:schemeClr val="accent6">
              <a:lumMod val="20000"/>
              <a:lumOff val="8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94" name="Rectangle 21"/>
          <p:cNvSpPr>
            <a:spLocks noChangeArrowheads="1"/>
          </p:cNvSpPr>
          <p:nvPr/>
        </p:nvSpPr>
        <p:spPr bwMode="auto">
          <a:xfrm>
            <a:off x="7412038" y="2773362"/>
            <a:ext cx="428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Time</a:t>
            </a:r>
            <a:endParaRPr lang="en-US" altLang="en-US" sz="1400" b="0" u="none">
              <a:latin typeface="Lucida Sans Typewriter" charset="0"/>
            </a:endParaRPr>
          </a:p>
        </p:txBody>
      </p:sp>
      <p:sp>
        <p:nvSpPr>
          <p:cNvPr id="50195" name="Rectangle 22"/>
          <p:cNvSpPr>
            <a:spLocks noChangeArrowheads="1"/>
          </p:cNvSpPr>
          <p:nvPr/>
        </p:nvSpPr>
        <p:spPr bwMode="auto">
          <a:xfrm>
            <a:off x="6564313" y="3248025"/>
            <a:ext cx="2120900" cy="444500"/>
          </a:xfrm>
          <a:prstGeom prst="rect">
            <a:avLst/>
          </a:prstGeom>
          <a:solidFill>
            <a:schemeClr val="accent6">
              <a:lumMod val="20000"/>
              <a:lumOff val="8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96" name="Rectangle 23"/>
          <p:cNvSpPr>
            <a:spLocks noChangeArrowheads="1"/>
          </p:cNvSpPr>
          <p:nvPr/>
        </p:nvSpPr>
        <p:spPr bwMode="auto">
          <a:xfrm>
            <a:off x="7042150" y="3414712"/>
            <a:ext cx="1177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Participant</a:t>
            </a:r>
            <a:endParaRPr lang="en-US" altLang="en-US" sz="1400" b="0" u="none">
              <a:latin typeface="Lucida Sans Typewriter" charset="0"/>
            </a:endParaRPr>
          </a:p>
        </p:txBody>
      </p:sp>
      <p:sp>
        <p:nvSpPr>
          <p:cNvPr id="50197" name="Line 24"/>
          <p:cNvSpPr>
            <a:spLocks noChangeShapeType="1"/>
          </p:cNvSpPr>
          <p:nvPr/>
        </p:nvSpPr>
        <p:spPr bwMode="auto">
          <a:xfrm>
            <a:off x="1109663" y="4641850"/>
            <a:ext cx="3175" cy="1393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Freeform 25"/>
          <p:cNvSpPr>
            <a:spLocks/>
          </p:cNvSpPr>
          <p:nvPr/>
        </p:nvSpPr>
        <p:spPr bwMode="auto">
          <a:xfrm>
            <a:off x="1508125" y="5151437"/>
            <a:ext cx="728663" cy="862013"/>
          </a:xfrm>
          <a:custGeom>
            <a:avLst/>
            <a:gdLst>
              <a:gd name="T0" fmla="*/ 0 w 264"/>
              <a:gd name="T1" fmla="*/ 2147483647 h 312"/>
              <a:gd name="T2" fmla="*/ 0 w 264"/>
              <a:gd name="T3" fmla="*/ 0 h 312"/>
              <a:gd name="T4" fmla="*/ 2147483647 w 264"/>
              <a:gd name="T5" fmla="*/ 0 h 312"/>
              <a:gd name="T6" fmla="*/ 0 60000 65536"/>
              <a:gd name="T7" fmla="*/ 0 60000 65536"/>
              <a:gd name="T8" fmla="*/ 0 60000 65536"/>
              <a:gd name="T9" fmla="*/ 0 w 264"/>
              <a:gd name="T10" fmla="*/ 0 h 312"/>
              <a:gd name="T11" fmla="*/ 264 w 264"/>
              <a:gd name="T12" fmla="*/ 312 h 312"/>
            </a:gdLst>
            <a:ahLst/>
            <a:cxnLst>
              <a:cxn ang="T6">
                <a:pos x="T0" y="T1"/>
              </a:cxn>
              <a:cxn ang="T7">
                <a:pos x="T2" y="T3"/>
              </a:cxn>
              <a:cxn ang="T8">
                <a:pos x="T4" y="T5"/>
              </a:cxn>
            </a:cxnLst>
            <a:rect l="T9" t="T10" r="T11" b="T12"/>
            <a:pathLst>
              <a:path w="264" h="312">
                <a:moveTo>
                  <a:pt x="0" y="312"/>
                </a:moveTo>
                <a:lnTo>
                  <a:pt x="0" y="0"/>
                </a:lnTo>
                <a:lnTo>
                  <a:pt x="264"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199" name="Freeform 26"/>
          <p:cNvSpPr>
            <a:spLocks/>
          </p:cNvSpPr>
          <p:nvPr/>
        </p:nvSpPr>
        <p:spPr bwMode="auto">
          <a:xfrm>
            <a:off x="5681663" y="3757612"/>
            <a:ext cx="376237" cy="333375"/>
          </a:xfrm>
          <a:custGeom>
            <a:avLst/>
            <a:gdLst>
              <a:gd name="T0" fmla="*/ 2147483647 w 136"/>
              <a:gd name="T1" fmla="*/ 0 h 120"/>
              <a:gd name="T2" fmla="*/ 2147483647 w 136"/>
              <a:gd name="T3" fmla="*/ 0 h 120"/>
              <a:gd name="T4" fmla="*/ 2147483647 w 136"/>
              <a:gd name="T5" fmla="*/ 2147483647 h 120"/>
              <a:gd name="T6" fmla="*/ 0 w 136"/>
              <a:gd name="T7" fmla="*/ 0 h 120"/>
              <a:gd name="T8" fmla="*/ 2147483647 w 136"/>
              <a:gd name="T9" fmla="*/ 0 h 120"/>
              <a:gd name="T10" fmla="*/ 0 60000 65536"/>
              <a:gd name="T11" fmla="*/ 0 60000 65536"/>
              <a:gd name="T12" fmla="*/ 0 60000 65536"/>
              <a:gd name="T13" fmla="*/ 0 60000 65536"/>
              <a:gd name="T14" fmla="*/ 0 60000 65536"/>
              <a:gd name="T15" fmla="*/ 0 w 136"/>
              <a:gd name="T16" fmla="*/ 0 h 120"/>
              <a:gd name="T17" fmla="*/ 136 w 136"/>
              <a:gd name="T18" fmla="*/ 120 h 120"/>
            </a:gdLst>
            <a:ahLst/>
            <a:cxnLst>
              <a:cxn ang="T10">
                <a:pos x="T0" y="T1"/>
              </a:cxn>
              <a:cxn ang="T11">
                <a:pos x="T2" y="T3"/>
              </a:cxn>
              <a:cxn ang="T12">
                <a:pos x="T4" y="T5"/>
              </a:cxn>
              <a:cxn ang="T13">
                <a:pos x="T6" y="T7"/>
              </a:cxn>
              <a:cxn ang="T14">
                <a:pos x="T8" y="T9"/>
              </a:cxn>
            </a:cxnLst>
            <a:rect l="T15" t="T16" r="T17" b="T18"/>
            <a:pathLst>
              <a:path w="136" h="120">
                <a:moveTo>
                  <a:pt x="64" y="0"/>
                </a:moveTo>
                <a:lnTo>
                  <a:pt x="136" y="0"/>
                </a:lnTo>
                <a:lnTo>
                  <a:pt x="64" y="120"/>
                </a:lnTo>
                <a:lnTo>
                  <a:pt x="0" y="0"/>
                </a:lnTo>
                <a:lnTo>
                  <a:pt x="64"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00" name="Freeform 27"/>
          <p:cNvSpPr>
            <a:spLocks/>
          </p:cNvSpPr>
          <p:nvPr/>
        </p:nvSpPr>
        <p:spPr bwMode="auto">
          <a:xfrm>
            <a:off x="5857875" y="2209800"/>
            <a:ext cx="706438" cy="1547812"/>
          </a:xfrm>
          <a:custGeom>
            <a:avLst/>
            <a:gdLst>
              <a:gd name="T0" fmla="*/ 2147483647 w 256"/>
              <a:gd name="T1" fmla="*/ 0 h 560"/>
              <a:gd name="T2" fmla="*/ 2147483647 w 256"/>
              <a:gd name="T3" fmla="*/ 0 h 560"/>
              <a:gd name="T4" fmla="*/ 0 w 256"/>
              <a:gd name="T5" fmla="*/ 0 h 560"/>
              <a:gd name="T6" fmla="*/ 0 w 256"/>
              <a:gd name="T7" fmla="*/ 2147483647 h 560"/>
              <a:gd name="T8" fmla="*/ 0 60000 65536"/>
              <a:gd name="T9" fmla="*/ 0 60000 65536"/>
              <a:gd name="T10" fmla="*/ 0 60000 65536"/>
              <a:gd name="T11" fmla="*/ 0 60000 65536"/>
              <a:gd name="T12" fmla="*/ 0 w 256"/>
              <a:gd name="T13" fmla="*/ 0 h 560"/>
              <a:gd name="T14" fmla="*/ 256 w 256"/>
              <a:gd name="T15" fmla="*/ 560 h 560"/>
            </a:gdLst>
            <a:ahLst/>
            <a:cxnLst>
              <a:cxn ang="T8">
                <a:pos x="T0" y="T1"/>
              </a:cxn>
              <a:cxn ang="T9">
                <a:pos x="T2" y="T3"/>
              </a:cxn>
              <a:cxn ang="T10">
                <a:pos x="T4" y="T5"/>
              </a:cxn>
              <a:cxn ang="T11">
                <a:pos x="T6" y="T7"/>
              </a:cxn>
            </a:cxnLst>
            <a:rect l="T12" t="T13" r="T14" b="T15"/>
            <a:pathLst>
              <a:path w="256" h="560">
                <a:moveTo>
                  <a:pt x="256" y="0"/>
                </a:moveTo>
                <a:lnTo>
                  <a:pt x="256" y="0"/>
                </a:lnTo>
                <a:lnTo>
                  <a:pt x="0" y="0"/>
                </a:lnTo>
                <a:lnTo>
                  <a:pt x="0" y="5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01" name="Freeform 28"/>
          <p:cNvSpPr>
            <a:spLocks/>
          </p:cNvSpPr>
          <p:nvPr/>
        </p:nvSpPr>
        <p:spPr bwMode="auto">
          <a:xfrm>
            <a:off x="4730750" y="4311650"/>
            <a:ext cx="665163" cy="1701800"/>
          </a:xfrm>
          <a:custGeom>
            <a:avLst/>
            <a:gdLst>
              <a:gd name="T0" fmla="*/ 0 w 240"/>
              <a:gd name="T1" fmla="*/ 2147483647 h 616"/>
              <a:gd name="T2" fmla="*/ 0 w 240"/>
              <a:gd name="T3" fmla="*/ 0 h 616"/>
              <a:gd name="T4" fmla="*/ 2147483647 w 240"/>
              <a:gd name="T5" fmla="*/ 0 h 616"/>
              <a:gd name="T6" fmla="*/ 0 60000 65536"/>
              <a:gd name="T7" fmla="*/ 0 60000 65536"/>
              <a:gd name="T8" fmla="*/ 0 60000 65536"/>
              <a:gd name="T9" fmla="*/ 0 w 240"/>
              <a:gd name="T10" fmla="*/ 0 h 616"/>
              <a:gd name="T11" fmla="*/ 240 w 240"/>
              <a:gd name="T12" fmla="*/ 616 h 616"/>
            </a:gdLst>
            <a:ahLst/>
            <a:cxnLst>
              <a:cxn ang="T6">
                <a:pos x="T0" y="T1"/>
              </a:cxn>
              <a:cxn ang="T7">
                <a:pos x="T2" y="T3"/>
              </a:cxn>
              <a:cxn ang="T8">
                <a:pos x="T4" y="T5"/>
              </a:cxn>
            </a:cxnLst>
            <a:rect l="T9" t="T10" r="T11" b="T12"/>
            <a:pathLst>
              <a:path w="240" h="616">
                <a:moveTo>
                  <a:pt x="0" y="616"/>
                </a:moveTo>
                <a:lnTo>
                  <a:pt x="0" y="0"/>
                </a:lnTo>
                <a:lnTo>
                  <a:pt x="24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02" name="Line 29"/>
          <p:cNvSpPr>
            <a:spLocks noChangeShapeType="1"/>
          </p:cNvSpPr>
          <p:nvPr/>
        </p:nvSpPr>
        <p:spPr bwMode="auto">
          <a:xfrm flipH="1">
            <a:off x="5857875" y="2828925"/>
            <a:ext cx="706438"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3" name="Rectangle 30"/>
          <p:cNvSpPr>
            <a:spLocks noChangeArrowheads="1"/>
          </p:cNvSpPr>
          <p:nvPr/>
        </p:nvSpPr>
        <p:spPr bwMode="auto">
          <a:xfrm>
            <a:off x="4813300" y="5781675"/>
            <a:ext cx="1177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consumed by</a:t>
            </a:r>
            <a:endParaRPr lang="en-US" altLang="en-US" sz="1400" b="0" u="none">
              <a:latin typeface="Lucida Sans Typewriter" charset="0"/>
            </a:endParaRPr>
          </a:p>
        </p:txBody>
      </p:sp>
      <p:sp>
        <p:nvSpPr>
          <p:cNvPr id="50204" name="Rectangle 31"/>
          <p:cNvSpPr>
            <a:spLocks noChangeArrowheads="1"/>
          </p:cNvSpPr>
          <p:nvPr/>
        </p:nvSpPr>
        <p:spPr bwMode="auto">
          <a:xfrm>
            <a:off x="5602288" y="6264275"/>
            <a:ext cx="85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produces</a:t>
            </a:r>
            <a:endParaRPr lang="en-US" altLang="en-US" sz="1400" b="0" u="none">
              <a:latin typeface="Lucida Sans Typewriter" charset="0"/>
            </a:endParaRPr>
          </a:p>
        </p:txBody>
      </p:sp>
      <p:sp>
        <p:nvSpPr>
          <p:cNvPr id="50205" name="Freeform 32"/>
          <p:cNvSpPr>
            <a:spLocks/>
          </p:cNvSpPr>
          <p:nvPr/>
        </p:nvSpPr>
        <p:spPr bwMode="auto">
          <a:xfrm>
            <a:off x="1022350" y="4354512"/>
            <a:ext cx="153988" cy="287338"/>
          </a:xfrm>
          <a:custGeom>
            <a:avLst/>
            <a:gdLst>
              <a:gd name="T0" fmla="*/ 2147483647 w 56"/>
              <a:gd name="T1" fmla="*/ 2147483647 h 104"/>
              <a:gd name="T2" fmla="*/ 2147483647 w 56"/>
              <a:gd name="T3" fmla="*/ 0 h 104"/>
              <a:gd name="T4" fmla="*/ 0 w 56"/>
              <a:gd name="T5" fmla="*/ 2147483647 h 104"/>
              <a:gd name="T6" fmla="*/ 2147483647 w 56"/>
              <a:gd name="T7" fmla="*/ 2147483647 h 104"/>
              <a:gd name="T8" fmla="*/ 2147483647 w 56"/>
              <a:gd name="T9" fmla="*/ 2147483647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56" y="56"/>
                </a:moveTo>
                <a:lnTo>
                  <a:pt x="32" y="0"/>
                </a:lnTo>
                <a:lnTo>
                  <a:pt x="0" y="56"/>
                </a:lnTo>
                <a:lnTo>
                  <a:pt x="32" y="104"/>
                </a:lnTo>
                <a:lnTo>
                  <a:pt x="56" y="56"/>
                </a:lnTo>
                <a:close/>
              </a:path>
            </a:pathLst>
          </a:custGeom>
          <a:solidFill>
            <a:srgbClr val="FFFFFF"/>
          </a:solidFill>
          <a:ln w="19050">
            <a:solidFill>
              <a:srgbClr val="000000"/>
            </a:solidFill>
            <a:round/>
            <a:headEnd/>
            <a:tailEnd/>
          </a:ln>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06" name="Rectangle 33"/>
          <p:cNvSpPr>
            <a:spLocks noChangeArrowheads="1"/>
          </p:cNvSpPr>
          <p:nvPr/>
        </p:nvSpPr>
        <p:spPr bwMode="auto">
          <a:xfrm>
            <a:off x="2236788" y="4930775"/>
            <a:ext cx="2120900" cy="441325"/>
          </a:xfrm>
          <a:prstGeom prst="rect">
            <a:avLst/>
          </a:prstGeom>
          <a:solidFill>
            <a:schemeClr val="bg1">
              <a:lumMod val="75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07" name="Rectangle 34"/>
          <p:cNvSpPr>
            <a:spLocks noChangeArrowheads="1"/>
          </p:cNvSpPr>
          <p:nvPr/>
        </p:nvSpPr>
        <p:spPr bwMode="auto">
          <a:xfrm>
            <a:off x="2819400" y="5094287"/>
            <a:ext cx="9636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i="1" u="none">
                <a:solidFill>
                  <a:srgbClr val="000000"/>
                </a:solidFill>
                <a:latin typeface="Lucida Sans Typewriter" charset="0"/>
              </a:rPr>
              <a:t>Work Unit</a:t>
            </a:r>
            <a:endParaRPr lang="en-US" altLang="en-US" sz="1400" b="0" u="none">
              <a:latin typeface="Lucida Sans Typewriter" charset="0"/>
            </a:endParaRPr>
          </a:p>
        </p:txBody>
      </p:sp>
      <p:sp>
        <p:nvSpPr>
          <p:cNvPr id="50208" name="Freeform 35"/>
          <p:cNvSpPr>
            <a:spLocks/>
          </p:cNvSpPr>
          <p:nvPr/>
        </p:nvSpPr>
        <p:spPr bwMode="auto">
          <a:xfrm>
            <a:off x="1419225" y="5702300"/>
            <a:ext cx="155575" cy="311150"/>
          </a:xfrm>
          <a:custGeom>
            <a:avLst/>
            <a:gdLst>
              <a:gd name="T0" fmla="*/ 2147483647 w 56"/>
              <a:gd name="T1" fmla="*/ 2147483647 h 112"/>
              <a:gd name="T2" fmla="*/ 2147483647 w 56"/>
              <a:gd name="T3" fmla="*/ 0 h 112"/>
              <a:gd name="T4" fmla="*/ 0 w 56"/>
              <a:gd name="T5" fmla="*/ 2147483647 h 112"/>
              <a:gd name="T6" fmla="*/ 2147483647 w 56"/>
              <a:gd name="T7" fmla="*/ 2147483647 h 112"/>
              <a:gd name="T8" fmla="*/ 2147483647 w 56"/>
              <a:gd name="T9" fmla="*/ 2147483647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56" y="56"/>
                </a:moveTo>
                <a:lnTo>
                  <a:pt x="32" y="0"/>
                </a:lnTo>
                <a:lnTo>
                  <a:pt x="0" y="56"/>
                </a:lnTo>
                <a:lnTo>
                  <a:pt x="32" y="112"/>
                </a:lnTo>
                <a:lnTo>
                  <a:pt x="56" y="56"/>
                </a:lnTo>
                <a:close/>
              </a:path>
            </a:pathLst>
          </a:custGeom>
          <a:solidFill>
            <a:srgbClr val="FFFFFF"/>
          </a:solidFill>
          <a:ln w="19050">
            <a:solidFill>
              <a:srgbClr val="000000"/>
            </a:solidFill>
            <a:round/>
            <a:headEnd/>
            <a:tailEnd/>
          </a:ln>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09" name="Freeform 36"/>
          <p:cNvSpPr>
            <a:spLocks/>
          </p:cNvSpPr>
          <p:nvPr/>
        </p:nvSpPr>
        <p:spPr bwMode="auto">
          <a:xfrm>
            <a:off x="3119438" y="5372100"/>
            <a:ext cx="309562" cy="265112"/>
          </a:xfrm>
          <a:custGeom>
            <a:avLst/>
            <a:gdLst>
              <a:gd name="T0" fmla="*/ 2147483647 w 112"/>
              <a:gd name="T1" fmla="*/ 2147483647 h 96"/>
              <a:gd name="T2" fmla="*/ 0 w 112"/>
              <a:gd name="T3" fmla="*/ 2147483647 h 96"/>
              <a:gd name="T4" fmla="*/ 2147483647 w 112"/>
              <a:gd name="T5" fmla="*/ 0 h 96"/>
              <a:gd name="T6" fmla="*/ 2147483647 w 112"/>
              <a:gd name="T7" fmla="*/ 2147483647 h 96"/>
              <a:gd name="T8" fmla="*/ 2147483647 w 112"/>
              <a:gd name="T9" fmla="*/ 2147483647 h 96"/>
              <a:gd name="T10" fmla="*/ 0 60000 65536"/>
              <a:gd name="T11" fmla="*/ 0 60000 65536"/>
              <a:gd name="T12" fmla="*/ 0 60000 65536"/>
              <a:gd name="T13" fmla="*/ 0 60000 65536"/>
              <a:gd name="T14" fmla="*/ 0 60000 65536"/>
              <a:gd name="T15" fmla="*/ 0 w 112"/>
              <a:gd name="T16" fmla="*/ 0 h 96"/>
              <a:gd name="T17" fmla="*/ 112 w 112"/>
              <a:gd name="T18" fmla="*/ 96 h 96"/>
            </a:gdLst>
            <a:ahLst/>
            <a:cxnLst>
              <a:cxn ang="T10">
                <a:pos x="T0" y="T1"/>
              </a:cxn>
              <a:cxn ang="T11">
                <a:pos x="T2" y="T3"/>
              </a:cxn>
              <a:cxn ang="T12">
                <a:pos x="T4" y="T5"/>
              </a:cxn>
              <a:cxn ang="T13">
                <a:pos x="T6" y="T7"/>
              </a:cxn>
              <a:cxn ang="T14">
                <a:pos x="T8" y="T9"/>
              </a:cxn>
            </a:cxnLst>
            <a:rect l="T15" t="T16" r="T17" b="T18"/>
            <a:pathLst>
              <a:path w="112" h="96">
                <a:moveTo>
                  <a:pt x="56" y="96"/>
                </a:moveTo>
                <a:lnTo>
                  <a:pt x="0" y="96"/>
                </a:lnTo>
                <a:lnTo>
                  <a:pt x="56" y="0"/>
                </a:lnTo>
                <a:lnTo>
                  <a:pt x="112" y="96"/>
                </a:lnTo>
                <a:lnTo>
                  <a:pt x="56" y="96"/>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10" name="Freeform 37"/>
          <p:cNvSpPr>
            <a:spLocks/>
          </p:cNvSpPr>
          <p:nvPr/>
        </p:nvSpPr>
        <p:spPr bwMode="auto">
          <a:xfrm>
            <a:off x="1817688" y="5637212"/>
            <a:ext cx="1457325" cy="398463"/>
          </a:xfrm>
          <a:custGeom>
            <a:avLst/>
            <a:gdLst>
              <a:gd name="T0" fmla="*/ 0 w 528"/>
              <a:gd name="T1" fmla="*/ 2147483647 h 144"/>
              <a:gd name="T2" fmla="*/ 0 w 528"/>
              <a:gd name="T3" fmla="*/ 2147483647 h 144"/>
              <a:gd name="T4" fmla="*/ 2147483647 w 528"/>
              <a:gd name="T5" fmla="*/ 2147483647 h 144"/>
              <a:gd name="T6" fmla="*/ 2147483647 w 528"/>
              <a:gd name="T7" fmla="*/ 0 h 144"/>
              <a:gd name="T8" fmla="*/ 0 60000 65536"/>
              <a:gd name="T9" fmla="*/ 0 60000 65536"/>
              <a:gd name="T10" fmla="*/ 0 60000 65536"/>
              <a:gd name="T11" fmla="*/ 0 60000 65536"/>
              <a:gd name="T12" fmla="*/ 0 w 528"/>
              <a:gd name="T13" fmla="*/ 0 h 144"/>
              <a:gd name="T14" fmla="*/ 528 w 528"/>
              <a:gd name="T15" fmla="*/ 144 h 144"/>
            </a:gdLst>
            <a:ahLst/>
            <a:cxnLst>
              <a:cxn ang="T8">
                <a:pos x="T0" y="T1"/>
              </a:cxn>
              <a:cxn ang="T9">
                <a:pos x="T2" y="T3"/>
              </a:cxn>
              <a:cxn ang="T10">
                <a:pos x="T4" y="T5"/>
              </a:cxn>
              <a:cxn ang="T11">
                <a:pos x="T6" y="T7"/>
              </a:cxn>
            </a:cxnLst>
            <a:rect l="T12" t="T13" r="T14" b="T15"/>
            <a:pathLst>
              <a:path w="528" h="144">
                <a:moveTo>
                  <a:pt x="0" y="144"/>
                </a:moveTo>
                <a:lnTo>
                  <a:pt x="0" y="24"/>
                </a:lnTo>
                <a:lnTo>
                  <a:pt x="528" y="24"/>
                </a:lnTo>
                <a:lnTo>
                  <a:pt x="528"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11" name="Freeform 38"/>
          <p:cNvSpPr>
            <a:spLocks/>
          </p:cNvSpPr>
          <p:nvPr/>
        </p:nvSpPr>
        <p:spPr bwMode="auto">
          <a:xfrm>
            <a:off x="3275013" y="5702300"/>
            <a:ext cx="1125537" cy="311150"/>
          </a:xfrm>
          <a:custGeom>
            <a:avLst/>
            <a:gdLst>
              <a:gd name="T0" fmla="*/ 0 w 408"/>
              <a:gd name="T1" fmla="*/ 0 h 112"/>
              <a:gd name="T2" fmla="*/ 2147483647 w 408"/>
              <a:gd name="T3" fmla="*/ 0 h 112"/>
              <a:gd name="T4" fmla="*/ 2147483647 w 408"/>
              <a:gd name="T5" fmla="*/ 2147483647 h 112"/>
              <a:gd name="T6" fmla="*/ 0 60000 65536"/>
              <a:gd name="T7" fmla="*/ 0 60000 65536"/>
              <a:gd name="T8" fmla="*/ 0 60000 65536"/>
              <a:gd name="T9" fmla="*/ 0 w 408"/>
              <a:gd name="T10" fmla="*/ 0 h 112"/>
              <a:gd name="T11" fmla="*/ 408 w 408"/>
              <a:gd name="T12" fmla="*/ 112 h 112"/>
            </a:gdLst>
            <a:ahLst/>
            <a:cxnLst>
              <a:cxn ang="T6">
                <a:pos x="T0" y="T1"/>
              </a:cxn>
              <a:cxn ang="T7">
                <a:pos x="T2" y="T3"/>
              </a:cxn>
              <a:cxn ang="T8">
                <a:pos x="T4" y="T5"/>
              </a:cxn>
            </a:cxnLst>
            <a:rect l="T9" t="T10" r="T11" b="T12"/>
            <a:pathLst>
              <a:path w="408" h="112">
                <a:moveTo>
                  <a:pt x="0" y="0"/>
                </a:moveTo>
                <a:lnTo>
                  <a:pt x="408" y="0"/>
                </a:lnTo>
                <a:lnTo>
                  <a:pt x="408" y="11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12" name="Rectangle 39"/>
          <p:cNvSpPr>
            <a:spLocks noChangeArrowheads="1"/>
          </p:cNvSpPr>
          <p:nvPr/>
        </p:nvSpPr>
        <p:spPr bwMode="auto">
          <a:xfrm>
            <a:off x="1152525" y="5868987"/>
            <a:ext cx="106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a:t>
            </a:r>
            <a:endParaRPr lang="en-US" altLang="en-US" sz="1400" b="0" u="none">
              <a:latin typeface="Lucida Sans Typewriter" charset="0"/>
            </a:endParaRPr>
          </a:p>
        </p:txBody>
      </p:sp>
      <p:sp>
        <p:nvSpPr>
          <p:cNvPr id="50213" name="Rectangle 40"/>
          <p:cNvSpPr>
            <a:spLocks noChangeArrowheads="1"/>
          </p:cNvSpPr>
          <p:nvPr/>
        </p:nvSpPr>
        <p:spPr bwMode="auto">
          <a:xfrm>
            <a:off x="2068513" y="4984750"/>
            <a:ext cx="1063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a:t>
            </a:r>
            <a:endParaRPr lang="en-US" altLang="en-US" sz="1400" b="0" u="none">
              <a:latin typeface="Lucida Sans Typewriter" charset="0"/>
            </a:endParaRPr>
          </a:p>
        </p:txBody>
      </p:sp>
      <p:sp>
        <p:nvSpPr>
          <p:cNvPr id="50214" name="Rectangle 41"/>
          <p:cNvSpPr>
            <a:spLocks noChangeArrowheads="1"/>
          </p:cNvSpPr>
          <p:nvPr/>
        </p:nvSpPr>
        <p:spPr bwMode="auto">
          <a:xfrm>
            <a:off x="6388100" y="6073775"/>
            <a:ext cx="106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a:t>
            </a:r>
            <a:endParaRPr lang="en-US" altLang="en-US" sz="1400" b="0" u="none">
              <a:latin typeface="Lucida Sans Typewriter" charset="0"/>
            </a:endParaRPr>
          </a:p>
        </p:txBody>
      </p:sp>
      <p:sp>
        <p:nvSpPr>
          <p:cNvPr id="50215" name="Rectangle 42"/>
          <p:cNvSpPr>
            <a:spLocks noChangeArrowheads="1"/>
          </p:cNvSpPr>
          <p:nvPr/>
        </p:nvSpPr>
        <p:spPr bwMode="auto">
          <a:xfrm>
            <a:off x="5270500" y="4144962"/>
            <a:ext cx="106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a:t>
            </a:r>
            <a:endParaRPr lang="en-US" altLang="en-US" sz="1400" b="0" u="none">
              <a:latin typeface="Lucida Sans Typewriter" charset="0"/>
            </a:endParaRPr>
          </a:p>
        </p:txBody>
      </p:sp>
      <p:sp>
        <p:nvSpPr>
          <p:cNvPr id="50216" name="Rectangle 43"/>
          <p:cNvSpPr>
            <a:spLocks noChangeArrowheads="1"/>
          </p:cNvSpPr>
          <p:nvPr/>
        </p:nvSpPr>
        <p:spPr bwMode="auto">
          <a:xfrm>
            <a:off x="381000" y="1260475"/>
            <a:ext cx="2230438" cy="441325"/>
          </a:xfrm>
          <a:prstGeom prst="rect">
            <a:avLst/>
          </a:prstGeom>
          <a:solidFill>
            <a:schemeClr val="accent5">
              <a:lumMod val="40000"/>
              <a:lumOff val="60000"/>
            </a:schemeClr>
          </a:solidFill>
          <a:ln w="19050">
            <a:solidFill>
              <a:srgbClr val="000000"/>
            </a:solidFill>
            <a:miter lim="800000"/>
            <a:headEnd/>
            <a:tailEnd/>
          </a:ln>
          <a:extLst/>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17" name="Rectangle 44"/>
          <p:cNvSpPr>
            <a:spLocks noChangeArrowheads="1"/>
          </p:cNvSpPr>
          <p:nvPr/>
        </p:nvSpPr>
        <p:spPr bwMode="auto">
          <a:xfrm>
            <a:off x="485775" y="1382712"/>
            <a:ext cx="2035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r>
              <a:rPr lang="en-US" altLang="en-US" sz="1400" b="0" u="none">
                <a:solidFill>
                  <a:srgbClr val="000000"/>
                </a:solidFill>
                <a:latin typeface="Lucida Sans Typewriter" charset="0"/>
              </a:rPr>
              <a:t>Software Life Cycle</a:t>
            </a:r>
            <a:endParaRPr lang="en-US" altLang="en-US" sz="1400" b="0" u="none">
              <a:latin typeface="Lucida Sans Typewriter" charset="0"/>
            </a:endParaRPr>
          </a:p>
        </p:txBody>
      </p:sp>
      <p:sp>
        <p:nvSpPr>
          <p:cNvPr id="50218" name="Line 45"/>
          <p:cNvSpPr>
            <a:spLocks noChangeShapeType="1"/>
          </p:cNvSpPr>
          <p:nvPr/>
        </p:nvSpPr>
        <p:spPr bwMode="auto">
          <a:xfrm flipH="1">
            <a:off x="5857875" y="3471862"/>
            <a:ext cx="70643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9" name="Line 46"/>
          <p:cNvSpPr>
            <a:spLocks noChangeShapeType="1"/>
          </p:cNvSpPr>
          <p:nvPr/>
        </p:nvSpPr>
        <p:spPr bwMode="auto">
          <a:xfrm>
            <a:off x="1485900" y="1679575"/>
            <a:ext cx="3175" cy="9064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0" name="Freeform 47"/>
          <p:cNvSpPr>
            <a:spLocks/>
          </p:cNvSpPr>
          <p:nvPr/>
        </p:nvSpPr>
        <p:spPr bwMode="auto">
          <a:xfrm>
            <a:off x="1397000" y="1679575"/>
            <a:ext cx="153988" cy="287337"/>
          </a:xfrm>
          <a:custGeom>
            <a:avLst/>
            <a:gdLst>
              <a:gd name="T0" fmla="*/ 2147483647 w 56"/>
              <a:gd name="T1" fmla="*/ 2147483647 h 104"/>
              <a:gd name="T2" fmla="*/ 2147483647 w 56"/>
              <a:gd name="T3" fmla="*/ 0 h 104"/>
              <a:gd name="T4" fmla="*/ 0 w 56"/>
              <a:gd name="T5" fmla="*/ 2147483647 h 104"/>
              <a:gd name="T6" fmla="*/ 2147483647 w 56"/>
              <a:gd name="T7" fmla="*/ 2147483647 h 104"/>
              <a:gd name="T8" fmla="*/ 2147483647 w 56"/>
              <a:gd name="T9" fmla="*/ 2147483647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56" y="56"/>
                </a:moveTo>
                <a:lnTo>
                  <a:pt x="32" y="0"/>
                </a:lnTo>
                <a:lnTo>
                  <a:pt x="0" y="56"/>
                </a:lnTo>
                <a:lnTo>
                  <a:pt x="32" y="104"/>
                </a:lnTo>
                <a:lnTo>
                  <a:pt x="56" y="56"/>
                </a:lnTo>
                <a:close/>
              </a:path>
            </a:pathLst>
          </a:custGeom>
          <a:solidFill>
            <a:srgbClr val="FFFFFF"/>
          </a:solidFill>
          <a:ln w="19050">
            <a:solidFill>
              <a:srgbClr val="000000"/>
            </a:solidFill>
            <a:round/>
            <a:headEnd/>
            <a:tailEnd/>
          </a:ln>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21" name="Rectangle 48"/>
          <p:cNvSpPr>
            <a:spLocks noChangeArrowheads="1"/>
          </p:cNvSpPr>
          <p:nvPr/>
        </p:nvSpPr>
        <p:spPr bwMode="auto">
          <a:xfrm>
            <a:off x="1252538" y="2373312"/>
            <a:ext cx="2873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nchor="ctr">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b="0" u="none">
                <a:solidFill>
                  <a:srgbClr val="000000"/>
                </a:solidFill>
                <a:latin typeface="Lucida Sans Typewriter" charset="0"/>
              </a:rPr>
              <a:t>*</a:t>
            </a:r>
          </a:p>
        </p:txBody>
      </p:sp>
      <p:sp>
        <p:nvSpPr>
          <p:cNvPr id="50222" name="Line 49"/>
          <p:cNvSpPr>
            <a:spLocks noChangeShapeType="1"/>
          </p:cNvSpPr>
          <p:nvPr/>
        </p:nvSpPr>
        <p:spPr bwMode="auto">
          <a:xfrm>
            <a:off x="1489075" y="3028950"/>
            <a:ext cx="3175" cy="9064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3" name="Freeform 50"/>
          <p:cNvSpPr>
            <a:spLocks/>
          </p:cNvSpPr>
          <p:nvPr/>
        </p:nvSpPr>
        <p:spPr bwMode="auto">
          <a:xfrm>
            <a:off x="1400175" y="3028950"/>
            <a:ext cx="153988" cy="287337"/>
          </a:xfrm>
          <a:custGeom>
            <a:avLst/>
            <a:gdLst>
              <a:gd name="T0" fmla="*/ 2147483647 w 56"/>
              <a:gd name="T1" fmla="*/ 2147483647 h 104"/>
              <a:gd name="T2" fmla="*/ 2147483647 w 56"/>
              <a:gd name="T3" fmla="*/ 0 h 104"/>
              <a:gd name="T4" fmla="*/ 0 w 56"/>
              <a:gd name="T5" fmla="*/ 2147483647 h 104"/>
              <a:gd name="T6" fmla="*/ 2147483647 w 56"/>
              <a:gd name="T7" fmla="*/ 2147483647 h 104"/>
              <a:gd name="T8" fmla="*/ 2147483647 w 56"/>
              <a:gd name="T9" fmla="*/ 2147483647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56" y="56"/>
                </a:moveTo>
                <a:lnTo>
                  <a:pt x="32" y="0"/>
                </a:lnTo>
                <a:lnTo>
                  <a:pt x="0" y="56"/>
                </a:lnTo>
                <a:lnTo>
                  <a:pt x="32" y="104"/>
                </a:lnTo>
                <a:lnTo>
                  <a:pt x="56" y="56"/>
                </a:lnTo>
                <a:close/>
              </a:path>
            </a:pathLst>
          </a:custGeom>
          <a:solidFill>
            <a:srgbClr val="FFFFFF"/>
          </a:solidFill>
          <a:ln w="19050">
            <a:solidFill>
              <a:srgbClr val="000000"/>
            </a:solidFill>
            <a:round/>
            <a:headEnd/>
            <a:tailEnd/>
          </a:ln>
        </p:spPr>
        <p:txBody>
          <a:bodyPr/>
          <a:lstStyle>
            <a:lvl1pPr>
              <a:defRPr sz="2400" b="1" u="sng">
                <a:solidFill>
                  <a:schemeClr val="tx1"/>
                </a:solidFill>
                <a:latin typeface="Palatino" charset="0"/>
                <a:ea typeface="ＭＳ Ｐゴシック" charset="-128"/>
              </a:defRPr>
            </a:lvl1pPr>
            <a:lvl2pPr marL="37931725" indent="-37474525">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en-US" altLang="en-US" sz="1800"/>
          </a:p>
        </p:txBody>
      </p:sp>
      <p:sp>
        <p:nvSpPr>
          <p:cNvPr id="50224" name="Rectangle 51"/>
          <p:cNvSpPr>
            <a:spLocks noChangeArrowheads="1"/>
          </p:cNvSpPr>
          <p:nvPr/>
        </p:nvSpPr>
        <p:spPr bwMode="auto">
          <a:xfrm>
            <a:off x="1255713" y="3722687"/>
            <a:ext cx="2873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nchor="ctr">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ctr"/>
            <a:r>
              <a:rPr lang="en-US" altLang="en-US" sz="1400" b="0" u="none">
                <a:solidFill>
                  <a:srgbClr val="000000"/>
                </a:solidFill>
                <a:latin typeface="Lucida Sans Typewriter" charset="0"/>
              </a:rPr>
              <a:t>*</a:t>
            </a:r>
          </a:p>
        </p:txBody>
      </p:sp>
      <p:sp>
        <p:nvSpPr>
          <p:cNvPr id="50225" name="Line 52"/>
          <p:cNvSpPr>
            <a:spLocks noChangeShapeType="1"/>
          </p:cNvSpPr>
          <p:nvPr/>
        </p:nvSpPr>
        <p:spPr bwMode="auto">
          <a:xfrm flipH="1" flipV="1">
            <a:off x="5461000" y="6264275"/>
            <a:ext cx="11033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097279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a typeface="ＭＳ Ｐゴシック" pitchFamily="32" charset="-128"/>
              </a:rPr>
              <a:t>UML Basic Notation Summary</a:t>
            </a:r>
          </a:p>
        </p:txBody>
      </p:sp>
      <p:sp>
        <p:nvSpPr>
          <p:cNvPr id="128003" name="Rectangle 3"/>
          <p:cNvSpPr>
            <a:spLocks noGrp="1" noChangeArrowheads="1"/>
          </p:cNvSpPr>
          <p:nvPr>
            <p:ph type="body" idx="1"/>
          </p:nvPr>
        </p:nvSpPr>
        <p:spPr>
          <a:xfrm>
            <a:off x="355600" y="1263650"/>
            <a:ext cx="8255000" cy="4800600"/>
          </a:xfrm>
        </p:spPr>
        <p:txBody>
          <a:bodyPr/>
          <a:lstStyle/>
          <a:p>
            <a:r>
              <a:rPr lang="en-US" altLang="en-US" dirty="0" smtClean="0">
                <a:ea typeface="ＭＳ Ｐゴシック" pitchFamily="32" charset="-128"/>
              </a:rPr>
              <a:t>UML provides a wide variety of notations for modeling many aspects of software systems</a:t>
            </a:r>
          </a:p>
          <a:p>
            <a:endParaRPr lang="en-US" altLang="en-US" dirty="0" smtClean="0">
              <a:ea typeface="ＭＳ Ｐゴシック" pitchFamily="32" charset="-128"/>
            </a:endParaRPr>
          </a:p>
          <a:p>
            <a:r>
              <a:rPr lang="en-US" altLang="en-US" dirty="0" smtClean="0">
                <a:ea typeface="ＭＳ Ｐゴシック" pitchFamily="32" charset="-128"/>
              </a:rPr>
              <a:t>Today we concentrated on a few notations:</a:t>
            </a:r>
          </a:p>
          <a:p>
            <a:pPr lvl="1"/>
            <a:r>
              <a:rPr lang="en-US" altLang="en-US" dirty="0" smtClean="0">
                <a:solidFill>
                  <a:srgbClr val="C00000"/>
                </a:solidFill>
                <a:ea typeface="ＭＳ Ｐゴシック" pitchFamily="32" charset="-128"/>
              </a:rPr>
              <a:t>Functional model: </a:t>
            </a:r>
            <a:r>
              <a:rPr lang="en-US" altLang="en-US" dirty="0" smtClean="0">
                <a:ea typeface="ＭＳ Ｐゴシック" pitchFamily="32" charset="-128"/>
              </a:rPr>
              <a:t>Use case diagram</a:t>
            </a:r>
          </a:p>
          <a:p>
            <a:pPr lvl="1"/>
            <a:r>
              <a:rPr lang="en-US" altLang="en-US" dirty="0" smtClean="0">
                <a:solidFill>
                  <a:srgbClr val="C00000"/>
                </a:solidFill>
                <a:ea typeface="ＭＳ Ｐゴシック" pitchFamily="32" charset="-128"/>
              </a:rPr>
              <a:t>Object model: </a:t>
            </a:r>
            <a:r>
              <a:rPr lang="en-US" altLang="en-US" dirty="0" smtClean="0">
                <a:ea typeface="ＭＳ Ｐゴシック" pitchFamily="32" charset="-128"/>
              </a:rPr>
              <a:t>Class diagram</a:t>
            </a:r>
          </a:p>
          <a:p>
            <a:pPr lvl="1"/>
            <a:r>
              <a:rPr lang="en-US" altLang="en-US" dirty="0" smtClean="0">
                <a:solidFill>
                  <a:srgbClr val="C00000"/>
                </a:solidFill>
                <a:ea typeface="ＭＳ Ｐゴシック" pitchFamily="32" charset="-128"/>
              </a:rPr>
              <a:t>Dynamic model: </a:t>
            </a:r>
            <a:r>
              <a:rPr lang="en-US" altLang="en-US" dirty="0" smtClean="0">
                <a:ea typeface="ＭＳ Ｐゴシック" pitchFamily="32" charset="-128"/>
              </a:rPr>
              <a:t>Sequence diagrams, </a:t>
            </a:r>
            <a:r>
              <a:rPr lang="en-US" altLang="en-US" dirty="0" err="1" smtClean="0">
                <a:ea typeface="ＭＳ Ｐゴシック" pitchFamily="32" charset="-128"/>
              </a:rPr>
              <a:t>statechart</a:t>
            </a:r>
            <a:endParaRPr lang="en-US" altLang="en-US" dirty="0" smtClean="0">
              <a:ea typeface="ＭＳ Ｐゴシック" pitchFamily="32" charset="-128"/>
            </a:endParaRPr>
          </a:p>
          <a:p>
            <a:pPr lvl="1" algn="ctr"/>
            <a:endParaRPr lang="en-US" altLang="en-US" dirty="0" smtClean="0">
              <a:ea typeface="ＭＳ Ｐゴシック" pitchFamily="32" charset="-128"/>
            </a:endParaRPr>
          </a:p>
        </p:txBody>
      </p:sp>
    </p:spTree>
    <p:extLst>
      <p:ext uri="{BB962C8B-B14F-4D97-AF65-F5344CB8AC3E}">
        <p14:creationId xmlns:p14="http://schemas.microsoft.com/office/powerpoint/2010/main" val="445369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80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80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0" y="2362200"/>
            <a:ext cx="9144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pitchFamily="32" charset="-128"/>
              </a:defRPr>
            </a:lvl9pPr>
          </a:lstStyle>
          <a:p>
            <a:pPr algn="ctr">
              <a:buClrTx/>
              <a:buFontTx/>
              <a:buNone/>
            </a:pPr>
            <a:r>
              <a:rPr lang="en-US" altLang="en-US" sz="4000" dirty="0">
                <a:solidFill>
                  <a:srgbClr val="C00000"/>
                </a:solidFill>
                <a:cs typeface="Arial" charset="0"/>
              </a:rPr>
              <a:t>Thank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400" smtClean="0">
                <a:ea typeface="ＭＳ Ｐゴシック" pitchFamily="32" charset="-128"/>
              </a:rPr>
              <a:t>Model</a:t>
            </a:r>
          </a:p>
        </p:txBody>
      </p:sp>
      <p:sp>
        <p:nvSpPr>
          <p:cNvPr id="249859" name="Rectangle 3"/>
          <p:cNvSpPr>
            <a:spLocks noGrp="1" noChangeArrowheads="1"/>
          </p:cNvSpPr>
          <p:nvPr>
            <p:ph type="body" idx="1"/>
          </p:nvPr>
        </p:nvSpPr>
        <p:spPr>
          <a:xfrm>
            <a:off x="228600" y="1604962"/>
            <a:ext cx="5562600" cy="1981200"/>
          </a:xfrm>
        </p:spPr>
        <p:txBody>
          <a:bodyPr/>
          <a:lstStyle/>
          <a:p>
            <a:r>
              <a:rPr lang="en-US" altLang="en-US" dirty="0" smtClean="0">
                <a:solidFill>
                  <a:srgbClr val="C00000"/>
                </a:solidFill>
                <a:ea typeface="ＭＳ Ｐゴシック" pitchFamily="32" charset="-128"/>
              </a:rPr>
              <a:t>A model is an abstraction of a system</a:t>
            </a:r>
          </a:p>
          <a:p>
            <a:pPr lvl="1"/>
            <a:r>
              <a:rPr lang="en-US" altLang="en-US" dirty="0" smtClean="0">
                <a:ea typeface="ＭＳ Ｐゴシック" pitchFamily="32" charset="-128"/>
              </a:rPr>
              <a:t>A system that no longer exists</a:t>
            </a:r>
          </a:p>
          <a:p>
            <a:pPr lvl="1"/>
            <a:r>
              <a:rPr lang="en-US" altLang="en-US" dirty="0" smtClean="0">
                <a:ea typeface="ＭＳ Ｐゴシック" pitchFamily="32" charset="-128"/>
              </a:rPr>
              <a:t>An existing system</a:t>
            </a:r>
          </a:p>
          <a:p>
            <a:pPr lvl="1"/>
            <a:r>
              <a:rPr lang="en-US" altLang="en-US" dirty="0" smtClean="0">
                <a:ea typeface="ＭＳ Ｐゴシック" pitchFamily="32" charset="-128"/>
              </a:rPr>
              <a:t>A future system to be built.</a:t>
            </a:r>
          </a:p>
          <a:p>
            <a:endParaRPr lang="en-US" altLang="en-US" dirty="0" smtClean="0">
              <a:ea typeface="ＭＳ Ｐゴシック" pitchFamily="32" charset="-128"/>
            </a:endParaRPr>
          </a:p>
        </p:txBody>
      </p:sp>
      <p:pic>
        <p:nvPicPr>
          <p:cNvPr id="249860" name="Picture 4" descr="2006-01-17-19-58_22745_1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06825"/>
            <a:ext cx="38862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1" name="Picture 5" descr="2006-01-17-19-58_22745_1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119562"/>
            <a:ext cx="342900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2" name="Picture 6" descr="dinosaur-worl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263650"/>
            <a:ext cx="3346450"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10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2498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985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2498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985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249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400" smtClean="0">
                <a:ea typeface="ＭＳ Ｐゴシック" pitchFamily="32" charset="-128"/>
              </a:rPr>
              <a:t>We use Models to describe Software Systems</a:t>
            </a:r>
          </a:p>
        </p:txBody>
      </p:sp>
      <p:sp>
        <p:nvSpPr>
          <p:cNvPr id="251907" name="Rectangle 3"/>
          <p:cNvSpPr>
            <a:spLocks noGrp="1" noChangeArrowheads="1"/>
          </p:cNvSpPr>
          <p:nvPr>
            <p:ph type="body" idx="1"/>
          </p:nvPr>
        </p:nvSpPr>
        <p:spPr>
          <a:xfrm>
            <a:off x="533400" y="1295400"/>
            <a:ext cx="8305800" cy="3048000"/>
          </a:xfrm>
        </p:spPr>
        <p:txBody>
          <a:bodyPr/>
          <a:lstStyle/>
          <a:p>
            <a:endParaRPr lang="en-US" altLang="en-US" dirty="0" smtClean="0">
              <a:ea typeface="ＭＳ Ｐゴシック" pitchFamily="32" charset="-128"/>
            </a:endParaRPr>
          </a:p>
          <a:p>
            <a:r>
              <a:rPr lang="en-US" altLang="en-US" dirty="0" smtClean="0">
                <a:solidFill>
                  <a:srgbClr val="C00000"/>
                </a:solidFill>
                <a:ea typeface="ＭＳ Ｐゴシック" pitchFamily="32" charset="-128"/>
              </a:rPr>
              <a:t>Functional model: </a:t>
            </a:r>
            <a:r>
              <a:rPr lang="en-US" altLang="en-US" dirty="0" smtClean="0">
                <a:ea typeface="ＭＳ Ｐゴシック" pitchFamily="32" charset="-128"/>
              </a:rPr>
              <a:t>What are the functions of the system? </a:t>
            </a:r>
          </a:p>
          <a:p>
            <a:r>
              <a:rPr lang="en-US" altLang="en-US" dirty="0">
                <a:solidFill>
                  <a:srgbClr val="C00000"/>
                </a:solidFill>
                <a:ea typeface="ＭＳ Ｐゴシック" pitchFamily="32" charset="-128"/>
              </a:rPr>
              <a:t>Object model: </a:t>
            </a:r>
            <a:r>
              <a:rPr lang="en-US" altLang="en-US" dirty="0">
                <a:ea typeface="ＭＳ Ｐゴシック" pitchFamily="32" charset="-128"/>
              </a:rPr>
              <a:t>What is the structure of the system</a:t>
            </a:r>
            <a:r>
              <a:rPr lang="en-US" altLang="en-US" dirty="0" smtClean="0">
                <a:ea typeface="ＭＳ Ｐゴシック" pitchFamily="32" charset="-128"/>
              </a:rPr>
              <a:t>?</a:t>
            </a:r>
          </a:p>
          <a:p>
            <a:r>
              <a:rPr lang="en-US" altLang="en-US" dirty="0" smtClean="0">
                <a:solidFill>
                  <a:srgbClr val="C00000"/>
                </a:solidFill>
                <a:ea typeface="ＭＳ Ｐゴシック" pitchFamily="32" charset="-128"/>
              </a:rPr>
              <a:t>Dynamic model: </a:t>
            </a:r>
            <a:r>
              <a:rPr lang="en-US" altLang="en-US" dirty="0" smtClean="0">
                <a:ea typeface="ＭＳ Ｐゴシック" pitchFamily="32" charset="-128"/>
              </a:rPr>
              <a:t>How does the system react to external events?</a:t>
            </a:r>
          </a:p>
          <a:p>
            <a:pPr lvl="1"/>
            <a:endParaRPr lang="en-US" altLang="en-US" dirty="0" smtClean="0">
              <a:ea typeface="ＭＳ Ｐゴシック" pitchFamily="32" charset="-128"/>
            </a:endParaRPr>
          </a:p>
        </p:txBody>
      </p:sp>
      <p:sp>
        <p:nvSpPr>
          <p:cNvPr id="2" name="TextBox 1"/>
          <p:cNvSpPr txBox="1"/>
          <p:nvPr/>
        </p:nvSpPr>
        <p:spPr>
          <a:xfrm>
            <a:off x="1967345" y="3886200"/>
            <a:ext cx="4953000" cy="2677656"/>
          </a:xfrm>
          <a:prstGeom prst="rect">
            <a:avLst/>
          </a:prstGeom>
          <a:solidFill>
            <a:schemeClr val="bg1">
              <a:lumMod val="85000"/>
            </a:schemeClr>
          </a:solidFill>
        </p:spPr>
        <p:txBody>
          <a:bodyPr wrap="square" rtlCol="0">
            <a:spAutoFit/>
          </a:bodyPr>
          <a:lstStyle/>
          <a:p>
            <a:pPr algn="ctr"/>
            <a:r>
              <a:rPr lang="en-US" altLang="en-US" dirty="0">
                <a:solidFill>
                  <a:srgbClr val="C00000"/>
                </a:solidFill>
              </a:rPr>
              <a:t>System </a:t>
            </a:r>
            <a:r>
              <a:rPr lang="en-US" altLang="en-US" dirty="0" smtClean="0">
                <a:solidFill>
                  <a:srgbClr val="C00000"/>
                </a:solidFill>
              </a:rPr>
              <a:t>Model:: </a:t>
            </a:r>
            <a:endParaRPr lang="en-US" altLang="en-US" dirty="0">
              <a:solidFill>
                <a:srgbClr val="C00000"/>
              </a:solidFill>
            </a:endParaRPr>
          </a:p>
          <a:p>
            <a:pPr algn="ctr"/>
            <a:r>
              <a:rPr lang="en-US" altLang="en-US" dirty="0">
                <a:solidFill>
                  <a:schemeClr val="accent5">
                    <a:lumMod val="50000"/>
                  </a:schemeClr>
                </a:solidFill>
              </a:rPr>
              <a:t>functional model </a:t>
            </a:r>
            <a:endParaRPr lang="en-US" altLang="en-US" dirty="0" smtClean="0">
              <a:solidFill>
                <a:schemeClr val="accent5">
                  <a:lumMod val="50000"/>
                </a:schemeClr>
              </a:solidFill>
            </a:endParaRPr>
          </a:p>
          <a:p>
            <a:pPr algn="ctr"/>
            <a:r>
              <a:rPr lang="en-US" altLang="en-US" dirty="0" smtClean="0">
                <a:solidFill>
                  <a:schemeClr val="accent5">
                    <a:lumMod val="50000"/>
                  </a:schemeClr>
                </a:solidFill>
              </a:rPr>
              <a:t>+ </a:t>
            </a:r>
            <a:endParaRPr lang="en-US" altLang="en-US" dirty="0">
              <a:solidFill>
                <a:schemeClr val="accent5">
                  <a:lumMod val="50000"/>
                </a:schemeClr>
              </a:solidFill>
            </a:endParaRPr>
          </a:p>
          <a:p>
            <a:pPr algn="ctr"/>
            <a:r>
              <a:rPr lang="en-US" altLang="en-US" dirty="0">
                <a:solidFill>
                  <a:schemeClr val="accent5">
                    <a:lumMod val="50000"/>
                  </a:schemeClr>
                </a:solidFill>
              </a:rPr>
              <a:t>Object model </a:t>
            </a:r>
            <a:endParaRPr lang="en-US" altLang="en-US" dirty="0" smtClean="0">
              <a:solidFill>
                <a:schemeClr val="accent5">
                  <a:lumMod val="50000"/>
                </a:schemeClr>
              </a:solidFill>
            </a:endParaRPr>
          </a:p>
          <a:p>
            <a:pPr algn="ctr"/>
            <a:r>
              <a:rPr lang="en-US" altLang="en-US" dirty="0" smtClean="0">
                <a:solidFill>
                  <a:schemeClr val="accent5">
                    <a:lumMod val="50000"/>
                  </a:schemeClr>
                </a:solidFill>
              </a:rPr>
              <a:t>+ </a:t>
            </a:r>
            <a:endParaRPr lang="en-US" altLang="en-US" dirty="0">
              <a:solidFill>
                <a:schemeClr val="accent5">
                  <a:lumMod val="50000"/>
                </a:schemeClr>
              </a:solidFill>
            </a:endParaRPr>
          </a:p>
          <a:p>
            <a:pPr algn="ctr"/>
            <a:r>
              <a:rPr lang="en-US" altLang="en-US" dirty="0">
                <a:solidFill>
                  <a:schemeClr val="accent5">
                    <a:lumMod val="50000"/>
                  </a:schemeClr>
                </a:solidFill>
              </a:rPr>
              <a:t>dynamic model </a:t>
            </a:r>
          </a:p>
          <a:p>
            <a:endParaRPr lang="en-US" dirty="0"/>
          </a:p>
        </p:txBody>
      </p:sp>
    </p:spTree>
    <p:extLst>
      <p:ext uri="{BB962C8B-B14F-4D97-AF65-F5344CB8AC3E}">
        <p14:creationId xmlns:p14="http://schemas.microsoft.com/office/powerpoint/2010/main" val="917924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Effect transition="in" filter="fade">
                                      <p:cBhvr>
                                        <p:cTn id="7" dur="500"/>
                                        <p:tgtEl>
                                          <p:spTgt spid="2519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1907">
                                            <p:txEl>
                                              <p:pRg st="2" end="2"/>
                                            </p:txEl>
                                          </p:spTgt>
                                        </p:tgtEl>
                                        <p:attrNameLst>
                                          <p:attrName>style.visibility</p:attrName>
                                        </p:attrNameLst>
                                      </p:cBhvr>
                                      <p:to>
                                        <p:strVal val="visible"/>
                                      </p:to>
                                    </p:set>
                                    <p:animEffect transition="in" filter="fade">
                                      <p:cBhvr>
                                        <p:cTn id="12" dur="500"/>
                                        <p:tgtEl>
                                          <p:spTgt spid="2519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animEffect transition="in" filter="fade">
                                      <p:cBhvr>
                                        <p:cTn id="17" dur="500"/>
                                        <p:tgtEl>
                                          <p:spTgt spid="251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400" smtClean="0">
                <a:ea typeface="ＭＳ Ｐゴシック" pitchFamily="32" charset="-128"/>
              </a:rPr>
              <a:t>Other models used to describe Software System Development</a:t>
            </a:r>
          </a:p>
        </p:txBody>
      </p:sp>
      <p:sp>
        <p:nvSpPr>
          <p:cNvPr id="253955" name="Rectangle 3"/>
          <p:cNvSpPr>
            <a:spLocks noGrp="1" noChangeArrowheads="1"/>
          </p:cNvSpPr>
          <p:nvPr>
            <p:ph type="body" idx="1"/>
          </p:nvPr>
        </p:nvSpPr>
        <p:spPr>
          <a:xfrm>
            <a:off x="533400" y="1295400"/>
            <a:ext cx="8458200" cy="4724400"/>
          </a:xfrm>
        </p:spPr>
        <p:txBody>
          <a:bodyPr/>
          <a:lstStyle/>
          <a:p>
            <a:r>
              <a:rPr lang="en-US" altLang="en-US" dirty="0" smtClean="0">
                <a:solidFill>
                  <a:schemeClr val="accent1">
                    <a:lumMod val="50000"/>
                  </a:schemeClr>
                </a:solidFill>
                <a:ea typeface="ＭＳ Ｐゴシック" pitchFamily="32" charset="-128"/>
              </a:rPr>
              <a:t>Task Model:</a:t>
            </a:r>
          </a:p>
          <a:p>
            <a:pPr lvl="1"/>
            <a:r>
              <a:rPr lang="en-US" altLang="en-US" dirty="0" smtClean="0">
                <a:solidFill>
                  <a:srgbClr val="C00000"/>
                </a:solidFill>
                <a:ea typeface="ＭＳ Ｐゴシック" pitchFamily="32" charset="-128"/>
              </a:rPr>
              <a:t>PERT Chart: </a:t>
            </a:r>
            <a:r>
              <a:rPr lang="en-US" altLang="en-US" dirty="0" smtClean="0">
                <a:ea typeface="ＭＳ Ｐゴシック" pitchFamily="32" charset="-128"/>
              </a:rPr>
              <a:t>What are the </a:t>
            </a:r>
            <a:r>
              <a:rPr lang="en-US" altLang="en-US" dirty="0" smtClean="0">
                <a:solidFill>
                  <a:srgbClr val="C00000"/>
                </a:solidFill>
                <a:ea typeface="ＭＳ Ｐゴシック" pitchFamily="32" charset="-128"/>
              </a:rPr>
              <a:t>dependencies</a:t>
            </a:r>
            <a:r>
              <a:rPr lang="en-US" altLang="en-US" dirty="0" smtClean="0">
                <a:ea typeface="ＭＳ Ｐゴシック" pitchFamily="32" charset="-128"/>
              </a:rPr>
              <a:t> between tasks?</a:t>
            </a:r>
          </a:p>
          <a:p>
            <a:pPr lvl="1"/>
            <a:r>
              <a:rPr lang="en-US" altLang="en-US" dirty="0" smtClean="0">
                <a:solidFill>
                  <a:srgbClr val="C00000"/>
                </a:solidFill>
                <a:ea typeface="ＭＳ Ｐゴシック" pitchFamily="32" charset="-128"/>
              </a:rPr>
              <a:t>Schedule: </a:t>
            </a:r>
            <a:r>
              <a:rPr lang="en-US" altLang="en-US" dirty="0" smtClean="0">
                <a:ea typeface="ＭＳ Ｐゴシック" pitchFamily="32" charset="-128"/>
              </a:rPr>
              <a:t>How can this be done within the </a:t>
            </a:r>
            <a:r>
              <a:rPr lang="en-US" altLang="en-US" dirty="0" smtClean="0">
                <a:solidFill>
                  <a:srgbClr val="C00000"/>
                </a:solidFill>
                <a:ea typeface="ＭＳ Ｐゴシック" pitchFamily="32" charset="-128"/>
              </a:rPr>
              <a:t>time limit</a:t>
            </a:r>
            <a:r>
              <a:rPr lang="en-US" altLang="en-US" dirty="0" smtClean="0">
                <a:ea typeface="ＭＳ Ｐゴシック" pitchFamily="32" charset="-128"/>
              </a:rPr>
              <a:t>?</a:t>
            </a:r>
          </a:p>
          <a:p>
            <a:pPr lvl="1"/>
            <a:r>
              <a:rPr lang="en-US" altLang="en-US" dirty="0" smtClean="0">
                <a:solidFill>
                  <a:srgbClr val="C00000"/>
                </a:solidFill>
                <a:ea typeface="ＭＳ Ｐゴシック" pitchFamily="32" charset="-128"/>
              </a:rPr>
              <a:t>Organization Chart: </a:t>
            </a:r>
            <a:r>
              <a:rPr lang="en-US" altLang="en-US" dirty="0" smtClean="0">
                <a:ea typeface="ＭＳ Ｐゴシック" pitchFamily="32" charset="-128"/>
              </a:rPr>
              <a:t>What are the </a:t>
            </a:r>
            <a:r>
              <a:rPr lang="en-US" altLang="en-US" dirty="0" smtClean="0">
                <a:solidFill>
                  <a:srgbClr val="C00000"/>
                </a:solidFill>
                <a:ea typeface="ＭＳ Ｐゴシック" pitchFamily="32" charset="-128"/>
              </a:rPr>
              <a:t>roles</a:t>
            </a:r>
            <a:r>
              <a:rPr lang="en-US" altLang="en-US" dirty="0" smtClean="0">
                <a:ea typeface="ＭＳ Ｐゴシック" pitchFamily="32" charset="-128"/>
              </a:rPr>
              <a:t> in the project?</a:t>
            </a:r>
          </a:p>
          <a:p>
            <a:pPr lvl="1"/>
            <a:endParaRPr lang="en-US" altLang="en-US" dirty="0">
              <a:ea typeface="ＭＳ Ｐゴシック" pitchFamily="32" charset="-128"/>
            </a:endParaRPr>
          </a:p>
          <a:p>
            <a:pPr lvl="1"/>
            <a:endParaRPr lang="en-US" altLang="en-US" dirty="0" smtClean="0">
              <a:ea typeface="ＭＳ Ｐゴシック" pitchFamily="32" charset="-128"/>
            </a:endParaRPr>
          </a:p>
          <a:p>
            <a:r>
              <a:rPr lang="en-US" altLang="en-US" dirty="0" smtClean="0">
                <a:solidFill>
                  <a:schemeClr val="accent1">
                    <a:lumMod val="50000"/>
                  </a:schemeClr>
                </a:solidFill>
                <a:ea typeface="ＭＳ Ｐゴシック" pitchFamily="32" charset="-128"/>
              </a:rPr>
              <a:t>Issues Model:</a:t>
            </a:r>
          </a:p>
          <a:p>
            <a:pPr lvl="1"/>
            <a:r>
              <a:rPr lang="en-US" altLang="ja-JP" dirty="0" smtClean="0">
                <a:latin typeface="ヒラギノ角ゴ Pro W3" charset="-128"/>
                <a:ea typeface="ＭＳ Ｐゴシック" pitchFamily="32" charset="-128"/>
              </a:rPr>
              <a:t>W</a:t>
            </a:r>
            <a:r>
              <a:rPr lang="en-US" altLang="en-US" dirty="0" smtClean="0">
                <a:ea typeface="ＭＳ Ｐゴシック" pitchFamily="32" charset="-128"/>
              </a:rPr>
              <a:t>hat are the open and closed issues? </a:t>
            </a:r>
          </a:p>
          <a:p>
            <a:pPr lvl="1"/>
            <a:r>
              <a:rPr lang="en-US" altLang="en-US" dirty="0" smtClean="0">
                <a:ea typeface="ＭＳ Ｐゴシック" pitchFamily="32" charset="-128"/>
              </a:rPr>
              <a:t>What constraints were imposed by the client?</a:t>
            </a:r>
          </a:p>
          <a:p>
            <a:pPr lvl="2"/>
            <a:r>
              <a:rPr lang="en-US" altLang="en-US" dirty="0" smtClean="0">
                <a:ea typeface="ＭＳ Ｐゴシック" pitchFamily="32" charset="-128"/>
              </a:rPr>
              <a:t>These lead to action items</a:t>
            </a:r>
          </a:p>
        </p:txBody>
      </p:sp>
    </p:spTree>
    <p:extLst>
      <p:ext uri="{BB962C8B-B14F-4D97-AF65-F5344CB8AC3E}">
        <p14:creationId xmlns:p14="http://schemas.microsoft.com/office/powerpoint/2010/main" val="417753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fade">
                                      <p:cBhvr>
                                        <p:cTn id="7" dur="500"/>
                                        <p:tgtEl>
                                          <p:spTgt spid="2539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3955">
                                            <p:txEl>
                                              <p:pRg st="1" end="1"/>
                                            </p:txEl>
                                          </p:spTgt>
                                        </p:tgtEl>
                                        <p:attrNameLst>
                                          <p:attrName>style.visibility</p:attrName>
                                        </p:attrNameLst>
                                      </p:cBhvr>
                                      <p:to>
                                        <p:strVal val="visible"/>
                                      </p:to>
                                    </p:set>
                                    <p:animEffect transition="in" filter="fade">
                                      <p:cBhvr>
                                        <p:cTn id="10" dur="500"/>
                                        <p:tgtEl>
                                          <p:spTgt spid="2539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Effect transition="in" filter="fade">
                                      <p:cBhvr>
                                        <p:cTn id="13" dur="500"/>
                                        <p:tgtEl>
                                          <p:spTgt spid="2539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3955">
                                            <p:txEl>
                                              <p:pRg st="3" end="3"/>
                                            </p:txEl>
                                          </p:spTgt>
                                        </p:tgtEl>
                                        <p:attrNameLst>
                                          <p:attrName>style.visibility</p:attrName>
                                        </p:attrNameLst>
                                      </p:cBhvr>
                                      <p:to>
                                        <p:strVal val="visible"/>
                                      </p:to>
                                    </p:set>
                                    <p:animEffect transition="in" filter="fade">
                                      <p:cBhvr>
                                        <p:cTn id="16" dur="500"/>
                                        <p:tgtEl>
                                          <p:spTgt spid="25395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animEffect transition="in" filter="fade">
                                      <p:cBhvr>
                                        <p:cTn id="21" dur="500"/>
                                        <p:tgtEl>
                                          <p:spTgt spid="253955">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3955">
                                            <p:txEl>
                                              <p:pRg st="7" end="7"/>
                                            </p:txEl>
                                          </p:spTgt>
                                        </p:tgtEl>
                                        <p:attrNameLst>
                                          <p:attrName>style.visibility</p:attrName>
                                        </p:attrNameLst>
                                      </p:cBhvr>
                                      <p:to>
                                        <p:strVal val="visible"/>
                                      </p:to>
                                    </p:set>
                                    <p:animEffect transition="in" filter="fade">
                                      <p:cBhvr>
                                        <p:cTn id="24" dur="500"/>
                                        <p:tgtEl>
                                          <p:spTgt spid="253955">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955">
                                            <p:txEl>
                                              <p:pRg st="8" end="8"/>
                                            </p:txEl>
                                          </p:spTgt>
                                        </p:tgtEl>
                                        <p:attrNameLst>
                                          <p:attrName>style.visibility</p:attrName>
                                        </p:attrNameLst>
                                      </p:cBhvr>
                                      <p:to>
                                        <p:strVal val="visible"/>
                                      </p:to>
                                    </p:set>
                                    <p:animEffect transition="in" filter="fade">
                                      <p:cBhvr>
                                        <p:cTn id="27" dur="500"/>
                                        <p:tgtEl>
                                          <p:spTgt spid="253955">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3955">
                                            <p:txEl>
                                              <p:pRg st="9" end="9"/>
                                            </p:txEl>
                                          </p:spTgt>
                                        </p:tgtEl>
                                        <p:attrNameLst>
                                          <p:attrName>style.visibility</p:attrName>
                                        </p:attrNameLst>
                                      </p:cBhvr>
                                      <p:to>
                                        <p:strVal val="visible"/>
                                      </p:to>
                                    </p:set>
                                    <p:animEffect transition="in" filter="fade">
                                      <p:cBhvr>
                                        <p:cTn id="30" dur="500"/>
                                        <p:tgtEl>
                                          <p:spTgt spid="253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Impact"/>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Impact"/>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23641</TotalTime>
  <Words>6105</Words>
  <Application>Microsoft Office PowerPoint</Application>
  <PresentationFormat>On-screen Show (4:3)</PresentationFormat>
  <Paragraphs>954</Paragraphs>
  <Slides>68</Slides>
  <Notes>67</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Office Theme</vt:lpstr>
      <vt:lpstr>1_Office Theme</vt:lpstr>
      <vt:lpstr>PowerPoint Presentation</vt:lpstr>
      <vt:lpstr>Dealing with Complexity</vt:lpstr>
      <vt:lpstr>Abstraction</vt:lpstr>
      <vt:lpstr>Abstraction</vt:lpstr>
      <vt:lpstr>Abstraction</vt:lpstr>
      <vt:lpstr>Abstraction</vt:lpstr>
      <vt:lpstr>Model</vt:lpstr>
      <vt:lpstr>We use Models to describe Software Systems</vt:lpstr>
      <vt:lpstr>Other models used to describe Software System Development</vt:lpstr>
      <vt:lpstr>2. Technique to deal with Complexity: Decomposition</vt:lpstr>
      <vt:lpstr>Decomposition (cont’d)</vt:lpstr>
      <vt:lpstr>Functional Decomposition</vt:lpstr>
      <vt:lpstr>Functional Decomposition</vt:lpstr>
      <vt:lpstr>Functional Decomposition: Autoshape</vt:lpstr>
      <vt:lpstr>Object Oriented Decomposition</vt:lpstr>
      <vt:lpstr>Class Identification (cont’d)</vt:lpstr>
      <vt:lpstr>Object-Oriented View</vt:lpstr>
      <vt:lpstr>3. Hierarchy</vt:lpstr>
      <vt:lpstr>Part-of Hierarchy (Aggregation)</vt:lpstr>
      <vt:lpstr>Is-Kind-of Hierarchy (Taxonomy)</vt:lpstr>
      <vt:lpstr>Where are we now?</vt:lpstr>
      <vt:lpstr>Typical Software Life Cycle Questions</vt:lpstr>
      <vt:lpstr> Unified Modeling Language</vt:lpstr>
      <vt:lpstr>Unified Modeling Language </vt:lpstr>
      <vt:lpstr>Unified Modeling Language</vt:lpstr>
      <vt:lpstr>UML Core Conventions</vt:lpstr>
      <vt:lpstr>UML: Use case diagrams</vt:lpstr>
      <vt:lpstr>Historical Remark: UML 1 used packages</vt:lpstr>
      <vt:lpstr>UML: Class diagrams</vt:lpstr>
      <vt:lpstr>UML first pass: Class diagrams</vt:lpstr>
      <vt:lpstr>UML: Sequence diagram</vt:lpstr>
      <vt:lpstr>UML first pass: Statechart diagrams</vt:lpstr>
      <vt:lpstr>Functional Model of  a simple life cycle model</vt:lpstr>
      <vt:lpstr>Activity Diagram for t he same Life Cycle Model</vt:lpstr>
      <vt:lpstr>Two Major Views of the Software Life Cycle</vt:lpstr>
      <vt:lpstr>Entity-centered view of Software Development</vt:lpstr>
      <vt:lpstr>Combining Activities and Entities in One View</vt:lpstr>
      <vt:lpstr>The Waterfall Model  of the Software Life Cycle</vt:lpstr>
      <vt:lpstr>Example of a waterfall model :  MIL-DOD-STD-2167A</vt:lpstr>
      <vt:lpstr>Activity Diagram of  MIL DOD-STD-2167A</vt:lpstr>
      <vt:lpstr>From the Waterfall Model to the V Model</vt:lpstr>
      <vt:lpstr>Activity Diagram of the V Model</vt:lpstr>
      <vt:lpstr>Properties of Waterfall-based Models</vt:lpstr>
      <vt:lpstr>Spiral Model</vt:lpstr>
      <vt:lpstr>Rounds in Boehm’s Spiral Model</vt:lpstr>
      <vt:lpstr>Diagram of Boehm’s Spiral Model</vt:lpstr>
      <vt:lpstr>Round 1, Concept of Operations, Quadrant IV: Determine Objectives,Alternatives &amp; Constraints</vt:lpstr>
      <vt:lpstr>Round 1, Concept of Operations, Quadrant I:  Evaluate Alternatives, identify &amp; resolve Risks</vt:lpstr>
      <vt:lpstr>Round 1, Concept of Operations, Quadrant II:  Develop and Verify</vt:lpstr>
      <vt:lpstr>Round 1, Concept of Operations, Quadrant III:  Prepare for Next Activity</vt:lpstr>
      <vt:lpstr>Round 2, Software Requirements, Quadrant IV:  Determine Objectives,Alternatives &amp; Constraints</vt:lpstr>
      <vt:lpstr>Comparison of Projects</vt:lpstr>
      <vt:lpstr>Limitations of  Waterfall and Spiral Models</vt:lpstr>
      <vt:lpstr>An Alternative:  Issue-Based Development</vt:lpstr>
      <vt:lpstr>Waterfall Model: Analysis Phase</vt:lpstr>
      <vt:lpstr>Waterfall Model: Design Phase</vt:lpstr>
      <vt:lpstr>Waterfall Model: Implementation Phase</vt:lpstr>
      <vt:lpstr>Waterfall Model: Project is Done</vt:lpstr>
      <vt:lpstr>Issue-Based Model: Analysis Phase</vt:lpstr>
      <vt:lpstr>Issue-Based Model: Design Phase</vt:lpstr>
      <vt:lpstr>Issue-Based Model: Implementation Phase</vt:lpstr>
      <vt:lpstr>Issue-Based Model: Prototype is Done</vt:lpstr>
      <vt:lpstr>Frequency of Change and Choice of Software Lifecycle Model</vt:lpstr>
      <vt:lpstr>IEEE Std 1074: Standard for  Software Life Cycle Activities</vt:lpstr>
      <vt:lpstr>Processes, Activities and Tasks</vt:lpstr>
      <vt:lpstr>Object Model of the IEEE 1074 Standard</vt:lpstr>
      <vt:lpstr>UML Basic Notation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ismail - [2010]</cp:lastModifiedBy>
  <cp:revision>316</cp:revision>
  <cp:lastPrinted>1601-01-01T00:00:00Z</cp:lastPrinted>
  <dcterms:created xsi:type="dcterms:W3CDTF">2011-04-14T19:19:04Z</dcterms:created>
  <dcterms:modified xsi:type="dcterms:W3CDTF">2024-01-17T03:47:32Z</dcterms:modified>
</cp:coreProperties>
</file>