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9"/>
  </p:notesMasterIdLst>
  <p:sldIdLst>
    <p:sldId id="256" r:id="rId3"/>
    <p:sldId id="345" r:id="rId4"/>
    <p:sldId id="340" r:id="rId5"/>
    <p:sldId id="300" r:id="rId6"/>
    <p:sldId id="301" r:id="rId7"/>
    <p:sldId id="302" r:id="rId8"/>
    <p:sldId id="303" r:id="rId9"/>
    <p:sldId id="342" r:id="rId10"/>
    <p:sldId id="304" r:id="rId11"/>
    <p:sldId id="343" r:id="rId12"/>
    <p:sldId id="305" r:id="rId13"/>
    <p:sldId id="344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4" r:id="rId42"/>
    <p:sldId id="335" r:id="rId43"/>
    <p:sldId id="336" r:id="rId44"/>
    <p:sldId id="337" r:id="rId45"/>
    <p:sldId id="338" r:id="rId46"/>
    <p:sldId id="339" r:id="rId47"/>
    <p:sldId id="292" r:id="rId48"/>
  </p:sldIdLst>
  <p:sldSz cx="9144000" cy="6858000" type="screen4x3"/>
  <p:notesSz cx="7315200" cy="96012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pitchFamily="32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pitchFamily="32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pitchFamily="32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pitchFamily="32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pitchFamily="3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pitchFamily="3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pitchFamily="3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pitchFamily="3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pitchFamily="32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14" y="-5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5.xml"/><Relationship Id="rId18" Type="http://schemas.openxmlformats.org/officeDocument/2006/relationships/slide" Target="slides/slide24.xml"/><Relationship Id="rId26" Type="http://schemas.openxmlformats.org/officeDocument/2006/relationships/slide" Target="slides/slide40.xml"/><Relationship Id="rId3" Type="http://schemas.openxmlformats.org/officeDocument/2006/relationships/slide" Target="slides/slide4.xml"/><Relationship Id="rId21" Type="http://schemas.openxmlformats.org/officeDocument/2006/relationships/slide" Target="slides/slide35.xml"/><Relationship Id="rId7" Type="http://schemas.openxmlformats.org/officeDocument/2006/relationships/slide" Target="slides/slide8.xml"/><Relationship Id="rId12" Type="http://schemas.openxmlformats.org/officeDocument/2006/relationships/slide" Target="slides/slide14.xml"/><Relationship Id="rId17" Type="http://schemas.openxmlformats.org/officeDocument/2006/relationships/slide" Target="slides/slide23.xml"/><Relationship Id="rId25" Type="http://schemas.openxmlformats.org/officeDocument/2006/relationships/slide" Target="slides/slide39.xml"/><Relationship Id="rId2" Type="http://schemas.openxmlformats.org/officeDocument/2006/relationships/slide" Target="slides/slide3.xml"/><Relationship Id="rId16" Type="http://schemas.openxmlformats.org/officeDocument/2006/relationships/slide" Target="slides/slide18.xml"/><Relationship Id="rId20" Type="http://schemas.openxmlformats.org/officeDocument/2006/relationships/slide" Target="slides/slide27.xml"/><Relationship Id="rId29" Type="http://schemas.openxmlformats.org/officeDocument/2006/relationships/slide" Target="slides/slide45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3.xml"/><Relationship Id="rId24" Type="http://schemas.openxmlformats.org/officeDocument/2006/relationships/slide" Target="slides/slide38.xml"/><Relationship Id="rId5" Type="http://schemas.openxmlformats.org/officeDocument/2006/relationships/slide" Target="slides/slide6.xml"/><Relationship Id="rId15" Type="http://schemas.openxmlformats.org/officeDocument/2006/relationships/slide" Target="slides/slide17.xml"/><Relationship Id="rId23" Type="http://schemas.openxmlformats.org/officeDocument/2006/relationships/slide" Target="slides/slide37.xml"/><Relationship Id="rId28" Type="http://schemas.openxmlformats.org/officeDocument/2006/relationships/slide" Target="slides/slide43.xml"/><Relationship Id="rId10" Type="http://schemas.openxmlformats.org/officeDocument/2006/relationships/slide" Target="slides/slide12.xml"/><Relationship Id="rId19" Type="http://schemas.openxmlformats.org/officeDocument/2006/relationships/slide" Target="slides/slide26.xml"/><Relationship Id="rId4" Type="http://schemas.openxmlformats.org/officeDocument/2006/relationships/slide" Target="slides/slide5.xml"/><Relationship Id="rId9" Type="http://schemas.openxmlformats.org/officeDocument/2006/relationships/slide" Target="slides/slide11.xml"/><Relationship Id="rId14" Type="http://schemas.openxmlformats.org/officeDocument/2006/relationships/slide" Target="slides/slide16.xml"/><Relationship Id="rId22" Type="http://schemas.openxmlformats.org/officeDocument/2006/relationships/slide" Target="slides/slide36.xml"/><Relationship Id="rId27" Type="http://schemas.openxmlformats.org/officeDocument/2006/relationships/slide" Target="slides/slide4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317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9013" cy="359886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75361" y="4560570"/>
            <a:ext cx="5362787" cy="4318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39" tIns="49472" rIns="95139" bIns="49472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 smtClean="0"/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145281" y="9121140"/>
            <a:ext cx="3168227" cy="478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39" tIns="49472" rIns="95139" bIns="49472" numCol="1" anchor="b" anchorCtr="0" compatLnSpc="1">
            <a:prstTxWarp prst="textNoShape">
              <a:avLst/>
            </a:prstTxWarp>
          </a:bodyPr>
          <a:lstStyle>
            <a:lvl1pPr marL="228228" indent="-228228" algn="r" eaLnBrk="1">
              <a:buSzPct val="45000"/>
              <a:buFont typeface="Wingdings" charset="2"/>
              <a:buNone/>
              <a:tabLst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</a:tabLst>
              <a:defRPr sz="13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D019114F-B056-47BC-BFBE-8E20E92D5A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8744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228" indent="-228228">
              <a:tabLst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658184" indent="-241653" defTabSz="48330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3141490" indent="-241653" defTabSz="48330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624796" indent="-241653" defTabSz="48330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4108102" indent="-241653" defTabSz="48330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fld id="{5E8ADE19-0AA1-44AF-AD95-CE435D406160}" type="slidenum">
              <a:rPr lang="en-US" altLang="en-US" sz="1300">
                <a:solidFill>
                  <a:srgbClr val="000000"/>
                </a:solidFill>
                <a:latin typeface="Times New Roman" pitchFamily="16" charset="0"/>
              </a:rPr>
              <a:pPr/>
              <a:t>1</a:t>
            </a:fld>
            <a:endParaRPr lang="en-US" altLang="en-US" sz="13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139" tIns="49472" rIns="95139" bIns="49472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>
              <a:buClrTx/>
              <a:buFontTx/>
              <a:buNone/>
            </a:pPr>
            <a:fld id="{BD3C6DEE-9B77-4962-8C05-35D8D5F1ED46}" type="slidenum">
              <a:rPr lang="en-US" alt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3" name="Text Box 3"/>
          <p:cNvSpPr txBox="1">
            <a:spLocks noChangeArrowheads="1"/>
          </p:cNvSpPr>
          <p:nvPr/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40097626" indent="-39614320"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D31E7314-9DA2-4831-8926-2A893EDF34B2}" type="slidenum">
              <a:rPr lang="en-US" altLang="en-US" sz="1300" b="0"/>
              <a:pPr/>
              <a:t>11</a:t>
            </a:fld>
            <a:endParaRPr lang="en-US" altLang="en-US" sz="1300" b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40097626" indent="-39614320" eaLnBrk="0" hangingPunct="0">
              <a:defRPr sz="36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eaLnBrk="0" hangingPunct="0">
              <a:defRPr sz="36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eaLnBrk="0" hangingPunct="0">
              <a:defRPr sz="36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eaLnBrk="0" hangingPunct="0">
              <a:defRPr sz="36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fld id="{5D01A386-CAEA-4322-9700-8FA8D9474E0F}" type="slidenum">
              <a:rPr lang="en-US" altLang="en-US">
                <a:latin typeface="Helvetica" charset="0"/>
              </a:rPr>
              <a:pPr/>
              <a:t>12</a:t>
            </a:fld>
            <a:endParaRPr lang="en-US" altLang="en-US">
              <a:latin typeface="Helvetica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altLang="en-US" smtClean="0">
              <a:latin typeface="Times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40097626" indent="-39614320"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EB767548-9F09-41EA-A604-136E359BD17C}" type="slidenum">
              <a:rPr lang="en-US" altLang="en-US" sz="1300" b="0"/>
              <a:pPr/>
              <a:t>13</a:t>
            </a:fld>
            <a:endParaRPr lang="en-US" altLang="en-US" sz="1300" b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40097626" indent="-39614320"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9FA52780-FDAF-4318-93B1-ADCB2CEA3946}" type="slidenum">
              <a:rPr lang="en-US" altLang="en-US" sz="1300" b="0"/>
              <a:pPr/>
              <a:t>14</a:t>
            </a:fld>
            <a:endParaRPr lang="en-US" altLang="en-US" sz="1300" b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40097626" indent="-39614320"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14B4404F-A56A-45DA-B665-D4896A53AB67}" type="slidenum">
              <a:rPr lang="en-US" altLang="en-US" sz="1300" b="0"/>
              <a:pPr/>
              <a:t>15</a:t>
            </a:fld>
            <a:endParaRPr lang="en-US" altLang="en-US" sz="1300" b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40097626" indent="-39614320"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E1FCD7BD-9836-4D2E-BAF1-2500785326E4}" type="slidenum">
              <a:rPr lang="en-US" altLang="en-US" sz="1300" b="0"/>
              <a:pPr/>
              <a:t>16</a:t>
            </a:fld>
            <a:endParaRPr lang="en-US" altLang="en-US" sz="1300" b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40097626" indent="-39614320"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834F1BD7-35AE-4DDF-A964-667E1DD4B957}" type="slidenum">
              <a:rPr lang="en-US" altLang="en-US" sz="1300" b="0"/>
              <a:pPr/>
              <a:t>17</a:t>
            </a:fld>
            <a:endParaRPr lang="en-US" altLang="en-US" sz="1300" b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smtClean="0">
                <a:latin typeface="Times" charset="0"/>
              </a:rPr>
              <a:t>What is the difference between an </a:t>
            </a:r>
            <a:r>
              <a:rPr lang="en-US" altLang="en-US" i="1" smtClean="0">
                <a:latin typeface="Times" charset="0"/>
              </a:rPr>
              <a:t>actor</a:t>
            </a:r>
            <a:r>
              <a:rPr lang="en-US" altLang="en-US" smtClean="0">
                <a:latin typeface="Times" charset="0"/>
              </a:rPr>
              <a:t>,  a </a:t>
            </a:r>
            <a:r>
              <a:rPr lang="en-US" altLang="en-US" i="1" smtClean="0">
                <a:latin typeface="Times" charset="0"/>
              </a:rPr>
              <a:t>class</a:t>
            </a:r>
            <a:r>
              <a:rPr lang="en-US" altLang="en-US" smtClean="0">
                <a:latin typeface="Times" charset="0"/>
              </a:rPr>
              <a:t> and an </a:t>
            </a:r>
            <a:r>
              <a:rPr lang="en-US" altLang="en-US" i="1" smtClean="0">
                <a:latin typeface="Times" charset="0"/>
              </a:rPr>
              <a:t>instance</a:t>
            </a:r>
            <a:r>
              <a:rPr lang="en-US" altLang="en-US" smtClean="0">
                <a:latin typeface="Times" charset="0"/>
              </a:rPr>
              <a:t>?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40097626" indent="-39614320"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16445117-1D06-4B2E-93AD-9189780ABC4E}" type="slidenum">
              <a:rPr lang="en-US" altLang="en-US" sz="1300" b="0"/>
              <a:pPr/>
              <a:t>18</a:t>
            </a:fld>
            <a:endParaRPr lang="en-US" altLang="en-US" sz="1300" b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40097626" indent="-39614320"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0ADE819E-E725-4080-A0DF-AFC044D22173}" type="slidenum">
              <a:rPr lang="en-US" altLang="en-US" sz="1300" b="0"/>
              <a:pPr/>
              <a:t>19</a:t>
            </a:fld>
            <a:endParaRPr lang="en-US" altLang="en-US" sz="1300" b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40097626" indent="-39614320"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7BDDFC8F-BC50-4609-B8E9-A52DBB01C386}" type="slidenum">
              <a:rPr lang="en-US" altLang="en-US" sz="1300" b="0"/>
              <a:pPr/>
              <a:t>20</a:t>
            </a:fld>
            <a:endParaRPr lang="en-US" altLang="en-US" sz="1300" b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4" tIns="46988" rIns="95654" bIns="46988"/>
          <a:lstStyle/>
          <a:p>
            <a:r>
              <a:rPr lang="en-US" altLang="en-US" smtClean="0">
                <a:latin typeface="Times" charset="0"/>
              </a:rPr>
              <a:t>A stock exchange lists many companies each of them uniquely identifed by a ticker symbol used at that stock exchange.</a:t>
            </a:r>
          </a:p>
          <a:p>
            <a:r>
              <a:rPr lang="en-US" altLang="en-US" smtClean="0">
                <a:latin typeface="Times" charset="0"/>
              </a:rPr>
              <a:t>A company can be listed on more than one stock exchange, using the same ticker symbol.</a:t>
            </a:r>
          </a:p>
          <a:p>
            <a:endParaRPr lang="en-US" altLang="en-US" smtClean="0">
              <a:latin typeface="Times" charset="0"/>
            </a:endParaRPr>
          </a:p>
          <a:p>
            <a:r>
              <a:rPr lang="en-US" altLang="en-US" smtClean="0">
                <a:latin typeface="Times" charset="0"/>
              </a:rPr>
              <a:t>Mercedes Benz is an example for a company  listed on more than one stock exchange: Frankfurt and NYSE. </a:t>
            </a:r>
          </a:p>
          <a:p>
            <a:r>
              <a:rPr lang="en-US" altLang="en-US" smtClean="0">
                <a:latin typeface="Times" charset="0"/>
              </a:rPr>
              <a:t>Does it have two different Ticker symbols?</a:t>
            </a:r>
          </a:p>
          <a:p>
            <a:r>
              <a:rPr lang="en-US" altLang="en-US" smtClean="0">
                <a:latin typeface="Times" charset="0"/>
              </a:rPr>
              <a:t>Something not clear here: What happens if the company cannot have the same ticker symbol on two different stock exchanges?</a:t>
            </a:r>
          </a:p>
        </p:txBody>
      </p:sp>
      <p:sp>
        <p:nvSpPr>
          <p:cNvPr id="583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rgbClr val="FF0000"/>
                </a:solidFill>
                <a:latin typeface="Helvetica" charset="0"/>
                <a:ea typeface="ＭＳ Ｐゴシック" pitchFamily="32" charset="-128"/>
              </a:defRPr>
            </a:lvl1pPr>
            <a:lvl2pPr marL="40097626" indent="-39614320">
              <a:defRPr sz="2500" b="1">
                <a:solidFill>
                  <a:srgbClr val="FF0000"/>
                </a:solidFill>
                <a:latin typeface="Helvetica" charset="0"/>
                <a:ea typeface="ＭＳ Ｐゴシック" pitchFamily="32" charset="-128"/>
              </a:defRPr>
            </a:lvl2pPr>
            <a:lvl3pPr marL="1208265" indent="-241653">
              <a:defRPr sz="2500" b="1">
                <a:solidFill>
                  <a:srgbClr val="FF0000"/>
                </a:solidFill>
                <a:latin typeface="Helvetica" charset="0"/>
                <a:ea typeface="ＭＳ Ｐゴシック" pitchFamily="32" charset="-128"/>
              </a:defRPr>
            </a:lvl3pPr>
            <a:lvl4pPr marL="1691571" indent="-241653">
              <a:defRPr sz="2500" b="1">
                <a:solidFill>
                  <a:srgbClr val="FF0000"/>
                </a:solidFill>
                <a:latin typeface="Helvetica" charset="0"/>
                <a:ea typeface="ＭＳ Ｐゴシック" pitchFamily="32" charset="-128"/>
              </a:defRPr>
            </a:lvl4pPr>
            <a:lvl5pPr marL="2174878" indent="-241653">
              <a:defRPr sz="2500" b="1">
                <a:solidFill>
                  <a:srgbClr val="FF0000"/>
                </a:solidFill>
                <a:latin typeface="Helvetica" charset="0"/>
                <a:ea typeface="ＭＳ Ｐゴシック" pitchFamily="32" charset="-128"/>
              </a:defRPr>
            </a:lvl5pPr>
            <a:lvl6pPr marL="2658184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pitchFamily="32" charset="-128"/>
              </a:defRPr>
            </a:lvl6pPr>
            <a:lvl7pPr marL="3141490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pitchFamily="32" charset="-128"/>
              </a:defRPr>
            </a:lvl7pPr>
            <a:lvl8pPr marL="3624796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pitchFamily="32" charset="-128"/>
              </a:defRPr>
            </a:lvl8pPr>
            <a:lvl9pPr marL="4108102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pitchFamily="32" charset="-128"/>
              </a:defRPr>
            </a:lvl9pPr>
          </a:lstStyle>
          <a:p>
            <a:fld id="{9E9F913E-14BD-4D4C-8344-EDE2CA475D04}" type="slidenum">
              <a:rPr lang="en-US" altLang="en-US" sz="1300" b="0"/>
              <a:pPr/>
              <a:t>2</a:t>
            </a:fld>
            <a:endParaRPr lang="en-US" altLang="en-US" sz="1300" b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1"/>
            <a:r>
              <a:rPr lang="en-US" altLang="en-US" smtClean="0">
                <a:latin typeface="Times" charset="0"/>
                <a:ea typeface="ＭＳ Ｐゴシック" pitchFamily="32" charset="-128"/>
              </a:rPr>
              <a:t>Powerful, but complex language</a:t>
            </a:r>
          </a:p>
          <a:p>
            <a:pPr lvl="1"/>
            <a:r>
              <a:rPr lang="en-US" altLang="en-US" smtClean="0">
                <a:latin typeface="Times" charset="0"/>
                <a:ea typeface="ＭＳ Ｐゴシック" pitchFamily="32" charset="-128"/>
              </a:rPr>
              <a:t>Warning: Can also be misused to generate unreadable models</a:t>
            </a:r>
          </a:p>
          <a:p>
            <a:pPr lvl="1"/>
            <a:r>
              <a:rPr lang="en-US" altLang="en-US" smtClean="0">
                <a:latin typeface="Times" charset="0"/>
                <a:ea typeface="ＭＳ Ｐゴシック" pitchFamily="32" charset="-128"/>
              </a:rPr>
              <a:t>Warning: Can be misunderstood when using too many exotic features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40097626" indent="-39614320"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861FF412-AEEF-4432-B2F6-F9ABD7BE6122}" type="slidenum">
              <a:rPr lang="en-US" altLang="en-US" sz="1300" b="0"/>
              <a:pPr/>
              <a:t>21</a:t>
            </a:fld>
            <a:endParaRPr lang="en-US" altLang="en-US" sz="1300" b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40097626" indent="-39614320"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09DA5025-D7FB-48A3-A243-1B13D524FD42}" type="slidenum">
              <a:rPr lang="en-US" altLang="en-US" sz="1300" b="0"/>
              <a:pPr/>
              <a:t>22</a:t>
            </a:fld>
            <a:endParaRPr lang="en-US" altLang="en-US" sz="1300" b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40097626" indent="-39614320"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1CF135C3-9F47-4FB7-8F77-5E8872591525}" type="slidenum">
              <a:rPr lang="en-US" altLang="en-US" sz="1300" b="0"/>
              <a:pPr/>
              <a:t>23</a:t>
            </a:fld>
            <a:endParaRPr lang="en-US" altLang="en-US" sz="1300" b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smtClean="0">
                <a:latin typeface="Times" charset="0"/>
              </a:rPr>
              <a:t>Example for composition: Bill of Material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40097626" indent="-39614320"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D1C83ECB-05C0-4355-99A0-318056950FE5}" type="slidenum">
              <a:rPr lang="en-US" altLang="en-US" sz="1300" b="0"/>
              <a:pPr/>
              <a:t>24</a:t>
            </a:fld>
            <a:endParaRPr lang="en-US" altLang="en-US" sz="1300" b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smtClean="0">
                <a:latin typeface="Times" charset="0"/>
              </a:rPr>
              <a:t>In this case, filename is a qualifier attached to Directory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40097626" indent="-39614320"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AB85A319-3B96-42EA-8033-20FA88E31D21}" type="slidenum">
              <a:rPr lang="en-US" altLang="en-US" sz="1300" b="0"/>
              <a:pPr/>
              <a:t>25</a:t>
            </a:fld>
            <a:endParaRPr lang="en-US" altLang="en-US" sz="1300" b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40097626" indent="-39614320"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DA7019D6-7E22-4262-B23E-87644F9C55BC}" type="slidenum">
              <a:rPr lang="en-US" altLang="en-US" sz="1300" b="0"/>
              <a:pPr/>
              <a:t>26</a:t>
            </a:fld>
            <a:endParaRPr lang="en-US" altLang="en-US" sz="1300" b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smtClean="0">
                <a:latin typeface="Times" charset="0"/>
              </a:rPr>
              <a:t>Later we will also see how inheritance allows the reuse of solutions (implementation and specification inheritance)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40097626" indent="-39614320"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E5C2BA8C-A4AF-414A-99D1-9128E33ADB6A}" type="slidenum">
              <a:rPr lang="en-US" altLang="en-US" sz="1300" b="0"/>
              <a:pPr/>
              <a:t>27</a:t>
            </a:fld>
            <a:endParaRPr lang="en-US" altLang="en-US" sz="1300" b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smtClean="0">
                <a:latin typeface="Times" charset="0"/>
              </a:rPr>
              <a:t>Packages are the grouping construct with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40097626" indent="-39614320"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2512849B-9556-447F-A522-8348782486F0}" type="slidenum">
              <a:rPr lang="en-US" altLang="en-US" sz="1300" b="0"/>
              <a:pPr/>
              <a:t>28</a:t>
            </a:fld>
            <a:endParaRPr lang="en-US" altLang="en-US" sz="1300" b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40097626" indent="-39614320"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A4BD2309-3788-4FBB-A62C-8B4EF5E18476}" type="slidenum">
              <a:rPr lang="en-US" altLang="en-US" sz="1300" b="0"/>
              <a:pPr/>
              <a:t>29</a:t>
            </a:fld>
            <a:endParaRPr lang="en-US" altLang="en-US" sz="1300" b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sz="1900" b="1">
                <a:latin typeface="Palatino" charset="0"/>
              </a:rPr>
              <a:t>Naming is important!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40097626" indent="-39614320"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1EB0BA2D-05FC-4B47-9A11-906D81FEB875}" type="slidenum">
              <a:rPr lang="en-US" altLang="en-US" sz="1300" b="0"/>
              <a:pPr/>
              <a:t>30</a:t>
            </a:fld>
            <a:endParaRPr lang="en-US" altLang="en-US" sz="1300" b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rgbClr val="FF0000"/>
                </a:solidFill>
                <a:latin typeface="Helvetica" charset="0"/>
                <a:ea typeface="ＭＳ Ｐゴシック" pitchFamily="32" charset="-128"/>
              </a:defRPr>
            </a:lvl1pPr>
            <a:lvl2pPr marL="40097626" indent="-39614320">
              <a:defRPr sz="2500" b="1">
                <a:solidFill>
                  <a:srgbClr val="FF0000"/>
                </a:solidFill>
                <a:latin typeface="Helvetica" charset="0"/>
                <a:ea typeface="ＭＳ Ｐゴシック" pitchFamily="32" charset="-128"/>
              </a:defRPr>
            </a:lvl2pPr>
            <a:lvl3pPr marL="1208265" indent="-241653">
              <a:defRPr sz="2500" b="1">
                <a:solidFill>
                  <a:srgbClr val="FF0000"/>
                </a:solidFill>
                <a:latin typeface="Helvetica" charset="0"/>
                <a:ea typeface="ＭＳ Ｐゴシック" pitchFamily="32" charset="-128"/>
              </a:defRPr>
            </a:lvl3pPr>
            <a:lvl4pPr marL="1691571" indent="-241653">
              <a:defRPr sz="2500" b="1">
                <a:solidFill>
                  <a:srgbClr val="FF0000"/>
                </a:solidFill>
                <a:latin typeface="Helvetica" charset="0"/>
                <a:ea typeface="ＭＳ Ｐゴシック" pitchFamily="32" charset="-128"/>
              </a:defRPr>
            </a:lvl4pPr>
            <a:lvl5pPr marL="2174878" indent="-241653">
              <a:defRPr sz="2500" b="1">
                <a:solidFill>
                  <a:srgbClr val="FF0000"/>
                </a:solidFill>
                <a:latin typeface="Helvetica" charset="0"/>
                <a:ea typeface="ＭＳ Ｐゴシック" pitchFamily="32" charset="-128"/>
              </a:defRPr>
            </a:lvl5pPr>
            <a:lvl6pPr marL="2658184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pitchFamily="32" charset="-128"/>
              </a:defRPr>
            </a:lvl6pPr>
            <a:lvl7pPr marL="3141490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pitchFamily="32" charset="-128"/>
              </a:defRPr>
            </a:lvl7pPr>
            <a:lvl8pPr marL="3624796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pitchFamily="32" charset="-128"/>
              </a:defRPr>
            </a:lvl8pPr>
            <a:lvl9pPr marL="4108102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pitchFamily="32" charset="-128"/>
              </a:defRPr>
            </a:lvl9pPr>
          </a:lstStyle>
          <a:p>
            <a:fld id="{3479A272-AB0E-4010-AC02-5CA4051F84AC}" type="slidenum">
              <a:rPr lang="en-US" altLang="en-US" sz="1300" b="0"/>
              <a:pPr/>
              <a:t>3</a:t>
            </a:fld>
            <a:endParaRPr lang="en-US" altLang="en-US" sz="1300" b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smtClean="0">
                <a:latin typeface="Times" charset="0"/>
                <a:ea typeface="ＭＳ Ｐゴシック" pitchFamily="32" charset="-128"/>
              </a:rPr>
              <a:t>Statechart diagrams</a:t>
            </a:r>
          </a:p>
          <a:p>
            <a:pPr lvl="1"/>
            <a:r>
              <a:rPr lang="en-US" altLang="en-US" smtClean="0">
                <a:latin typeface="Times" charset="0"/>
                <a:ea typeface="ＭＳ Ｐゴシック" pitchFamily="32" charset="-128"/>
              </a:rPr>
              <a:t>Describe the dynamic behavior of an individual object  (essentially a finite state automaton)</a:t>
            </a:r>
          </a:p>
          <a:p>
            <a:r>
              <a:rPr lang="en-US" altLang="en-US" smtClean="0">
                <a:latin typeface="Times" charset="0"/>
                <a:ea typeface="ＭＳ Ｐゴシック" pitchFamily="32" charset="-128"/>
              </a:rPr>
              <a:t>Activity Diagrams</a:t>
            </a:r>
          </a:p>
          <a:p>
            <a:pPr lvl="1"/>
            <a:r>
              <a:rPr lang="en-US" altLang="en-US" smtClean="0">
                <a:latin typeface="Times" charset="0"/>
                <a:ea typeface="ＭＳ Ｐゴシック" pitchFamily="32" charset="-128"/>
              </a:rPr>
              <a:t>Model the dynamic behavior of a system, in particular the  workflow (essentially a flowchart)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40097626" indent="-39614320"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FCFD9EAC-0D52-4D54-9436-B1BBEE822254}" type="slidenum">
              <a:rPr lang="en-US" altLang="en-US" sz="1300" b="0"/>
              <a:pPr/>
              <a:t>31</a:t>
            </a:fld>
            <a:endParaRPr lang="en-US" altLang="en-US" sz="1300" b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40097626" indent="-39614320"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8A9310B4-53CC-4130-BB14-BC5E77A58D1D}" type="slidenum">
              <a:rPr lang="en-US" altLang="en-US" sz="1300" b="0"/>
              <a:pPr/>
              <a:t>32</a:t>
            </a:fld>
            <a:endParaRPr lang="en-US" altLang="en-US" sz="1300" b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40097626" indent="-39614320"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11018363-BFAD-4527-98CC-C10C016AC018}" type="slidenum">
              <a:rPr lang="en-US" altLang="en-US" sz="1300" b="0"/>
              <a:pPr/>
              <a:t>33</a:t>
            </a:fld>
            <a:endParaRPr lang="en-US" altLang="en-US" sz="1300" b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40097626" indent="-39614320"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66D2B297-01B1-48C7-B7F6-65E2431FDF93}" type="slidenum">
              <a:rPr lang="en-US" altLang="en-US" sz="1300" b="0"/>
              <a:pPr/>
              <a:t>34</a:t>
            </a:fld>
            <a:endParaRPr lang="en-US" altLang="en-US" sz="1300" b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40097626" indent="-39614320"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CD5AF0E1-04B1-49BE-9329-07C5D4A23E3D}" type="slidenum">
              <a:rPr lang="en-US" altLang="en-US" sz="1300" b="0"/>
              <a:pPr/>
              <a:t>35</a:t>
            </a:fld>
            <a:endParaRPr lang="en-US" altLang="en-US" sz="1300" b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40097626" indent="-39614320"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3945EA88-4AFB-43BD-B4DC-5F619369BF5E}" type="slidenum">
              <a:rPr lang="en-US" altLang="en-US" sz="1300" b="0"/>
              <a:pPr/>
              <a:t>36</a:t>
            </a:fld>
            <a:endParaRPr lang="en-US" altLang="en-US" sz="1300" b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40097626" indent="-39614320"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C981CF3A-41EB-4329-8797-AD1CB47E57ED}" type="slidenum">
              <a:rPr lang="en-US" altLang="en-US" sz="1300" b="0"/>
              <a:pPr/>
              <a:t>37</a:t>
            </a:fld>
            <a:endParaRPr lang="en-US" altLang="en-US" sz="1300" b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40097626" indent="-39614320"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15EF568E-F008-4C75-BEEB-1616117D5164}" type="slidenum">
              <a:rPr lang="en-US" altLang="en-US" sz="1300" b="0"/>
              <a:pPr/>
              <a:t>38</a:t>
            </a:fld>
            <a:endParaRPr lang="en-US" altLang="en-US" sz="1300" b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40097626" indent="-39614320"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E3261B12-2259-48AD-9E13-7E32EE836A9D}" type="slidenum">
              <a:rPr lang="en-US" altLang="en-US" sz="1300" b="0"/>
              <a:pPr/>
              <a:t>39</a:t>
            </a:fld>
            <a:endParaRPr lang="en-US" altLang="en-US" sz="1300" b="0"/>
          </a:p>
        </p:txBody>
      </p:sp>
      <p:sp>
        <p:nvSpPr>
          <p:cNvPr id="9728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de-DE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40097626" indent="-39614320"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FC268D9F-B103-4382-BB07-479C0CDB8D8B}" type="slidenum">
              <a:rPr lang="en-US" altLang="en-US" sz="1300" b="0"/>
              <a:pPr/>
              <a:t>40</a:t>
            </a:fld>
            <a:endParaRPr lang="en-US" altLang="en-US" sz="1300" b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dirty="0" smtClean="0">
                <a:latin typeface="Times" charset="0"/>
              </a:rPr>
              <a:t>There are two types of states: </a:t>
            </a:r>
          </a:p>
          <a:p>
            <a:pPr lvl="1"/>
            <a:r>
              <a:rPr lang="en-US" altLang="en-US" i="1" dirty="0" smtClean="0">
                <a:latin typeface="Times" charset="0"/>
                <a:ea typeface="ＭＳ Ｐゴシック" charset="-128"/>
              </a:rPr>
              <a:t>Action state:</a:t>
            </a:r>
            <a:r>
              <a:rPr lang="en-US" altLang="en-US" dirty="0" smtClean="0">
                <a:latin typeface="Times" charset="0"/>
                <a:ea typeface="ＭＳ Ｐゴシック" charset="-128"/>
              </a:rPr>
              <a:t> </a:t>
            </a:r>
          </a:p>
          <a:p>
            <a:pPr lvl="2"/>
            <a:r>
              <a:rPr lang="en-US" altLang="en-US" dirty="0" smtClean="0">
                <a:latin typeface="Times" charset="0"/>
                <a:ea typeface="ＭＳ Ｐゴシック" charset="-128"/>
              </a:rPr>
              <a:t>Cannot be decomposed any further</a:t>
            </a:r>
          </a:p>
          <a:p>
            <a:pPr lvl="2"/>
            <a:r>
              <a:rPr lang="en-US" altLang="en-US" dirty="0" smtClean="0">
                <a:latin typeface="Times" charset="0"/>
                <a:ea typeface="ＭＳ Ｐゴシック" charset="-128"/>
              </a:rPr>
              <a:t>Happens “instantaneously” with respect to the level of abstraction used in the model</a:t>
            </a:r>
          </a:p>
          <a:p>
            <a:pPr lvl="1"/>
            <a:r>
              <a:rPr lang="en-US" altLang="en-US" i="1" dirty="0" smtClean="0">
                <a:latin typeface="Times" charset="0"/>
                <a:ea typeface="ＭＳ Ｐゴシック" charset="-128"/>
              </a:rPr>
              <a:t>Activity state:</a:t>
            </a:r>
            <a:r>
              <a:rPr lang="en-US" altLang="en-US" dirty="0" smtClean="0">
                <a:latin typeface="Times" charset="0"/>
                <a:ea typeface="ＭＳ Ｐゴシック" charset="-128"/>
              </a:rPr>
              <a:t> </a:t>
            </a:r>
          </a:p>
          <a:p>
            <a:pPr lvl="2"/>
            <a:r>
              <a:rPr lang="en-US" altLang="en-US" dirty="0" smtClean="0">
                <a:latin typeface="Times" charset="0"/>
                <a:ea typeface="ＭＳ Ｐゴシック" charset="-128"/>
              </a:rPr>
              <a:t>Can be decomposed further</a:t>
            </a:r>
          </a:p>
          <a:p>
            <a:pPr lvl="2"/>
            <a:r>
              <a:rPr lang="en-US" altLang="en-US" dirty="0" smtClean="0">
                <a:latin typeface="Times" charset="0"/>
                <a:ea typeface="ＭＳ Ｐゴシック" charset="-128"/>
              </a:rPr>
              <a:t>The activity is modeled by another activity diagram</a:t>
            </a:r>
          </a:p>
          <a:p>
            <a:endParaRPr lang="en-US" altLang="en-US" dirty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40097626" indent="-39614320"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DC833240-9FBD-4129-A13A-204D700719FB}" type="slidenum">
              <a:rPr lang="en-US" altLang="en-US" sz="1300" b="0"/>
              <a:pPr/>
              <a:t>4</a:t>
            </a:fld>
            <a:endParaRPr lang="en-US" altLang="en-US" sz="1300" b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40097626" indent="-39614320"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D012A484-666B-4218-92CB-3913FAE24F88}" type="slidenum">
              <a:rPr lang="en-US" altLang="en-US" sz="1300" b="0"/>
              <a:pPr/>
              <a:t>41</a:t>
            </a:fld>
            <a:endParaRPr lang="en-US" altLang="en-US" sz="1300" b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40097626" indent="-39614320"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D5C803AD-D2C0-4CAB-8616-A7AFF55A175A}" type="slidenum">
              <a:rPr lang="en-US" altLang="en-US" sz="1300" b="0"/>
              <a:pPr/>
              <a:t>42</a:t>
            </a:fld>
            <a:endParaRPr lang="en-US" altLang="en-US" sz="1300" b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40097626" indent="-39614320"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B536F584-B838-474A-A36E-C6F9D448ED7E}" type="slidenum">
              <a:rPr lang="en-US" altLang="en-US" sz="1300" b="0"/>
              <a:pPr/>
              <a:t>43</a:t>
            </a:fld>
            <a:endParaRPr lang="en-US" altLang="en-US" sz="1300" b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40097626" indent="-39614320"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577B580C-2DBB-417E-9903-9F058FE9D7C1}" type="slidenum">
              <a:rPr lang="en-US" altLang="en-US" sz="1300" b="0"/>
              <a:pPr/>
              <a:t>44</a:t>
            </a:fld>
            <a:endParaRPr lang="en-US" altLang="en-US" sz="1300" b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en-US" sz="2100" b="1">
                <a:latin typeface="Helvetica" charset="0"/>
              </a:rPr>
              <a:t>Statechart Diagram for Incident (similar to Mealy Automaton)</a:t>
            </a:r>
          </a:p>
          <a:p>
            <a:r>
              <a:rPr lang="en-US" altLang="en-US" sz="2100" b="1">
                <a:latin typeface="Helvetica" charset="0"/>
              </a:rPr>
              <a:t>Activity Diagram for Incident (similar to Moore Automaton)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40097626" indent="-39614320"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41CECB06-704F-42D8-B60D-59D5AED3030E}" type="slidenum">
              <a:rPr lang="en-US" altLang="en-US" sz="1300" b="0"/>
              <a:pPr/>
              <a:t>45</a:t>
            </a:fld>
            <a:endParaRPr lang="en-US" altLang="en-US" sz="1300" b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228" indent="-228228">
              <a:tabLst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658184" indent="-241653" defTabSz="48330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3141490" indent="-241653" defTabSz="48330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624796" indent="-241653" defTabSz="48330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4108102" indent="-241653" defTabSz="48330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fld id="{CB876DB8-E733-44A1-97C4-4E028AB8B73A}" type="slidenum">
              <a:rPr lang="en-US" altLang="en-US" sz="1300">
                <a:solidFill>
                  <a:srgbClr val="000000"/>
                </a:solidFill>
                <a:latin typeface="Times New Roman" pitchFamily="16" charset="0"/>
              </a:rPr>
              <a:pPr/>
              <a:t>46</a:t>
            </a:fld>
            <a:endParaRPr lang="en-US" altLang="en-US" sz="13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40097626" indent="-39614320"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064AEB87-BE4B-4A3F-B32C-2708DDFBDB45}" type="slidenum">
              <a:rPr lang="en-US" altLang="en-US" sz="1300" b="0"/>
              <a:pPr/>
              <a:t>5</a:t>
            </a:fld>
            <a:endParaRPr lang="en-US" altLang="en-US" sz="1300" b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40097626" indent="-39614320"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EA2175FC-1F6D-41FD-AC2E-CA7E7BA15D81}" type="slidenum">
              <a:rPr lang="en-US" altLang="en-US" sz="1300" b="0"/>
              <a:pPr/>
              <a:t>6</a:t>
            </a:fld>
            <a:endParaRPr lang="en-US" altLang="en-US" sz="1300" b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40097626" indent="-39614320"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D87121B7-F376-4FB2-A27C-4E95EE80EC5A}" type="slidenum">
              <a:rPr lang="en-US" altLang="en-US" sz="1300" b="0"/>
              <a:pPr/>
              <a:t>7</a:t>
            </a:fld>
            <a:endParaRPr lang="en-US" altLang="en-US" sz="1300" b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sz="3000">
                <a:solidFill>
                  <a:srgbClr val="FF0000"/>
                </a:solidFill>
                <a:latin typeface="Helvetica" charset="0"/>
              </a:rPr>
              <a:t>Question: Anything</a:t>
            </a:r>
            <a:r>
              <a:rPr lang="en-US" altLang="en-US" sz="2500">
                <a:solidFill>
                  <a:srgbClr val="FF0000"/>
                </a:solidFill>
                <a:latin typeface="Helvetica" charset="0"/>
              </a:rPr>
              <a:t> </a:t>
            </a:r>
            <a:r>
              <a:rPr lang="en-US" altLang="en-US" sz="3000">
                <a:solidFill>
                  <a:srgbClr val="FF0000"/>
                </a:solidFill>
                <a:latin typeface="Helvetica" charset="0"/>
              </a:rPr>
              <a:t>missing</a:t>
            </a:r>
            <a:r>
              <a:rPr lang="en-US" altLang="en-US" sz="2500">
                <a:solidFill>
                  <a:srgbClr val="FF0000"/>
                </a:solidFill>
                <a:latin typeface="Helvetica" charset="0"/>
              </a:rPr>
              <a:t>? Answer: </a:t>
            </a:r>
            <a:r>
              <a:rPr lang="en-US" altLang="en-US" sz="3000">
                <a:solidFill>
                  <a:srgbClr val="FF0000"/>
                </a:solidFill>
                <a:latin typeface="Helvetica" charset="0"/>
              </a:rPr>
              <a:t>Exceptional cases!</a:t>
            </a:r>
          </a:p>
          <a:p>
            <a:endParaRPr lang="en-US" altLang="en-US" sz="3000">
              <a:solidFill>
                <a:srgbClr val="FF0000"/>
              </a:solidFill>
              <a:latin typeface="Helvetica" charset="0"/>
            </a:endParaRPr>
          </a:p>
          <a:p>
            <a:r>
              <a:rPr lang="en-US" altLang="en-US" smtClean="0">
                <a:latin typeface="Times" charset="0"/>
              </a:rPr>
              <a:t>Use cases represent functionality of the system</a:t>
            </a:r>
          </a:p>
          <a:p>
            <a:r>
              <a:rPr lang="en-US" altLang="en-US" smtClean="0">
                <a:latin typeface="Times" charset="0"/>
              </a:rPr>
              <a:t>All use cases need to be described for the model to be useful</a:t>
            </a:r>
          </a:p>
          <a:p>
            <a:r>
              <a:rPr lang="en-US" altLang="en-US" smtClean="0">
                <a:latin typeface="Times" charset="0"/>
              </a:rPr>
              <a:t>Use case diagrams are useful as an index into the use cases</a:t>
            </a:r>
          </a:p>
          <a:p>
            <a:r>
              <a:rPr lang="en-US" altLang="en-US" smtClean="0">
                <a:latin typeface="Times" charset="0"/>
              </a:rPr>
              <a:t>The Textual Use case descriptions provide meat of model, not the use case diagrams.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40097626" indent="-39614320"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E3D0E173-CA99-4025-9261-16AA1D8D2A61}" type="slidenum">
              <a:rPr lang="en-US" altLang="en-US" sz="1300" b="0"/>
              <a:pPr/>
              <a:t>9</a:t>
            </a:fld>
            <a:endParaRPr lang="en-US" altLang="en-US" sz="1300" b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40097626" indent="-39614320" eaLnBrk="0" hangingPunct="0">
              <a:defRPr sz="36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eaLnBrk="0" hangingPunct="0">
              <a:defRPr sz="36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eaLnBrk="0" hangingPunct="0">
              <a:defRPr sz="36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eaLnBrk="0" hangingPunct="0">
              <a:defRPr sz="36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fld id="{9022CE81-9D5E-49B6-A51E-A256647572E1}" type="slidenum">
              <a:rPr lang="en-US" altLang="en-US">
                <a:latin typeface="Helvetica" charset="0"/>
              </a:rPr>
              <a:pPr/>
              <a:t>10</a:t>
            </a:fld>
            <a:endParaRPr lang="en-US" altLang="en-US">
              <a:latin typeface="Helvetica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altLang="en-US" smtClean="0">
              <a:latin typeface="Times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4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4413" cy="5256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5256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46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37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01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8212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71600"/>
            <a:ext cx="3694113" cy="3884613"/>
          </a:xfr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371600"/>
            <a:ext cx="3695700" cy="3884613"/>
          </a:xfr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37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85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142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62950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8916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433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60409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937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4413" cy="5256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5256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601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el und Inhalt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9100" y="222250"/>
            <a:ext cx="8153400" cy="863600"/>
          </a:xfrm>
        </p:spPr>
        <p:txBody>
          <a:bodyPr/>
          <a:lstStyle/>
          <a:p>
            <a:r>
              <a:rPr lang="en-US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8001000" cy="2324100"/>
          </a:xfrm>
        </p:spPr>
        <p:txBody>
          <a:bodyPr/>
          <a:lstStyle/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3400" y="3771900"/>
            <a:ext cx="8001000" cy="2324100"/>
          </a:xfrm>
        </p:spPr>
        <p:txBody>
          <a:bodyPr/>
          <a:lstStyle/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9280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175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71600"/>
            <a:ext cx="3694113" cy="3884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371600"/>
            <a:ext cx="3695700" cy="3884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4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7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992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011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79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2413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371600"/>
            <a:ext cx="7542213" cy="388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Click to edit the outline text format</a:t>
            </a:r>
          </a:p>
          <a:p>
            <a:pPr lvl="1"/>
            <a:r>
              <a:rPr lang="en-GB" altLang="en-US" dirty="0" smtClean="0"/>
              <a:t>Second Outline Level</a:t>
            </a:r>
          </a:p>
          <a:p>
            <a:pPr lvl="2"/>
            <a:r>
              <a:rPr lang="en-GB" altLang="en-US" dirty="0" smtClean="0"/>
              <a:t>Third Outline Level</a:t>
            </a:r>
          </a:p>
          <a:p>
            <a:pPr lvl="3"/>
            <a:r>
              <a:rPr lang="en-GB" altLang="en-US" dirty="0" smtClean="0"/>
              <a:t>Fourth Outline Level</a:t>
            </a:r>
          </a:p>
          <a:p>
            <a:pPr lvl="4"/>
            <a:r>
              <a:rPr lang="en-GB" altLang="en-US" dirty="0" smtClean="0"/>
              <a:t>Fifth Outline Level</a:t>
            </a:r>
          </a:p>
          <a:p>
            <a:pPr lvl="4"/>
            <a:r>
              <a:rPr lang="en-GB" altLang="en-US" dirty="0" smtClean="0"/>
              <a:t>Sixth Outline Level</a:t>
            </a:r>
          </a:p>
          <a:p>
            <a:pPr lvl="4"/>
            <a:r>
              <a:rPr lang="en-GB" altLang="en-US" dirty="0" smtClean="0"/>
              <a:t>Seventh Outline Level</a:t>
            </a: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0" y="1066800"/>
            <a:ext cx="9144000" cy="46038"/>
          </a:xfrm>
          <a:prstGeom prst="rect">
            <a:avLst/>
          </a:prstGeom>
          <a:solidFill>
            <a:srgbClr val="018952"/>
          </a:solidFill>
          <a:ln w="22320" cap="sq">
            <a:solidFill>
              <a:srgbClr val="01895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6262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62626"/>
          </a:solidFill>
          <a:latin typeface="Impact" pitchFamily="32" charset="0"/>
          <a:ea typeface="ＭＳ Ｐゴシック" pitchFamily="3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62626"/>
          </a:solidFill>
          <a:latin typeface="Impact" pitchFamily="32" charset="0"/>
          <a:ea typeface="ＭＳ Ｐゴシック" pitchFamily="3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62626"/>
          </a:solidFill>
          <a:latin typeface="Impact" pitchFamily="32" charset="0"/>
          <a:ea typeface="ＭＳ Ｐゴシック" pitchFamily="3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62626"/>
          </a:solidFill>
          <a:latin typeface="Impact" pitchFamily="32" charset="0"/>
          <a:ea typeface="ＭＳ Ｐゴシック" pitchFamily="32" charset="-128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62626"/>
          </a:solidFill>
          <a:latin typeface="Impact" pitchFamily="32" charset="0"/>
          <a:ea typeface="ＭＳ Ｐゴシック" pitchFamily="32" charset="-128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62626"/>
          </a:solidFill>
          <a:latin typeface="Impact" pitchFamily="32" charset="0"/>
          <a:ea typeface="ＭＳ Ｐゴシック" pitchFamily="32" charset="-128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62626"/>
          </a:solidFill>
          <a:latin typeface="Impact" pitchFamily="32" charset="0"/>
          <a:ea typeface="ＭＳ Ｐゴシック" pitchFamily="32" charset="-128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62626"/>
          </a:solidFill>
          <a:latin typeface="Impact" pitchFamily="32" charset="0"/>
          <a:ea typeface="ＭＳ Ｐゴシック" pitchFamily="32" charset="-128"/>
        </a:defRPr>
      </a:lvl9pPr>
    </p:titleStyle>
    <p:bodyStyle>
      <a:lvl1pPr marL="342900" indent="-3429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30303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30303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30303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30303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30303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30303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30303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30303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30303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>
            <a:off x="0" y="1066800"/>
            <a:ext cx="9144000" cy="46038"/>
          </a:xfrm>
          <a:prstGeom prst="rect">
            <a:avLst/>
          </a:prstGeom>
          <a:solidFill>
            <a:srgbClr val="018952"/>
          </a:solidFill>
          <a:ln w="22320" cap="sq">
            <a:solidFill>
              <a:srgbClr val="01895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610600" y="6400800"/>
            <a:ext cx="533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  <a:defRPr/>
            </a:pPr>
            <a:fld id="{E8522A82-1F55-4E06-B68A-74400CD9CD08}" type="slidenum">
              <a:rPr lang="en-US" altLang="en-US" sz="1400" smtClean="0">
                <a:solidFill>
                  <a:srgbClr val="FF0000"/>
                </a:solidFill>
              </a:rPr>
              <a:pPr>
                <a:buClrTx/>
                <a:buFontTx/>
                <a:buNone/>
                <a:defRPr/>
              </a:pPr>
              <a:t>‹#›</a:t>
            </a:fld>
            <a:endParaRPr lang="en-US" altLang="en-US" sz="1400" smtClean="0">
              <a:solidFill>
                <a:srgbClr val="FF0000"/>
              </a:solidFill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2413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371600"/>
            <a:ext cx="7542213" cy="388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62626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62626"/>
          </a:solidFill>
          <a:latin typeface="Impact" pitchFamily="32" charset="0"/>
          <a:ea typeface="ＭＳ Ｐゴシック" pitchFamily="3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62626"/>
          </a:solidFill>
          <a:latin typeface="Impact" pitchFamily="32" charset="0"/>
          <a:ea typeface="ＭＳ Ｐゴシック" pitchFamily="3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62626"/>
          </a:solidFill>
          <a:latin typeface="Impact" pitchFamily="32" charset="0"/>
          <a:ea typeface="ＭＳ Ｐゴシック" pitchFamily="3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62626"/>
          </a:solidFill>
          <a:latin typeface="Impact" pitchFamily="32" charset="0"/>
          <a:ea typeface="ＭＳ Ｐゴシック" pitchFamily="32" charset="-128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62626"/>
          </a:solidFill>
          <a:latin typeface="Impact" pitchFamily="32" charset="0"/>
          <a:ea typeface="ＭＳ Ｐゴシック" pitchFamily="32" charset="-128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62626"/>
          </a:solidFill>
          <a:latin typeface="Impact" pitchFamily="32" charset="0"/>
          <a:ea typeface="ＭＳ Ｐゴシック" pitchFamily="32" charset="-128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62626"/>
          </a:solidFill>
          <a:latin typeface="Impact" pitchFamily="32" charset="0"/>
          <a:ea typeface="ＭＳ Ｐゴシック" pitchFamily="32" charset="-128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62626"/>
          </a:solidFill>
          <a:latin typeface="Impact" pitchFamily="32" charset="0"/>
          <a:ea typeface="ＭＳ Ｐゴシック" pitchFamily="32" charset="-128"/>
        </a:defRPr>
      </a:lvl9pPr>
    </p:titleStyle>
    <p:bodyStyle>
      <a:lvl1pPr marL="342900" indent="-3429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30303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30303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30303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30303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30303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30303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30303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30303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30303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-21771" y="0"/>
            <a:ext cx="9144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 dirty="0" smtClean="0">
                <a:solidFill>
                  <a:srgbClr val="303030"/>
                </a:solidFill>
                <a:cs typeface="Arial" charset="0"/>
              </a:rPr>
              <a:t>Modeling with UML</a:t>
            </a:r>
            <a:endParaRPr lang="en-US" altLang="en-US" sz="4000" b="1" dirty="0">
              <a:solidFill>
                <a:srgbClr val="303030"/>
              </a:solidFill>
              <a:cs typeface="Arial" charset="0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0" y="4114800"/>
            <a:ext cx="91440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dirty="0" smtClean="0">
                <a:solidFill>
                  <a:srgbClr val="303030"/>
                </a:solidFill>
              </a:rPr>
              <a:t>Lecture 3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" charset="0"/>
                <a:ea typeface="ＭＳ Ｐゴシック" charset="-128"/>
              </a:rPr>
              <a:t>The </a:t>
            </a:r>
            <a:r>
              <a:rPr lang="en-US" altLang="en-US" i="1" smtClean="0">
                <a:latin typeface="Courier" charset="0"/>
                <a:ea typeface="ＭＳ Ｐゴシック" charset="-128"/>
              </a:rPr>
              <a:t>&lt;&lt;extend&gt;&gt;</a:t>
            </a:r>
            <a:r>
              <a:rPr lang="en-US" altLang="en-US" sz="2600" i="1" smtClean="0">
                <a:latin typeface="Courier" charset="0"/>
                <a:ea typeface="ＭＳ Ｐゴシック" charset="-128"/>
              </a:rPr>
              <a:t> </a:t>
            </a:r>
            <a:r>
              <a:rPr lang="en-US" altLang="en-US" smtClean="0">
                <a:latin typeface="Courier" charset="0"/>
                <a:ea typeface="ＭＳ Ｐゴシック" charset="-128"/>
              </a:rPr>
              <a:t>Relationship</a:t>
            </a:r>
          </a:p>
        </p:txBody>
      </p:sp>
      <p:sp>
        <p:nvSpPr>
          <p:cNvPr id="32771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4572000" y="857250"/>
            <a:ext cx="4470400" cy="480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eaLnBrk="1" hangingPunct="1"/>
            <a:r>
              <a:rPr lang="en-US" altLang="en-US" sz="2000" dirty="0" smtClean="0">
                <a:latin typeface="Courier" charset="0"/>
                <a:ea typeface="ＭＳ Ｐゴシック" charset="-128"/>
              </a:rPr>
              <a:t>&lt;&lt;</a:t>
            </a:r>
            <a:r>
              <a:rPr lang="en-US" altLang="en-US" sz="2000" dirty="0" smtClean="0">
                <a:solidFill>
                  <a:srgbClr val="C00000"/>
                </a:solidFill>
                <a:latin typeface="Courier" charset="0"/>
                <a:ea typeface="ＭＳ Ｐゴシック" charset="-128"/>
              </a:rPr>
              <a:t>extend</a:t>
            </a:r>
            <a:r>
              <a:rPr lang="en-US" altLang="en-US" sz="2000" dirty="0" smtClean="0">
                <a:latin typeface="Courier" charset="0"/>
                <a:ea typeface="ＭＳ Ｐゴシック" charset="-128"/>
              </a:rPr>
              <a:t>&gt;&gt;</a:t>
            </a:r>
            <a:r>
              <a:rPr lang="en-US" altLang="en-US" sz="2000" dirty="0" smtClean="0">
                <a:ea typeface="ＭＳ Ｐゴシック" charset="-128"/>
              </a:rPr>
              <a:t> relationships model </a:t>
            </a:r>
            <a:r>
              <a:rPr lang="en-US" altLang="en-US" sz="2000" dirty="0" smtClean="0">
                <a:solidFill>
                  <a:srgbClr val="C00000"/>
                </a:solidFill>
                <a:ea typeface="ＭＳ Ｐゴシック" charset="-128"/>
              </a:rPr>
              <a:t>exceptional or seldom </a:t>
            </a:r>
            <a:r>
              <a:rPr lang="en-US" altLang="en-US" sz="2000" dirty="0" smtClean="0">
                <a:ea typeface="ＭＳ Ｐゴシック" charset="-128"/>
              </a:rPr>
              <a:t>invoked cases</a:t>
            </a:r>
          </a:p>
          <a:p>
            <a:pPr eaLnBrk="1" hangingPunct="1"/>
            <a:r>
              <a:rPr lang="en-US" altLang="en-US" sz="2000" dirty="0" smtClean="0">
                <a:ea typeface="ＭＳ Ｐゴシック" charset="-128"/>
              </a:rPr>
              <a:t>The exceptional event flows are factored out of the main event flow for clarity</a:t>
            </a:r>
          </a:p>
          <a:p>
            <a:pPr eaLnBrk="1" hangingPunct="1"/>
            <a:r>
              <a:rPr lang="en-US" altLang="en-US" sz="2000" dirty="0" smtClean="0">
                <a:ea typeface="ＭＳ Ｐゴシック" charset="-128"/>
              </a:rPr>
              <a:t>The </a:t>
            </a:r>
            <a:r>
              <a:rPr lang="en-US" altLang="en-US" sz="2000" dirty="0" smtClean="0">
                <a:solidFill>
                  <a:srgbClr val="C00000"/>
                </a:solidFill>
                <a:ea typeface="ＭＳ Ｐゴシック" charset="-128"/>
              </a:rPr>
              <a:t>direction</a:t>
            </a:r>
            <a:r>
              <a:rPr lang="en-US" altLang="en-US" sz="2000" dirty="0" smtClean="0">
                <a:ea typeface="ＭＳ Ｐゴシック" charset="-128"/>
              </a:rPr>
              <a:t> of an </a:t>
            </a:r>
            <a:r>
              <a:rPr lang="en-US" altLang="en-US" sz="2000" dirty="0" smtClean="0">
                <a:latin typeface="Courier" charset="0"/>
                <a:ea typeface="ＭＳ Ｐゴシック" charset="-128"/>
              </a:rPr>
              <a:t>&lt;&lt;extend&gt;&gt;</a:t>
            </a:r>
            <a:r>
              <a:rPr lang="en-US" altLang="en-US" sz="2000" dirty="0" smtClean="0">
                <a:ea typeface="ＭＳ Ｐゴシック" charset="-128"/>
              </a:rPr>
              <a:t> relationship is to the extended use case </a:t>
            </a:r>
          </a:p>
          <a:p>
            <a:pPr eaLnBrk="1" hangingPunct="1"/>
            <a:r>
              <a:rPr lang="en-US" altLang="en-US" sz="2000" dirty="0" smtClean="0">
                <a:ea typeface="ＭＳ Ｐゴシック" charset="-128"/>
              </a:rPr>
              <a:t>Use cases representing exceptional flows can extend more than one use case.</a:t>
            </a:r>
          </a:p>
          <a:p>
            <a:pPr eaLnBrk="1" hangingPunct="1"/>
            <a:endParaRPr lang="en-US" altLang="en-US" sz="2000" dirty="0" smtClean="0">
              <a:ea typeface="ＭＳ Ｐゴシック" charset="-128"/>
            </a:endParaRPr>
          </a:p>
        </p:txBody>
      </p:sp>
      <p:grpSp>
        <p:nvGrpSpPr>
          <p:cNvPr id="32772" name="Group 18"/>
          <p:cNvGrpSpPr>
            <a:grpSpLocks/>
          </p:cNvGrpSpPr>
          <p:nvPr/>
        </p:nvGrpSpPr>
        <p:grpSpPr bwMode="auto">
          <a:xfrm>
            <a:off x="2476500" y="1271588"/>
            <a:ext cx="960438" cy="1101725"/>
            <a:chOff x="1616" y="801"/>
            <a:chExt cx="605" cy="694"/>
          </a:xfrm>
        </p:grpSpPr>
        <p:grpSp>
          <p:nvGrpSpPr>
            <p:cNvPr id="32801" name="Group 6"/>
            <p:cNvGrpSpPr>
              <a:grpSpLocks/>
            </p:cNvGrpSpPr>
            <p:nvPr/>
          </p:nvGrpSpPr>
          <p:grpSpPr bwMode="auto">
            <a:xfrm>
              <a:off x="1863" y="801"/>
              <a:ext cx="280" cy="493"/>
              <a:chOff x="659" y="1833"/>
              <a:chExt cx="299" cy="526"/>
            </a:xfrm>
          </p:grpSpPr>
          <p:sp>
            <p:nvSpPr>
              <p:cNvPr id="32803" name="Freeform 7"/>
              <p:cNvSpPr>
                <a:spLocks/>
              </p:cNvSpPr>
              <p:nvPr/>
            </p:nvSpPr>
            <p:spPr bwMode="auto">
              <a:xfrm>
                <a:off x="659" y="1941"/>
                <a:ext cx="143" cy="418"/>
              </a:xfrm>
              <a:custGeom>
                <a:avLst/>
                <a:gdLst>
                  <a:gd name="T0" fmla="*/ 143 w 143"/>
                  <a:gd name="T1" fmla="*/ 0 h 418"/>
                  <a:gd name="T2" fmla="*/ 143 w 143"/>
                  <a:gd name="T3" fmla="*/ 263 h 418"/>
                  <a:gd name="T4" fmla="*/ 0 w 143"/>
                  <a:gd name="T5" fmla="*/ 418 h 418"/>
                  <a:gd name="T6" fmla="*/ 0 60000 65536"/>
                  <a:gd name="T7" fmla="*/ 0 60000 65536"/>
                  <a:gd name="T8" fmla="*/ 0 60000 65536"/>
                  <a:gd name="T9" fmla="*/ 0 w 143"/>
                  <a:gd name="T10" fmla="*/ 0 h 418"/>
                  <a:gd name="T11" fmla="*/ 143 w 143"/>
                  <a:gd name="T12" fmla="*/ 418 h 4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3" h="418">
                    <a:moveTo>
                      <a:pt x="143" y="0"/>
                    </a:moveTo>
                    <a:lnTo>
                      <a:pt x="143" y="263"/>
                    </a:lnTo>
                    <a:lnTo>
                      <a:pt x="0" y="41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 eaLnBrk="0" hangingPunct="0"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eaLnBrk="0" hangingPunct="0"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eaLnBrk="0" hangingPunct="0"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eaLnBrk="0" hangingPunct="0"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32804" name="Line 8"/>
              <p:cNvSpPr>
                <a:spLocks noChangeShapeType="1"/>
              </p:cNvSpPr>
              <p:nvPr/>
            </p:nvSpPr>
            <p:spPr bwMode="auto">
              <a:xfrm>
                <a:off x="802" y="2204"/>
                <a:ext cx="156" cy="1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05" name="Line 9"/>
              <p:cNvSpPr>
                <a:spLocks noChangeShapeType="1"/>
              </p:cNvSpPr>
              <p:nvPr/>
            </p:nvSpPr>
            <p:spPr bwMode="auto">
              <a:xfrm>
                <a:off x="659" y="2060"/>
                <a:ext cx="29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06" name="Oval 10"/>
              <p:cNvSpPr>
                <a:spLocks noChangeArrowheads="1"/>
              </p:cNvSpPr>
              <p:nvPr/>
            </p:nvSpPr>
            <p:spPr bwMode="auto">
              <a:xfrm>
                <a:off x="731" y="1833"/>
                <a:ext cx="155" cy="156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 eaLnBrk="0" hangingPunct="0"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eaLnBrk="0" hangingPunct="0"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eaLnBrk="0" hangingPunct="0"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eaLnBrk="0" hangingPunct="0"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endParaRPr lang="de-DE" altLang="en-US"/>
              </a:p>
            </p:txBody>
          </p:sp>
        </p:grpSp>
        <p:sp>
          <p:nvSpPr>
            <p:cNvPr id="32802" name="Rectangle 11"/>
            <p:cNvSpPr>
              <a:spLocks noChangeArrowheads="1"/>
            </p:cNvSpPr>
            <p:nvPr/>
          </p:nvSpPr>
          <p:spPr bwMode="auto">
            <a:xfrm>
              <a:off x="1616" y="1322"/>
              <a:ext cx="60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Student</a:t>
              </a:r>
              <a:endParaRPr lang="en-US" altLang="en-US" sz="1800" b="0"/>
            </a:p>
          </p:txBody>
        </p:sp>
      </p:grpSp>
      <p:grpSp>
        <p:nvGrpSpPr>
          <p:cNvPr id="32773" name="Group 17"/>
          <p:cNvGrpSpPr>
            <a:grpSpLocks/>
          </p:cNvGrpSpPr>
          <p:nvPr/>
        </p:nvGrpSpPr>
        <p:grpSpPr bwMode="auto">
          <a:xfrm>
            <a:off x="2438400" y="2849563"/>
            <a:ext cx="1371600" cy="715962"/>
            <a:chOff x="1592" y="1795"/>
            <a:chExt cx="864" cy="451"/>
          </a:xfrm>
        </p:grpSpPr>
        <p:sp>
          <p:nvSpPr>
            <p:cNvPr id="32799" name="Oval 13"/>
            <p:cNvSpPr>
              <a:spLocks noChangeArrowheads="1"/>
            </p:cNvSpPr>
            <p:nvPr/>
          </p:nvSpPr>
          <p:spPr bwMode="auto">
            <a:xfrm>
              <a:off x="1650" y="1795"/>
              <a:ext cx="706" cy="30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endParaRPr lang="de-DE" altLang="en-US"/>
            </a:p>
          </p:txBody>
        </p:sp>
        <p:sp>
          <p:nvSpPr>
            <p:cNvPr id="32800" name="Rectangle 14"/>
            <p:cNvSpPr>
              <a:spLocks noChangeArrowheads="1"/>
            </p:cNvSpPr>
            <p:nvPr/>
          </p:nvSpPr>
          <p:spPr bwMode="auto">
            <a:xfrm>
              <a:off x="1592" y="2073"/>
              <a:ext cx="8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DoHomework</a:t>
              </a:r>
              <a:endParaRPr lang="en-US" altLang="en-US" sz="1800" b="0"/>
            </a:p>
          </p:txBody>
        </p:sp>
      </p:grpSp>
      <p:sp>
        <p:nvSpPr>
          <p:cNvPr id="32774" name="Line 15"/>
          <p:cNvSpPr>
            <a:spLocks noChangeShapeType="1"/>
          </p:cNvSpPr>
          <p:nvPr/>
        </p:nvSpPr>
        <p:spPr bwMode="auto">
          <a:xfrm flipH="1">
            <a:off x="3089275" y="2449513"/>
            <a:ext cx="1588" cy="3206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775" name="Group 37"/>
          <p:cNvGrpSpPr>
            <a:grpSpLocks/>
          </p:cNvGrpSpPr>
          <p:nvPr/>
        </p:nvGrpSpPr>
        <p:grpSpPr bwMode="auto">
          <a:xfrm>
            <a:off x="5984875" y="4900613"/>
            <a:ext cx="1120775" cy="784225"/>
            <a:chOff x="1762" y="2595"/>
            <a:chExt cx="706" cy="494"/>
          </a:xfrm>
        </p:grpSpPr>
        <p:sp>
          <p:nvSpPr>
            <p:cNvPr id="32797" name="Oval 33"/>
            <p:cNvSpPr>
              <a:spLocks noChangeArrowheads="1"/>
            </p:cNvSpPr>
            <p:nvPr/>
          </p:nvSpPr>
          <p:spPr bwMode="auto">
            <a:xfrm>
              <a:off x="1762" y="2595"/>
              <a:ext cx="706" cy="30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endParaRPr lang="de-DE" altLang="en-US"/>
            </a:p>
          </p:txBody>
        </p:sp>
        <p:sp>
          <p:nvSpPr>
            <p:cNvPr id="32798" name="Rectangle 34"/>
            <p:cNvSpPr>
              <a:spLocks noChangeArrowheads="1"/>
            </p:cNvSpPr>
            <p:nvPr/>
          </p:nvSpPr>
          <p:spPr bwMode="auto">
            <a:xfrm>
              <a:off x="1928" y="2916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Party</a:t>
              </a:r>
              <a:endParaRPr lang="en-US" altLang="en-US" sz="1800" b="0"/>
            </a:p>
          </p:txBody>
        </p:sp>
      </p:grpSp>
      <p:grpSp>
        <p:nvGrpSpPr>
          <p:cNvPr id="32776" name="Group 59"/>
          <p:cNvGrpSpPr>
            <a:grpSpLocks/>
          </p:cNvGrpSpPr>
          <p:nvPr/>
        </p:nvGrpSpPr>
        <p:grpSpPr bwMode="auto">
          <a:xfrm>
            <a:off x="3598863" y="3821113"/>
            <a:ext cx="2259012" cy="1463675"/>
            <a:chOff x="2307" y="2351"/>
            <a:chExt cx="1423" cy="922"/>
          </a:xfrm>
        </p:grpSpPr>
        <p:sp>
          <p:nvSpPr>
            <p:cNvPr id="32795" name="Line 43"/>
            <p:cNvSpPr>
              <a:spLocks noChangeShapeType="1"/>
            </p:cNvSpPr>
            <p:nvPr/>
          </p:nvSpPr>
          <p:spPr bwMode="auto">
            <a:xfrm>
              <a:off x="2307" y="2351"/>
              <a:ext cx="1423" cy="7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6" name="Text Box 44"/>
            <p:cNvSpPr txBox="1">
              <a:spLocks noChangeArrowheads="1"/>
            </p:cNvSpPr>
            <p:nvPr/>
          </p:nvSpPr>
          <p:spPr bwMode="auto">
            <a:xfrm>
              <a:off x="2783" y="3061"/>
              <a:ext cx="8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&lt;&lt;extend&gt;&gt;</a:t>
              </a:r>
            </a:p>
          </p:txBody>
        </p:sp>
      </p:grpSp>
      <p:grpSp>
        <p:nvGrpSpPr>
          <p:cNvPr id="32777" name="Group 53"/>
          <p:cNvGrpSpPr>
            <a:grpSpLocks/>
          </p:cNvGrpSpPr>
          <p:nvPr/>
        </p:nvGrpSpPr>
        <p:grpSpPr bwMode="auto">
          <a:xfrm>
            <a:off x="4162425" y="5707063"/>
            <a:ext cx="1120775" cy="815975"/>
            <a:chOff x="2550" y="3595"/>
            <a:chExt cx="706" cy="514"/>
          </a:xfrm>
        </p:grpSpPr>
        <p:sp>
          <p:nvSpPr>
            <p:cNvPr id="32793" name="Oval 27"/>
            <p:cNvSpPr>
              <a:spLocks noChangeArrowheads="1"/>
            </p:cNvSpPr>
            <p:nvPr/>
          </p:nvSpPr>
          <p:spPr bwMode="auto">
            <a:xfrm>
              <a:off x="2550" y="3595"/>
              <a:ext cx="706" cy="30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endParaRPr lang="de-DE" altLang="en-US"/>
            </a:p>
          </p:txBody>
        </p:sp>
        <p:sp>
          <p:nvSpPr>
            <p:cNvPr id="32794" name="Rectangle 28"/>
            <p:cNvSpPr>
              <a:spLocks noChangeArrowheads="1"/>
            </p:cNvSpPr>
            <p:nvPr/>
          </p:nvSpPr>
          <p:spPr bwMode="auto">
            <a:xfrm>
              <a:off x="2712" y="3936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Sleep</a:t>
              </a:r>
              <a:endParaRPr lang="en-US" altLang="en-US" sz="1800" b="0"/>
            </a:p>
          </p:txBody>
        </p:sp>
      </p:grpSp>
      <p:grpSp>
        <p:nvGrpSpPr>
          <p:cNvPr id="32778" name="Group 57"/>
          <p:cNvGrpSpPr>
            <a:grpSpLocks/>
          </p:cNvGrpSpPr>
          <p:nvPr/>
        </p:nvGrpSpPr>
        <p:grpSpPr bwMode="auto">
          <a:xfrm>
            <a:off x="2970213" y="3795713"/>
            <a:ext cx="1617662" cy="1844675"/>
            <a:chOff x="1871" y="2391"/>
            <a:chExt cx="1019" cy="1162"/>
          </a:xfrm>
        </p:grpSpPr>
        <p:sp>
          <p:nvSpPr>
            <p:cNvPr id="32791" name="Line 42"/>
            <p:cNvSpPr>
              <a:spLocks noChangeShapeType="1"/>
            </p:cNvSpPr>
            <p:nvPr/>
          </p:nvSpPr>
          <p:spPr bwMode="auto">
            <a:xfrm>
              <a:off x="2091" y="2391"/>
              <a:ext cx="799" cy="11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2" name="Text Box 45"/>
            <p:cNvSpPr txBox="1">
              <a:spLocks noChangeArrowheads="1"/>
            </p:cNvSpPr>
            <p:nvPr/>
          </p:nvSpPr>
          <p:spPr bwMode="auto">
            <a:xfrm>
              <a:off x="1871" y="3341"/>
              <a:ext cx="8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&lt;&lt;extend&gt;&gt;</a:t>
              </a:r>
            </a:p>
          </p:txBody>
        </p:sp>
      </p:grpSp>
      <p:grpSp>
        <p:nvGrpSpPr>
          <p:cNvPr id="32779" name="Group 35"/>
          <p:cNvGrpSpPr>
            <a:grpSpLocks/>
          </p:cNvGrpSpPr>
          <p:nvPr/>
        </p:nvGrpSpPr>
        <p:grpSpPr bwMode="auto">
          <a:xfrm>
            <a:off x="0" y="4799013"/>
            <a:ext cx="1920875" cy="733425"/>
            <a:chOff x="378" y="2443"/>
            <a:chExt cx="1210" cy="462"/>
          </a:xfrm>
        </p:grpSpPr>
        <p:sp>
          <p:nvSpPr>
            <p:cNvPr id="32789" name="Oval 21"/>
            <p:cNvSpPr>
              <a:spLocks noChangeArrowheads="1"/>
            </p:cNvSpPr>
            <p:nvPr/>
          </p:nvSpPr>
          <p:spPr bwMode="auto">
            <a:xfrm>
              <a:off x="518" y="2443"/>
              <a:ext cx="706" cy="30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endParaRPr lang="de-DE" altLang="en-US"/>
            </a:p>
          </p:txBody>
        </p:sp>
        <p:sp>
          <p:nvSpPr>
            <p:cNvPr id="32790" name="Rectangle 22"/>
            <p:cNvSpPr>
              <a:spLocks noChangeArrowheads="1"/>
            </p:cNvSpPr>
            <p:nvPr/>
          </p:nvSpPr>
          <p:spPr bwMode="auto">
            <a:xfrm>
              <a:off x="378" y="2732"/>
              <a:ext cx="121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FetchLostSheet</a:t>
              </a:r>
              <a:endParaRPr lang="en-US" altLang="en-US" sz="1800" b="0"/>
            </a:p>
          </p:txBody>
        </p:sp>
      </p:grpSp>
      <p:grpSp>
        <p:nvGrpSpPr>
          <p:cNvPr id="32780" name="Group 55"/>
          <p:cNvGrpSpPr>
            <a:grpSpLocks/>
          </p:cNvGrpSpPr>
          <p:nvPr/>
        </p:nvGrpSpPr>
        <p:grpSpPr bwMode="auto">
          <a:xfrm>
            <a:off x="468313" y="3757613"/>
            <a:ext cx="2152650" cy="968375"/>
            <a:chOff x="295" y="2367"/>
            <a:chExt cx="1356" cy="610"/>
          </a:xfrm>
        </p:grpSpPr>
        <p:sp>
          <p:nvSpPr>
            <p:cNvPr id="32787" name="Line 40"/>
            <p:cNvSpPr>
              <a:spLocks noChangeShapeType="1"/>
            </p:cNvSpPr>
            <p:nvPr/>
          </p:nvSpPr>
          <p:spPr bwMode="auto">
            <a:xfrm flipH="1">
              <a:off x="730" y="2367"/>
              <a:ext cx="921" cy="6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8" name="Text Box 46"/>
            <p:cNvSpPr txBox="1">
              <a:spLocks noChangeArrowheads="1"/>
            </p:cNvSpPr>
            <p:nvPr/>
          </p:nvSpPr>
          <p:spPr bwMode="auto">
            <a:xfrm>
              <a:off x="295" y="2501"/>
              <a:ext cx="8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&lt;&lt;extend&gt;&gt;</a:t>
              </a:r>
            </a:p>
          </p:txBody>
        </p:sp>
      </p:grpSp>
      <p:grpSp>
        <p:nvGrpSpPr>
          <p:cNvPr id="32781" name="Group 38"/>
          <p:cNvGrpSpPr>
            <a:grpSpLocks/>
          </p:cNvGrpSpPr>
          <p:nvPr/>
        </p:nvGrpSpPr>
        <p:grpSpPr bwMode="auto">
          <a:xfrm>
            <a:off x="1981200" y="5707063"/>
            <a:ext cx="1509713" cy="739775"/>
            <a:chOff x="667" y="3067"/>
            <a:chExt cx="951" cy="466"/>
          </a:xfrm>
        </p:grpSpPr>
        <p:sp>
          <p:nvSpPr>
            <p:cNvPr id="32785" name="Oval 24"/>
            <p:cNvSpPr>
              <a:spLocks noChangeArrowheads="1"/>
            </p:cNvSpPr>
            <p:nvPr/>
          </p:nvSpPr>
          <p:spPr bwMode="auto">
            <a:xfrm>
              <a:off x="724" y="3067"/>
              <a:ext cx="706" cy="30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endParaRPr lang="de-DE" altLang="en-US"/>
            </a:p>
          </p:txBody>
        </p:sp>
        <p:sp>
          <p:nvSpPr>
            <p:cNvPr id="32786" name="Rectangle 25"/>
            <p:cNvSpPr>
              <a:spLocks noChangeArrowheads="1"/>
            </p:cNvSpPr>
            <p:nvPr/>
          </p:nvSpPr>
          <p:spPr bwMode="auto">
            <a:xfrm>
              <a:off x="667" y="3360"/>
              <a:ext cx="9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DrinkCoffee</a:t>
              </a:r>
              <a:endParaRPr lang="en-US" altLang="en-US" sz="1800" b="0"/>
            </a:p>
          </p:txBody>
        </p:sp>
      </p:grpSp>
      <p:grpSp>
        <p:nvGrpSpPr>
          <p:cNvPr id="32782" name="Group 56"/>
          <p:cNvGrpSpPr>
            <a:grpSpLocks/>
          </p:cNvGrpSpPr>
          <p:nvPr/>
        </p:nvGrpSpPr>
        <p:grpSpPr bwMode="auto">
          <a:xfrm>
            <a:off x="1463675" y="3783013"/>
            <a:ext cx="1454150" cy="1844675"/>
            <a:chOff x="922" y="2383"/>
            <a:chExt cx="916" cy="1162"/>
          </a:xfrm>
        </p:grpSpPr>
        <p:sp>
          <p:nvSpPr>
            <p:cNvPr id="32783" name="Line 41"/>
            <p:cNvSpPr>
              <a:spLocks noChangeShapeType="1"/>
            </p:cNvSpPr>
            <p:nvPr/>
          </p:nvSpPr>
          <p:spPr bwMode="auto">
            <a:xfrm flipH="1">
              <a:off x="1749" y="2383"/>
              <a:ext cx="89" cy="1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4" name="Text Box 48"/>
            <p:cNvSpPr txBox="1">
              <a:spLocks noChangeArrowheads="1"/>
            </p:cNvSpPr>
            <p:nvPr/>
          </p:nvSpPr>
          <p:spPr bwMode="auto">
            <a:xfrm>
              <a:off x="922" y="2917"/>
              <a:ext cx="8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&lt;&lt;extend&gt;&gt;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331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i="1" smtClean="0"/>
              <a:t>&lt;&lt;extends&gt;&gt;</a:t>
            </a:r>
            <a:r>
              <a:rPr lang="en-US" altLang="en-US" sz="2600" i="1" smtClean="0"/>
              <a:t> </a:t>
            </a:r>
            <a:r>
              <a:rPr lang="en-US" altLang="en-US" smtClean="0"/>
              <a:t>Relationship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68826" y="1150938"/>
            <a:ext cx="4470400" cy="39433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en-US" sz="2000" dirty="0" smtClean="0">
                <a:solidFill>
                  <a:srgbClr val="C00000"/>
                </a:solidFill>
                <a:latin typeface="Courier" charset="0"/>
              </a:rPr>
              <a:t>&lt;&lt;extends&gt;&gt;</a:t>
            </a:r>
            <a:r>
              <a:rPr lang="en-US" altLang="en-US" sz="2000" dirty="0" smtClean="0">
                <a:solidFill>
                  <a:srgbClr val="C00000"/>
                </a:solidFill>
              </a:rPr>
              <a:t> </a:t>
            </a:r>
            <a:r>
              <a:rPr lang="en-US" altLang="en-US" sz="2000" dirty="0" smtClean="0"/>
              <a:t>relationships model </a:t>
            </a:r>
            <a:r>
              <a:rPr lang="en-US" altLang="en-US" sz="2000" dirty="0" smtClean="0">
                <a:solidFill>
                  <a:srgbClr val="C00000"/>
                </a:solidFill>
              </a:rPr>
              <a:t>exceptional or seldom </a:t>
            </a:r>
            <a:r>
              <a:rPr lang="en-US" altLang="en-US" sz="2000" dirty="0" smtClean="0"/>
              <a:t>invoked cases</a:t>
            </a:r>
          </a:p>
          <a:p>
            <a:r>
              <a:rPr lang="en-US" altLang="en-US" sz="2000" dirty="0" smtClean="0"/>
              <a:t>The exceptional event flows are factored out of the main event flow for clarity</a:t>
            </a:r>
          </a:p>
          <a:p>
            <a:r>
              <a:rPr lang="en-US" altLang="en-US" sz="2000" dirty="0" smtClean="0"/>
              <a:t>The </a:t>
            </a:r>
            <a:r>
              <a:rPr lang="en-US" altLang="en-US" sz="2000" dirty="0" smtClean="0">
                <a:solidFill>
                  <a:srgbClr val="C00000"/>
                </a:solidFill>
              </a:rPr>
              <a:t>direction</a:t>
            </a:r>
            <a:r>
              <a:rPr lang="en-US" altLang="en-US" sz="2000" dirty="0" smtClean="0"/>
              <a:t> of an </a:t>
            </a:r>
            <a:r>
              <a:rPr lang="en-US" altLang="en-US" sz="2000" dirty="0" smtClean="0">
                <a:solidFill>
                  <a:srgbClr val="C00000"/>
                </a:solidFill>
                <a:latin typeface="Courier" charset="0"/>
              </a:rPr>
              <a:t>&lt;&lt;extends&gt;&gt;</a:t>
            </a:r>
            <a:r>
              <a:rPr lang="en-US" altLang="en-US" sz="2000" dirty="0" smtClean="0">
                <a:solidFill>
                  <a:srgbClr val="C00000"/>
                </a:solidFill>
              </a:rPr>
              <a:t> </a:t>
            </a:r>
            <a:r>
              <a:rPr lang="en-US" altLang="en-US" sz="2000" dirty="0" smtClean="0"/>
              <a:t>relationship is to the extended use case </a:t>
            </a:r>
          </a:p>
          <a:p>
            <a:r>
              <a:rPr lang="en-US" altLang="en-US" sz="2000" dirty="0" smtClean="0"/>
              <a:t>Use cases representing exceptional flows can extend more than one use case.</a:t>
            </a:r>
          </a:p>
        </p:txBody>
      </p:sp>
      <p:grpSp>
        <p:nvGrpSpPr>
          <p:cNvPr id="40964" name="Group 47"/>
          <p:cNvGrpSpPr>
            <a:grpSpLocks/>
          </p:cNvGrpSpPr>
          <p:nvPr/>
        </p:nvGrpSpPr>
        <p:grpSpPr bwMode="auto">
          <a:xfrm>
            <a:off x="1894955" y="1566863"/>
            <a:ext cx="1920875" cy="2357437"/>
            <a:chOff x="945" y="801"/>
            <a:chExt cx="1210" cy="1485"/>
          </a:xfrm>
        </p:grpSpPr>
        <p:grpSp>
          <p:nvGrpSpPr>
            <p:cNvPr id="40989" name="Group 18"/>
            <p:cNvGrpSpPr>
              <a:grpSpLocks/>
            </p:cNvGrpSpPr>
            <p:nvPr/>
          </p:nvGrpSpPr>
          <p:grpSpPr bwMode="auto">
            <a:xfrm>
              <a:off x="1160" y="801"/>
              <a:ext cx="778" cy="694"/>
              <a:chOff x="1616" y="801"/>
              <a:chExt cx="778" cy="694"/>
            </a:xfrm>
          </p:grpSpPr>
          <p:grpSp>
            <p:nvGrpSpPr>
              <p:cNvPr id="40994" name="Group 6"/>
              <p:cNvGrpSpPr>
                <a:grpSpLocks/>
              </p:cNvGrpSpPr>
              <p:nvPr/>
            </p:nvGrpSpPr>
            <p:grpSpPr bwMode="auto">
              <a:xfrm>
                <a:off x="1863" y="801"/>
                <a:ext cx="280" cy="493"/>
                <a:chOff x="659" y="1833"/>
                <a:chExt cx="299" cy="526"/>
              </a:xfrm>
            </p:grpSpPr>
            <p:sp>
              <p:nvSpPr>
                <p:cNvPr id="40996" name="Freeform 7"/>
                <p:cNvSpPr>
                  <a:spLocks/>
                </p:cNvSpPr>
                <p:nvPr/>
              </p:nvSpPr>
              <p:spPr bwMode="auto">
                <a:xfrm>
                  <a:off x="659" y="1941"/>
                  <a:ext cx="143" cy="418"/>
                </a:xfrm>
                <a:custGeom>
                  <a:avLst/>
                  <a:gdLst>
                    <a:gd name="T0" fmla="*/ 143 w 143"/>
                    <a:gd name="T1" fmla="*/ 0 h 418"/>
                    <a:gd name="T2" fmla="*/ 143 w 143"/>
                    <a:gd name="T3" fmla="*/ 263 h 418"/>
                    <a:gd name="T4" fmla="*/ 0 w 143"/>
                    <a:gd name="T5" fmla="*/ 418 h 418"/>
                    <a:gd name="T6" fmla="*/ 0 60000 65536"/>
                    <a:gd name="T7" fmla="*/ 0 60000 65536"/>
                    <a:gd name="T8" fmla="*/ 0 60000 65536"/>
                    <a:gd name="T9" fmla="*/ 0 w 143"/>
                    <a:gd name="T10" fmla="*/ 0 h 418"/>
                    <a:gd name="T11" fmla="*/ 143 w 143"/>
                    <a:gd name="T12" fmla="*/ 418 h 41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3" h="418">
                      <a:moveTo>
                        <a:pt x="143" y="0"/>
                      </a:moveTo>
                      <a:lnTo>
                        <a:pt x="143" y="263"/>
                      </a:lnTo>
                      <a:lnTo>
                        <a:pt x="0" y="418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1pPr>
                  <a:lvl2pPr marL="37931725" indent="-37474525"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2pPr>
                  <a:lvl3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3pPr>
                  <a:lvl4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4pPr>
                  <a:lvl5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0997" name="Line 8"/>
                <p:cNvSpPr>
                  <a:spLocks noChangeShapeType="1"/>
                </p:cNvSpPr>
                <p:nvPr/>
              </p:nvSpPr>
              <p:spPr bwMode="auto">
                <a:xfrm>
                  <a:off x="802" y="2204"/>
                  <a:ext cx="156" cy="1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98" name="Line 9"/>
                <p:cNvSpPr>
                  <a:spLocks noChangeShapeType="1"/>
                </p:cNvSpPr>
                <p:nvPr/>
              </p:nvSpPr>
              <p:spPr bwMode="auto">
                <a:xfrm>
                  <a:off x="659" y="2060"/>
                  <a:ext cx="299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99" name="Oval 10"/>
                <p:cNvSpPr>
                  <a:spLocks noChangeArrowheads="1"/>
                </p:cNvSpPr>
                <p:nvPr/>
              </p:nvSpPr>
              <p:spPr bwMode="auto">
                <a:xfrm>
                  <a:off x="731" y="1833"/>
                  <a:ext cx="155" cy="156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1pPr>
                  <a:lvl2pPr marL="37931725" indent="-37474525"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2pPr>
                  <a:lvl3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3pPr>
                  <a:lvl4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4pPr>
                  <a:lvl5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40995" name="Rectangle 11"/>
              <p:cNvSpPr>
                <a:spLocks noChangeArrowheads="1"/>
              </p:cNvSpPr>
              <p:nvPr/>
            </p:nvSpPr>
            <p:spPr bwMode="auto">
              <a:xfrm>
                <a:off x="1616" y="1322"/>
                <a:ext cx="77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800">
                    <a:solidFill>
                      <a:srgbClr val="000000"/>
                    </a:solidFill>
                    <a:latin typeface="Courier" charset="0"/>
                  </a:rPr>
                  <a:t>Passenger</a:t>
                </a:r>
                <a:endParaRPr lang="en-US" altLang="en-US" sz="1800" b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990" name="Group 17"/>
            <p:cNvGrpSpPr>
              <a:grpSpLocks/>
            </p:cNvGrpSpPr>
            <p:nvPr/>
          </p:nvGrpSpPr>
          <p:grpSpPr bwMode="auto">
            <a:xfrm>
              <a:off x="945" y="1795"/>
              <a:ext cx="1210" cy="491"/>
              <a:chOff x="1401" y="1795"/>
              <a:chExt cx="1210" cy="491"/>
            </a:xfrm>
          </p:grpSpPr>
          <p:sp>
            <p:nvSpPr>
              <p:cNvPr id="40992" name="Oval 13"/>
              <p:cNvSpPr>
                <a:spLocks noChangeArrowheads="1"/>
              </p:cNvSpPr>
              <p:nvPr/>
            </p:nvSpPr>
            <p:spPr bwMode="auto">
              <a:xfrm>
                <a:off x="1650" y="1795"/>
                <a:ext cx="706" cy="30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993" name="Rectangle 14"/>
              <p:cNvSpPr>
                <a:spLocks noChangeArrowheads="1"/>
              </p:cNvSpPr>
              <p:nvPr/>
            </p:nvSpPr>
            <p:spPr bwMode="auto">
              <a:xfrm>
                <a:off x="1401" y="2113"/>
                <a:ext cx="121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800">
                    <a:solidFill>
                      <a:srgbClr val="000000"/>
                    </a:solidFill>
                    <a:latin typeface="Courier" charset="0"/>
                  </a:rPr>
                  <a:t>PurchaseTicket</a:t>
                </a:r>
                <a:endParaRPr lang="en-US" altLang="en-US" sz="1800" b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991" name="Line 15"/>
            <p:cNvSpPr>
              <a:spLocks noChangeShapeType="1"/>
            </p:cNvSpPr>
            <p:nvPr/>
          </p:nvSpPr>
          <p:spPr bwMode="auto">
            <a:xfrm flipH="1">
              <a:off x="1546" y="1543"/>
              <a:ext cx="1" cy="20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5762625" y="5195888"/>
            <a:ext cx="1120775" cy="779462"/>
            <a:chOff x="1762" y="2595"/>
            <a:chExt cx="706" cy="491"/>
          </a:xfrm>
        </p:grpSpPr>
        <p:sp>
          <p:nvSpPr>
            <p:cNvPr id="40987" name="Oval 33"/>
            <p:cNvSpPr>
              <a:spLocks noChangeArrowheads="1"/>
            </p:cNvSpPr>
            <p:nvPr/>
          </p:nvSpPr>
          <p:spPr bwMode="auto">
            <a:xfrm>
              <a:off x="1762" y="2595"/>
              <a:ext cx="706" cy="30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988" name="Rectangle 34"/>
            <p:cNvSpPr>
              <a:spLocks noChangeArrowheads="1"/>
            </p:cNvSpPr>
            <p:nvPr/>
          </p:nvSpPr>
          <p:spPr bwMode="auto">
            <a:xfrm>
              <a:off x="1813" y="2913"/>
              <a:ext cx="60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TimeOut</a:t>
              </a:r>
              <a:endParaRPr lang="en-US" altLang="en-US" sz="18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3376613" y="4116388"/>
            <a:ext cx="2281237" cy="1463675"/>
            <a:chOff x="2307" y="2351"/>
            <a:chExt cx="1437" cy="922"/>
          </a:xfrm>
        </p:grpSpPr>
        <p:sp>
          <p:nvSpPr>
            <p:cNvPr id="40985" name="Line 43"/>
            <p:cNvSpPr>
              <a:spLocks noChangeShapeType="1"/>
            </p:cNvSpPr>
            <p:nvPr/>
          </p:nvSpPr>
          <p:spPr bwMode="auto">
            <a:xfrm>
              <a:off x="2307" y="2351"/>
              <a:ext cx="1423" cy="7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6" name="Text Box 44"/>
            <p:cNvSpPr txBox="1">
              <a:spLocks noChangeArrowheads="1"/>
            </p:cNvSpPr>
            <p:nvPr/>
          </p:nvSpPr>
          <p:spPr bwMode="auto">
            <a:xfrm>
              <a:off x="2783" y="3061"/>
              <a:ext cx="96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&lt;&lt;extends&gt;&gt;</a:t>
              </a:r>
            </a:p>
          </p:txBody>
        </p: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3940175" y="6002338"/>
            <a:ext cx="1120775" cy="779462"/>
            <a:chOff x="2550" y="3595"/>
            <a:chExt cx="706" cy="491"/>
          </a:xfrm>
        </p:grpSpPr>
        <p:sp>
          <p:nvSpPr>
            <p:cNvPr id="40983" name="Oval 27"/>
            <p:cNvSpPr>
              <a:spLocks noChangeArrowheads="1"/>
            </p:cNvSpPr>
            <p:nvPr/>
          </p:nvSpPr>
          <p:spPr bwMode="auto">
            <a:xfrm>
              <a:off x="2550" y="3595"/>
              <a:ext cx="706" cy="30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984" name="Rectangle 28"/>
            <p:cNvSpPr>
              <a:spLocks noChangeArrowheads="1"/>
            </p:cNvSpPr>
            <p:nvPr/>
          </p:nvSpPr>
          <p:spPr bwMode="auto">
            <a:xfrm>
              <a:off x="2558" y="3913"/>
              <a:ext cx="69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NoChange</a:t>
              </a:r>
              <a:endParaRPr lang="en-US" altLang="en-US" sz="18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57"/>
          <p:cNvGrpSpPr>
            <a:grpSpLocks/>
          </p:cNvGrpSpPr>
          <p:nvPr/>
        </p:nvGrpSpPr>
        <p:grpSpPr bwMode="auto">
          <a:xfrm>
            <a:off x="2747963" y="4090988"/>
            <a:ext cx="1617662" cy="1844675"/>
            <a:chOff x="1871" y="2391"/>
            <a:chExt cx="1019" cy="1162"/>
          </a:xfrm>
        </p:grpSpPr>
        <p:sp>
          <p:nvSpPr>
            <p:cNvPr id="40981" name="Line 42"/>
            <p:cNvSpPr>
              <a:spLocks noChangeShapeType="1"/>
            </p:cNvSpPr>
            <p:nvPr/>
          </p:nvSpPr>
          <p:spPr bwMode="auto">
            <a:xfrm>
              <a:off x="2091" y="2391"/>
              <a:ext cx="799" cy="11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2" name="Text Box 45"/>
            <p:cNvSpPr txBox="1">
              <a:spLocks noChangeArrowheads="1"/>
            </p:cNvSpPr>
            <p:nvPr/>
          </p:nvSpPr>
          <p:spPr bwMode="auto">
            <a:xfrm>
              <a:off x="1871" y="3341"/>
              <a:ext cx="96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&lt;&lt;extends&gt;&gt;</a:t>
              </a:r>
            </a:p>
          </p:txBody>
        </p:sp>
      </p:grp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0" y="5094288"/>
            <a:ext cx="1384300" cy="779462"/>
            <a:chOff x="518" y="2443"/>
            <a:chExt cx="872" cy="491"/>
          </a:xfrm>
        </p:grpSpPr>
        <p:sp>
          <p:nvSpPr>
            <p:cNvPr id="40979" name="Oval 21"/>
            <p:cNvSpPr>
              <a:spLocks noChangeArrowheads="1"/>
            </p:cNvSpPr>
            <p:nvPr/>
          </p:nvSpPr>
          <p:spPr bwMode="auto">
            <a:xfrm>
              <a:off x="518" y="2443"/>
              <a:ext cx="706" cy="30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980" name="Rectangle 22"/>
            <p:cNvSpPr>
              <a:spLocks noChangeArrowheads="1"/>
            </p:cNvSpPr>
            <p:nvPr/>
          </p:nvSpPr>
          <p:spPr bwMode="auto">
            <a:xfrm>
              <a:off x="526" y="2761"/>
              <a:ext cx="8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OutOfOrder</a:t>
              </a:r>
              <a:endParaRPr lang="en-US" altLang="en-US" sz="18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55"/>
          <p:cNvGrpSpPr>
            <a:grpSpLocks/>
          </p:cNvGrpSpPr>
          <p:nvPr/>
        </p:nvGrpSpPr>
        <p:grpSpPr bwMode="auto">
          <a:xfrm>
            <a:off x="246063" y="4052888"/>
            <a:ext cx="2152650" cy="968375"/>
            <a:chOff x="295" y="2367"/>
            <a:chExt cx="1356" cy="610"/>
          </a:xfrm>
        </p:grpSpPr>
        <p:sp>
          <p:nvSpPr>
            <p:cNvPr id="40977" name="Line 40"/>
            <p:cNvSpPr>
              <a:spLocks noChangeShapeType="1"/>
            </p:cNvSpPr>
            <p:nvPr/>
          </p:nvSpPr>
          <p:spPr bwMode="auto">
            <a:xfrm flipH="1">
              <a:off x="730" y="2367"/>
              <a:ext cx="921" cy="6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8" name="Text Box 46"/>
            <p:cNvSpPr txBox="1">
              <a:spLocks noChangeArrowheads="1"/>
            </p:cNvSpPr>
            <p:nvPr/>
          </p:nvSpPr>
          <p:spPr bwMode="auto">
            <a:xfrm>
              <a:off x="295" y="2501"/>
              <a:ext cx="96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&lt;&lt;extends&gt;&gt;</a:t>
              </a:r>
            </a:p>
          </p:txBody>
        </p: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1849438" y="6002338"/>
            <a:ext cx="1120775" cy="779462"/>
            <a:chOff x="724" y="3067"/>
            <a:chExt cx="706" cy="491"/>
          </a:xfrm>
        </p:grpSpPr>
        <p:sp>
          <p:nvSpPr>
            <p:cNvPr id="40975" name="Oval 24"/>
            <p:cNvSpPr>
              <a:spLocks noChangeArrowheads="1"/>
            </p:cNvSpPr>
            <p:nvPr/>
          </p:nvSpPr>
          <p:spPr bwMode="auto">
            <a:xfrm>
              <a:off x="724" y="3067"/>
              <a:ext cx="706" cy="30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976" name="Rectangle 25"/>
            <p:cNvSpPr>
              <a:spLocks noChangeArrowheads="1"/>
            </p:cNvSpPr>
            <p:nvPr/>
          </p:nvSpPr>
          <p:spPr bwMode="auto">
            <a:xfrm>
              <a:off x="776" y="3385"/>
              <a:ext cx="5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Cancel</a:t>
              </a:r>
              <a:endParaRPr lang="en-US" altLang="en-US" sz="18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56"/>
          <p:cNvGrpSpPr>
            <a:grpSpLocks/>
          </p:cNvGrpSpPr>
          <p:nvPr/>
        </p:nvGrpSpPr>
        <p:grpSpPr bwMode="auto">
          <a:xfrm>
            <a:off x="1241425" y="4078288"/>
            <a:ext cx="1525588" cy="1844675"/>
            <a:chOff x="922" y="2383"/>
            <a:chExt cx="961" cy="1162"/>
          </a:xfrm>
        </p:grpSpPr>
        <p:sp>
          <p:nvSpPr>
            <p:cNvPr id="40973" name="Line 41"/>
            <p:cNvSpPr>
              <a:spLocks noChangeShapeType="1"/>
            </p:cNvSpPr>
            <p:nvPr/>
          </p:nvSpPr>
          <p:spPr bwMode="auto">
            <a:xfrm flipH="1">
              <a:off x="1749" y="2383"/>
              <a:ext cx="89" cy="1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Text Box 48"/>
            <p:cNvSpPr txBox="1">
              <a:spLocks noChangeArrowheads="1"/>
            </p:cNvSpPr>
            <p:nvPr/>
          </p:nvSpPr>
          <p:spPr bwMode="auto">
            <a:xfrm>
              <a:off x="922" y="2917"/>
              <a:ext cx="96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&lt;&lt;extends&gt;&gt;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442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The </a:t>
            </a:r>
            <a:r>
              <a:rPr lang="en-US" altLang="en-US" i="1" smtClean="0">
                <a:latin typeface="Courier" charset="0"/>
                <a:ea typeface="ＭＳ Ｐゴシック" charset="-128"/>
              </a:rPr>
              <a:t>&lt;&lt;include&gt;&gt;</a:t>
            </a:r>
            <a:r>
              <a:rPr lang="en-US" altLang="en-US" sz="2600" i="1" smtClean="0">
                <a:latin typeface="Courier" charset="0"/>
                <a:ea typeface="ＭＳ Ｐゴシック" charset="-128"/>
              </a:rPr>
              <a:t> </a:t>
            </a:r>
            <a:r>
              <a:rPr lang="en-US" altLang="en-US" smtClean="0">
                <a:ea typeface="ＭＳ Ｐゴシック" charset="-128"/>
              </a:rPr>
              <a:t>Relationship</a:t>
            </a:r>
          </a:p>
        </p:txBody>
      </p:sp>
      <p:sp>
        <p:nvSpPr>
          <p:cNvPr id="34819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4953000" y="1085850"/>
            <a:ext cx="4191000" cy="480060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eaLnBrk="1" hangingPunct="1"/>
            <a:r>
              <a:rPr lang="en-US" altLang="en-US" sz="2000" dirty="0" smtClean="0">
                <a:latin typeface="Courier" charset="0"/>
                <a:ea typeface="ＭＳ Ｐゴシック" charset="-128"/>
              </a:rPr>
              <a:t>&lt;&lt;</a:t>
            </a:r>
            <a:r>
              <a:rPr lang="en-US" altLang="en-US" sz="2000" dirty="0" smtClean="0">
                <a:solidFill>
                  <a:srgbClr val="C00000"/>
                </a:solidFill>
                <a:latin typeface="Courier" charset="0"/>
                <a:ea typeface="ＭＳ Ｐゴシック" charset="-128"/>
              </a:rPr>
              <a:t>include</a:t>
            </a:r>
            <a:r>
              <a:rPr lang="en-US" altLang="en-US" sz="2000" dirty="0" smtClean="0">
                <a:latin typeface="Courier" charset="0"/>
                <a:ea typeface="ＭＳ Ｐゴシック" charset="-128"/>
              </a:rPr>
              <a:t>&gt;&gt;</a:t>
            </a:r>
            <a:r>
              <a:rPr lang="en-US" altLang="en-US" sz="2000" dirty="0" smtClean="0">
                <a:ea typeface="ＭＳ Ｐゴシック" charset="-128"/>
              </a:rPr>
              <a:t> relationship represents </a:t>
            </a:r>
            <a:r>
              <a:rPr lang="en-US" altLang="en-US" sz="2000" dirty="0" smtClean="0">
                <a:solidFill>
                  <a:srgbClr val="C00000"/>
                </a:solidFill>
                <a:ea typeface="ＭＳ Ｐゴシック" charset="-128"/>
              </a:rPr>
              <a:t>common functionality </a:t>
            </a:r>
            <a:r>
              <a:rPr lang="en-US" altLang="en-US" sz="2000" dirty="0" smtClean="0">
                <a:ea typeface="ＭＳ Ｐゴシック" charset="-128"/>
              </a:rPr>
              <a:t>needed in more than one use case</a:t>
            </a:r>
          </a:p>
          <a:p>
            <a:pPr eaLnBrk="1" hangingPunct="1"/>
            <a:r>
              <a:rPr lang="en-US" altLang="en-US" sz="2000" dirty="0" smtClean="0">
                <a:latin typeface="Courier" charset="0"/>
                <a:ea typeface="ＭＳ Ｐゴシック" charset="-128"/>
              </a:rPr>
              <a:t>&lt;&lt;include&gt;&gt;</a:t>
            </a:r>
            <a:r>
              <a:rPr lang="en-US" altLang="en-US" sz="2000" dirty="0" smtClean="0">
                <a:ea typeface="ＭＳ Ｐゴシック" charset="-128"/>
              </a:rPr>
              <a:t> behavior is </a:t>
            </a:r>
            <a:r>
              <a:rPr lang="en-US" altLang="en-US" sz="2000" dirty="0" smtClean="0">
                <a:solidFill>
                  <a:srgbClr val="C00000"/>
                </a:solidFill>
                <a:ea typeface="ＭＳ Ｐゴシック" charset="-128"/>
              </a:rPr>
              <a:t>factored out for reus</a:t>
            </a:r>
            <a:r>
              <a:rPr lang="en-US" altLang="en-US" sz="2000" dirty="0" smtClean="0">
                <a:ea typeface="ＭＳ Ｐゴシック" charset="-128"/>
              </a:rPr>
              <a:t>e, not because it is an exception</a:t>
            </a:r>
          </a:p>
          <a:p>
            <a:pPr eaLnBrk="1" hangingPunct="1"/>
            <a:r>
              <a:rPr lang="en-US" altLang="en-US" sz="2000" dirty="0" smtClean="0">
                <a:ea typeface="ＭＳ Ｐゴシック" charset="-128"/>
              </a:rPr>
              <a:t>The </a:t>
            </a:r>
            <a:r>
              <a:rPr lang="en-US" altLang="en-US" sz="2000" dirty="0" smtClean="0">
                <a:solidFill>
                  <a:srgbClr val="C00000"/>
                </a:solidFill>
                <a:ea typeface="ＭＳ Ｐゴシック" charset="-128"/>
              </a:rPr>
              <a:t>direction</a:t>
            </a:r>
            <a:r>
              <a:rPr lang="en-US" altLang="en-US" sz="2000" dirty="0" smtClean="0">
                <a:ea typeface="ＭＳ Ｐゴシック" charset="-128"/>
              </a:rPr>
              <a:t> of a </a:t>
            </a:r>
            <a:r>
              <a:rPr lang="en-US" altLang="en-US" sz="2000" dirty="0" smtClean="0">
                <a:latin typeface="Courier" charset="0"/>
                <a:ea typeface="ＭＳ Ｐゴシック" charset="-128"/>
              </a:rPr>
              <a:t>&lt;&lt;include&gt;&gt;</a:t>
            </a:r>
            <a:r>
              <a:rPr lang="en-US" altLang="en-US" sz="2000" dirty="0" smtClean="0">
                <a:ea typeface="ＭＳ Ｐゴシック" charset="-128"/>
              </a:rPr>
              <a:t> relationship is to the using use case (unlike  the direction of the </a:t>
            </a:r>
            <a:r>
              <a:rPr lang="en-US" altLang="en-US" sz="2000" dirty="0" smtClean="0">
                <a:latin typeface="Courier" charset="0"/>
                <a:ea typeface="ＭＳ Ｐゴシック" charset="-128"/>
              </a:rPr>
              <a:t>&lt;&lt;extend&gt;&gt;</a:t>
            </a:r>
            <a:r>
              <a:rPr lang="en-US" altLang="en-US" sz="2000" dirty="0" smtClean="0">
                <a:ea typeface="ＭＳ Ｐゴシック" charset="-128"/>
              </a:rPr>
              <a:t> relationship).</a:t>
            </a:r>
          </a:p>
        </p:txBody>
      </p:sp>
      <p:grpSp>
        <p:nvGrpSpPr>
          <p:cNvPr id="34820" name="Group 6"/>
          <p:cNvGrpSpPr>
            <a:grpSpLocks/>
          </p:cNvGrpSpPr>
          <p:nvPr/>
        </p:nvGrpSpPr>
        <p:grpSpPr bwMode="auto">
          <a:xfrm>
            <a:off x="876300" y="1284288"/>
            <a:ext cx="960438" cy="1101725"/>
            <a:chOff x="1616" y="801"/>
            <a:chExt cx="605" cy="694"/>
          </a:xfrm>
        </p:grpSpPr>
        <p:grpSp>
          <p:nvGrpSpPr>
            <p:cNvPr id="34859" name="Group 7"/>
            <p:cNvGrpSpPr>
              <a:grpSpLocks/>
            </p:cNvGrpSpPr>
            <p:nvPr/>
          </p:nvGrpSpPr>
          <p:grpSpPr bwMode="auto">
            <a:xfrm>
              <a:off x="1863" y="801"/>
              <a:ext cx="280" cy="493"/>
              <a:chOff x="659" y="1833"/>
              <a:chExt cx="299" cy="526"/>
            </a:xfrm>
          </p:grpSpPr>
          <p:sp>
            <p:nvSpPr>
              <p:cNvPr id="34861" name="Freeform 8"/>
              <p:cNvSpPr>
                <a:spLocks/>
              </p:cNvSpPr>
              <p:nvPr/>
            </p:nvSpPr>
            <p:spPr bwMode="auto">
              <a:xfrm>
                <a:off x="659" y="1941"/>
                <a:ext cx="143" cy="418"/>
              </a:xfrm>
              <a:custGeom>
                <a:avLst/>
                <a:gdLst>
                  <a:gd name="T0" fmla="*/ 143 w 143"/>
                  <a:gd name="T1" fmla="*/ 0 h 418"/>
                  <a:gd name="T2" fmla="*/ 143 w 143"/>
                  <a:gd name="T3" fmla="*/ 263 h 418"/>
                  <a:gd name="T4" fmla="*/ 0 w 143"/>
                  <a:gd name="T5" fmla="*/ 418 h 418"/>
                  <a:gd name="T6" fmla="*/ 0 60000 65536"/>
                  <a:gd name="T7" fmla="*/ 0 60000 65536"/>
                  <a:gd name="T8" fmla="*/ 0 60000 65536"/>
                  <a:gd name="T9" fmla="*/ 0 w 143"/>
                  <a:gd name="T10" fmla="*/ 0 h 418"/>
                  <a:gd name="T11" fmla="*/ 143 w 143"/>
                  <a:gd name="T12" fmla="*/ 418 h 4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3" h="418">
                    <a:moveTo>
                      <a:pt x="143" y="0"/>
                    </a:moveTo>
                    <a:lnTo>
                      <a:pt x="143" y="263"/>
                    </a:lnTo>
                    <a:lnTo>
                      <a:pt x="0" y="41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 eaLnBrk="0" hangingPunct="0"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eaLnBrk="0" hangingPunct="0"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eaLnBrk="0" hangingPunct="0"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eaLnBrk="0" hangingPunct="0"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34862" name="Line 9"/>
              <p:cNvSpPr>
                <a:spLocks noChangeShapeType="1"/>
              </p:cNvSpPr>
              <p:nvPr/>
            </p:nvSpPr>
            <p:spPr bwMode="auto">
              <a:xfrm>
                <a:off x="802" y="2204"/>
                <a:ext cx="156" cy="1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63" name="Line 10"/>
              <p:cNvSpPr>
                <a:spLocks noChangeShapeType="1"/>
              </p:cNvSpPr>
              <p:nvPr/>
            </p:nvSpPr>
            <p:spPr bwMode="auto">
              <a:xfrm>
                <a:off x="659" y="2060"/>
                <a:ext cx="29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64" name="Oval 11"/>
              <p:cNvSpPr>
                <a:spLocks noChangeArrowheads="1"/>
              </p:cNvSpPr>
              <p:nvPr/>
            </p:nvSpPr>
            <p:spPr bwMode="auto">
              <a:xfrm>
                <a:off x="731" y="1833"/>
                <a:ext cx="155" cy="15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 eaLnBrk="0" hangingPunct="0"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eaLnBrk="0" hangingPunct="0"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eaLnBrk="0" hangingPunct="0"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eaLnBrk="0" hangingPunct="0"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endParaRPr lang="de-DE" altLang="en-US"/>
              </a:p>
            </p:txBody>
          </p:sp>
        </p:grpSp>
        <p:sp>
          <p:nvSpPr>
            <p:cNvPr id="34860" name="Rectangle 12"/>
            <p:cNvSpPr>
              <a:spLocks noChangeArrowheads="1"/>
            </p:cNvSpPr>
            <p:nvPr/>
          </p:nvSpPr>
          <p:spPr bwMode="auto">
            <a:xfrm>
              <a:off x="1616" y="1322"/>
              <a:ext cx="60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Student</a:t>
              </a:r>
              <a:endParaRPr lang="en-US" altLang="en-US" sz="1800" b="0"/>
            </a:p>
          </p:txBody>
        </p:sp>
      </p:grpSp>
      <p:grpSp>
        <p:nvGrpSpPr>
          <p:cNvPr id="34821" name="Group 38"/>
          <p:cNvGrpSpPr>
            <a:grpSpLocks/>
          </p:cNvGrpSpPr>
          <p:nvPr/>
        </p:nvGrpSpPr>
        <p:grpSpPr bwMode="auto">
          <a:xfrm>
            <a:off x="685800" y="2819400"/>
            <a:ext cx="1509713" cy="779463"/>
            <a:chOff x="769" y="1803"/>
            <a:chExt cx="951" cy="491"/>
          </a:xfrm>
        </p:grpSpPr>
        <p:sp>
          <p:nvSpPr>
            <p:cNvPr id="34857" name="Oval 14"/>
            <p:cNvSpPr>
              <a:spLocks noChangeArrowheads="1"/>
            </p:cNvSpPr>
            <p:nvPr/>
          </p:nvSpPr>
          <p:spPr bwMode="auto">
            <a:xfrm>
              <a:off x="844" y="1803"/>
              <a:ext cx="706" cy="30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endParaRPr lang="de-DE" altLang="en-US"/>
            </a:p>
          </p:txBody>
        </p:sp>
        <p:sp>
          <p:nvSpPr>
            <p:cNvPr id="34858" name="Rectangle 15"/>
            <p:cNvSpPr>
              <a:spLocks noChangeArrowheads="1"/>
            </p:cNvSpPr>
            <p:nvPr/>
          </p:nvSpPr>
          <p:spPr bwMode="auto">
            <a:xfrm>
              <a:off x="769" y="2121"/>
              <a:ext cx="9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GiveLecture</a:t>
              </a:r>
              <a:endParaRPr lang="en-US" altLang="en-US" sz="1800" b="0"/>
            </a:p>
          </p:txBody>
        </p:sp>
      </p:grpSp>
      <p:sp>
        <p:nvSpPr>
          <p:cNvPr id="34822" name="Line 16"/>
          <p:cNvSpPr>
            <a:spLocks noChangeShapeType="1"/>
          </p:cNvSpPr>
          <p:nvPr/>
        </p:nvSpPr>
        <p:spPr bwMode="auto">
          <a:xfrm flipH="1">
            <a:off x="1489075" y="2462213"/>
            <a:ext cx="1588" cy="3206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Oval 18"/>
          <p:cNvSpPr>
            <a:spLocks noChangeArrowheads="1"/>
          </p:cNvSpPr>
          <p:nvPr/>
        </p:nvSpPr>
        <p:spPr bwMode="auto">
          <a:xfrm>
            <a:off x="3207545" y="2307455"/>
            <a:ext cx="1120775" cy="47783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 eaLnBrk="0" hangingPunct="0"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eaLnBrk="0" hangingPunct="0"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eaLnBrk="0" hangingPunct="0"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eaLnBrk="0" hangingPunct="0"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endParaRPr lang="de-DE" altLang="en-US"/>
          </a:p>
        </p:txBody>
      </p:sp>
      <p:sp>
        <p:nvSpPr>
          <p:cNvPr id="34824" name="Rectangle 19"/>
          <p:cNvSpPr>
            <a:spLocks noChangeArrowheads="1"/>
          </p:cNvSpPr>
          <p:nvPr/>
        </p:nvSpPr>
        <p:spPr bwMode="auto">
          <a:xfrm>
            <a:off x="2986088" y="2797175"/>
            <a:ext cx="16462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 eaLnBrk="0" hangingPunct="0"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eaLnBrk="0" hangingPunct="0"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eaLnBrk="0" hangingPunct="0"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eaLnBrk="0" hangingPunct="0"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Courier" charset="0"/>
              </a:rPr>
              <a:t>HoldExercise</a:t>
            </a:r>
            <a:endParaRPr lang="en-US" altLang="en-US" sz="1800" b="0"/>
          </a:p>
        </p:txBody>
      </p:sp>
      <p:sp>
        <p:nvSpPr>
          <p:cNvPr id="34825" name="Line 20"/>
          <p:cNvSpPr>
            <a:spLocks noChangeShapeType="1"/>
          </p:cNvSpPr>
          <p:nvPr/>
        </p:nvSpPr>
        <p:spPr bwMode="auto">
          <a:xfrm>
            <a:off x="1981200" y="1905000"/>
            <a:ext cx="1362075" cy="371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826" name="Group 42"/>
          <p:cNvGrpSpPr>
            <a:grpSpLocks/>
          </p:cNvGrpSpPr>
          <p:nvPr/>
        </p:nvGrpSpPr>
        <p:grpSpPr bwMode="auto">
          <a:xfrm>
            <a:off x="3190875" y="3236913"/>
            <a:ext cx="1835150" cy="1069975"/>
            <a:chOff x="2010" y="2039"/>
            <a:chExt cx="1156" cy="674"/>
          </a:xfrm>
        </p:grpSpPr>
        <p:sp>
          <p:nvSpPr>
            <p:cNvPr id="34855" name="Line 36"/>
            <p:cNvSpPr>
              <a:spLocks noChangeShapeType="1"/>
            </p:cNvSpPr>
            <p:nvPr/>
          </p:nvSpPr>
          <p:spPr bwMode="auto">
            <a:xfrm flipH="1">
              <a:off x="2010" y="2039"/>
              <a:ext cx="329" cy="6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6" name="Text Box 39"/>
            <p:cNvSpPr txBox="1">
              <a:spLocks noChangeArrowheads="1"/>
            </p:cNvSpPr>
            <p:nvPr/>
          </p:nvSpPr>
          <p:spPr bwMode="auto">
            <a:xfrm>
              <a:off x="2205" y="2301"/>
              <a:ext cx="96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&lt;&lt;include&gt;&gt;</a:t>
              </a:r>
            </a:p>
          </p:txBody>
        </p:sp>
      </p:grpSp>
      <p:grpSp>
        <p:nvGrpSpPr>
          <p:cNvPr id="34827" name="Group 33"/>
          <p:cNvGrpSpPr>
            <a:grpSpLocks/>
          </p:cNvGrpSpPr>
          <p:nvPr/>
        </p:nvGrpSpPr>
        <p:grpSpPr bwMode="auto">
          <a:xfrm>
            <a:off x="2198688" y="4386263"/>
            <a:ext cx="1509712" cy="779462"/>
            <a:chOff x="1337" y="2763"/>
            <a:chExt cx="951" cy="491"/>
          </a:xfrm>
        </p:grpSpPr>
        <p:sp>
          <p:nvSpPr>
            <p:cNvPr id="34853" name="Oval 22"/>
            <p:cNvSpPr>
              <a:spLocks noChangeArrowheads="1"/>
            </p:cNvSpPr>
            <p:nvPr/>
          </p:nvSpPr>
          <p:spPr bwMode="auto">
            <a:xfrm>
              <a:off x="1500" y="2763"/>
              <a:ext cx="706" cy="30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endParaRPr lang="de-DE" altLang="en-US"/>
            </a:p>
          </p:txBody>
        </p:sp>
        <p:sp>
          <p:nvSpPr>
            <p:cNvPr id="34854" name="Rectangle 23"/>
            <p:cNvSpPr>
              <a:spLocks noChangeArrowheads="1"/>
            </p:cNvSpPr>
            <p:nvPr/>
          </p:nvSpPr>
          <p:spPr bwMode="auto">
            <a:xfrm>
              <a:off x="1337" y="3081"/>
              <a:ext cx="9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AskQuestion</a:t>
              </a:r>
              <a:endParaRPr lang="en-US" altLang="en-US" sz="1800" b="0"/>
            </a:p>
          </p:txBody>
        </p:sp>
      </p:grpSp>
      <p:grpSp>
        <p:nvGrpSpPr>
          <p:cNvPr id="34828" name="Group 45"/>
          <p:cNvGrpSpPr>
            <a:grpSpLocks/>
          </p:cNvGrpSpPr>
          <p:nvPr/>
        </p:nvGrpSpPr>
        <p:grpSpPr bwMode="auto">
          <a:xfrm>
            <a:off x="754063" y="3706813"/>
            <a:ext cx="2030412" cy="625475"/>
            <a:chOff x="475" y="2335"/>
            <a:chExt cx="1279" cy="394"/>
          </a:xfrm>
        </p:grpSpPr>
        <p:sp>
          <p:nvSpPr>
            <p:cNvPr id="34851" name="Line 35"/>
            <p:cNvSpPr>
              <a:spLocks noChangeShapeType="1"/>
            </p:cNvSpPr>
            <p:nvPr/>
          </p:nvSpPr>
          <p:spPr bwMode="auto">
            <a:xfrm>
              <a:off x="1059" y="2335"/>
              <a:ext cx="695" cy="3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2" name="Text Box 40"/>
            <p:cNvSpPr txBox="1">
              <a:spLocks noChangeArrowheads="1"/>
            </p:cNvSpPr>
            <p:nvPr/>
          </p:nvSpPr>
          <p:spPr bwMode="auto">
            <a:xfrm>
              <a:off x="475" y="2509"/>
              <a:ext cx="96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&lt;&lt;include&gt;&gt;</a:t>
              </a:r>
            </a:p>
          </p:txBody>
        </p:sp>
      </p:grpSp>
      <p:grpSp>
        <p:nvGrpSpPr>
          <p:cNvPr id="34829" name="Group 52"/>
          <p:cNvGrpSpPr>
            <a:grpSpLocks/>
          </p:cNvGrpSpPr>
          <p:nvPr/>
        </p:nvGrpSpPr>
        <p:grpSpPr bwMode="auto">
          <a:xfrm>
            <a:off x="366713" y="5011738"/>
            <a:ext cx="5483225" cy="1382712"/>
            <a:chOff x="231" y="3157"/>
            <a:chExt cx="3454" cy="871"/>
          </a:xfrm>
        </p:grpSpPr>
        <p:grpSp>
          <p:nvGrpSpPr>
            <p:cNvPr id="34834" name="Group 43"/>
            <p:cNvGrpSpPr>
              <a:grpSpLocks/>
            </p:cNvGrpSpPr>
            <p:nvPr/>
          </p:nvGrpSpPr>
          <p:grpSpPr bwMode="auto">
            <a:xfrm>
              <a:off x="231" y="3157"/>
              <a:ext cx="1044" cy="801"/>
              <a:chOff x="231" y="3157"/>
              <a:chExt cx="1044" cy="801"/>
            </a:xfrm>
          </p:grpSpPr>
          <p:grpSp>
            <p:nvGrpSpPr>
              <p:cNvPr id="34846" name="Group 24"/>
              <p:cNvGrpSpPr>
                <a:grpSpLocks/>
              </p:cNvGrpSpPr>
              <p:nvPr/>
            </p:nvGrpSpPr>
            <p:grpSpPr bwMode="auto">
              <a:xfrm>
                <a:off x="468" y="3467"/>
                <a:ext cx="706" cy="491"/>
                <a:chOff x="518" y="2443"/>
                <a:chExt cx="706" cy="491"/>
              </a:xfrm>
            </p:grpSpPr>
            <p:sp>
              <p:nvSpPr>
                <p:cNvPr id="34849" name="Oval 25"/>
                <p:cNvSpPr>
                  <a:spLocks noChangeArrowheads="1"/>
                </p:cNvSpPr>
                <p:nvPr/>
              </p:nvSpPr>
              <p:spPr bwMode="auto">
                <a:xfrm>
                  <a:off x="518" y="2443"/>
                  <a:ext cx="706" cy="301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3400" b="1"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3400" b="1"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eaLnBrk="0" hangingPunct="0">
                    <a:defRPr sz="3400" b="1"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eaLnBrk="0" hangingPunct="0">
                    <a:defRPr sz="3400" b="1"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eaLnBrk="0" hangingPunct="0">
                    <a:defRPr sz="3400" b="1"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400" b="1"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400" b="1"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400" b="1"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400" b="1"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34850" name="Rectangle 26"/>
                <p:cNvSpPr>
                  <a:spLocks noChangeArrowheads="1"/>
                </p:cNvSpPr>
                <p:nvPr/>
              </p:nvSpPr>
              <p:spPr bwMode="auto">
                <a:xfrm>
                  <a:off x="526" y="2761"/>
                  <a:ext cx="691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3400" b="1"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3400" b="1"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eaLnBrk="0" hangingPunct="0">
                    <a:defRPr sz="3400" b="1"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eaLnBrk="0" hangingPunct="0">
                    <a:defRPr sz="3400" b="1"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eaLnBrk="0" hangingPunct="0">
                    <a:defRPr sz="3400" b="1"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400" b="1"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400" b="1"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400" b="1"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400" b="1"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en-US" sz="1800">
                      <a:solidFill>
                        <a:srgbClr val="000000"/>
                      </a:solidFill>
                      <a:latin typeface="Courier" charset="0"/>
                    </a:rPr>
                    <a:t>NoAnswer</a:t>
                  </a:r>
                  <a:endParaRPr lang="en-US" altLang="en-US" sz="1800" b="0"/>
                </a:p>
              </p:txBody>
            </p:sp>
          </p:grpSp>
          <p:sp>
            <p:nvSpPr>
              <p:cNvPr id="34847" name="Line 30"/>
              <p:cNvSpPr>
                <a:spLocks noChangeShapeType="1"/>
              </p:cNvSpPr>
              <p:nvPr/>
            </p:nvSpPr>
            <p:spPr bwMode="auto">
              <a:xfrm flipH="1">
                <a:off x="970" y="3207"/>
                <a:ext cx="305" cy="19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8" name="Text Box 31"/>
              <p:cNvSpPr txBox="1">
                <a:spLocks noChangeArrowheads="1"/>
              </p:cNvSpPr>
              <p:nvPr/>
            </p:nvSpPr>
            <p:spPr bwMode="auto">
              <a:xfrm>
                <a:off x="231" y="3157"/>
                <a:ext cx="88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 eaLnBrk="0" hangingPunct="0"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eaLnBrk="0" hangingPunct="0"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eaLnBrk="0" hangingPunct="0"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eaLnBrk="0" hangingPunct="0"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600">
                    <a:solidFill>
                      <a:srgbClr val="000000"/>
                    </a:solidFill>
                    <a:latin typeface="Courier" charset="0"/>
                  </a:rPr>
                  <a:t>&lt;&lt;extend&gt;&gt;</a:t>
                </a:r>
              </a:p>
            </p:txBody>
          </p:sp>
        </p:grpSp>
        <p:grpSp>
          <p:nvGrpSpPr>
            <p:cNvPr id="34835" name="Group 44"/>
            <p:cNvGrpSpPr>
              <a:grpSpLocks/>
            </p:cNvGrpSpPr>
            <p:nvPr/>
          </p:nvGrpSpPr>
          <p:grpSpPr bwMode="auto">
            <a:xfrm>
              <a:off x="2562" y="3197"/>
              <a:ext cx="1123" cy="761"/>
              <a:chOff x="2492" y="3197"/>
              <a:chExt cx="1123" cy="761"/>
            </a:xfrm>
          </p:grpSpPr>
          <p:grpSp>
            <p:nvGrpSpPr>
              <p:cNvPr id="34841" name="Group 27"/>
              <p:cNvGrpSpPr>
                <a:grpSpLocks/>
              </p:cNvGrpSpPr>
              <p:nvPr/>
            </p:nvGrpSpPr>
            <p:grpSpPr bwMode="auto">
              <a:xfrm>
                <a:off x="2492" y="3467"/>
                <a:ext cx="1123" cy="491"/>
                <a:chOff x="1668" y="2595"/>
                <a:chExt cx="1123" cy="491"/>
              </a:xfrm>
            </p:grpSpPr>
            <p:sp>
              <p:nvSpPr>
                <p:cNvPr id="34844" name="Oval 28"/>
                <p:cNvSpPr>
                  <a:spLocks noChangeArrowheads="1"/>
                </p:cNvSpPr>
                <p:nvPr/>
              </p:nvSpPr>
              <p:spPr bwMode="auto">
                <a:xfrm>
                  <a:off x="1762" y="2595"/>
                  <a:ext cx="706" cy="301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3400" b="1"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3400" b="1"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eaLnBrk="0" hangingPunct="0">
                    <a:defRPr sz="3400" b="1"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eaLnBrk="0" hangingPunct="0">
                    <a:defRPr sz="3400" b="1"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eaLnBrk="0" hangingPunct="0">
                    <a:defRPr sz="3400" b="1"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400" b="1"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400" b="1"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400" b="1"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400" b="1"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34845" name="Rectangle 29"/>
                <p:cNvSpPr>
                  <a:spLocks noChangeArrowheads="1"/>
                </p:cNvSpPr>
                <p:nvPr/>
              </p:nvSpPr>
              <p:spPr bwMode="auto">
                <a:xfrm>
                  <a:off x="1668" y="2913"/>
                  <a:ext cx="1123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3400" b="1"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3400" b="1"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eaLnBrk="0" hangingPunct="0">
                    <a:defRPr sz="3400" b="1"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eaLnBrk="0" hangingPunct="0">
                    <a:defRPr sz="3400" b="1"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eaLnBrk="0" hangingPunct="0">
                    <a:defRPr sz="3400" b="1"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400" b="1"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400" b="1"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400" b="1"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400" b="1"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en-US" sz="1800">
                      <a:solidFill>
                        <a:srgbClr val="000000"/>
                      </a:solidFill>
                      <a:latin typeface="Courier" charset="0"/>
                    </a:rPr>
                    <a:t>SillyQuestion</a:t>
                  </a:r>
                  <a:endParaRPr lang="en-US" altLang="en-US" sz="1800" b="0"/>
                </a:p>
              </p:txBody>
            </p:sp>
          </p:grpSp>
          <p:sp>
            <p:nvSpPr>
              <p:cNvPr id="34842" name="Line 32"/>
              <p:cNvSpPr>
                <a:spLocks noChangeShapeType="1"/>
              </p:cNvSpPr>
              <p:nvPr/>
            </p:nvSpPr>
            <p:spPr bwMode="auto">
              <a:xfrm>
                <a:off x="2499" y="3239"/>
                <a:ext cx="287" cy="18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3" name="Text Box 34"/>
              <p:cNvSpPr txBox="1">
                <a:spLocks noChangeArrowheads="1"/>
              </p:cNvSpPr>
              <p:nvPr/>
            </p:nvSpPr>
            <p:spPr bwMode="auto">
              <a:xfrm>
                <a:off x="2695" y="3197"/>
                <a:ext cx="88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 eaLnBrk="0" hangingPunct="0"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eaLnBrk="0" hangingPunct="0"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eaLnBrk="0" hangingPunct="0"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eaLnBrk="0" hangingPunct="0"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600">
                    <a:solidFill>
                      <a:srgbClr val="000000"/>
                    </a:solidFill>
                    <a:latin typeface="Courier" charset="0"/>
                  </a:rPr>
                  <a:t>&lt;&lt;extend&gt;&gt;</a:t>
                </a:r>
              </a:p>
            </p:txBody>
          </p:sp>
        </p:grpSp>
        <p:grpSp>
          <p:nvGrpSpPr>
            <p:cNvPr id="34836" name="Group 47"/>
            <p:cNvGrpSpPr>
              <a:grpSpLocks/>
            </p:cNvGrpSpPr>
            <p:nvPr/>
          </p:nvGrpSpPr>
          <p:grpSpPr bwMode="auto">
            <a:xfrm>
              <a:off x="1494" y="3537"/>
              <a:ext cx="1002" cy="491"/>
              <a:chOff x="1762" y="2595"/>
              <a:chExt cx="1002" cy="491"/>
            </a:xfrm>
          </p:grpSpPr>
          <p:sp>
            <p:nvSpPr>
              <p:cNvPr id="34839" name="Oval 48"/>
              <p:cNvSpPr>
                <a:spLocks noChangeArrowheads="1"/>
              </p:cNvSpPr>
              <p:nvPr/>
            </p:nvSpPr>
            <p:spPr bwMode="auto">
              <a:xfrm>
                <a:off x="1762" y="2595"/>
                <a:ext cx="706" cy="30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 eaLnBrk="0" hangingPunct="0"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eaLnBrk="0" hangingPunct="0"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eaLnBrk="0" hangingPunct="0"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eaLnBrk="0" hangingPunct="0"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34840" name="Rectangle 49"/>
              <p:cNvSpPr>
                <a:spLocks noChangeArrowheads="1"/>
              </p:cNvSpPr>
              <p:nvPr/>
            </p:nvSpPr>
            <p:spPr bwMode="auto">
              <a:xfrm>
                <a:off x="1813" y="2913"/>
                <a:ext cx="951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 eaLnBrk="0" hangingPunct="0"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eaLnBrk="0" hangingPunct="0"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eaLnBrk="0" hangingPunct="0"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eaLnBrk="0" hangingPunct="0"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400" b="1"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000000"/>
                    </a:solidFill>
                    <a:latin typeface="Courier" charset="0"/>
                  </a:rPr>
                  <a:t>WrongAnswer</a:t>
                </a:r>
                <a:endParaRPr lang="en-US" altLang="en-US" sz="1800" b="0"/>
              </a:p>
            </p:txBody>
          </p:sp>
        </p:grpSp>
        <p:sp>
          <p:nvSpPr>
            <p:cNvPr id="34837" name="Line 50"/>
            <p:cNvSpPr>
              <a:spLocks noChangeShapeType="1"/>
            </p:cNvSpPr>
            <p:nvPr/>
          </p:nvSpPr>
          <p:spPr bwMode="auto">
            <a:xfrm flipH="1">
              <a:off x="1695" y="3238"/>
              <a:ext cx="85" cy="2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8" name="Text Box 51"/>
            <p:cNvSpPr txBox="1">
              <a:spLocks noChangeArrowheads="1"/>
            </p:cNvSpPr>
            <p:nvPr/>
          </p:nvSpPr>
          <p:spPr bwMode="auto">
            <a:xfrm>
              <a:off x="1757" y="3281"/>
              <a:ext cx="8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&lt;&lt;extend&gt;&gt;</a:t>
              </a:r>
            </a:p>
          </p:txBody>
        </p:sp>
      </p:grpSp>
      <p:grpSp>
        <p:nvGrpSpPr>
          <p:cNvPr id="34830" name="Group 17"/>
          <p:cNvGrpSpPr>
            <a:grpSpLocks/>
          </p:cNvGrpSpPr>
          <p:nvPr/>
        </p:nvGrpSpPr>
        <p:grpSpPr bwMode="auto">
          <a:xfrm>
            <a:off x="3186113" y="1295400"/>
            <a:ext cx="1371600" cy="715963"/>
            <a:chOff x="1592" y="1795"/>
            <a:chExt cx="864" cy="451"/>
          </a:xfrm>
        </p:grpSpPr>
        <p:sp>
          <p:nvSpPr>
            <p:cNvPr id="34832" name="Oval 13"/>
            <p:cNvSpPr>
              <a:spLocks noChangeArrowheads="1"/>
            </p:cNvSpPr>
            <p:nvPr/>
          </p:nvSpPr>
          <p:spPr bwMode="auto">
            <a:xfrm>
              <a:off x="1650" y="1795"/>
              <a:ext cx="706" cy="30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endParaRPr lang="de-DE" altLang="en-US"/>
            </a:p>
          </p:txBody>
        </p:sp>
        <p:sp>
          <p:nvSpPr>
            <p:cNvPr id="34833" name="Rectangle 14"/>
            <p:cNvSpPr>
              <a:spLocks noChangeArrowheads="1"/>
            </p:cNvSpPr>
            <p:nvPr/>
          </p:nvSpPr>
          <p:spPr bwMode="auto">
            <a:xfrm>
              <a:off x="1592" y="2073"/>
              <a:ext cx="8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eaLnBrk="0" hangingPunct="0"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3400" b="1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DoHomework</a:t>
              </a:r>
              <a:endParaRPr lang="en-US" altLang="en-US" sz="1800" b="0"/>
            </a:p>
          </p:txBody>
        </p:sp>
      </p:grpSp>
      <p:sp>
        <p:nvSpPr>
          <p:cNvPr id="34831" name="Line 20"/>
          <p:cNvSpPr>
            <a:spLocks noChangeShapeType="1"/>
          </p:cNvSpPr>
          <p:nvPr/>
        </p:nvSpPr>
        <p:spPr bwMode="auto">
          <a:xfrm>
            <a:off x="1981200" y="1524000"/>
            <a:ext cx="1066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i="1" smtClean="0">
                <a:latin typeface="Courier" charset="0"/>
              </a:rPr>
              <a:t>&lt;&lt;includes&gt;&gt;</a:t>
            </a:r>
            <a:r>
              <a:rPr lang="en-US" altLang="en-US" sz="2600" i="1" smtClean="0">
                <a:latin typeface="Courier" charset="0"/>
              </a:rPr>
              <a:t> </a:t>
            </a:r>
            <a:r>
              <a:rPr lang="en-US" altLang="en-US" smtClean="0"/>
              <a:t>Relationship</a:t>
            </a:r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1085850"/>
            <a:ext cx="4191000" cy="380523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en-US" sz="2000" dirty="0" smtClean="0">
                <a:solidFill>
                  <a:srgbClr val="C00000"/>
                </a:solidFill>
                <a:latin typeface="Courier" charset="0"/>
              </a:rPr>
              <a:t>&lt;&lt;includes&gt;&gt;</a:t>
            </a:r>
            <a:r>
              <a:rPr lang="en-US" altLang="en-US" sz="2000" dirty="0" smtClean="0">
                <a:solidFill>
                  <a:srgbClr val="C00000"/>
                </a:solidFill>
              </a:rPr>
              <a:t> </a:t>
            </a:r>
            <a:r>
              <a:rPr lang="en-US" altLang="en-US" sz="2000" dirty="0" smtClean="0"/>
              <a:t>relationship represents </a:t>
            </a:r>
            <a:r>
              <a:rPr lang="en-US" altLang="en-US" sz="2000" dirty="0" smtClean="0">
                <a:solidFill>
                  <a:srgbClr val="C00000"/>
                </a:solidFill>
              </a:rPr>
              <a:t>common functionality </a:t>
            </a:r>
            <a:r>
              <a:rPr lang="en-US" altLang="en-US" sz="2000" dirty="0" smtClean="0"/>
              <a:t>needed in more than one use case</a:t>
            </a:r>
          </a:p>
          <a:p>
            <a:r>
              <a:rPr lang="en-US" altLang="en-US" sz="2000" dirty="0" smtClean="0">
                <a:solidFill>
                  <a:srgbClr val="C00000"/>
                </a:solidFill>
                <a:latin typeface="Courier" charset="0"/>
              </a:rPr>
              <a:t>&lt;&lt;includes&gt;&gt;</a:t>
            </a:r>
            <a:r>
              <a:rPr lang="en-US" altLang="en-US" sz="2000" dirty="0" smtClean="0">
                <a:solidFill>
                  <a:srgbClr val="C00000"/>
                </a:solidFill>
              </a:rPr>
              <a:t> </a:t>
            </a:r>
            <a:r>
              <a:rPr lang="en-US" altLang="en-US" sz="2000" dirty="0" smtClean="0"/>
              <a:t>behavior is factored out for reuse, not because it is an exception</a:t>
            </a:r>
          </a:p>
          <a:p>
            <a:r>
              <a:rPr lang="en-US" altLang="en-US" sz="2000" dirty="0" smtClean="0"/>
              <a:t>The direction of a </a:t>
            </a:r>
            <a:r>
              <a:rPr lang="en-US" altLang="en-US" sz="2000" dirty="0" smtClean="0">
                <a:solidFill>
                  <a:srgbClr val="C00000"/>
                </a:solidFill>
                <a:latin typeface="Courier" charset="0"/>
              </a:rPr>
              <a:t>&lt;&lt;includes&gt;&gt;</a:t>
            </a:r>
            <a:r>
              <a:rPr lang="en-US" altLang="en-US" sz="2000" dirty="0" smtClean="0">
                <a:solidFill>
                  <a:srgbClr val="C00000"/>
                </a:solidFill>
              </a:rPr>
              <a:t> </a:t>
            </a:r>
            <a:r>
              <a:rPr lang="en-US" altLang="en-US" sz="2000" dirty="0" smtClean="0"/>
              <a:t>relationship is to the using use case (unlike  the direction of the </a:t>
            </a:r>
            <a:r>
              <a:rPr lang="en-US" altLang="en-US" sz="2000" dirty="0" smtClean="0">
                <a:solidFill>
                  <a:srgbClr val="C00000"/>
                </a:solidFill>
                <a:latin typeface="Courier" charset="0"/>
              </a:rPr>
              <a:t>&lt;&lt;extends&gt;&gt;</a:t>
            </a:r>
            <a:r>
              <a:rPr lang="en-US" altLang="en-US" sz="2000" dirty="0" smtClean="0">
                <a:solidFill>
                  <a:srgbClr val="C00000"/>
                </a:solidFill>
              </a:rPr>
              <a:t> </a:t>
            </a:r>
            <a:r>
              <a:rPr lang="en-US" altLang="en-US" sz="2000" dirty="0" smtClean="0"/>
              <a:t>relationship).</a:t>
            </a:r>
          </a:p>
        </p:txBody>
      </p:sp>
      <p:grpSp>
        <p:nvGrpSpPr>
          <p:cNvPr id="43012" name="Group 6"/>
          <p:cNvGrpSpPr>
            <a:grpSpLocks/>
          </p:cNvGrpSpPr>
          <p:nvPr/>
        </p:nvGrpSpPr>
        <p:grpSpPr bwMode="auto">
          <a:xfrm>
            <a:off x="876300" y="1284288"/>
            <a:ext cx="1235075" cy="1101725"/>
            <a:chOff x="1616" y="801"/>
            <a:chExt cx="778" cy="694"/>
          </a:xfrm>
        </p:grpSpPr>
        <p:grpSp>
          <p:nvGrpSpPr>
            <p:cNvPr id="43048" name="Group 7"/>
            <p:cNvGrpSpPr>
              <a:grpSpLocks/>
            </p:cNvGrpSpPr>
            <p:nvPr/>
          </p:nvGrpSpPr>
          <p:grpSpPr bwMode="auto">
            <a:xfrm>
              <a:off x="1863" y="801"/>
              <a:ext cx="280" cy="493"/>
              <a:chOff x="659" y="1833"/>
              <a:chExt cx="299" cy="526"/>
            </a:xfrm>
          </p:grpSpPr>
          <p:sp>
            <p:nvSpPr>
              <p:cNvPr id="43050" name="Freeform 8"/>
              <p:cNvSpPr>
                <a:spLocks/>
              </p:cNvSpPr>
              <p:nvPr/>
            </p:nvSpPr>
            <p:spPr bwMode="auto">
              <a:xfrm>
                <a:off x="659" y="1941"/>
                <a:ext cx="143" cy="418"/>
              </a:xfrm>
              <a:custGeom>
                <a:avLst/>
                <a:gdLst>
                  <a:gd name="T0" fmla="*/ 143 w 143"/>
                  <a:gd name="T1" fmla="*/ 0 h 418"/>
                  <a:gd name="T2" fmla="*/ 143 w 143"/>
                  <a:gd name="T3" fmla="*/ 263 h 418"/>
                  <a:gd name="T4" fmla="*/ 0 w 143"/>
                  <a:gd name="T5" fmla="*/ 418 h 418"/>
                  <a:gd name="T6" fmla="*/ 0 60000 65536"/>
                  <a:gd name="T7" fmla="*/ 0 60000 65536"/>
                  <a:gd name="T8" fmla="*/ 0 60000 65536"/>
                  <a:gd name="T9" fmla="*/ 0 w 143"/>
                  <a:gd name="T10" fmla="*/ 0 h 418"/>
                  <a:gd name="T11" fmla="*/ 143 w 143"/>
                  <a:gd name="T12" fmla="*/ 418 h 4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3" h="418">
                    <a:moveTo>
                      <a:pt x="143" y="0"/>
                    </a:moveTo>
                    <a:lnTo>
                      <a:pt x="143" y="263"/>
                    </a:lnTo>
                    <a:lnTo>
                      <a:pt x="0" y="41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51" name="Line 9"/>
              <p:cNvSpPr>
                <a:spLocks noChangeShapeType="1"/>
              </p:cNvSpPr>
              <p:nvPr/>
            </p:nvSpPr>
            <p:spPr bwMode="auto">
              <a:xfrm>
                <a:off x="802" y="2204"/>
                <a:ext cx="156" cy="1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2" name="Line 10"/>
              <p:cNvSpPr>
                <a:spLocks noChangeShapeType="1"/>
              </p:cNvSpPr>
              <p:nvPr/>
            </p:nvSpPr>
            <p:spPr bwMode="auto">
              <a:xfrm>
                <a:off x="659" y="2060"/>
                <a:ext cx="29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3" name="Oval 11"/>
              <p:cNvSpPr>
                <a:spLocks noChangeArrowheads="1"/>
              </p:cNvSpPr>
              <p:nvPr/>
            </p:nvSpPr>
            <p:spPr bwMode="auto">
              <a:xfrm>
                <a:off x="731" y="1833"/>
                <a:ext cx="155" cy="15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3049" name="Rectangle 12"/>
            <p:cNvSpPr>
              <a:spLocks noChangeArrowheads="1"/>
            </p:cNvSpPr>
            <p:nvPr/>
          </p:nvSpPr>
          <p:spPr bwMode="auto">
            <a:xfrm>
              <a:off x="1616" y="1322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Passenger</a:t>
              </a:r>
              <a:endParaRPr lang="en-US" altLang="en-US" sz="18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43013" name="Group 38"/>
          <p:cNvGrpSpPr>
            <a:grpSpLocks/>
          </p:cNvGrpSpPr>
          <p:nvPr/>
        </p:nvGrpSpPr>
        <p:grpSpPr bwMode="auto">
          <a:xfrm>
            <a:off x="153988" y="2862263"/>
            <a:ext cx="2743200" cy="779462"/>
            <a:chOff x="337" y="1803"/>
            <a:chExt cx="1728" cy="491"/>
          </a:xfrm>
        </p:grpSpPr>
        <p:sp>
          <p:nvSpPr>
            <p:cNvPr id="43046" name="Oval 14"/>
            <p:cNvSpPr>
              <a:spLocks noChangeArrowheads="1"/>
            </p:cNvSpPr>
            <p:nvPr/>
          </p:nvSpPr>
          <p:spPr bwMode="auto">
            <a:xfrm>
              <a:off x="844" y="1803"/>
              <a:ext cx="706" cy="30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047" name="Rectangle 15"/>
            <p:cNvSpPr>
              <a:spLocks noChangeArrowheads="1"/>
            </p:cNvSpPr>
            <p:nvPr/>
          </p:nvSpPr>
          <p:spPr bwMode="auto">
            <a:xfrm>
              <a:off x="337" y="2121"/>
              <a:ext cx="17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PurchaseSingleTicket</a:t>
              </a:r>
              <a:endParaRPr lang="en-US" altLang="en-US" sz="1800" b="0">
                <a:solidFill>
                  <a:schemeClr val="tx1"/>
                </a:solidFill>
              </a:endParaRPr>
            </a:p>
          </p:txBody>
        </p:sp>
      </p:grpSp>
      <p:sp>
        <p:nvSpPr>
          <p:cNvPr id="43014" name="Line 16"/>
          <p:cNvSpPr>
            <a:spLocks noChangeShapeType="1"/>
          </p:cNvSpPr>
          <p:nvPr/>
        </p:nvSpPr>
        <p:spPr bwMode="auto">
          <a:xfrm flipH="1">
            <a:off x="1489075" y="2462213"/>
            <a:ext cx="1588" cy="3206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2227263" y="2017713"/>
            <a:ext cx="2722562" cy="1166812"/>
            <a:chOff x="1403" y="1271"/>
            <a:chExt cx="1715" cy="735"/>
          </a:xfrm>
        </p:grpSpPr>
        <p:sp>
          <p:nvSpPr>
            <p:cNvPr id="43043" name="Oval 18"/>
            <p:cNvSpPr>
              <a:spLocks noChangeArrowheads="1"/>
            </p:cNvSpPr>
            <p:nvPr/>
          </p:nvSpPr>
          <p:spPr bwMode="auto">
            <a:xfrm>
              <a:off x="2027" y="1515"/>
              <a:ext cx="706" cy="30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044" name="Rectangle 19"/>
            <p:cNvSpPr>
              <a:spLocks noChangeArrowheads="1"/>
            </p:cNvSpPr>
            <p:nvPr/>
          </p:nvSpPr>
          <p:spPr bwMode="auto">
            <a:xfrm>
              <a:off x="1649" y="1833"/>
              <a:ext cx="14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PurchaseMultiCard</a:t>
              </a:r>
              <a:endParaRPr lang="en-US" alt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43045" name="Line 20"/>
            <p:cNvSpPr>
              <a:spLocks noChangeShapeType="1"/>
            </p:cNvSpPr>
            <p:nvPr/>
          </p:nvSpPr>
          <p:spPr bwMode="auto">
            <a:xfrm>
              <a:off x="1403" y="1271"/>
              <a:ext cx="703" cy="2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3190875" y="3236913"/>
            <a:ext cx="1957388" cy="1069975"/>
            <a:chOff x="2010" y="2039"/>
            <a:chExt cx="1233" cy="674"/>
          </a:xfrm>
        </p:grpSpPr>
        <p:sp>
          <p:nvSpPr>
            <p:cNvPr id="43041" name="Line 36"/>
            <p:cNvSpPr>
              <a:spLocks noChangeShapeType="1"/>
            </p:cNvSpPr>
            <p:nvPr/>
          </p:nvSpPr>
          <p:spPr bwMode="auto">
            <a:xfrm flipH="1">
              <a:off x="2010" y="2039"/>
              <a:ext cx="329" cy="6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2" name="Text Box 39"/>
            <p:cNvSpPr txBox="1">
              <a:spLocks noChangeArrowheads="1"/>
            </p:cNvSpPr>
            <p:nvPr/>
          </p:nvSpPr>
          <p:spPr bwMode="auto">
            <a:xfrm>
              <a:off x="2205" y="2301"/>
              <a:ext cx="103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&lt;&lt;includes&gt;&gt;</a:t>
              </a: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2198688" y="4386263"/>
            <a:ext cx="1646237" cy="779462"/>
            <a:chOff x="1337" y="2763"/>
            <a:chExt cx="1037" cy="491"/>
          </a:xfrm>
        </p:grpSpPr>
        <p:sp>
          <p:nvSpPr>
            <p:cNvPr id="43039" name="Oval 22"/>
            <p:cNvSpPr>
              <a:spLocks noChangeArrowheads="1"/>
            </p:cNvSpPr>
            <p:nvPr/>
          </p:nvSpPr>
          <p:spPr bwMode="auto">
            <a:xfrm>
              <a:off x="1500" y="2763"/>
              <a:ext cx="706" cy="30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040" name="Rectangle 23"/>
            <p:cNvSpPr>
              <a:spLocks noChangeArrowheads="1"/>
            </p:cNvSpPr>
            <p:nvPr/>
          </p:nvSpPr>
          <p:spPr bwMode="auto">
            <a:xfrm>
              <a:off x="1337" y="3081"/>
              <a:ext cx="103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CollectMoney</a:t>
              </a:r>
              <a:endParaRPr lang="en-US" altLang="en-US" sz="18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754063" y="3706813"/>
            <a:ext cx="2030412" cy="625475"/>
            <a:chOff x="475" y="2335"/>
            <a:chExt cx="1279" cy="394"/>
          </a:xfrm>
        </p:grpSpPr>
        <p:sp>
          <p:nvSpPr>
            <p:cNvPr id="43037" name="Line 35"/>
            <p:cNvSpPr>
              <a:spLocks noChangeShapeType="1"/>
            </p:cNvSpPr>
            <p:nvPr/>
          </p:nvSpPr>
          <p:spPr bwMode="auto">
            <a:xfrm>
              <a:off x="1059" y="2335"/>
              <a:ext cx="695" cy="3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8" name="Text Box 40"/>
            <p:cNvSpPr txBox="1">
              <a:spLocks noChangeArrowheads="1"/>
            </p:cNvSpPr>
            <p:nvPr/>
          </p:nvSpPr>
          <p:spPr bwMode="auto">
            <a:xfrm>
              <a:off x="475" y="2509"/>
              <a:ext cx="103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&lt;&lt;includes&gt;&gt;</a:t>
              </a:r>
            </a:p>
          </p:txBody>
        </p:sp>
      </p:grpSp>
      <p:grpSp>
        <p:nvGrpSpPr>
          <p:cNvPr id="9" name="Group 52"/>
          <p:cNvGrpSpPr>
            <a:grpSpLocks/>
          </p:cNvGrpSpPr>
          <p:nvPr/>
        </p:nvGrpSpPr>
        <p:grpSpPr bwMode="auto">
          <a:xfrm>
            <a:off x="366713" y="5011738"/>
            <a:ext cx="5548312" cy="1382712"/>
            <a:chOff x="231" y="3157"/>
            <a:chExt cx="3495" cy="871"/>
          </a:xfrm>
        </p:grpSpPr>
        <p:grpSp>
          <p:nvGrpSpPr>
            <p:cNvPr id="43020" name="Group 43"/>
            <p:cNvGrpSpPr>
              <a:grpSpLocks/>
            </p:cNvGrpSpPr>
            <p:nvPr/>
          </p:nvGrpSpPr>
          <p:grpSpPr bwMode="auto">
            <a:xfrm>
              <a:off x="231" y="3157"/>
              <a:ext cx="1044" cy="801"/>
              <a:chOff x="231" y="3157"/>
              <a:chExt cx="1044" cy="801"/>
            </a:xfrm>
          </p:grpSpPr>
          <p:grpSp>
            <p:nvGrpSpPr>
              <p:cNvPr id="43032" name="Group 24"/>
              <p:cNvGrpSpPr>
                <a:grpSpLocks/>
              </p:cNvGrpSpPr>
              <p:nvPr/>
            </p:nvGrpSpPr>
            <p:grpSpPr bwMode="auto">
              <a:xfrm>
                <a:off x="468" y="3467"/>
                <a:ext cx="706" cy="491"/>
                <a:chOff x="518" y="2443"/>
                <a:chExt cx="706" cy="491"/>
              </a:xfrm>
            </p:grpSpPr>
            <p:sp>
              <p:nvSpPr>
                <p:cNvPr id="43035" name="Oval 25"/>
                <p:cNvSpPr>
                  <a:spLocks noChangeArrowheads="1"/>
                </p:cNvSpPr>
                <p:nvPr/>
              </p:nvSpPr>
              <p:spPr bwMode="auto">
                <a:xfrm>
                  <a:off x="518" y="2443"/>
                  <a:ext cx="706" cy="301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>
                  <a:lvl1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1pPr>
                  <a:lvl2pPr marL="37931725" indent="-37474525"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2pPr>
                  <a:lvl3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3pPr>
                  <a:lvl4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4pPr>
                  <a:lvl5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3036" name="Rectangle 26"/>
                <p:cNvSpPr>
                  <a:spLocks noChangeArrowheads="1"/>
                </p:cNvSpPr>
                <p:nvPr/>
              </p:nvSpPr>
              <p:spPr bwMode="auto">
                <a:xfrm>
                  <a:off x="526" y="2761"/>
                  <a:ext cx="691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1pPr>
                  <a:lvl2pPr marL="37931725" indent="-37474525"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2pPr>
                  <a:lvl3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3pPr>
                  <a:lvl4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4pPr>
                  <a:lvl5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9pPr>
                </a:lstStyle>
                <a:p>
                  <a:pPr algn="l"/>
                  <a:r>
                    <a:rPr lang="en-US" altLang="en-US" sz="1800">
                      <a:solidFill>
                        <a:srgbClr val="000000"/>
                      </a:solidFill>
                      <a:latin typeface="Courier" charset="0"/>
                    </a:rPr>
                    <a:t>NoChange</a:t>
                  </a:r>
                  <a:endParaRPr lang="en-US" altLang="en-US" sz="1800" b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3033" name="Line 30"/>
              <p:cNvSpPr>
                <a:spLocks noChangeShapeType="1"/>
              </p:cNvSpPr>
              <p:nvPr/>
            </p:nvSpPr>
            <p:spPr bwMode="auto">
              <a:xfrm flipH="1">
                <a:off x="970" y="3207"/>
                <a:ext cx="305" cy="19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4" name="Text Box 31"/>
              <p:cNvSpPr txBox="1">
                <a:spLocks noChangeArrowheads="1"/>
              </p:cNvSpPr>
              <p:nvPr/>
            </p:nvSpPr>
            <p:spPr bwMode="auto">
              <a:xfrm>
                <a:off x="231" y="3157"/>
                <a:ext cx="96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600">
                    <a:solidFill>
                      <a:srgbClr val="000000"/>
                    </a:solidFill>
                    <a:latin typeface="Courier" charset="0"/>
                  </a:rPr>
                  <a:t>&lt;&lt;extends&gt;&gt;</a:t>
                </a:r>
              </a:p>
            </p:txBody>
          </p:sp>
        </p:grpSp>
        <p:grpSp>
          <p:nvGrpSpPr>
            <p:cNvPr id="43021" name="Group 44"/>
            <p:cNvGrpSpPr>
              <a:grpSpLocks/>
            </p:cNvGrpSpPr>
            <p:nvPr/>
          </p:nvGrpSpPr>
          <p:grpSpPr bwMode="auto">
            <a:xfrm>
              <a:off x="2569" y="3197"/>
              <a:ext cx="1157" cy="762"/>
              <a:chOff x="2499" y="3197"/>
              <a:chExt cx="1157" cy="762"/>
            </a:xfrm>
          </p:grpSpPr>
          <p:grpSp>
            <p:nvGrpSpPr>
              <p:cNvPr id="43027" name="Group 27"/>
              <p:cNvGrpSpPr>
                <a:grpSpLocks/>
              </p:cNvGrpSpPr>
              <p:nvPr/>
            </p:nvGrpSpPr>
            <p:grpSpPr bwMode="auto">
              <a:xfrm>
                <a:off x="2586" y="3467"/>
                <a:ext cx="706" cy="492"/>
                <a:chOff x="1762" y="2595"/>
                <a:chExt cx="706" cy="492"/>
              </a:xfrm>
            </p:grpSpPr>
            <p:sp>
              <p:nvSpPr>
                <p:cNvPr id="43030" name="Oval 28"/>
                <p:cNvSpPr>
                  <a:spLocks noChangeArrowheads="1"/>
                </p:cNvSpPr>
                <p:nvPr/>
              </p:nvSpPr>
              <p:spPr bwMode="auto">
                <a:xfrm>
                  <a:off x="1762" y="2595"/>
                  <a:ext cx="706" cy="301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>
                  <a:lvl1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1pPr>
                  <a:lvl2pPr marL="37931725" indent="-37474525"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2pPr>
                  <a:lvl3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3pPr>
                  <a:lvl4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4pPr>
                  <a:lvl5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3031" name="Rectangle 29"/>
                <p:cNvSpPr>
                  <a:spLocks noChangeArrowheads="1"/>
                </p:cNvSpPr>
                <p:nvPr/>
              </p:nvSpPr>
              <p:spPr bwMode="auto">
                <a:xfrm>
                  <a:off x="1813" y="2913"/>
                  <a:ext cx="563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1pPr>
                  <a:lvl2pPr marL="37931725" indent="-37474525"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2pPr>
                  <a:lvl3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3pPr>
                  <a:lvl4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4pPr>
                  <a:lvl5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9pPr>
                </a:lstStyle>
                <a:p>
                  <a:pPr algn="l"/>
                  <a:r>
                    <a:rPr lang="en-US" altLang="en-US" sz="1800" dirty="0" smtClean="0">
                      <a:solidFill>
                        <a:srgbClr val="000000"/>
                      </a:solidFill>
                      <a:latin typeface="Courier" charset="0"/>
                    </a:rPr>
                    <a:t>Timeout</a:t>
                  </a:r>
                  <a:endParaRPr lang="en-US" altLang="en-US" sz="1800" b="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3028" name="Line 32"/>
              <p:cNvSpPr>
                <a:spLocks noChangeShapeType="1"/>
              </p:cNvSpPr>
              <p:nvPr/>
            </p:nvSpPr>
            <p:spPr bwMode="auto">
              <a:xfrm>
                <a:off x="2499" y="3239"/>
                <a:ext cx="287" cy="18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9" name="Text Box 34"/>
              <p:cNvSpPr txBox="1">
                <a:spLocks noChangeArrowheads="1"/>
              </p:cNvSpPr>
              <p:nvPr/>
            </p:nvSpPr>
            <p:spPr bwMode="auto">
              <a:xfrm>
                <a:off x="2695" y="3197"/>
                <a:ext cx="96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600">
                    <a:solidFill>
                      <a:srgbClr val="000000"/>
                    </a:solidFill>
                    <a:latin typeface="Courier" charset="0"/>
                  </a:rPr>
                  <a:t>&lt;&lt;extends&gt;&gt;</a:t>
                </a:r>
              </a:p>
            </p:txBody>
          </p:sp>
        </p:grpSp>
        <p:grpSp>
          <p:nvGrpSpPr>
            <p:cNvPr id="43022" name="Group 47"/>
            <p:cNvGrpSpPr>
              <a:grpSpLocks/>
            </p:cNvGrpSpPr>
            <p:nvPr/>
          </p:nvGrpSpPr>
          <p:grpSpPr bwMode="auto">
            <a:xfrm>
              <a:off x="1494" y="3537"/>
              <a:ext cx="706" cy="491"/>
              <a:chOff x="1762" y="2595"/>
              <a:chExt cx="706" cy="491"/>
            </a:xfrm>
          </p:grpSpPr>
          <p:sp>
            <p:nvSpPr>
              <p:cNvPr id="43025" name="Oval 48"/>
              <p:cNvSpPr>
                <a:spLocks noChangeArrowheads="1"/>
              </p:cNvSpPr>
              <p:nvPr/>
            </p:nvSpPr>
            <p:spPr bwMode="auto">
              <a:xfrm>
                <a:off x="1762" y="2595"/>
                <a:ext cx="706" cy="30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26" name="Rectangle 49"/>
              <p:cNvSpPr>
                <a:spLocks noChangeArrowheads="1"/>
              </p:cNvSpPr>
              <p:nvPr/>
            </p:nvSpPr>
            <p:spPr bwMode="auto">
              <a:xfrm>
                <a:off x="1813" y="2913"/>
                <a:ext cx="51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800">
                    <a:solidFill>
                      <a:srgbClr val="000000"/>
                    </a:solidFill>
                    <a:latin typeface="Courier" charset="0"/>
                  </a:rPr>
                  <a:t>Cancel</a:t>
                </a:r>
                <a:endParaRPr lang="en-US" altLang="en-US" sz="1800" b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023" name="Line 50"/>
            <p:cNvSpPr>
              <a:spLocks noChangeShapeType="1"/>
            </p:cNvSpPr>
            <p:nvPr/>
          </p:nvSpPr>
          <p:spPr bwMode="auto">
            <a:xfrm flipH="1">
              <a:off x="1695" y="3238"/>
              <a:ext cx="85" cy="2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4" name="Text Box 51"/>
            <p:cNvSpPr txBox="1">
              <a:spLocks noChangeArrowheads="1"/>
            </p:cNvSpPr>
            <p:nvPr/>
          </p:nvSpPr>
          <p:spPr bwMode="auto">
            <a:xfrm>
              <a:off x="1757" y="3281"/>
              <a:ext cx="96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&lt;&lt;extends&gt;&gt;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231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 Diagrams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10600" cy="3581400"/>
          </a:xfrm>
          <a:noFill/>
        </p:spPr>
        <p:txBody>
          <a:bodyPr/>
          <a:lstStyle/>
          <a:p>
            <a:r>
              <a:rPr lang="en-US" altLang="en-US" dirty="0" smtClean="0"/>
              <a:t>Class diagrams </a:t>
            </a:r>
            <a:r>
              <a:rPr lang="en-US" altLang="en-US" dirty="0" smtClean="0">
                <a:solidFill>
                  <a:srgbClr val="C00000"/>
                </a:solidFill>
              </a:rPr>
              <a:t>represent the structure of the system</a:t>
            </a:r>
          </a:p>
          <a:p>
            <a:endParaRPr lang="en-US" altLang="en-US" dirty="0" smtClean="0">
              <a:solidFill>
                <a:srgbClr val="C00000"/>
              </a:solidFill>
            </a:endParaRPr>
          </a:p>
          <a:p>
            <a:r>
              <a:rPr lang="en-US" altLang="en-US" dirty="0" smtClean="0"/>
              <a:t>Used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C00000"/>
                </a:solidFill>
                <a:ea typeface="ＭＳ Ｐゴシック" charset="-128"/>
              </a:rPr>
              <a:t>during requirements analysis </a:t>
            </a:r>
            <a:r>
              <a:rPr lang="en-US" altLang="en-US" dirty="0" smtClean="0">
                <a:ea typeface="ＭＳ Ｐゴシック" charset="-128"/>
              </a:rPr>
              <a:t>to model application domain concepts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C00000"/>
                </a:solidFill>
                <a:ea typeface="ＭＳ Ｐゴシック" charset="-128"/>
              </a:rPr>
              <a:t>during system design </a:t>
            </a:r>
            <a:r>
              <a:rPr lang="en-US" altLang="en-US" dirty="0" smtClean="0">
                <a:ea typeface="ＭＳ Ｐゴシック" charset="-128"/>
              </a:rPr>
              <a:t>to model subsystems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C00000"/>
                </a:solidFill>
                <a:ea typeface="ＭＳ Ｐゴシック" charset="-128"/>
              </a:rPr>
              <a:t>during object design </a:t>
            </a:r>
            <a:r>
              <a:rPr lang="en-US" altLang="en-US" dirty="0" smtClean="0">
                <a:ea typeface="ＭＳ Ｐゴシック" charset="-128"/>
              </a:rPr>
              <a:t>to specify the detailed behavior and attributes of classes.</a:t>
            </a:r>
          </a:p>
          <a:p>
            <a:endParaRPr lang="en-US" altLang="en-US" dirty="0" smtClean="0"/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538163" y="4905375"/>
            <a:ext cx="8199437" cy="1419225"/>
            <a:chOff x="339" y="2845"/>
            <a:chExt cx="5165" cy="894"/>
          </a:xfrm>
        </p:grpSpPr>
        <p:sp>
          <p:nvSpPr>
            <p:cNvPr id="45064" name="Rectangle 10"/>
            <p:cNvSpPr>
              <a:spLocks noChangeArrowheads="1"/>
            </p:cNvSpPr>
            <p:nvPr/>
          </p:nvSpPr>
          <p:spPr bwMode="auto">
            <a:xfrm>
              <a:off x="339" y="3298"/>
              <a:ext cx="2101" cy="3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61" name="Text Box 5"/>
            <p:cNvSpPr txBox="1">
              <a:spLocks noChangeArrowheads="1"/>
            </p:cNvSpPr>
            <p:nvPr/>
          </p:nvSpPr>
          <p:spPr bwMode="auto">
            <a:xfrm>
              <a:off x="385" y="3087"/>
              <a:ext cx="2085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 dirty="0">
                  <a:solidFill>
                    <a:schemeClr val="tx1"/>
                  </a:solidFill>
                  <a:latin typeface="Courier" charset="0"/>
                </a:rPr>
                <a:t>Table</a:t>
              </a:r>
              <a:r>
                <a:rPr lang="en-US" altLang="en-US" sz="1800" dirty="0">
                  <a:solidFill>
                    <a:srgbClr val="000000"/>
                  </a:solidFill>
                  <a:latin typeface="Courier" charset="0"/>
                </a:rPr>
                <a:t> zone2price</a:t>
              </a:r>
            </a:p>
            <a:p>
              <a:pPr algn="l"/>
              <a:r>
                <a:rPr lang="en-US" altLang="en-US" sz="1800" dirty="0">
                  <a:solidFill>
                    <a:srgbClr val="000000"/>
                  </a:solidFill>
                  <a:latin typeface="Courier" charset="0"/>
                </a:rPr>
                <a:t>Enumeration </a:t>
              </a:r>
              <a:r>
                <a:rPr lang="en-US" altLang="en-US" sz="1800" dirty="0" err="1">
                  <a:solidFill>
                    <a:srgbClr val="000000"/>
                  </a:solidFill>
                  <a:latin typeface="Courier" charset="0"/>
                </a:rPr>
                <a:t>getZones</a:t>
              </a:r>
              <a:r>
                <a:rPr lang="en-US" altLang="en-US" sz="1800" dirty="0">
                  <a:solidFill>
                    <a:srgbClr val="000000"/>
                  </a:solidFill>
                  <a:latin typeface="Courier" charset="0"/>
                </a:rPr>
                <a:t>()</a:t>
              </a:r>
            </a:p>
            <a:p>
              <a:pPr algn="l"/>
              <a:r>
                <a:rPr lang="en-US" altLang="en-US" sz="1800" dirty="0">
                  <a:solidFill>
                    <a:srgbClr val="000000"/>
                  </a:solidFill>
                  <a:latin typeface="Courier" charset="0"/>
                </a:rPr>
                <a:t>Price </a:t>
              </a:r>
              <a:r>
                <a:rPr lang="en-US" altLang="en-US" sz="1800" dirty="0" err="1">
                  <a:solidFill>
                    <a:srgbClr val="000000"/>
                  </a:solidFill>
                  <a:latin typeface="Courier" charset="0"/>
                </a:rPr>
                <a:t>getPrice</a:t>
              </a:r>
              <a:r>
                <a:rPr lang="en-US" altLang="en-US" sz="1800" dirty="0">
                  <a:solidFill>
                    <a:srgbClr val="000000"/>
                  </a:solidFill>
                  <a:latin typeface="Courier" charset="0"/>
                </a:rPr>
                <a:t>(Zone)</a:t>
              </a:r>
            </a:p>
          </p:txBody>
        </p:sp>
        <p:grpSp>
          <p:nvGrpSpPr>
            <p:cNvPr id="45062" name="Group 6"/>
            <p:cNvGrpSpPr>
              <a:grpSpLocks/>
            </p:cNvGrpSpPr>
            <p:nvPr/>
          </p:nvGrpSpPr>
          <p:grpSpPr bwMode="auto">
            <a:xfrm>
              <a:off x="340" y="2845"/>
              <a:ext cx="2102" cy="282"/>
              <a:chOff x="554" y="1413"/>
              <a:chExt cx="1390" cy="282"/>
            </a:xfrm>
          </p:grpSpPr>
          <p:sp>
            <p:nvSpPr>
              <p:cNvPr id="45076" name="Rectangle 7"/>
              <p:cNvSpPr>
                <a:spLocks noChangeArrowheads="1"/>
              </p:cNvSpPr>
              <p:nvPr/>
            </p:nvSpPr>
            <p:spPr bwMode="auto">
              <a:xfrm>
                <a:off x="554" y="1413"/>
                <a:ext cx="1390" cy="28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77" name="Rectangle 8"/>
              <p:cNvSpPr>
                <a:spLocks noChangeArrowheads="1"/>
              </p:cNvSpPr>
              <p:nvPr/>
            </p:nvSpPr>
            <p:spPr bwMode="auto">
              <a:xfrm>
                <a:off x="877" y="1507"/>
                <a:ext cx="74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000000"/>
                    </a:solidFill>
                    <a:latin typeface="Courier" charset="0"/>
                  </a:rPr>
                  <a:t>TarifSchedule</a:t>
                </a:r>
              </a:p>
            </p:txBody>
          </p:sp>
        </p:grpSp>
        <p:sp>
          <p:nvSpPr>
            <p:cNvPr id="45063" name="Rectangle 9"/>
            <p:cNvSpPr>
              <a:spLocks noChangeArrowheads="1"/>
            </p:cNvSpPr>
            <p:nvPr/>
          </p:nvSpPr>
          <p:spPr bwMode="auto">
            <a:xfrm>
              <a:off x="339" y="3130"/>
              <a:ext cx="2103" cy="1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65" name="Line 22"/>
            <p:cNvSpPr>
              <a:spLocks noChangeShapeType="1"/>
            </p:cNvSpPr>
            <p:nvPr/>
          </p:nvSpPr>
          <p:spPr bwMode="auto">
            <a:xfrm>
              <a:off x="2440" y="3256"/>
              <a:ext cx="1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6" name="Text Box 29"/>
            <p:cNvSpPr txBox="1">
              <a:spLocks noChangeArrowheads="1"/>
            </p:cNvSpPr>
            <p:nvPr/>
          </p:nvSpPr>
          <p:spPr bwMode="auto">
            <a:xfrm>
              <a:off x="2521" y="3288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b="0">
                  <a:solidFill>
                    <a:schemeClr val="tx1"/>
                  </a:solidFill>
                </a:rPr>
                <a:t>*</a:t>
              </a:r>
              <a:endParaRPr lang="en-US" altLang="en-US" b="0"/>
            </a:p>
          </p:txBody>
        </p:sp>
        <p:sp>
          <p:nvSpPr>
            <p:cNvPr id="45067" name="Text Box 31"/>
            <p:cNvSpPr txBox="1">
              <a:spLocks noChangeArrowheads="1"/>
            </p:cNvSpPr>
            <p:nvPr/>
          </p:nvSpPr>
          <p:spPr bwMode="auto">
            <a:xfrm>
              <a:off x="3630" y="3304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b="0">
                  <a:solidFill>
                    <a:schemeClr val="tx1"/>
                  </a:solidFill>
                </a:rPr>
                <a:t>*</a:t>
              </a:r>
              <a:endParaRPr lang="en-US" altLang="en-US" b="0"/>
            </a:p>
          </p:txBody>
        </p:sp>
        <p:grpSp>
          <p:nvGrpSpPr>
            <p:cNvPr id="45068" name="Group 36"/>
            <p:cNvGrpSpPr>
              <a:grpSpLocks/>
            </p:cNvGrpSpPr>
            <p:nvPr/>
          </p:nvGrpSpPr>
          <p:grpSpPr bwMode="auto">
            <a:xfrm>
              <a:off x="3854" y="2911"/>
              <a:ext cx="1650" cy="282"/>
              <a:chOff x="554" y="1413"/>
              <a:chExt cx="1390" cy="282"/>
            </a:xfrm>
          </p:grpSpPr>
          <p:sp>
            <p:nvSpPr>
              <p:cNvPr id="45074" name="Rectangle 37"/>
              <p:cNvSpPr>
                <a:spLocks noChangeArrowheads="1"/>
              </p:cNvSpPr>
              <p:nvPr/>
            </p:nvSpPr>
            <p:spPr bwMode="auto">
              <a:xfrm>
                <a:off x="554" y="1413"/>
                <a:ext cx="1390" cy="28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75" name="Rectangle 38"/>
              <p:cNvSpPr>
                <a:spLocks noChangeArrowheads="1"/>
              </p:cNvSpPr>
              <p:nvPr/>
            </p:nvSpPr>
            <p:spPr bwMode="auto">
              <a:xfrm>
                <a:off x="1103" y="1507"/>
                <a:ext cx="29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000000"/>
                    </a:solidFill>
                    <a:latin typeface="Courier" charset="0"/>
                  </a:rPr>
                  <a:t>Trip</a:t>
                </a:r>
              </a:p>
            </p:txBody>
          </p:sp>
        </p:grpSp>
        <p:sp>
          <p:nvSpPr>
            <p:cNvPr id="45069" name="Rectangle 39"/>
            <p:cNvSpPr>
              <a:spLocks noChangeArrowheads="1"/>
            </p:cNvSpPr>
            <p:nvPr/>
          </p:nvSpPr>
          <p:spPr bwMode="auto">
            <a:xfrm>
              <a:off x="3854" y="3192"/>
              <a:ext cx="1649" cy="3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70" name="Rectangle 40"/>
            <p:cNvSpPr>
              <a:spLocks noChangeArrowheads="1"/>
            </p:cNvSpPr>
            <p:nvPr/>
          </p:nvSpPr>
          <p:spPr bwMode="auto">
            <a:xfrm>
              <a:off x="3854" y="3553"/>
              <a:ext cx="1649" cy="1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45071" name="Group 41"/>
            <p:cNvGrpSpPr>
              <a:grpSpLocks/>
            </p:cNvGrpSpPr>
            <p:nvPr/>
          </p:nvGrpSpPr>
          <p:grpSpPr bwMode="auto">
            <a:xfrm>
              <a:off x="3943" y="3174"/>
              <a:ext cx="1037" cy="361"/>
              <a:chOff x="1743" y="1368"/>
              <a:chExt cx="1325" cy="361"/>
            </a:xfrm>
          </p:grpSpPr>
          <p:sp>
            <p:nvSpPr>
              <p:cNvPr id="45072" name="Rectangle 42"/>
              <p:cNvSpPr>
                <a:spLocks noChangeArrowheads="1"/>
              </p:cNvSpPr>
              <p:nvPr/>
            </p:nvSpPr>
            <p:spPr bwMode="auto">
              <a:xfrm>
                <a:off x="1963" y="1368"/>
                <a:ext cx="88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73" name="Rectangle 43"/>
              <p:cNvSpPr>
                <a:spLocks noChangeArrowheads="1"/>
              </p:cNvSpPr>
              <p:nvPr/>
            </p:nvSpPr>
            <p:spPr bwMode="auto">
              <a:xfrm>
                <a:off x="1743" y="1383"/>
                <a:ext cx="1325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800" dirty="0" err="1">
                    <a:solidFill>
                      <a:srgbClr val="000000"/>
                    </a:solidFill>
                    <a:latin typeface="Courier" charset="0"/>
                  </a:rPr>
                  <a:t>zone:Zone</a:t>
                </a:r>
                <a:endParaRPr lang="en-US" altLang="en-US" sz="1800" dirty="0">
                  <a:solidFill>
                    <a:srgbClr val="000000"/>
                  </a:solidFill>
                  <a:latin typeface="Courier" charset="0"/>
                </a:endParaRPr>
              </a:p>
              <a:p>
                <a:r>
                  <a:rPr lang="en-US" altLang="en-US" sz="1800" dirty="0">
                    <a:solidFill>
                      <a:srgbClr val="000000"/>
                    </a:solidFill>
                    <a:latin typeface="Courier" charset="0"/>
                  </a:rPr>
                  <a:t>Price: Price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792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4311650"/>
            <a:ext cx="8001000" cy="6826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represents a </a:t>
            </a:r>
            <a:r>
              <a:rPr lang="en-US" alt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class encapsulates state </a:t>
            </a:r>
            <a:r>
              <a:rPr lang="en-US" altLang="en-US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000" b="1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lang="en-US" altLang="en-US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and behavior </a:t>
            </a:r>
            <a:r>
              <a:rPr lang="en-US" altLang="en-US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000" b="1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r>
              <a:rPr lang="en-US" altLang="en-US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410200" y="1797844"/>
            <a:ext cx="3635375" cy="1306512"/>
            <a:chOff x="3212" y="1405"/>
            <a:chExt cx="2290" cy="823"/>
          </a:xfrm>
        </p:grpSpPr>
        <p:sp>
          <p:nvSpPr>
            <p:cNvPr id="47131" name="Rectangle 17"/>
            <p:cNvSpPr>
              <a:spLocks noChangeArrowheads="1"/>
            </p:cNvSpPr>
            <p:nvPr/>
          </p:nvSpPr>
          <p:spPr bwMode="auto">
            <a:xfrm>
              <a:off x="3219" y="1858"/>
              <a:ext cx="2251" cy="3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7130" name="Rectangle 16"/>
            <p:cNvSpPr>
              <a:spLocks noChangeArrowheads="1"/>
            </p:cNvSpPr>
            <p:nvPr/>
          </p:nvSpPr>
          <p:spPr bwMode="auto">
            <a:xfrm>
              <a:off x="3214" y="1690"/>
              <a:ext cx="2251" cy="1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7127" name="Text Box 13"/>
            <p:cNvSpPr txBox="1">
              <a:spLocks noChangeArrowheads="1"/>
            </p:cNvSpPr>
            <p:nvPr/>
          </p:nvSpPr>
          <p:spPr bwMode="auto">
            <a:xfrm>
              <a:off x="3261" y="1647"/>
              <a:ext cx="2241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 dirty="0">
                  <a:solidFill>
                    <a:schemeClr val="accent1">
                      <a:lumMod val="50000"/>
                    </a:schemeClr>
                  </a:solidFill>
                  <a:latin typeface="Courier" charset="0"/>
                </a:rPr>
                <a:t>Table</a:t>
              </a:r>
              <a:r>
                <a:rPr lang="en-US" altLang="en-US" sz="1800" dirty="0">
                  <a:solidFill>
                    <a:srgbClr val="000000"/>
                  </a:solidFill>
                  <a:latin typeface="Courier" charset="0"/>
                </a:rPr>
                <a:t> zone2price</a:t>
              </a:r>
            </a:p>
            <a:p>
              <a:pPr algn="l"/>
              <a:r>
                <a:rPr lang="en-US" altLang="en-US" sz="1800" dirty="0">
                  <a:solidFill>
                    <a:schemeClr val="accent1">
                      <a:lumMod val="50000"/>
                    </a:schemeClr>
                  </a:solidFill>
                  <a:latin typeface="Courier" charset="0"/>
                </a:rPr>
                <a:t>Enumeration</a:t>
              </a:r>
              <a:r>
                <a:rPr lang="en-US" altLang="en-US" sz="1800" dirty="0">
                  <a:solidFill>
                    <a:srgbClr val="000000"/>
                  </a:solidFill>
                  <a:latin typeface="Courier" charset="0"/>
                </a:rPr>
                <a:t> </a:t>
              </a:r>
              <a:r>
                <a:rPr lang="en-US" altLang="en-US" sz="1800" dirty="0" err="1">
                  <a:solidFill>
                    <a:srgbClr val="000000"/>
                  </a:solidFill>
                  <a:latin typeface="Courier" charset="0"/>
                </a:rPr>
                <a:t>getZones</a:t>
              </a:r>
              <a:r>
                <a:rPr lang="en-US" altLang="en-US" sz="1800" dirty="0">
                  <a:solidFill>
                    <a:srgbClr val="000000"/>
                  </a:solidFill>
                  <a:latin typeface="Courier" charset="0"/>
                </a:rPr>
                <a:t>()</a:t>
              </a:r>
            </a:p>
            <a:p>
              <a:pPr algn="l"/>
              <a:r>
                <a:rPr lang="en-US" altLang="en-US" sz="1800" dirty="0">
                  <a:solidFill>
                    <a:schemeClr val="accent1">
                      <a:lumMod val="50000"/>
                    </a:schemeClr>
                  </a:solidFill>
                  <a:latin typeface="Courier" charset="0"/>
                </a:rPr>
                <a:t>Price </a:t>
              </a:r>
              <a:r>
                <a:rPr lang="en-US" altLang="en-US" sz="1800" dirty="0" err="1">
                  <a:solidFill>
                    <a:srgbClr val="000000"/>
                  </a:solidFill>
                  <a:latin typeface="Courier" charset="0"/>
                </a:rPr>
                <a:t>getPrice</a:t>
              </a:r>
              <a:r>
                <a:rPr lang="en-US" altLang="en-US" sz="1800" dirty="0">
                  <a:solidFill>
                    <a:srgbClr val="000000"/>
                  </a:solidFill>
                  <a:latin typeface="Courier" charset="0"/>
                </a:rPr>
                <a:t>(</a:t>
              </a:r>
              <a:r>
                <a:rPr lang="en-US" altLang="en-US" sz="1800" dirty="0">
                  <a:solidFill>
                    <a:schemeClr val="accent1">
                      <a:lumMod val="50000"/>
                    </a:schemeClr>
                  </a:solidFill>
                  <a:latin typeface="Courier" charset="0"/>
                </a:rPr>
                <a:t>Zone</a:t>
              </a:r>
              <a:r>
                <a:rPr lang="en-US" altLang="en-US" sz="1800" dirty="0">
                  <a:solidFill>
                    <a:srgbClr val="000000"/>
                  </a:solidFill>
                  <a:latin typeface="Courier" charset="0"/>
                </a:rPr>
                <a:t>)</a:t>
              </a:r>
            </a:p>
          </p:txBody>
        </p:sp>
        <p:sp>
          <p:nvSpPr>
            <p:cNvPr id="47128" name="Rectangle 14"/>
            <p:cNvSpPr>
              <a:spLocks noChangeArrowheads="1"/>
            </p:cNvSpPr>
            <p:nvPr/>
          </p:nvSpPr>
          <p:spPr bwMode="auto">
            <a:xfrm>
              <a:off x="3212" y="1405"/>
              <a:ext cx="2254" cy="2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7129" name="Rectangle 15"/>
            <p:cNvSpPr>
              <a:spLocks noChangeArrowheads="1"/>
            </p:cNvSpPr>
            <p:nvPr/>
          </p:nvSpPr>
          <p:spPr bwMode="auto">
            <a:xfrm>
              <a:off x="3777" y="1499"/>
              <a:ext cx="112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TarifSchedule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67459" y="1346200"/>
            <a:ext cx="4295775" cy="2222500"/>
            <a:chOff x="550" y="1056"/>
            <a:chExt cx="2706" cy="1400"/>
          </a:xfrm>
        </p:grpSpPr>
        <p:grpSp>
          <p:nvGrpSpPr>
            <p:cNvPr id="47117" name="Group 28"/>
            <p:cNvGrpSpPr>
              <a:grpSpLocks/>
            </p:cNvGrpSpPr>
            <p:nvPr/>
          </p:nvGrpSpPr>
          <p:grpSpPr bwMode="auto">
            <a:xfrm>
              <a:off x="550" y="1413"/>
              <a:ext cx="1416" cy="823"/>
              <a:chOff x="550" y="1413"/>
              <a:chExt cx="1416" cy="823"/>
            </a:xfrm>
          </p:grpSpPr>
          <p:sp>
            <p:nvSpPr>
              <p:cNvPr id="47124" name="Rectangle 10"/>
              <p:cNvSpPr>
                <a:spLocks noChangeArrowheads="1"/>
              </p:cNvSpPr>
              <p:nvPr/>
            </p:nvSpPr>
            <p:spPr bwMode="auto">
              <a:xfrm>
                <a:off x="553" y="1866"/>
                <a:ext cx="1393" cy="37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7123" name="Rectangle 9"/>
              <p:cNvSpPr>
                <a:spLocks noChangeArrowheads="1"/>
              </p:cNvSpPr>
              <p:nvPr/>
            </p:nvSpPr>
            <p:spPr bwMode="auto">
              <a:xfrm>
                <a:off x="550" y="1698"/>
                <a:ext cx="1394" cy="16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7121" name="Text Box 6"/>
              <p:cNvSpPr txBox="1">
                <a:spLocks noChangeArrowheads="1"/>
              </p:cNvSpPr>
              <p:nvPr/>
            </p:nvSpPr>
            <p:spPr bwMode="auto">
              <a:xfrm>
                <a:off x="584" y="1655"/>
                <a:ext cx="1382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800">
                    <a:solidFill>
                      <a:srgbClr val="000000"/>
                    </a:solidFill>
                    <a:latin typeface="Courier" charset="0"/>
                  </a:rPr>
                  <a:t>zone2price</a:t>
                </a:r>
              </a:p>
              <a:p>
                <a:pPr algn="l"/>
                <a:r>
                  <a:rPr lang="en-US" altLang="en-US" sz="1800">
                    <a:solidFill>
                      <a:srgbClr val="000000"/>
                    </a:solidFill>
                    <a:latin typeface="Courier" charset="0"/>
                  </a:rPr>
                  <a:t>getZones()</a:t>
                </a:r>
              </a:p>
              <a:p>
                <a:pPr algn="l"/>
                <a:r>
                  <a:rPr lang="en-US" altLang="en-US" sz="1800">
                    <a:solidFill>
                      <a:srgbClr val="000000"/>
                    </a:solidFill>
                    <a:latin typeface="Courier" charset="0"/>
                  </a:rPr>
                  <a:t>getPrice()</a:t>
                </a:r>
              </a:p>
            </p:txBody>
          </p:sp>
          <p:grpSp>
            <p:nvGrpSpPr>
              <p:cNvPr id="47122" name="Group 24"/>
              <p:cNvGrpSpPr>
                <a:grpSpLocks/>
              </p:cNvGrpSpPr>
              <p:nvPr/>
            </p:nvGrpSpPr>
            <p:grpSpPr bwMode="auto">
              <a:xfrm>
                <a:off x="554" y="1413"/>
                <a:ext cx="1390" cy="282"/>
                <a:chOff x="554" y="1413"/>
                <a:chExt cx="1390" cy="282"/>
              </a:xfrm>
            </p:grpSpPr>
            <p:sp>
              <p:nvSpPr>
                <p:cNvPr id="47125" name="Rectangle 7"/>
                <p:cNvSpPr>
                  <a:spLocks noChangeArrowheads="1"/>
                </p:cNvSpPr>
                <p:nvPr/>
              </p:nvSpPr>
              <p:spPr bwMode="auto">
                <a:xfrm>
                  <a:off x="554" y="1413"/>
                  <a:ext cx="1390" cy="28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  <a:extLst/>
              </p:spPr>
              <p:txBody>
                <a:bodyPr/>
                <a:lstStyle>
                  <a:lvl1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1pPr>
                  <a:lvl2pPr marL="37931725" indent="-37474525"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2pPr>
                  <a:lvl3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3pPr>
                  <a:lvl4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4pPr>
                  <a:lvl5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7126" name="Rectangle 8"/>
                <p:cNvSpPr>
                  <a:spLocks noChangeArrowheads="1"/>
                </p:cNvSpPr>
                <p:nvPr/>
              </p:nvSpPr>
              <p:spPr bwMode="auto">
                <a:xfrm>
                  <a:off x="687" y="1507"/>
                  <a:ext cx="1123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1pPr>
                  <a:lvl2pPr marL="37931725" indent="-37474525"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2pPr>
                  <a:lvl3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3pPr>
                  <a:lvl4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4pPr>
                  <a:lvl5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en-US" sz="1800">
                      <a:solidFill>
                        <a:srgbClr val="000000"/>
                      </a:solidFill>
                      <a:latin typeface="Courier" charset="0"/>
                    </a:rPr>
                    <a:t>TarifSchedule</a:t>
                  </a:r>
                </a:p>
              </p:txBody>
            </p:sp>
          </p:grpSp>
        </p:grpSp>
        <p:sp>
          <p:nvSpPr>
            <p:cNvPr id="47118" name="AutoShape 19"/>
            <p:cNvSpPr>
              <a:spLocks noChangeArrowheads="1"/>
            </p:cNvSpPr>
            <p:nvPr/>
          </p:nvSpPr>
          <p:spPr bwMode="auto">
            <a:xfrm>
              <a:off x="2312" y="1056"/>
              <a:ext cx="784" cy="384"/>
            </a:xfrm>
            <a:prstGeom prst="wedgeRoundRectCallout">
              <a:avLst>
                <a:gd name="adj1" fmla="val -91329"/>
                <a:gd name="adj2" fmla="val 86718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b="0" dirty="0">
                  <a:solidFill>
                    <a:srgbClr val="C00000"/>
                  </a:solidFill>
                </a:rPr>
                <a:t>Name</a:t>
              </a:r>
            </a:p>
          </p:txBody>
        </p:sp>
        <p:sp>
          <p:nvSpPr>
            <p:cNvPr id="47119" name="AutoShape 20"/>
            <p:cNvSpPr>
              <a:spLocks noChangeArrowheads="1"/>
            </p:cNvSpPr>
            <p:nvPr/>
          </p:nvSpPr>
          <p:spPr bwMode="auto">
            <a:xfrm>
              <a:off x="2168" y="1568"/>
              <a:ext cx="1064" cy="384"/>
            </a:xfrm>
            <a:prstGeom prst="wedgeRoundRectCallout">
              <a:avLst>
                <a:gd name="adj1" fmla="val -68421"/>
                <a:gd name="adj2" fmla="val 9634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b="0" dirty="0">
                  <a:solidFill>
                    <a:srgbClr val="C00000"/>
                  </a:solidFill>
                </a:rPr>
                <a:t>Attributes</a:t>
              </a:r>
            </a:p>
          </p:txBody>
        </p:sp>
        <p:sp>
          <p:nvSpPr>
            <p:cNvPr id="47120" name="AutoShape 21"/>
            <p:cNvSpPr>
              <a:spLocks noChangeArrowheads="1"/>
            </p:cNvSpPr>
            <p:nvPr/>
          </p:nvSpPr>
          <p:spPr bwMode="auto">
            <a:xfrm>
              <a:off x="2192" y="2072"/>
              <a:ext cx="1064" cy="384"/>
            </a:xfrm>
            <a:prstGeom prst="wedgeRoundRectCallout">
              <a:avLst>
                <a:gd name="adj1" fmla="val -72931"/>
                <a:gd name="adj2" fmla="val -59116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b="0" dirty="0">
                  <a:solidFill>
                    <a:srgbClr val="C00000"/>
                  </a:solidFill>
                </a:rPr>
                <a:t>Operations</a:t>
              </a:r>
            </a:p>
          </p:txBody>
        </p:sp>
      </p:grpSp>
      <p:sp>
        <p:nvSpPr>
          <p:cNvPr id="113687" name="AutoShape 23"/>
          <p:cNvSpPr>
            <a:spLocks noChangeArrowheads="1"/>
          </p:cNvSpPr>
          <p:nvPr/>
        </p:nvSpPr>
        <p:spPr bwMode="auto">
          <a:xfrm>
            <a:off x="6432550" y="3326606"/>
            <a:ext cx="1689100" cy="609600"/>
          </a:xfrm>
          <a:prstGeom prst="wedgeRoundRectCallout">
            <a:avLst>
              <a:gd name="adj1" fmla="val -74435"/>
              <a:gd name="adj2" fmla="val -94532"/>
              <a:gd name="adj3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b="0" dirty="0">
                <a:solidFill>
                  <a:srgbClr val="C00000"/>
                </a:solidFill>
              </a:rPr>
              <a:t>Signature</a:t>
            </a:r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825500" y="6015038"/>
            <a:ext cx="6688138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2000" b="0">
                <a:solidFill>
                  <a:schemeClr val="tx1"/>
                </a:solidFill>
                <a:latin typeface="Verdana" charset="0"/>
              </a:rPr>
              <a:t>The class name is the only mandatory information</a:t>
            </a:r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>
            <a:off x="1230313" y="5191125"/>
            <a:ext cx="65659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2000" b="0" dirty="0">
                <a:solidFill>
                  <a:schemeClr val="tx1"/>
                </a:solidFill>
                <a:latin typeface="Verdana" charset="0"/>
              </a:rPr>
              <a:t>Each attribute has a </a:t>
            </a:r>
            <a:r>
              <a:rPr lang="en-US" altLang="en-US" sz="2000" i="1" dirty="0">
                <a:solidFill>
                  <a:srgbClr val="C00000"/>
                </a:solidFill>
                <a:latin typeface="Verdana" charset="0"/>
              </a:rPr>
              <a:t>type</a:t>
            </a:r>
            <a:endParaRPr lang="en-US" altLang="en-US" sz="2000" b="0" dirty="0">
              <a:solidFill>
                <a:srgbClr val="C00000"/>
              </a:solidFill>
              <a:latin typeface="Verdana" charset="0"/>
            </a:endParaRPr>
          </a:p>
          <a:p>
            <a:pPr algn="l"/>
            <a:r>
              <a:rPr lang="en-US" altLang="en-US" sz="2000" b="0" dirty="0">
                <a:solidFill>
                  <a:schemeClr val="tx1"/>
                </a:solidFill>
                <a:latin typeface="Verdana" charset="0"/>
              </a:rPr>
              <a:t>Each operation has a </a:t>
            </a:r>
            <a:r>
              <a:rPr lang="en-US" altLang="en-US" sz="2000" i="1" dirty="0">
                <a:solidFill>
                  <a:srgbClr val="C00000"/>
                </a:solidFill>
                <a:latin typeface="Verdana" charset="0"/>
              </a:rPr>
              <a:t>signature</a:t>
            </a:r>
            <a:endParaRPr lang="en-US" altLang="en-US" b="0" dirty="0">
              <a:solidFill>
                <a:srgbClr val="C00000"/>
              </a:solidFill>
              <a:latin typeface="Times" charset="0"/>
            </a:endParaRPr>
          </a:p>
        </p:txBody>
      </p:sp>
      <p:sp>
        <p:nvSpPr>
          <p:cNvPr id="113695" name="AutoShape 31"/>
          <p:cNvSpPr>
            <a:spLocks noChangeArrowheads="1"/>
          </p:cNvSpPr>
          <p:nvPr/>
        </p:nvSpPr>
        <p:spPr bwMode="auto">
          <a:xfrm>
            <a:off x="4848225" y="1143000"/>
            <a:ext cx="1689100" cy="609600"/>
          </a:xfrm>
          <a:prstGeom prst="wedgeRoundRectCallout">
            <a:avLst>
              <a:gd name="adj1" fmla="val 2434"/>
              <a:gd name="adj2" fmla="val 130587"/>
              <a:gd name="adj3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b="0" dirty="0">
                <a:solidFill>
                  <a:srgbClr val="C00000"/>
                </a:solidFill>
              </a:rPr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311440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 autoUpdateAnimBg="0"/>
      <p:bldP spid="113687" grpId="0" animBg="1" autoUpdateAnimBg="0"/>
      <p:bldP spid="113693" grpId="0" build="p" autoUpdateAnimBg="0"/>
      <p:bldP spid="113694" grpId="0" build="p" autoUpdateAnimBg="0"/>
      <p:bldP spid="113695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Instances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3505200"/>
            <a:ext cx="7823201" cy="259079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altLang="en-US" sz="2000" b="1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represents a phenomenon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attributes are represented with their </a:t>
            </a:r>
            <a:r>
              <a:rPr lang="en-US" altLang="en-US" sz="2000" b="1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endParaRPr lang="en-US" altLang="en-US" sz="20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name of an instance is underlined 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name can contain only the class name of the instance (anonymous instance)</a:t>
            </a:r>
            <a:endParaRPr lang="en-US" alt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en-US" alt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071563" y="1392238"/>
            <a:ext cx="3556000" cy="1616075"/>
            <a:chOff x="1150" y="941"/>
            <a:chExt cx="2240" cy="1018"/>
          </a:xfrm>
        </p:grpSpPr>
        <p:sp>
          <p:nvSpPr>
            <p:cNvPr id="49167" name="Rectangle 11"/>
            <p:cNvSpPr>
              <a:spLocks noChangeArrowheads="1"/>
            </p:cNvSpPr>
            <p:nvPr/>
          </p:nvSpPr>
          <p:spPr bwMode="auto">
            <a:xfrm>
              <a:off x="1150" y="1221"/>
              <a:ext cx="2208" cy="73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165" name="Text Box 6"/>
            <p:cNvSpPr txBox="1">
              <a:spLocks noChangeArrowheads="1"/>
            </p:cNvSpPr>
            <p:nvPr/>
          </p:nvSpPr>
          <p:spPr bwMode="auto">
            <a:xfrm>
              <a:off x="1199" y="1183"/>
              <a:ext cx="2191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zone2price = {</a:t>
              </a:r>
            </a:p>
            <a:p>
              <a:pPr algn="l"/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{‘1’, 0.20},</a:t>
              </a:r>
              <a:br>
                <a:rPr lang="en-US" altLang="en-US" sz="1800">
                  <a:solidFill>
                    <a:srgbClr val="000000"/>
                  </a:solidFill>
                  <a:latin typeface="Courier" charset="0"/>
                </a:rPr>
              </a:br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{‘2’, 0.40},</a:t>
              </a:r>
            </a:p>
            <a:p>
              <a:pPr algn="l"/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{‘3’, 0.60}}</a:t>
              </a:r>
            </a:p>
          </p:txBody>
        </p:sp>
        <p:grpSp>
          <p:nvGrpSpPr>
            <p:cNvPr id="49166" name="Group 7"/>
            <p:cNvGrpSpPr>
              <a:grpSpLocks/>
            </p:cNvGrpSpPr>
            <p:nvPr/>
          </p:nvGrpSpPr>
          <p:grpSpPr bwMode="auto">
            <a:xfrm>
              <a:off x="1151" y="941"/>
              <a:ext cx="2204" cy="282"/>
              <a:chOff x="554" y="1413"/>
              <a:chExt cx="1390" cy="282"/>
            </a:xfrm>
          </p:grpSpPr>
          <p:sp>
            <p:nvSpPr>
              <p:cNvPr id="49168" name="Rectangle 8"/>
              <p:cNvSpPr>
                <a:spLocks noChangeArrowheads="1"/>
              </p:cNvSpPr>
              <p:nvPr/>
            </p:nvSpPr>
            <p:spPr bwMode="auto">
              <a:xfrm>
                <a:off x="554" y="1413"/>
                <a:ext cx="1390" cy="28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169" name="Rectangle 9"/>
              <p:cNvSpPr>
                <a:spLocks noChangeArrowheads="1"/>
              </p:cNvSpPr>
              <p:nvPr/>
            </p:nvSpPr>
            <p:spPr bwMode="auto">
              <a:xfrm>
                <a:off x="622" y="1507"/>
                <a:ext cx="125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800" u="sng">
                    <a:solidFill>
                      <a:srgbClr val="000000"/>
                    </a:solidFill>
                    <a:latin typeface="Courier" charset="0"/>
                  </a:rPr>
                  <a:t>tarif2006:TarifSchedule</a:t>
                </a:r>
              </a:p>
            </p:txBody>
          </p:sp>
        </p:grp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856163" y="1409700"/>
            <a:ext cx="3556000" cy="1616075"/>
            <a:chOff x="1150" y="941"/>
            <a:chExt cx="2240" cy="1018"/>
          </a:xfrm>
        </p:grpSpPr>
        <p:sp>
          <p:nvSpPr>
            <p:cNvPr id="49162" name="Rectangle 18"/>
            <p:cNvSpPr>
              <a:spLocks noChangeArrowheads="1"/>
            </p:cNvSpPr>
            <p:nvPr/>
          </p:nvSpPr>
          <p:spPr bwMode="auto">
            <a:xfrm>
              <a:off x="1150" y="1221"/>
              <a:ext cx="2208" cy="73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160" name="Text Box 14"/>
            <p:cNvSpPr txBox="1">
              <a:spLocks noChangeArrowheads="1"/>
            </p:cNvSpPr>
            <p:nvPr/>
          </p:nvSpPr>
          <p:spPr bwMode="auto">
            <a:xfrm>
              <a:off x="1199" y="1183"/>
              <a:ext cx="2191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zone2price = {</a:t>
              </a:r>
            </a:p>
            <a:p>
              <a:pPr algn="l"/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{‘1’, 0.20},</a:t>
              </a:r>
              <a:br>
                <a:rPr lang="en-US" altLang="en-US" sz="1800">
                  <a:solidFill>
                    <a:srgbClr val="000000"/>
                  </a:solidFill>
                  <a:latin typeface="Courier" charset="0"/>
                </a:rPr>
              </a:br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{‘2’, 0.40},</a:t>
              </a:r>
            </a:p>
            <a:p>
              <a:pPr algn="l"/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{‘3’, 0.60}}</a:t>
              </a:r>
            </a:p>
          </p:txBody>
        </p:sp>
        <p:grpSp>
          <p:nvGrpSpPr>
            <p:cNvPr id="49161" name="Group 15"/>
            <p:cNvGrpSpPr>
              <a:grpSpLocks/>
            </p:cNvGrpSpPr>
            <p:nvPr/>
          </p:nvGrpSpPr>
          <p:grpSpPr bwMode="auto">
            <a:xfrm>
              <a:off x="1151" y="941"/>
              <a:ext cx="2204" cy="282"/>
              <a:chOff x="554" y="1413"/>
              <a:chExt cx="1390" cy="282"/>
            </a:xfrm>
          </p:grpSpPr>
          <p:sp>
            <p:nvSpPr>
              <p:cNvPr id="49163" name="Rectangle 16"/>
              <p:cNvSpPr>
                <a:spLocks noChangeArrowheads="1"/>
              </p:cNvSpPr>
              <p:nvPr/>
            </p:nvSpPr>
            <p:spPr bwMode="auto">
              <a:xfrm>
                <a:off x="554" y="1413"/>
                <a:ext cx="1390" cy="28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164" name="Rectangle 17"/>
              <p:cNvSpPr>
                <a:spLocks noChangeArrowheads="1"/>
              </p:cNvSpPr>
              <p:nvPr/>
            </p:nvSpPr>
            <p:spPr bwMode="auto">
              <a:xfrm>
                <a:off x="867" y="1507"/>
                <a:ext cx="76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800" u="sng">
                    <a:solidFill>
                      <a:srgbClr val="000000"/>
                    </a:solidFill>
                    <a:latin typeface="Courier" charset="0"/>
                  </a:rPr>
                  <a:t>:TarifSchedule</a:t>
                </a:r>
              </a:p>
            </p:txBody>
          </p:sp>
        </p:grpSp>
      </p:grpSp>
      <p:sp>
        <p:nvSpPr>
          <p:cNvPr id="49158" name="Rectangle 19"/>
          <p:cNvSpPr>
            <a:spLocks noChangeArrowheads="1"/>
          </p:cNvSpPr>
          <p:nvPr/>
        </p:nvSpPr>
        <p:spPr bwMode="auto">
          <a:xfrm>
            <a:off x="381000" y="4718050"/>
            <a:ext cx="8255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endParaRPr lang="en-US" altLang="en-US" b="0">
              <a:solidFill>
                <a:schemeClr val="tx1"/>
              </a:solidFill>
              <a:latin typeface="Times" charset="0"/>
            </a:endParaRPr>
          </a:p>
          <a:p>
            <a:pPr algn="l"/>
            <a:endParaRPr lang="en-US" altLang="en-US" sz="2000" b="0">
              <a:solidFill>
                <a:schemeClr val="tx1"/>
              </a:solidFill>
              <a:latin typeface="Verdana" charset="0"/>
            </a:endParaRPr>
          </a:p>
          <a:p>
            <a:pPr algn="l"/>
            <a:endParaRPr lang="en-US" altLang="en-US" b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18804" name="Line 20"/>
          <p:cNvSpPr>
            <a:spLocks noChangeShapeType="1"/>
          </p:cNvSpPr>
          <p:nvPr/>
        </p:nvSpPr>
        <p:spPr bwMode="auto">
          <a:xfrm flipH="1" flipV="1">
            <a:off x="2747827" y="2577737"/>
            <a:ext cx="833573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9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0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Actor vs Class vs Object</a:t>
            </a:r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6934199" cy="4876800"/>
          </a:xfrm>
        </p:spPr>
        <p:txBody>
          <a:bodyPr/>
          <a:lstStyle/>
          <a:p>
            <a:endParaRPr lang="en-US" altLang="en-US" dirty="0" smtClean="0"/>
          </a:p>
          <a:p>
            <a:r>
              <a:rPr lang="en-US" altLang="en-US" b="1" dirty="0" smtClean="0">
                <a:solidFill>
                  <a:srgbClr val="C00000"/>
                </a:solidFill>
              </a:rPr>
              <a:t>Actor </a:t>
            </a:r>
          </a:p>
          <a:p>
            <a:pPr lvl="1"/>
            <a:r>
              <a:rPr lang="en-US" altLang="en-US" dirty="0" smtClean="0">
                <a:ea typeface="ＭＳ Ｐゴシック" charset="-128"/>
              </a:rPr>
              <a:t>An </a:t>
            </a:r>
            <a:r>
              <a:rPr lang="en-US" altLang="en-US" dirty="0" smtClean="0">
                <a:solidFill>
                  <a:srgbClr val="C00000"/>
                </a:solidFill>
                <a:ea typeface="ＭＳ Ｐゴシック" charset="-128"/>
              </a:rPr>
              <a:t>entity outside the system </a:t>
            </a:r>
            <a:r>
              <a:rPr lang="en-US" altLang="en-US" dirty="0" smtClean="0">
                <a:ea typeface="ＭＳ Ｐゴシック" charset="-128"/>
              </a:rPr>
              <a:t>to be modeled, </a:t>
            </a:r>
            <a:r>
              <a:rPr lang="en-US" altLang="en-US" dirty="0" smtClean="0">
                <a:solidFill>
                  <a:srgbClr val="C00000"/>
                </a:solidFill>
                <a:ea typeface="ＭＳ Ｐゴシック" charset="-128"/>
              </a:rPr>
              <a:t>interacting</a:t>
            </a:r>
            <a:r>
              <a:rPr lang="en-US" altLang="en-US" dirty="0" smtClean="0">
                <a:ea typeface="ＭＳ Ｐゴシック" charset="-128"/>
              </a:rPr>
              <a:t> with the system (“Passenger”)</a:t>
            </a:r>
          </a:p>
          <a:p>
            <a:r>
              <a:rPr lang="en-US" altLang="en-US" b="1" dirty="0" smtClean="0">
                <a:solidFill>
                  <a:srgbClr val="C00000"/>
                </a:solidFill>
              </a:rPr>
              <a:t>Class</a:t>
            </a:r>
          </a:p>
          <a:p>
            <a:pPr lvl="1"/>
            <a:r>
              <a:rPr lang="en-US" altLang="en-US" dirty="0" smtClean="0">
                <a:ea typeface="ＭＳ Ｐゴシック" charset="-128"/>
              </a:rPr>
              <a:t>An </a:t>
            </a:r>
            <a:r>
              <a:rPr lang="en-US" altLang="en-US" dirty="0" smtClean="0">
                <a:solidFill>
                  <a:srgbClr val="C00000"/>
                </a:solidFill>
                <a:ea typeface="ＭＳ Ｐゴシック" charset="-128"/>
              </a:rPr>
              <a:t>abstraction</a:t>
            </a:r>
            <a:r>
              <a:rPr lang="en-US" altLang="en-US" dirty="0" smtClean="0">
                <a:ea typeface="ＭＳ Ｐゴシック" charset="-128"/>
              </a:rPr>
              <a:t> modeling </a:t>
            </a:r>
            <a:r>
              <a:rPr lang="en-US" altLang="en-US" dirty="0" smtClean="0">
                <a:solidFill>
                  <a:srgbClr val="C00000"/>
                </a:solidFill>
                <a:ea typeface="ＭＳ Ｐゴシック" charset="-128"/>
              </a:rPr>
              <a:t>an entity in the application</a:t>
            </a:r>
            <a:r>
              <a:rPr lang="en-US" altLang="en-US" dirty="0" smtClean="0">
                <a:ea typeface="ＭＳ Ｐゴシック" charset="-128"/>
              </a:rPr>
              <a:t> or </a:t>
            </a:r>
            <a:r>
              <a:rPr lang="en-US" altLang="en-US" dirty="0" smtClean="0">
                <a:solidFill>
                  <a:srgbClr val="C00000"/>
                </a:solidFill>
                <a:ea typeface="ＭＳ Ｐゴシック" charset="-128"/>
              </a:rPr>
              <a:t>solution</a:t>
            </a:r>
            <a:r>
              <a:rPr lang="en-US" altLang="en-US" dirty="0" smtClean="0">
                <a:ea typeface="ＭＳ Ｐゴシック" charset="-128"/>
              </a:rPr>
              <a:t> domain</a:t>
            </a:r>
          </a:p>
          <a:p>
            <a:pPr lvl="1"/>
            <a:r>
              <a:rPr lang="en-US" altLang="en-US" dirty="0" smtClean="0">
                <a:ea typeface="ＭＳ Ｐゴシック" charset="-128"/>
              </a:rPr>
              <a:t>The class is part of the system model (“User”, “Ticket distributor”, “Server”)</a:t>
            </a:r>
          </a:p>
          <a:p>
            <a:r>
              <a:rPr lang="en-US" altLang="en-US" b="1" dirty="0" smtClean="0">
                <a:solidFill>
                  <a:srgbClr val="C00000"/>
                </a:solidFill>
              </a:rPr>
              <a:t>Object</a:t>
            </a:r>
          </a:p>
          <a:p>
            <a:pPr lvl="1"/>
            <a:r>
              <a:rPr lang="en-US" altLang="en-US" dirty="0" smtClean="0">
                <a:ea typeface="ＭＳ Ｐゴシック" charset="-128"/>
              </a:rPr>
              <a:t>A specific </a:t>
            </a:r>
            <a:r>
              <a:rPr lang="en-US" altLang="en-US" dirty="0" smtClean="0">
                <a:solidFill>
                  <a:srgbClr val="C00000"/>
                </a:solidFill>
                <a:ea typeface="ＭＳ Ｐゴシック" charset="-128"/>
              </a:rPr>
              <a:t>instance of a class </a:t>
            </a:r>
            <a:r>
              <a:rPr lang="en-US" altLang="en-US" dirty="0" smtClean="0">
                <a:ea typeface="ＭＳ Ｐゴシック" charset="-128"/>
              </a:rPr>
              <a:t>(“Joe, the passenger who is purchasing a ticket from the ticket distributor”).  </a:t>
            </a:r>
          </a:p>
        </p:txBody>
      </p:sp>
    </p:spTree>
    <p:extLst>
      <p:ext uri="{BB962C8B-B14F-4D97-AF65-F5344CB8AC3E}">
        <p14:creationId xmlns:p14="http://schemas.microsoft.com/office/powerpoint/2010/main" val="19897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Associations</a:t>
            </a:r>
          </a:p>
        </p:txBody>
      </p:sp>
      <p:sp>
        <p:nvSpPr>
          <p:cNvPr id="115756" name="Rectangle 44"/>
          <p:cNvSpPr>
            <a:spLocks noChangeArrowheads="1"/>
          </p:cNvSpPr>
          <p:nvPr/>
        </p:nvSpPr>
        <p:spPr bwMode="auto">
          <a:xfrm>
            <a:off x="567826" y="3886200"/>
            <a:ext cx="8255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endParaRPr lang="en-US" altLang="en-US" b="0" dirty="0">
              <a:solidFill>
                <a:schemeClr val="tx1"/>
              </a:solidFill>
              <a:latin typeface="Times" charset="0"/>
            </a:endParaRPr>
          </a:p>
          <a:p>
            <a:r>
              <a:rPr lang="en-US" alt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Associations denote 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relationships</a:t>
            </a:r>
            <a:r>
              <a:rPr lang="en-US" alt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between </a:t>
            </a:r>
            <a:r>
              <a:rPr lang="en-US" altLang="en-US" b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</a:p>
          <a:p>
            <a:pPr algn="l"/>
            <a:endParaRPr lang="en-US" altLang="en-US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en-US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b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multiplicity</a:t>
            </a:r>
            <a:r>
              <a:rPr lang="en-US" alt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an association end denotes how many objects the instance of a class can legitimately reference.</a:t>
            </a:r>
          </a:p>
        </p:txBody>
      </p:sp>
      <p:grpSp>
        <p:nvGrpSpPr>
          <p:cNvPr id="25" name="Group 47"/>
          <p:cNvGrpSpPr>
            <a:grpSpLocks/>
          </p:cNvGrpSpPr>
          <p:nvPr/>
        </p:nvGrpSpPr>
        <p:grpSpPr bwMode="auto">
          <a:xfrm>
            <a:off x="381000" y="1524000"/>
            <a:ext cx="8199437" cy="1419225"/>
            <a:chOff x="339" y="2845"/>
            <a:chExt cx="5165" cy="894"/>
          </a:xfrm>
        </p:grpSpPr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339" y="3298"/>
              <a:ext cx="2101" cy="3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385" y="3087"/>
              <a:ext cx="2085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 dirty="0">
                  <a:solidFill>
                    <a:schemeClr val="tx1"/>
                  </a:solidFill>
                  <a:latin typeface="Courier" charset="0"/>
                </a:rPr>
                <a:t>Table</a:t>
              </a:r>
              <a:r>
                <a:rPr lang="en-US" altLang="en-US" sz="1800" dirty="0">
                  <a:solidFill>
                    <a:srgbClr val="000000"/>
                  </a:solidFill>
                  <a:latin typeface="Courier" charset="0"/>
                </a:rPr>
                <a:t> zone2price</a:t>
              </a:r>
            </a:p>
            <a:p>
              <a:pPr algn="l"/>
              <a:r>
                <a:rPr lang="en-US" altLang="en-US" sz="1800" dirty="0">
                  <a:solidFill>
                    <a:srgbClr val="000000"/>
                  </a:solidFill>
                  <a:latin typeface="Courier" charset="0"/>
                </a:rPr>
                <a:t>Enumeration </a:t>
              </a:r>
              <a:r>
                <a:rPr lang="en-US" altLang="en-US" sz="1800" dirty="0" err="1">
                  <a:solidFill>
                    <a:srgbClr val="000000"/>
                  </a:solidFill>
                  <a:latin typeface="Courier" charset="0"/>
                </a:rPr>
                <a:t>getZones</a:t>
              </a:r>
              <a:r>
                <a:rPr lang="en-US" altLang="en-US" sz="1800" dirty="0">
                  <a:solidFill>
                    <a:srgbClr val="000000"/>
                  </a:solidFill>
                  <a:latin typeface="Courier" charset="0"/>
                </a:rPr>
                <a:t>()</a:t>
              </a:r>
            </a:p>
            <a:p>
              <a:pPr algn="l"/>
              <a:r>
                <a:rPr lang="en-US" altLang="en-US" sz="1800" dirty="0">
                  <a:solidFill>
                    <a:srgbClr val="000000"/>
                  </a:solidFill>
                  <a:latin typeface="Courier" charset="0"/>
                </a:rPr>
                <a:t>Price </a:t>
              </a:r>
              <a:r>
                <a:rPr lang="en-US" altLang="en-US" sz="1800" dirty="0" err="1">
                  <a:solidFill>
                    <a:srgbClr val="000000"/>
                  </a:solidFill>
                  <a:latin typeface="Courier" charset="0"/>
                </a:rPr>
                <a:t>getPrice</a:t>
              </a:r>
              <a:r>
                <a:rPr lang="en-US" altLang="en-US" sz="1800" dirty="0">
                  <a:solidFill>
                    <a:srgbClr val="000000"/>
                  </a:solidFill>
                  <a:latin typeface="Courier" charset="0"/>
                </a:rPr>
                <a:t>(Zone)</a:t>
              </a:r>
            </a:p>
          </p:txBody>
        </p:sp>
        <p:grpSp>
          <p:nvGrpSpPr>
            <p:cNvPr id="28" name="Group 6"/>
            <p:cNvGrpSpPr>
              <a:grpSpLocks/>
            </p:cNvGrpSpPr>
            <p:nvPr/>
          </p:nvGrpSpPr>
          <p:grpSpPr bwMode="auto">
            <a:xfrm>
              <a:off x="340" y="2845"/>
              <a:ext cx="2102" cy="282"/>
              <a:chOff x="554" y="1413"/>
              <a:chExt cx="1390" cy="282"/>
            </a:xfrm>
          </p:grpSpPr>
          <p:sp>
            <p:nvSpPr>
              <p:cNvPr id="41" name="Rectangle 7"/>
              <p:cNvSpPr>
                <a:spLocks noChangeArrowheads="1"/>
              </p:cNvSpPr>
              <p:nvPr/>
            </p:nvSpPr>
            <p:spPr bwMode="auto">
              <a:xfrm>
                <a:off x="554" y="1413"/>
                <a:ext cx="1390" cy="28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" name="Rectangle 8"/>
              <p:cNvSpPr>
                <a:spLocks noChangeArrowheads="1"/>
              </p:cNvSpPr>
              <p:nvPr/>
            </p:nvSpPr>
            <p:spPr bwMode="auto">
              <a:xfrm>
                <a:off x="877" y="1507"/>
                <a:ext cx="74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000000"/>
                    </a:solidFill>
                    <a:latin typeface="Courier" charset="0"/>
                  </a:rPr>
                  <a:t>TarifSchedule</a:t>
                </a:r>
              </a:p>
            </p:txBody>
          </p:sp>
        </p:grpSp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339" y="3130"/>
              <a:ext cx="2103" cy="1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" name="Line 22"/>
            <p:cNvSpPr>
              <a:spLocks noChangeShapeType="1"/>
            </p:cNvSpPr>
            <p:nvPr/>
          </p:nvSpPr>
          <p:spPr bwMode="auto">
            <a:xfrm>
              <a:off x="2440" y="3256"/>
              <a:ext cx="1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2521" y="3288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b="0">
                  <a:solidFill>
                    <a:schemeClr val="tx1"/>
                  </a:solidFill>
                </a:rPr>
                <a:t>*</a:t>
              </a:r>
              <a:endParaRPr lang="en-US" altLang="en-US" b="0"/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3630" y="3304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b="0">
                  <a:solidFill>
                    <a:schemeClr val="tx1"/>
                  </a:solidFill>
                </a:rPr>
                <a:t>*</a:t>
              </a:r>
              <a:endParaRPr lang="en-US" altLang="en-US" b="0"/>
            </a:p>
          </p:txBody>
        </p:sp>
        <p:grpSp>
          <p:nvGrpSpPr>
            <p:cNvPr id="33" name="Group 36"/>
            <p:cNvGrpSpPr>
              <a:grpSpLocks/>
            </p:cNvGrpSpPr>
            <p:nvPr/>
          </p:nvGrpSpPr>
          <p:grpSpPr bwMode="auto">
            <a:xfrm>
              <a:off x="3854" y="2911"/>
              <a:ext cx="1650" cy="282"/>
              <a:chOff x="554" y="1413"/>
              <a:chExt cx="1390" cy="282"/>
            </a:xfrm>
          </p:grpSpPr>
          <p:sp>
            <p:nvSpPr>
              <p:cNvPr id="39" name="Rectangle 37"/>
              <p:cNvSpPr>
                <a:spLocks noChangeArrowheads="1"/>
              </p:cNvSpPr>
              <p:nvPr/>
            </p:nvSpPr>
            <p:spPr bwMode="auto">
              <a:xfrm>
                <a:off x="554" y="1413"/>
                <a:ext cx="1390" cy="28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" name="Rectangle 38"/>
              <p:cNvSpPr>
                <a:spLocks noChangeArrowheads="1"/>
              </p:cNvSpPr>
              <p:nvPr/>
            </p:nvSpPr>
            <p:spPr bwMode="auto">
              <a:xfrm>
                <a:off x="1103" y="1507"/>
                <a:ext cx="44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800" dirty="0" err="1" smtClean="0">
                    <a:solidFill>
                      <a:srgbClr val="000000"/>
                    </a:solidFill>
                    <a:latin typeface="Courier" charset="0"/>
                  </a:rPr>
                  <a:t>TripLeg</a:t>
                </a:r>
                <a:endParaRPr lang="en-US" altLang="en-US" sz="1800" dirty="0">
                  <a:solidFill>
                    <a:srgbClr val="000000"/>
                  </a:solidFill>
                  <a:latin typeface="Courier" charset="0"/>
                </a:endParaRPr>
              </a:p>
            </p:txBody>
          </p:sp>
        </p:grp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3854" y="3192"/>
              <a:ext cx="1649" cy="3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" name="Rectangle 40"/>
            <p:cNvSpPr>
              <a:spLocks noChangeArrowheads="1"/>
            </p:cNvSpPr>
            <p:nvPr/>
          </p:nvSpPr>
          <p:spPr bwMode="auto">
            <a:xfrm>
              <a:off x="3854" y="3553"/>
              <a:ext cx="1649" cy="1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36" name="Group 41"/>
            <p:cNvGrpSpPr>
              <a:grpSpLocks/>
            </p:cNvGrpSpPr>
            <p:nvPr/>
          </p:nvGrpSpPr>
          <p:grpSpPr bwMode="auto">
            <a:xfrm>
              <a:off x="3943" y="3174"/>
              <a:ext cx="1037" cy="361"/>
              <a:chOff x="1743" y="1368"/>
              <a:chExt cx="1325" cy="361"/>
            </a:xfrm>
          </p:grpSpPr>
          <p:sp>
            <p:nvSpPr>
              <p:cNvPr id="37" name="Rectangle 42"/>
              <p:cNvSpPr>
                <a:spLocks noChangeArrowheads="1"/>
              </p:cNvSpPr>
              <p:nvPr/>
            </p:nvSpPr>
            <p:spPr bwMode="auto">
              <a:xfrm>
                <a:off x="1963" y="1368"/>
                <a:ext cx="88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" name="Rectangle 43"/>
              <p:cNvSpPr>
                <a:spLocks noChangeArrowheads="1"/>
              </p:cNvSpPr>
              <p:nvPr/>
            </p:nvSpPr>
            <p:spPr bwMode="auto">
              <a:xfrm>
                <a:off x="1743" y="1383"/>
                <a:ext cx="1325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800" dirty="0" err="1">
                    <a:solidFill>
                      <a:srgbClr val="000000"/>
                    </a:solidFill>
                    <a:latin typeface="Courier" charset="0"/>
                  </a:rPr>
                  <a:t>zone:Zone</a:t>
                </a:r>
                <a:endParaRPr lang="en-US" altLang="en-US" sz="1800" dirty="0">
                  <a:solidFill>
                    <a:srgbClr val="000000"/>
                  </a:solidFill>
                  <a:latin typeface="Courier" charset="0"/>
                </a:endParaRPr>
              </a:p>
              <a:p>
                <a:r>
                  <a:rPr lang="en-US" altLang="en-US" sz="1800" dirty="0">
                    <a:solidFill>
                      <a:srgbClr val="000000"/>
                    </a:solidFill>
                    <a:latin typeface="Courier" charset="0"/>
                  </a:rPr>
                  <a:t>Price: Price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110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1-to-1 and 1-to-many Associations</a:t>
            </a:r>
          </a:p>
        </p:txBody>
      </p:sp>
      <p:sp>
        <p:nvSpPr>
          <p:cNvPr id="148497" name="Rectangle 17"/>
          <p:cNvSpPr>
            <a:spLocks noChangeArrowheads="1"/>
          </p:cNvSpPr>
          <p:nvPr/>
        </p:nvSpPr>
        <p:spPr bwMode="auto">
          <a:xfrm>
            <a:off x="3041650" y="3038475"/>
            <a:ext cx="279884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1-to-1 association</a:t>
            </a:r>
          </a:p>
        </p:txBody>
      </p:sp>
      <p:sp>
        <p:nvSpPr>
          <p:cNvPr id="148498" name="Rectangle 18"/>
          <p:cNvSpPr>
            <a:spLocks noChangeArrowheads="1"/>
          </p:cNvSpPr>
          <p:nvPr/>
        </p:nvSpPr>
        <p:spPr bwMode="auto">
          <a:xfrm>
            <a:off x="2981325" y="5870575"/>
            <a:ext cx="3432029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1-to-many association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384300" y="3554412"/>
            <a:ext cx="6197600" cy="2082800"/>
            <a:chOff x="872" y="2088"/>
            <a:chExt cx="3904" cy="1312"/>
          </a:xfrm>
        </p:grpSpPr>
        <p:grpSp>
          <p:nvGrpSpPr>
            <p:cNvPr id="55317" name="Group 34"/>
            <p:cNvGrpSpPr>
              <a:grpSpLocks/>
            </p:cNvGrpSpPr>
            <p:nvPr/>
          </p:nvGrpSpPr>
          <p:grpSpPr bwMode="auto">
            <a:xfrm>
              <a:off x="872" y="2088"/>
              <a:ext cx="3904" cy="1312"/>
              <a:chOff x="872" y="2088"/>
              <a:chExt cx="3904" cy="1312"/>
            </a:xfrm>
          </p:grpSpPr>
          <p:sp>
            <p:nvSpPr>
              <p:cNvPr id="55319" name="Rectangle 10"/>
              <p:cNvSpPr>
                <a:spLocks noChangeArrowheads="1"/>
              </p:cNvSpPr>
              <p:nvPr/>
            </p:nvSpPr>
            <p:spPr bwMode="auto">
              <a:xfrm>
                <a:off x="872" y="2264"/>
                <a:ext cx="688" cy="105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5320" name="Rectangle 11"/>
              <p:cNvSpPr>
                <a:spLocks noChangeArrowheads="1"/>
              </p:cNvSpPr>
              <p:nvPr/>
            </p:nvSpPr>
            <p:spPr bwMode="auto">
              <a:xfrm>
                <a:off x="937" y="2459"/>
                <a:ext cx="61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600">
                    <a:solidFill>
                      <a:srgbClr val="000000"/>
                    </a:solidFill>
                  </a:rPr>
                  <a:t>Polygon</a:t>
                </a:r>
              </a:p>
            </p:txBody>
          </p:sp>
          <p:sp>
            <p:nvSpPr>
              <p:cNvPr id="55321" name="Rectangle 12"/>
              <p:cNvSpPr>
                <a:spLocks noChangeArrowheads="1"/>
              </p:cNvSpPr>
              <p:nvPr/>
            </p:nvSpPr>
            <p:spPr bwMode="auto">
              <a:xfrm>
                <a:off x="884" y="3035"/>
                <a:ext cx="477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600" b="0">
                    <a:solidFill>
                      <a:srgbClr val="000000"/>
                    </a:solidFill>
                  </a:rPr>
                  <a:t>draw()</a:t>
                </a:r>
              </a:p>
            </p:txBody>
          </p:sp>
          <p:sp>
            <p:nvSpPr>
              <p:cNvPr id="55322" name="Rectangle 13"/>
              <p:cNvSpPr>
                <a:spLocks noChangeArrowheads="1"/>
              </p:cNvSpPr>
              <p:nvPr/>
            </p:nvSpPr>
            <p:spPr bwMode="auto">
              <a:xfrm>
                <a:off x="3992" y="2088"/>
                <a:ext cx="784" cy="131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5323" name="Rectangle 14"/>
              <p:cNvSpPr>
                <a:spLocks noChangeArrowheads="1"/>
              </p:cNvSpPr>
              <p:nvPr/>
            </p:nvSpPr>
            <p:spPr bwMode="auto">
              <a:xfrm>
                <a:off x="4187" y="2275"/>
                <a:ext cx="43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600">
                    <a:solidFill>
                      <a:srgbClr val="000000"/>
                    </a:solidFill>
                  </a:rPr>
                  <a:t>Point</a:t>
                </a:r>
              </a:p>
            </p:txBody>
          </p:sp>
          <p:sp>
            <p:nvSpPr>
              <p:cNvPr id="55324" name="Rectangle 15"/>
              <p:cNvSpPr>
                <a:spLocks noChangeArrowheads="1"/>
              </p:cNvSpPr>
              <p:nvPr/>
            </p:nvSpPr>
            <p:spPr bwMode="auto">
              <a:xfrm>
                <a:off x="4004" y="2691"/>
                <a:ext cx="648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600" b="0">
                    <a:solidFill>
                      <a:srgbClr val="000000"/>
                    </a:solidFill>
                  </a:rPr>
                  <a:t>x: Integer</a:t>
                </a:r>
              </a:p>
            </p:txBody>
          </p:sp>
          <p:sp>
            <p:nvSpPr>
              <p:cNvPr id="55325" name="Rectangle 16"/>
              <p:cNvSpPr>
                <a:spLocks noChangeArrowheads="1"/>
              </p:cNvSpPr>
              <p:nvPr/>
            </p:nvSpPr>
            <p:spPr bwMode="auto">
              <a:xfrm>
                <a:off x="4004" y="2955"/>
                <a:ext cx="648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600" b="0">
                    <a:solidFill>
                      <a:srgbClr val="000000"/>
                    </a:solidFill>
                  </a:rPr>
                  <a:t>y: Integer</a:t>
                </a:r>
              </a:p>
            </p:txBody>
          </p:sp>
          <p:sp>
            <p:nvSpPr>
              <p:cNvPr id="55326" name="Line 24"/>
              <p:cNvSpPr>
                <a:spLocks noChangeShapeType="1"/>
              </p:cNvSpPr>
              <p:nvPr/>
            </p:nvSpPr>
            <p:spPr bwMode="auto">
              <a:xfrm>
                <a:off x="880" y="2676"/>
                <a:ext cx="6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27" name="Line 25"/>
              <p:cNvSpPr>
                <a:spLocks noChangeShapeType="1"/>
              </p:cNvSpPr>
              <p:nvPr/>
            </p:nvSpPr>
            <p:spPr bwMode="auto">
              <a:xfrm>
                <a:off x="880" y="2916"/>
                <a:ext cx="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28" name="Line 26"/>
              <p:cNvSpPr>
                <a:spLocks noChangeShapeType="1"/>
              </p:cNvSpPr>
              <p:nvPr/>
            </p:nvSpPr>
            <p:spPr bwMode="auto">
              <a:xfrm flipH="1">
                <a:off x="1572" y="2652"/>
                <a:ext cx="24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29" name="Line 27"/>
              <p:cNvSpPr>
                <a:spLocks noChangeShapeType="1"/>
              </p:cNvSpPr>
              <p:nvPr/>
            </p:nvSpPr>
            <p:spPr bwMode="auto">
              <a:xfrm>
                <a:off x="3988" y="2544"/>
                <a:ext cx="7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30" name="Line 28"/>
              <p:cNvSpPr>
                <a:spLocks noChangeShapeType="1"/>
              </p:cNvSpPr>
              <p:nvPr/>
            </p:nvSpPr>
            <p:spPr bwMode="auto">
              <a:xfrm>
                <a:off x="3988" y="3204"/>
                <a:ext cx="7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318" name="Rectangle 29"/>
            <p:cNvSpPr>
              <a:spLocks noChangeArrowheads="1"/>
            </p:cNvSpPr>
            <p:nvPr/>
          </p:nvSpPr>
          <p:spPr bwMode="auto">
            <a:xfrm>
              <a:off x="3641" y="2392"/>
              <a:ext cx="23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4000">
                  <a:solidFill>
                    <a:schemeClr val="tx1"/>
                  </a:solidFill>
                </a:rPr>
                <a:t>*</a:t>
              </a:r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2025650" y="1471612"/>
            <a:ext cx="5016500" cy="1358900"/>
            <a:chOff x="1276" y="776"/>
            <a:chExt cx="3160" cy="856"/>
          </a:xfrm>
        </p:grpSpPr>
        <p:grpSp>
          <p:nvGrpSpPr>
            <p:cNvPr id="55303" name="Group 31"/>
            <p:cNvGrpSpPr>
              <a:grpSpLocks/>
            </p:cNvGrpSpPr>
            <p:nvPr/>
          </p:nvGrpSpPr>
          <p:grpSpPr bwMode="auto">
            <a:xfrm>
              <a:off x="1276" y="776"/>
              <a:ext cx="3160" cy="856"/>
              <a:chOff x="1276" y="776"/>
              <a:chExt cx="3160" cy="856"/>
            </a:xfrm>
          </p:grpSpPr>
          <p:sp>
            <p:nvSpPr>
              <p:cNvPr id="55306" name="Rectangle 3"/>
              <p:cNvSpPr>
                <a:spLocks noChangeArrowheads="1"/>
              </p:cNvSpPr>
              <p:nvPr/>
            </p:nvSpPr>
            <p:spPr bwMode="auto">
              <a:xfrm>
                <a:off x="1280" y="776"/>
                <a:ext cx="752" cy="85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5307" name="Rectangle 4"/>
              <p:cNvSpPr>
                <a:spLocks noChangeArrowheads="1"/>
              </p:cNvSpPr>
              <p:nvPr/>
            </p:nvSpPr>
            <p:spPr bwMode="auto">
              <a:xfrm>
                <a:off x="1393" y="915"/>
                <a:ext cx="605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600">
                    <a:solidFill>
                      <a:srgbClr val="000000"/>
                    </a:solidFill>
                  </a:rPr>
                  <a:t>Country</a:t>
                </a:r>
              </a:p>
            </p:txBody>
          </p:sp>
          <p:sp>
            <p:nvSpPr>
              <p:cNvPr id="55308" name="Rectangle 5"/>
              <p:cNvSpPr>
                <a:spLocks noChangeArrowheads="1"/>
              </p:cNvSpPr>
              <p:nvPr/>
            </p:nvSpPr>
            <p:spPr bwMode="auto">
              <a:xfrm>
                <a:off x="1283" y="1251"/>
                <a:ext cx="80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600" b="0">
                    <a:solidFill>
                      <a:srgbClr val="000000"/>
                    </a:solidFill>
                  </a:rPr>
                  <a:t>name:String</a:t>
                </a:r>
              </a:p>
            </p:txBody>
          </p:sp>
          <p:sp>
            <p:nvSpPr>
              <p:cNvPr id="55309" name="Rectangle 6"/>
              <p:cNvSpPr>
                <a:spLocks noChangeArrowheads="1"/>
              </p:cNvSpPr>
              <p:nvPr/>
            </p:nvSpPr>
            <p:spPr bwMode="auto">
              <a:xfrm>
                <a:off x="3632" y="776"/>
                <a:ext cx="752" cy="85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5310" name="Rectangle 7"/>
              <p:cNvSpPr>
                <a:spLocks noChangeArrowheads="1"/>
              </p:cNvSpPr>
              <p:nvPr/>
            </p:nvSpPr>
            <p:spPr bwMode="auto">
              <a:xfrm>
                <a:off x="3850" y="915"/>
                <a:ext cx="356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600">
                    <a:solidFill>
                      <a:srgbClr val="000000"/>
                    </a:solidFill>
                  </a:rPr>
                  <a:t>City</a:t>
                </a:r>
              </a:p>
            </p:txBody>
          </p:sp>
          <p:sp>
            <p:nvSpPr>
              <p:cNvPr id="55311" name="Rectangle 8"/>
              <p:cNvSpPr>
                <a:spLocks noChangeArrowheads="1"/>
              </p:cNvSpPr>
              <p:nvPr/>
            </p:nvSpPr>
            <p:spPr bwMode="auto">
              <a:xfrm>
                <a:off x="3632" y="1251"/>
                <a:ext cx="80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600" b="0">
                    <a:solidFill>
                      <a:srgbClr val="000000"/>
                    </a:solidFill>
                  </a:rPr>
                  <a:t>name:String</a:t>
                </a:r>
              </a:p>
            </p:txBody>
          </p:sp>
          <p:sp>
            <p:nvSpPr>
              <p:cNvPr id="55312" name="Line 19"/>
              <p:cNvSpPr>
                <a:spLocks noChangeShapeType="1"/>
              </p:cNvSpPr>
              <p:nvPr/>
            </p:nvSpPr>
            <p:spPr bwMode="auto">
              <a:xfrm>
                <a:off x="1276" y="1116"/>
                <a:ext cx="7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13" name="Line 20"/>
              <p:cNvSpPr>
                <a:spLocks noChangeShapeType="1"/>
              </p:cNvSpPr>
              <p:nvPr/>
            </p:nvSpPr>
            <p:spPr bwMode="auto">
              <a:xfrm>
                <a:off x="1276" y="1488"/>
                <a:ext cx="7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14" name="Line 21"/>
              <p:cNvSpPr>
                <a:spLocks noChangeShapeType="1"/>
              </p:cNvSpPr>
              <p:nvPr/>
            </p:nvSpPr>
            <p:spPr bwMode="auto">
              <a:xfrm>
                <a:off x="2044" y="1212"/>
                <a:ext cx="15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15" name="Line 22"/>
              <p:cNvSpPr>
                <a:spLocks noChangeShapeType="1"/>
              </p:cNvSpPr>
              <p:nvPr/>
            </p:nvSpPr>
            <p:spPr bwMode="auto">
              <a:xfrm>
                <a:off x="3640" y="1104"/>
                <a:ext cx="7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16" name="Line 23"/>
              <p:cNvSpPr>
                <a:spLocks noChangeShapeType="1"/>
              </p:cNvSpPr>
              <p:nvPr/>
            </p:nvSpPr>
            <p:spPr bwMode="auto">
              <a:xfrm>
                <a:off x="3628" y="1464"/>
                <a:ext cx="7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304" name="Rectangle 35"/>
            <p:cNvSpPr>
              <a:spLocks noChangeArrowheads="1"/>
            </p:cNvSpPr>
            <p:nvPr/>
          </p:nvSpPr>
          <p:spPr bwMode="auto">
            <a:xfrm>
              <a:off x="3390" y="898"/>
              <a:ext cx="18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600">
                  <a:solidFill>
                    <a:schemeClr val="tx1"/>
                  </a:solidFill>
                </a:rPr>
                <a:t>1</a:t>
              </a:r>
              <a:endParaRPr lang="en-US" altLang="en-US" sz="4000">
                <a:solidFill>
                  <a:schemeClr val="tx1"/>
                </a:solidFill>
              </a:endParaRPr>
            </a:p>
          </p:txBody>
        </p:sp>
        <p:sp>
          <p:nvSpPr>
            <p:cNvPr id="55305" name="Rectangle 36"/>
            <p:cNvSpPr>
              <a:spLocks noChangeArrowheads="1"/>
            </p:cNvSpPr>
            <p:nvPr/>
          </p:nvSpPr>
          <p:spPr bwMode="auto">
            <a:xfrm>
              <a:off x="2082" y="957"/>
              <a:ext cx="18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600" dirty="0">
                  <a:solidFill>
                    <a:schemeClr val="tx1"/>
                  </a:solidFill>
                </a:rPr>
                <a:t>1</a:t>
              </a:r>
              <a:endParaRPr lang="en-US" altLang="en-US" sz="4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2528094" y="4052887"/>
            <a:ext cx="2936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600" dirty="0">
                <a:solidFill>
                  <a:schemeClr val="tx1"/>
                </a:solidFill>
              </a:rPr>
              <a:t>1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241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7" grpId="0" build="p" autoUpdateAnimBg="0"/>
      <p:bldP spid="148498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2" charset="-128"/>
              </a:rPr>
              <a:t>Modeling with UML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263650"/>
            <a:ext cx="8255000" cy="5441950"/>
          </a:xfrm>
        </p:spPr>
        <p:txBody>
          <a:bodyPr/>
          <a:lstStyle/>
          <a:p>
            <a:r>
              <a:rPr lang="en-US" altLang="en-US" dirty="0"/>
              <a:t>Abstraction allows us to ignore unessential details</a:t>
            </a:r>
          </a:p>
          <a:p>
            <a:r>
              <a:rPr lang="en-US" altLang="en-US" dirty="0" smtClean="0">
                <a:solidFill>
                  <a:schemeClr val="tx1"/>
                </a:solidFill>
              </a:rPr>
              <a:t>Thought process where ideas are distanced from object and can </a:t>
            </a:r>
            <a:r>
              <a:rPr lang="en-US" altLang="en-US" dirty="0">
                <a:solidFill>
                  <a:schemeClr val="tx1"/>
                </a:solidFill>
              </a:rPr>
              <a:t>be expressed by models</a:t>
            </a:r>
          </a:p>
          <a:p>
            <a:endParaRPr lang="en-US" altLang="en-US" dirty="0" smtClean="0">
              <a:ea typeface="ＭＳ Ｐゴシック" pitchFamily="32" charset="-128"/>
            </a:endParaRPr>
          </a:p>
          <a:p>
            <a:r>
              <a:rPr lang="en-US" altLang="en-US" dirty="0" smtClean="0">
                <a:ea typeface="ＭＳ Ｐゴシック" pitchFamily="32" charset="-128"/>
              </a:rPr>
              <a:t>A </a:t>
            </a:r>
            <a:r>
              <a:rPr lang="en-US" altLang="en-US" b="1" i="1" dirty="0">
                <a:solidFill>
                  <a:srgbClr val="C00000"/>
                </a:solidFill>
                <a:ea typeface="ＭＳ Ｐゴシック" pitchFamily="32" charset="-128"/>
              </a:rPr>
              <a:t>model</a:t>
            </a:r>
            <a:r>
              <a:rPr lang="en-US" altLang="en-US" dirty="0">
                <a:ea typeface="ＭＳ Ｐゴシック" pitchFamily="32" charset="-128"/>
              </a:rPr>
              <a:t> is an abstraction describing a system or a </a:t>
            </a:r>
            <a:r>
              <a:rPr lang="en-US" altLang="en-US" dirty="0" smtClean="0">
                <a:ea typeface="ＭＳ Ｐゴシック" pitchFamily="32" charset="-128"/>
              </a:rPr>
              <a:t>subsystem</a:t>
            </a:r>
          </a:p>
          <a:p>
            <a:endParaRPr lang="en-US" altLang="en-US" dirty="0" smtClean="0">
              <a:ea typeface="ＭＳ Ｐゴシック" pitchFamily="32" charset="-128"/>
            </a:endParaRPr>
          </a:p>
          <a:p>
            <a:r>
              <a:rPr lang="en-US" altLang="en-US" dirty="0">
                <a:ea typeface="ＭＳ Ｐゴシック" pitchFamily="32" charset="-128"/>
              </a:rPr>
              <a:t>UML provides a wide variety of notations for modeling many aspects of software systems</a:t>
            </a:r>
          </a:p>
          <a:p>
            <a:pPr lvl="1"/>
            <a:r>
              <a:rPr lang="en-US" altLang="en-US" dirty="0" smtClean="0">
                <a:solidFill>
                  <a:srgbClr val="C00000"/>
                </a:solidFill>
                <a:ea typeface="ＭＳ Ｐゴシック" pitchFamily="32" charset="-128"/>
              </a:rPr>
              <a:t>Functional model: </a:t>
            </a:r>
            <a:r>
              <a:rPr lang="en-US" altLang="en-US" dirty="0" smtClean="0">
                <a:ea typeface="ＭＳ Ｐゴシック" pitchFamily="32" charset="-128"/>
              </a:rPr>
              <a:t>Use case diagram</a:t>
            </a:r>
          </a:p>
          <a:p>
            <a:pPr lvl="1"/>
            <a:r>
              <a:rPr lang="en-US" altLang="en-US" dirty="0" smtClean="0">
                <a:solidFill>
                  <a:srgbClr val="C00000"/>
                </a:solidFill>
                <a:ea typeface="ＭＳ Ｐゴシック" pitchFamily="32" charset="-128"/>
              </a:rPr>
              <a:t>Object model: </a:t>
            </a:r>
            <a:r>
              <a:rPr lang="en-US" altLang="en-US" dirty="0" smtClean="0">
                <a:ea typeface="ＭＳ Ｐゴシック" pitchFamily="32" charset="-128"/>
              </a:rPr>
              <a:t>Class diagram</a:t>
            </a:r>
          </a:p>
          <a:p>
            <a:pPr lvl="1"/>
            <a:r>
              <a:rPr lang="en-US" altLang="en-US" dirty="0" smtClean="0">
                <a:solidFill>
                  <a:srgbClr val="C00000"/>
                </a:solidFill>
                <a:ea typeface="ＭＳ Ｐゴシック" pitchFamily="32" charset="-128"/>
              </a:rPr>
              <a:t>Dynamic model: </a:t>
            </a:r>
            <a:r>
              <a:rPr lang="en-US" altLang="en-US" dirty="0" smtClean="0">
                <a:ea typeface="ＭＳ Ｐゴシック" pitchFamily="32" charset="-128"/>
              </a:rPr>
              <a:t>Sequence diagrams, </a:t>
            </a:r>
            <a:r>
              <a:rPr lang="en-US" altLang="en-US" dirty="0" err="1" smtClean="0">
                <a:ea typeface="ＭＳ Ｐゴシック" pitchFamily="32" charset="-128"/>
              </a:rPr>
              <a:t>statechart</a:t>
            </a:r>
            <a:endParaRPr lang="en-US" altLang="en-US" dirty="0" smtClean="0">
              <a:ea typeface="ＭＳ Ｐゴシック" pitchFamily="32" charset="-128"/>
            </a:endParaRPr>
          </a:p>
          <a:p>
            <a:pPr lvl="1" algn="ctr"/>
            <a:endParaRPr lang="en-US" altLang="en-US" dirty="0" smtClean="0">
              <a:ea typeface="ＭＳ Ｐゴシック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042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Many-to-Many Associations 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685800" y="2017713"/>
            <a:ext cx="2341563" cy="180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882650" y="2306638"/>
            <a:ext cx="2095124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StockExchange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5964238" y="1441450"/>
            <a:ext cx="2012950" cy="23971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6332538" y="1524000"/>
            <a:ext cx="1352933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6000750" y="2262188"/>
            <a:ext cx="179215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tickerSymbol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352" name="Line 9"/>
          <p:cNvSpPr>
            <a:spLocks noChangeShapeType="1"/>
          </p:cNvSpPr>
          <p:nvPr/>
        </p:nvSpPr>
        <p:spPr bwMode="auto">
          <a:xfrm>
            <a:off x="685800" y="2867025"/>
            <a:ext cx="2332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Line 10"/>
          <p:cNvSpPr>
            <a:spLocks noChangeShapeType="1"/>
          </p:cNvSpPr>
          <p:nvPr/>
        </p:nvSpPr>
        <p:spPr bwMode="auto">
          <a:xfrm>
            <a:off x="685800" y="3495675"/>
            <a:ext cx="2359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Line 11"/>
          <p:cNvSpPr>
            <a:spLocks noChangeShapeType="1"/>
          </p:cNvSpPr>
          <p:nvPr/>
        </p:nvSpPr>
        <p:spPr bwMode="auto">
          <a:xfrm>
            <a:off x="5972175" y="2143125"/>
            <a:ext cx="1997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Line 12"/>
          <p:cNvSpPr>
            <a:spLocks noChangeShapeType="1"/>
          </p:cNvSpPr>
          <p:nvPr/>
        </p:nvSpPr>
        <p:spPr bwMode="auto">
          <a:xfrm>
            <a:off x="5972175" y="3033713"/>
            <a:ext cx="1997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6" name="Line 13"/>
          <p:cNvSpPr>
            <a:spLocks noChangeShapeType="1"/>
          </p:cNvSpPr>
          <p:nvPr/>
        </p:nvSpPr>
        <p:spPr bwMode="auto">
          <a:xfrm>
            <a:off x="3041650" y="2605088"/>
            <a:ext cx="2919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10" name="Rectangle 14"/>
          <p:cNvSpPr>
            <a:spLocks noChangeArrowheads="1"/>
          </p:cNvSpPr>
          <p:nvPr/>
        </p:nvSpPr>
        <p:spPr bwMode="auto">
          <a:xfrm>
            <a:off x="5492750" y="2005013"/>
            <a:ext cx="379413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400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57711" name="Rectangle 15"/>
          <p:cNvSpPr>
            <a:spLocks noChangeArrowheads="1"/>
          </p:cNvSpPr>
          <p:nvPr/>
        </p:nvSpPr>
        <p:spPr bwMode="auto">
          <a:xfrm>
            <a:off x="3108325" y="1957388"/>
            <a:ext cx="379413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4000">
                <a:solidFill>
                  <a:schemeClr val="tx1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7161154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0" grpId="0" build="p" autoUpdateAnimBg="0"/>
      <p:bldP spid="15771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3987"/>
            <a:ext cx="9142413" cy="989013"/>
          </a:xfrm>
          <a:noFill/>
        </p:spPr>
        <p:txBody>
          <a:bodyPr/>
          <a:lstStyle/>
          <a:p>
            <a:r>
              <a:rPr lang="en-US" altLang="en-US" dirty="0" smtClean="0"/>
              <a:t>From Problem Statement To  Object Model</a:t>
            </a:r>
          </a:p>
        </p:txBody>
      </p:sp>
      <p:sp>
        <p:nvSpPr>
          <p:cNvPr id="59395" name="Rectangle 6"/>
          <p:cNvSpPr>
            <a:spLocks noChangeArrowheads="1"/>
          </p:cNvSpPr>
          <p:nvPr/>
        </p:nvSpPr>
        <p:spPr bwMode="auto">
          <a:xfrm>
            <a:off x="3190875" y="1865313"/>
            <a:ext cx="2571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Times" charset="0"/>
              </a:rPr>
              <a:t> </a:t>
            </a:r>
          </a:p>
        </p:txBody>
      </p:sp>
      <p:sp>
        <p:nvSpPr>
          <p:cNvPr id="59396" name="Rectangle 7"/>
          <p:cNvSpPr>
            <a:spLocks noChangeArrowheads="1"/>
          </p:cNvSpPr>
          <p:nvPr/>
        </p:nvSpPr>
        <p:spPr bwMode="auto">
          <a:xfrm>
            <a:off x="744538" y="1457325"/>
            <a:ext cx="7505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96913" y="3333750"/>
            <a:ext cx="7151688" cy="2527300"/>
            <a:chOff x="439" y="2100"/>
            <a:chExt cx="4505" cy="1592"/>
          </a:xfrm>
        </p:grpSpPr>
        <p:sp>
          <p:nvSpPr>
            <p:cNvPr id="59399" name="Rectangle 8"/>
            <p:cNvSpPr>
              <a:spLocks noChangeArrowheads="1"/>
            </p:cNvSpPr>
            <p:nvPr/>
          </p:nvSpPr>
          <p:spPr bwMode="auto">
            <a:xfrm>
              <a:off x="439" y="2100"/>
              <a:ext cx="120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2000" b="0" i="1">
                  <a:solidFill>
                    <a:srgbClr val="000000"/>
                  </a:solidFill>
                </a:rPr>
                <a:t>Class Diagram:</a:t>
              </a:r>
            </a:p>
          </p:txBody>
        </p:sp>
        <p:grpSp>
          <p:nvGrpSpPr>
            <p:cNvPr id="59400" name="Group 22"/>
            <p:cNvGrpSpPr>
              <a:grpSpLocks/>
            </p:cNvGrpSpPr>
            <p:nvPr/>
          </p:nvGrpSpPr>
          <p:grpSpPr bwMode="auto">
            <a:xfrm>
              <a:off x="835" y="2660"/>
              <a:ext cx="4109" cy="1032"/>
              <a:chOff x="835" y="2660"/>
              <a:chExt cx="4109" cy="1032"/>
            </a:xfrm>
          </p:grpSpPr>
          <p:sp>
            <p:nvSpPr>
              <p:cNvPr id="59401" name="Rectangle 9"/>
              <p:cNvSpPr>
                <a:spLocks noChangeArrowheads="1"/>
              </p:cNvSpPr>
              <p:nvPr/>
            </p:nvSpPr>
            <p:spPr bwMode="auto">
              <a:xfrm>
                <a:off x="864" y="2720"/>
                <a:ext cx="1334" cy="77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9402" name="Rectangle 10"/>
              <p:cNvSpPr>
                <a:spLocks noChangeArrowheads="1"/>
              </p:cNvSpPr>
              <p:nvPr/>
            </p:nvSpPr>
            <p:spPr bwMode="auto">
              <a:xfrm>
                <a:off x="835" y="2778"/>
                <a:ext cx="132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20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StockExchange</a:t>
                </a:r>
                <a:endParaRPr lang="en-US" altLang="en-US" sz="20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403" name="Rectangle 11"/>
              <p:cNvSpPr>
                <a:spLocks noChangeArrowheads="1"/>
              </p:cNvSpPr>
              <p:nvPr/>
            </p:nvSpPr>
            <p:spPr bwMode="auto">
              <a:xfrm>
                <a:off x="3756" y="2660"/>
                <a:ext cx="1188" cy="10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9404" name="Rectangle 12"/>
              <p:cNvSpPr>
                <a:spLocks noChangeArrowheads="1"/>
              </p:cNvSpPr>
              <p:nvPr/>
            </p:nvSpPr>
            <p:spPr bwMode="auto">
              <a:xfrm>
                <a:off x="3840" y="2718"/>
                <a:ext cx="999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Company</a:t>
                </a:r>
              </a:p>
            </p:txBody>
          </p:sp>
          <p:sp>
            <p:nvSpPr>
              <p:cNvPr id="59405" name="Rectangle 13"/>
              <p:cNvSpPr>
                <a:spLocks noChangeArrowheads="1"/>
              </p:cNvSpPr>
              <p:nvPr/>
            </p:nvSpPr>
            <p:spPr bwMode="auto">
              <a:xfrm>
                <a:off x="3744" y="3140"/>
                <a:ext cx="112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20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tickerSymbol</a:t>
                </a:r>
                <a:endParaRPr lang="en-US" altLang="en-US" sz="20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406" name="Rectangle 14"/>
              <p:cNvSpPr>
                <a:spLocks noChangeArrowheads="1"/>
              </p:cNvSpPr>
              <p:nvPr/>
            </p:nvSpPr>
            <p:spPr bwMode="auto">
              <a:xfrm>
                <a:off x="2698" y="2978"/>
                <a:ext cx="567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b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Lists </a:t>
                </a:r>
              </a:p>
            </p:txBody>
          </p:sp>
          <p:sp>
            <p:nvSpPr>
              <p:cNvPr id="59407" name="Line 15"/>
              <p:cNvSpPr>
                <a:spLocks noChangeShapeType="1"/>
              </p:cNvSpPr>
              <p:nvPr/>
            </p:nvSpPr>
            <p:spPr bwMode="auto">
              <a:xfrm>
                <a:off x="864" y="3086"/>
                <a:ext cx="13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08" name="Line 16"/>
              <p:cNvSpPr>
                <a:spLocks noChangeShapeType="1"/>
              </p:cNvSpPr>
              <p:nvPr/>
            </p:nvSpPr>
            <p:spPr bwMode="auto">
              <a:xfrm flipV="1">
                <a:off x="864" y="3357"/>
                <a:ext cx="1343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09" name="Line 17"/>
              <p:cNvSpPr>
                <a:spLocks noChangeShapeType="1"/>
              </p:cNvSpPr>
              <p:nvPr/>
            </p:nvSpPr>
            <p:spPr bwMode="auto">
              <a:xfrm>
                <a:off x="3761" y="3153"/>
                <a:ext cx="118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10" name="Line 18"/>
              <p:cNvSpPr>
                <a:spLocks noChangeShapeType="1"/>
              </p:cNvSpPr>
              <p:nvPr/>
            </p:nvSpPr>
            <p:spPr bwMode="auto">
              <a:xfrm>
                <a:off x="3761" y="3538"/>
                <a:ext cx="118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11" name="Line 19"/>
              <p:cNvSpPr>
                <a:spLocks noChangeShapeType="1"/>
              </p:cNvSpPr>
              <p:nvPr/>
            </p:nvSpPr>
            <p:spPr bwMode="auto">
              <a:xfrm>
                <a:off x="2202" y="2973"/>
                <a:ext cx="15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12" name="Rectangle 20"/>
              <p:cNvSpPr>
                <a:spLocks noChangeArrowheads="1"/>
              </p:cNvSpPr>
              <p:nvPr/>
            </p:nvSpPr>
            <p:spPr bwMode="auto">
              <a:xfrm>
                <a:off x="3476" y="2752"/>
                <a:ext cx="18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>
                    <a:solidFill>
                      <a:schemeClr val="tx1"/>
                    </a:solidFill>
                  </a:rPr>
                  <a:t>*</a:t>
                </a:r>
              </a:p>
            </p:txBody>
          </p:sp>
          <p:sp>
            <p:nvSpPr>
              <p:cNvPr id="59413" name="Rectangle 21"/>
              <p:cNvSpPr>
                <a:spLocks noChangeArrowheads="1"/>
              </p:cNvSpPr>
              <p:nvPr/>
            </p:nvSpPr>
            <p:spPr bwMode="auto">
              <a:xfrm>
                <a:off x="2235" y="2752"/>
                <a:ext cx="18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>
                    <a:solidFill>
                      <a:schemeClr val="tx1"/>
                    </a:solidFill>
                  </a:rPr>
                  <a:t>*</a:t>
                </a:r>
              </a:p>
            </p:txBody>
          </p:sp>
        </p:grpSp>
      </p:grpSp>
      <p:sp>
        <p:nvSpPr>
          <p:cNvPr id="59398" name="Rectangle 23"/>
          <p:cNvSpPr>
            <a:spLocks noChangeArrowheads="1"/>
          </p:cNvSpPr>
          <p:nvPr/>
        </p:nvSpPr>
        <p:spPr bwMode="auto">
          <a:xfrm>
            <a:off x="842963" y="1384300"/>
            <a:ext cx="7462837" cy="119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en-US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Statement: A 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 exchange lists </a:t>
            </a:r>
            <a:r>
              <a:rPr lang="en-US" altLang="en-US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companies</a:t>
            </a:r>
            <a:r>
              <a:rPr lang="en-US" altLang="en-US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Each company is uniquely identified by a 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ticker symbol</a:t>
            </a:r>
          </a:p>
        </p:txBody>
      </p:sp>
    </p:spTree>
    <p:extLst>
      <p:ext uri="{BB962C8B-B14F-4D97-AF65-F5344CB8AC3E}">
        <p14:creationId xmlns:p14="http://schemas.microsoft.com/office/powerpoint/2010/main" val="5170690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From Problem Statement to Code</a:t>
            </a:r>
          </a:p>
        </p:txBody>
      </p:sp>
      <p:sp>
        <p:nvSpPr>
          <p:cNvPr id="61449" name="Rectangle 18"/>
          <p:cNvSpPr>
            <a:spLocks noChangeArrowheads="1"/>
          </p:cNvSpPr>
          <p:nvPr/>
        </p:nvSpPr>
        <p:spPr bwMode="auto">
          <a:xfrm>
            <a:off x="684213" y="2260600"/>
            <a:ext cx="203041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2000" i="1">
                <a:solidFill>
                  <a:srgbClr val="000000"/>
                </a:solidFill>
              </a:rPr>
              <a:t>Class Diagram:</a:t>
            </a:r>
          </a:p>
        </p:txBody>
      </p:sp>
      <p:sp>
        <p:nvSpPr>
          <p:cNvPr id="61454" name="Rectangle 20"/>
          <p:cNvSpPr>
            <a:spLocks noChangeArrowheads="1"/>
          </p:cNvSpPr>
          <p:nvPr/>
        </p:nvSpPr>
        <p:spPr bwMode="auto">
          <a:xfrm>
            <a:off x="1625600" y="2628900"/>
            <a:ext cx="1727200" cy="647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61455" name="Rectangle 21"/>
          <p:cNvSpPr>
            <a:spLocks noChangeArrowheads="1"/>
          </p:cNvSpPr>
          <p:nvPr/>
        </p:nvSpPr>
        <p:spPr bwMode="auto">
          <a:xfrm>
            <a:off x="1754188" y="2697163"/>
            <a:ext cx="1514837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StockExchange</a:t>
            </a:r>
            <a:endParaRPr lang="en-US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56" name="Rectangle 22"/>
          <p:cNvSpPr>
            <a:spLocks noChangeArrowheads="1"/>
          </p:cNvSpPr>
          <p:nvPr/>
        </p:nvSpPr>
        <p:spPr bwMode="auto">
          <a:xfrm>
            <a:off x="5524500" y="2578100"/>
            <a:ext cx="1485900" cy="863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61457" name="Rectangle 23"/>
          <p:cNvSpPr>
            <a:spLocks noChangeArrowheads="1"/>
          </p:cNvSpPr>
          <p:nvPr/>
        </p:nvSpPr>
        <p:spPr bwMode="auto">
          <a:xfrm>
            <a:off x="5780088" y="2646363"/>
            <a:ext cx="99867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</a:p>
        </p:txBody>
      </p:sp>
      <p:sp>
        <p:nvSpPr>
          <p:cNvPr id="61458" name="Rectangle 24"/>
          <p:cNvSpPr>
            <a:spLocks noChangeArrowheads="1"/>
          </p:cNvSpPr>
          <p:nvPr/>
        </p:nvSpPr>
        <p:spPr bwMode="auto">
          <a:xfrm>
            <a:off x="5524500" y="3006725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61817" name="Rectangle 25"/>
          <p:cNvSpPr>
            <a:spLocks noChangeArrowheads="1"/>
          </p:cNvSpPr>
          <p:nvPr/>
        </p:nvSpPr>
        <p:spPr bwMode="auto">
          <a:xfrm>
            <a:off x="5622925" y="3001963"/>
            <a:ext cx="1308049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tickerSymbol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60" name="Rectangle 26"/>
          <p:cNvSpPr>
            <a:spLocks noChangeArrowheads="1"/>
          </p:cNvSpPr>
          <p:nvPr/>
        </p:nvSpPr>
        <p:spPr bwMode="auto">
          <a:xfrm>
            <a:off x="4038600" y="2867025"/>
            <a:ext cx="714938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 </a:t>
            </a:r>
          </a:p>
        </p:txBody>
      </p:sp>
      <p:sp>
        <p:nvSpPr>
          <p:cNvPr id="61461" name="Line 27"/>
          <p:cNvSpPr>
            <a:spLocks noChangeShapeType="1"/>
          </p:cNvSpPr>
          <p:nvPr/>
        </p:nvSpPr>
        <p:spPr bwMode="auto">
          <a:xfrm>
            <a:off x="1625600" y="2933700"/>
            <a:ext cx="1720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2" name="Line 28"/>
          <p:cNvSpPr>
            <a:spLocks noChangeShapeType="1"/>
          </p:cNvSpPr>
          <p:nvPr/>
        </p:nvSpPr>
        <p:spPr bwMode="auto">
          <a:xfrm>
            <a:off x="1625600" y="3162300"/>
            <a:ext cx="1720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3" name="Line 29"/>
          <p:cNvSpPr>
            <a:spLocks noChangeShapeType="1"/>
          </p:cNvSpPr>
          <p:nvPr/>
        </p:nvSpPr>
        <p:spPr bwMode="auto">
          <a:xfrm>
            <a:off x="5530850" y="2990850"/>
            <a:ext cx="147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4" name="Line 30"/>
          <p:cNvSpPr>
            <a:spLocks noChangeShapeType="1"/>
          </p:cNvSpPr>
          <p:nvPr/>
        </p:nvSpPr>
        <p:spPr bwMode="auto">
          <a:xfrm>
            <a:off x="5530850" y="3314700"/>
            <a:ext cx="147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5" name="Line 31"/>
          <p:cNvSpPr>
            <a:spLocks noChangeShapeType="1"/>
          </p:cNvSpPr>
          <p:nvPr/>
        </p:nvSpPr>
        <p:spPr bwMode="auto">
          <a:xfrm>
            <a:off x="3359150" y="2838450"/>
            <a:ext cx="2154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6" name="Rectangle 32"/>
          <p:cNvSpPr>
            <a:spLocks noChangeArrowheads="1"/>
          </p:cNvSpPr>
          <p:nvPr/>
        </p:nvSpPr>
        <p:spPr bwMode="auto">
          <a:xfrm>
            <a:off x="5170488" y="2546350"/>
            <a:ext cx="3000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en-US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1467" name="Rectangle 33"/>
          <p:cNvSpPr>
            <a:spLocks noChangeArrowheads="1"/>
          </p:cNvSpPr>
          <p:nvPr/>
        </p:nvSpPr>
        <p:spPr bwMode="auto">
          <a:xfrm>
            <a:off x="3375025" y="2544763"/>
            <a:ext cx="30003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en-US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61826" name="Oval 34"/>
          <p:cNvSpPr>
            <a:spLocks noChangeArrowheads="1"/>
          </p:cNvSpPr>
          <p:nvPr/>
        </p:nvSpPr>
        <p:spPr bwMode="auto">
          <a:xfrm>
            <a:off x="3187700" y="2349500"/>
            <a:ext cx="609600" cy="647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61830" name="Oval 38"/>
          <p:cNvSpPr>
            <a:spLocks noChangeArrowheads="1"/>
          </p:cNvSpPr>
          <p:nvPr/>
        </p:nvSpPr>
        <p:spPr bwMode="auto">
          <a:xfrm>
            <a:off x="4940300" y="2419350"/>
            <a:ext cx="609600" cy="6477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61832" name="Text Box 40"/>
          <p:cNvSpPr txBox="1">
            <a:spLocks noChangeArrowheads="1"/>
          </p:cNvSpPr>
          <p:nvPr/>
        </p:nvSpPr>
        <p:spPr bwMode="auto">
          <a:xfrm>
            <a:off x="6884031" y="3923084"/>
            <a:ext cx="22557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b="0" dirty="0">
                <a:solidFill>
                  <a:srgbClr val="C00000"/>
                </a:solidFill>
              </a:rPr>
              <a:t>Associations</a:t>
            </a:r>
          </a:p>
          <a:p>
            <a:r>
              <a:rPr lang="en-US" altLang="en-US" b="0" dirty="0">
                <a:solidFill>
                  <a:srgbClr val="C00000"/>
                </a:solidFill>
              </a:rPr>
              <a:t>are mapped to </a:t>
            </a:r>
          </a:p>
          <a:p>
            <a:r>
              <a:rPr lang="en-US" altLang="en-US" b="0" dirty="0">
                <a:solidFill>
                  <a:srgbClr val="C00000"/>
                </a:solidFill>
              </a:rPr>
              <a:t>Attributes!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78" y="3505200"/>
            <a:ext cx="6776244" cy="33055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StockExchange</a:t>
            </a:r>
            <a:endParaRPr lang="en-US" altLang="en-US" sz="18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Vector </a:t>
            </a:r>
            <a:r>
              <a:rPr lang="en-US" altLang="en-US" sz="18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m_Company</a:t>
            </a: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Vector</a:t>
            </a:r>
            <a:r>
              <a:rPr lang="en-US" altLang="en-US" sz="18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altLang="en-US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m_tickerSymbol</a:t>
            </a:r>
            <a:r>
              <a:rPr lang="en-US" altLang="en-US" sz="18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Vector </a:t>
            </a:r>
            <a:r>
              <a:rPr lang="en-US" altLang="en-US" sz="18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m_StockExchange</a:t>
            </a: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Vector();</a:t>
            </a:r>
          </a:p>
          <a:p>
            <a:pPr>
              <a:lnSpc>
                <a:spcPct val="120000"/>
              </a:lnSpc>
            </a:pPr>
            <a:endParaRPr lang="en-US" altLang="en-US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1829" name="Oval 37"/>
          <p:cNvSpPr>
            <a:spLocks noChangeArrowheads="1"/>
          </p:cNvSpPr>
          <p:nvPr/>
        </p:nvSpPr>
        <p:spPr bwMode="auto">
          <a:xfrm>
            <a:off x="1282513" y="5638800"/>
            <a:ext cx="760413" cy="544512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61831" name="Oval 39"/>
          <p:cNvSpPr>
            <a:spLocks noChangeArrowheads="1"/>
          </p:cNvSpPr>
          <p:nvPr/>
        </p:nvSpPr>
        <p:spPr bwMode="auto">
          <a:xfrm>
            <a:off x="1319212" y="3923084"/>
            <a:ext cx="760413" cy="544512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5412" y="1219706"/>
            <a:ext cx="8896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US" altLang="en-US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oblem </a:t>
            </a:r>
            <a:r>
              <a:rPr lang="en-US" altLang="en-US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Statement: 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 exchange lists many companies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company is identified by a ticker 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symbol</a:t>
            </a: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4332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17" grpId="0" build="allAtOnce"/>
      <p:bldP spid="161826" grpId="0" animBg="1"/>
      <p:bldP spid="161830" grpId="0" animBg="1"/>
      <p:bldP spid="161832" grpId="0" autoUpdateAnimBg="0"/>
      <p:bldP spid="161829" grpId="0" animBg="1"/>
      <p:bldP spid="1618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099050" y="1143000"/>
            <a:ext cx="3740150" cy="2590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2" charset="-128"/>
            </a:endParaRP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28700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92825" y="1288759"/>
            <a:ext cx="4936375" cy="1792183"/>
          </a:xfrm>
        </p:spPr>
        <p:txBody>
          <a:bodyPr/>
          <a:lstStyle/>
          <a:p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alt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is a special case of association denoting a “</a:t>
            </a:r>
            <a:r>
              <a:rPr lang="en-US" altLang="en-US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consists-of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” hierarchy</a:t>
            </a:r>
          </a:p>
          <a:p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2000" b="1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aggregate</a:t>
            </a:r>
            <a:r>
              <a:rPr lang="en-US" alt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is the parent class, </a:t>
            </a:r>
            <a:b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components are the children classes</a:t>
            </a:r>
          </a:p>
        </p:txBody>
      </p:sp>
      <p:grpSp>
        <p:nvGrpSpPr>
          <p:cNvPr id="2" name="Group 130"/>
          <p:cNvGrpSpPr>
            <a:grpSpLocks/>
          </p:cNvGrpSpPr>
          <p:nvPr/>
        </p:nvGrpSpPr>
        <p:grpSpPr bwMode="auto">
          <a:xfrm>
            <a:off x="5434013" y="1354138"/>
            <a:ext cx="3033712" cy="2295525"/>
            <a:chOff x="3760" y="1244"/>
            <a:chExt cx="1196" cy="1112"/>
          </a:xfrm>
        </p:grpSpPr>
        <p:sp>
          <p:nvSpPr>
            <p:cNvPr id="63504" name="Rectangle 110"/>
            <p:cNvSpPr>
              <a:spLocks noChangeArrowheads="1"/>
            </p:cNvSpPr>
            <p:nvPr/>
          </p:nvSpPr>
          <p:spPr bwMode="auto">
            <a:xfrm>
              <a:off x="4068" y="1244"/>
              <a:ext cx="728" cy="3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505" name="Rectangle 111"/>
            <p:cNvSpPr>
              <a:spLocks noChangeArrowheads="1"/>
            </p:cNvSpPr>
            <p:nvPr/>
          </p:nvSpPr>
          <p:spPr bwMode="auto">
            <a:xfrm>
              <a:off x="4081" y="1284"/>
              <a:ext cx="72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700">
                  <a:solidFill>
                    <a:srgbClr val="000000"/>
                  </a:solidFill>
                </a:rPr>
                <a:t>Exhaust system</a:t>
              </a:r>
            </a:p>
          </p:txBody>
        </p:sp>
        <p:sp>
          <p:nvSpPr>
            <p:cNvPr id="63506" name="Rectangle 112"/>
            <p:cNvSpPr>
              <a:spLocks noChangeArrowheads="1"/>
            </p:cNvSpPr>
            <p:nvPr/>
          </p:nvSpPr>
          <p:spPr bwMode="auto">
            <a:xfrm>
              <a:off x="3780" y="1948"/>
              <a:ext cx="400" cy="4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507" name="Rectangle 113"/>
            <p:cNvSpPr>
              <a:spLocks noChangeArrowheads="1"/>
            </p:cNvSpPr>
            <p:nvPr/>
          </p:nvSpPr>
          <p:spPr bwMode="auto">
            <a:xfrm>
              <a:off x="3798" y="1988"/>
              <a:ext cx="355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700">
                  <a:solidFill>
                    <a:srgbClr val="000000"/>
                  </a:solidFill>
                </a:rPr>
                <a:t>Muffler</a:t>
              </a:r>
            </a:p>
          </p:txBody>
        </p:sp>
        <p:sp>
          <p:nvSpPr>
            <p:cNvPr id="63508" name="Rectangle 114"/>
            <p:cNvSpPr>
              <a:spLocks noChangeArrowheads="1"/>
            </p:cNvSpPr>
            <p:nvPr/>
          </p:nvSpPr>
          <p:spPr bwMode="auto">
            <a:xfrm>
              <a:off x="3760" y="2148"/>
              <a:ext cx="402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700" b="0">
                  <a:solidFill>
                    <a:srgbClr val="000000"/>
                  </a:solidFill>
                </a:rPr>
                <a:t>diameter</a:t>
              </a:r>
            </a:p>
          </p:txBody>
        </p:sp>
        <p:sp>
          <p:nvSpPr>
            <p:cNvPr id="63509" name="Rectangle 115"/>
            <p:cNvSpPr>
              <a:spLocks noChangeArrowheads="1"/>
            </p:cNvSpPr>
            <p:nvPr/>
          </p:nvSpPr>
          <p:spPr bwMode="auto">
            <a:xfrm>
              <a:off x="4564" y="1956"/>
              <a:ext cx="392" cy="4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510" name="Rectangle 116"/>
            <p:cNvSpPr>
              <a:spLocks noChangeArrowheads="1"/>
            </p:cNvSpPr>
            <p:nvPr/>
          </p:nvSpPr>
          <p:spPr bwMode="auto">
            <a:xfrm>
              <a:off x="4558" y="1996"/>
              <a:ext cx="39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700">
                  <a:solidFill>
                    <a:srgbClr val="000000"/>
                  </a:solidFill>
                </a:rPr>
                <a:t>Tailpipe</a:t>
              </a:r>
            </a:p>
          </p:txBody>
        </p:sp>
        <p:sp>
          <p:nvSpPr>
            <p:cNvPr id="63511" name="Rectangle 117"/>
            <p:cNvSpPr>
              <a:spLocks noChangeArrowheads="1"/>
            </p:cNvSpPr>
            <p:nvPr/>
          </p:nvSpPr>
          <p:spPr bwMode="auto">
            <a:xfrm>
              <a:off x="4537" y="2156"/>
              <a:ext cx="403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700" b="0">
                  <a:solidFill>
                    <a:srgbClr val="000000"/>
                  </a:solidFill>
                </a:rPr>
                <a:t>diameter</a:t>
              </a:r>
            </a:p>
          </p:txBody>
        </p:sp>
        <p:sp>
          <p:nvSpPr>
            <p:cNvPr id="63512" name="Line 118"/>
            <p:cNvSpPr>
              <a:spLocks noChangeShapeType="1"/>
            </p:cNvSpPr>
            <p:nvPr/>
          </p:nvSpPr>
          <p:spPr bwMode="auto">
            <a:xfrm>
              <a:off x="4072" y="1420"/>
              <a:ext cx="7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3" name="Line 119"/>
            <p:cNvSpPr>
              <a:spLocks noChangeShapeType="1"/>
            </p:cNvSpPr>
            <p:nvPr/>
          </p:nvSpPr>
          <p:spPr bwMode="auto">
            <a:xfrm>
              <a:off x="4072" y="1492"/>
              <a:ext cx="7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4" name="Line 120"/>
            <p:cNvSpPr>
              <a:spLocks noChangeShapeType="1"/>
            </p:cNvSpPr>
            <p:nvPr/>
          </p:nvSpPr>
          <p:spPr bwMode="auto">
            <a:xfrm>
              <a:off x="3796" y="2128"/>
              <a:ext cx="3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5" name="Line 121"/>
            <p:cNvSpPr>
              <a:spLocks noChangeShapeType="1"/>
            </p:cNvSpPr>
            <p:nvPr/>
          </p:nvSpPr>
          <p:spPr bwMode="auto">
            <a:xfrm>
              <a:off x="3784" y="2308"/>
              <a:ext cx="4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6" name="Line 122"/>
            <p:cNvSpPr>
              <a:spLocks noChangeShapeType="1"/>
            </p:cNvSpPr>
            <p:nvPr/>
          </p:nvSpPr>
          <p:spPr bwMode="auto">
            <a:xfrm>
              <a:off x="4564" y="2140"/>
              <a:ext cx="3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7" name="Line 123"/>
            <p:cNvSpPr>
              <a:spLocks noChangeShapeType="1"/>
            </p:cNvSpPr>
            <p:nvPr/>
          </p:nvSpPr>
          <p:spPr bwMode="auto">
            <a:xfrm>
              <a:off x="4564" y="2308"/>
              <a:ext cx="3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8" name="AutoShape 124"/>
            <p:cNvSpPr>
              <a:spLocks noChangeArrowheads="1"/>
            </p:cNvSpPr>
            <p:nvPr/>
          </p:nvSpPr>
          <p:spPr bwMode="auto">
            <a:xfrm>
              <a:off x="4120" y="1568"/>
              <a:ext cx="76" cy="64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519" name="AutoShape 125"/>
            <p:cNvSpPr>
              <a:spLocks noChangeArrowheads="1"/>
            </p:cNvSpPr>
            <p:nvPr/>
          </p:nvSpPr>
          <p:spPr bwMode="auto">
            <a:xfrm>
              <a:off x="4564" y="1568"/>
              <a:ext cx="76" cy="64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520" name="Line 126"/>
            <p:cNvSpPr>
              <a:spLocks noChangeShapeType="1"/>
            </p:cNvSpPr>
            <p:nvPr/>
          </p:nvSpPr>
          <p:spPr bwMode="auto">
            <a:xfrm>
              <a:off x="4608" y="1628"/>
              <a:ext cx="0" cy="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21" name="Line 127"/>
            <p:cNvSpPr>
              <a:spLocks noChangeShapeType="1"/>
            </p:cNvSpPr>
            <p:nvPr/>
          </p:nvSpPr>
          <p:spPr bwMode="auto">
            <a:xfrm>
              <a:off x="4164" y="1628"/>
              <a:ext cx="0" cy="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22" name="Rectangle 128"/>
            <p:cNvSpPr>
              <a:spLocks noChangeArrowheads="1"/>
            </p:cNvSpPr>
            <p:nvPr/>
          </p:nvSpPr>
          <p:spPr bwMode="auto">
            <a:xfrm>
              <a:off x="3912" y="1749"/>
              <a:ext cx="31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 b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3523" name="Rectangle 129"/>
            <p:cNvSpPr>
              <a:spLocks noChangeArrowheads="1"/>
            </p:cNvSpPr>
            <p:nvPr/>
          </p:nvSpPr>
          <p:spPr bwMode="auto">
            <a:xfrm>
              <a:off x="4608" y="1733"/>
              <a:ext cx="31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 b="0">
                  <a:solidFill>
                    <a:srgbClr val="000000"/>
                  </a:solidFill>
                </a:rPr>
                <a:t>0..2</a:t>
              </a:r>
              <a:endParaRPr lang="en-US" altLang="en-US" sz="2800" b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155"/>
          <p:cNvGrpSpPr>
            <a:grpSpLocks/>
          </p:cNvGrpSpPr>
          <p:nvPr/>
        </p:nvGrpSpPr>
        <p:grpSpPr bwMode="auto">
          <a:xfrm>
            <a:off x="2222500" y="5181600"/>
            <a:ext cx="5178425" cy="1379537"/>
            <a:chOff x="1400" y="3346"/>
            <a:chExt cx="3262" cy="869"/>
          </a:xfrm>
        </p:grpSpPr>
        <p:grpSp>
          <p:nvGrpSpPr>
            <p:cNvPr id="63495" name="Group 15"/>
            <p:cNvGrpSpPr>
              <a:grpSpLocks/>
            </p:cNvGrpSpPr>
            <p:nvPr/>
          </p:nvGrpSpPr>
          <p:grpSpPr bwMode="auto">
            <a:xfrm>
              <a:off x="1400" y="3346"/>
              <a:ext cx="1390" cy="282"/>
              <a:chOff x="554" y="1434"/>
              <a:chExt cx="1390" cy="282"/>
            </a:xfrm>
          </p:grpSpPr>
          <p:sp>
            <p:nvSpPr>
              <p:cNvPr id="63502" name="Rectangle 16"/>
              <p:cNvSpPr>
                <a:spLocks noChangeArrowheads="1"/>
              </p:cNvSpPr>
              <p:nvPr/>
            </p:nvSpPr>
            <p:spPr bwMode="auto">
              <a:xfrm>
                <a:off x="554" y="1434"/>
                <a:ext cx="1390" cy="28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3503" name="Rectangle 17"/>
              <p:cNvSpPr>
                <a:spLocks noChangeArrowheads="1"/>
              </p:cNvSpPr>
              <p:nvPr/>
            </p:nvSpPr>
            <p:spPr bwMode="auto">
              <a:xfrm>
                <a:off x="687" y="1507"/>
                <a:ext cx="112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000000"/>
                    </a:solidFill>
                    <a:latin typeface="Courier" charset="0"/>
                  </a:rPr>
                  <a:t>TicketMachine</a:t>
                </a:r>
              </a:p>
            </p:txBody>
          </p:sp>
        </p:grpSp>
        <p:grpSp>
          <p:nvGrpSpPr>
            <p:cNvPr id="63496" name="Group 18"/>
            <p:cNvGrpSpPr>
              <a:grpSpLocks/>
            </p:cNvGrpSpPr>
            <p:nvPr/>
          </p:nvGrpSpPr>
          <p:grpSpPr bwMode="auto">
            <a:xfrm>
              <a:off x="3272" y="3933"/>
              <a:ext cx="1390" cy="282"/>
              <a:chOff x="554" y="1413"/>
              <a:chExt cx="1390" cy="282"/>
            </a:xfrm>
          </p:grpSpPr>
          <p:sp>
            <p:nvSpPr>
              <p:cNvPr id="63500" name="Rectangle 19"/>
              <p:cNvSpPr>
                <a:spLocks noChangeArrowheads="1"/>
              </p:cNvSpPr>
              <p:nvPr/>
            </p:nvSpPr>
            <p:spPr bwMode="auto">
              <a:xfrm>
                <a:off x="554" y="1413"/>
                <a:ext cx="1390" cy="28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3501" name="Rectangle 20"/>
              <p:cNvSpPr>
                <a:spLocks noChangeArrowheads="1"/>
              </p:cNvSpPr>
              <p:nvPr/>
            </p:nvSpPr>
            <p:spPr bwMode="auto">
              <a:xfrm>
                <a:off x="817" y="1507"/>
                <a:ext cx="86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000000"/>
                    </a:solidFill>
                    <a:latin typeface="Courier" charset="0"/>
                  </a:rPr>
                  <a:t>ZoneButton</a:t>
                </a:r>
              </a:p>
            </p:txBody>
          </p:sp>
        </p:grpSp>
        <p:cxnSp>
          <p:nvCxnSpPr>
            <p:cNvPr id="63497" name="AutoShape 21"/>
            <p:cNvCxnSpPr>
              <a:cxnSpLocks noChangeShapeType="1"/>
              <a:stCxn id="63502" idx="2"/>
              <a:endCxn id="63500" idx="1"/>
            </p:cNvCxnSpPr>
            <p:nvPr/>
          </p:nvCxnSpPr>
          <p:spPr bwMode="auto">
            <a:xfrm rot="16200000" flipH="1">
              <a:off x="2461" y="3263"/>
              <a:ext cx="446" cy="117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498" name="AutoShape 22"/>
            <p:cNvSpPr>
              <a:spLocks noChangeArrowheads="1"/>
            </p:cNvSpPr>
            <p:nvPr/>
          </p:nvSpPr>
          <p:spPr bwMode="auto">
            <a:xfrm>
              <a:off x="2024" y="3627"/>
              <a:ext cx="151" cy="177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499" name="Text Box 23"/>
            <p:cNvSpPr txBox="1">
              <a:spLocks noChangeArrowheads="1"/>
            </p:cNvSpPr>
            <p:nvPr/>
          </p:nvSpPr>
          <p:spPr bwMode="auto">
            <a:xfrm>
              <a:off x="3016" y="379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800" b="0">
                  <a:solidFill>
                    <a:schemeClr val="tx1"/>
                  </a:solidFill>
                </a:rPr>
                <a:t>3</a:t>
              </a:r>
              <a:endParaRPr lang="en-US" altLang="en-US" sz="1800" b="0"/>
            </a:p>
          </p:txBody>
        </p:sp>
      </p:grpSp>
      <p:sp>
        <p:nvSpPr>
          <p:cNvPr id="120989" name="Rectangle 157"/>
          <p:cNvSpPr>
            <a:spLocks noChangeArrowheads="1"/>
          </p:cNvSpPr>
          <p:nvPr/>
        </p:nvSpPr>
        <p:spPr bwMode="auto">
          <a:xfrm>
            <a:off x="124702" y="3649663"/>
            <a:ext cx="7823200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solid diamond denotes </a:t>
            </a:r>
            <a:r>
              <a:rPr lang="en-US" alt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composition</a:t>
            </a: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strong form of aggregation where the </a:t>
            </a:r>
            <a:r>
              <a:rPr lang="en-US" altLang="en-US" sz="2000" b="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 time of the component instances</a:t>
            </a:r>
            <a:r>
              <a:rPr lang="en-US" altLang="en-US" sz="2000" b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controlled by the aggregate. That is, the parts don’t exist on their won (“the whole controls/destroys the parts”)  </a:t>
            </a:r>
          </a:p>
        </p:txBody>
      </p:sp>
    </p:spTree>
    <p:extLst>
      <p:ext uri="{BB962C8B-B14F-4D97-AF65-F5344CB8AC3E}">
        <p14:creationId xmlns:p14="http://schemas.microsoft.com/office/powerpoint/2010/main" val="245207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build="p" autoUpdateAnimBg="0"/>
      <p:bldP spid="12098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85850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Qualifiers</a:t>
            </a:r>
          </a:p>
        </p:txBody>
      </p:sp>
      <p:sp>
        <p:nvSpPr>
          <p:cNvPr id="6553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5950" y="4457700"/>
            <a:ext cx="8001000" cy="842963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Qualifiers can be used to </a:t>
            </a:r>
            <a:r>
              <a:rPr lang="en-US" alt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the multiplicity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 an association</a:t>
            </a:r>
            <a:endParaRPr lang="en-US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358775" y="1292225"/>
            <a:ext cx="8493125" cy="1323975"/>
            <a:chOff x="226" y="814"/>
            <a:chExt cx="5350" cy="834"/>
          </a:xfrm>
        </p:grpSpPr>
        <p:grpSp>
          <p:nvGrpSpPr>
            <p:cNvPr id="65552" name="Group 54"/>
            <p:cNvGrpSpPr>
              <a:grpSpLocks/>
            </p:cNvGrpSpPr>
            <p:nvPr/>
          </p:nvGrpSpPr>
          <p:grpSpPr bwMode="auto">
            <a:xfrm>
              <a:off x="393" y="1164"/>
              <a:ext cx="1560" cy="326"/>
              <a:chOff x="276" y="969"/>
              <a:chExt cx="1560" cy="326"/>
            </a:xfrm>
          </p:grpSpPr>
          <p:sp>
            <p:nvSpPr>
              <p:cNvPr id="65562" name="Rectangle 13"/>
              <p:cNvSpPr>
                <a:spLocks noChangeArrowheads="1"/>
              </p:cNvSpPr>
              <p:nvPr/>
            </p:nvSpPr>
            <p:spPr bwMode="auto">
              <a:xfrm>
                <a:off x="276" y="969"/>
                <a:ext cx="1560" cy="32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563" name="Rectangle 14"/>
              <p:cNvSpPr>
                <a:spLocks noChangeArrowheads="1"/>
              </p:cNvSpPr>
              <p:nvPr/>
            </p:nvSpPr>
            <p:spPr bwMode="auto">
              <a:xfrm>
                <a:off x="661" y="1074"/>
                <a:ext cx="86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2000">
                    <a:solidFill>
                      <a:srgbClr val="000000"/>
                    </a:solidFill>
                    <a:latin typeface="Courier" charset="0"/>
                  </a:rPr>
                  <a:t>Directory</a:t>
                </a:r>
                <a:endParaRPr lang="en-US" altLang="en-US" sz="2800" b="0"/>
              </a:p>
            </p:txBody>
          </p:sp>
        </p:grpSp>
        <p:grpSp>
          <p:nvGrpSpPr>
            <p:cNvPr id="65553" name="Group 53"/>
            <p:cNvGrpSpPr>
              <a:grpSpLocks/>
            </p:cNvGrpSpPr>
            <p:nvPr/>
          </p:nvGrpSpPr>
          <p:grpSpPr bwMode="auto">
            <a:xfrm>
              <a:off x="4016" y="994"/>
              <a:ext cx="1560" cy="654"/>
              <a:chOff x="3878" y="799"/>
              <a:chExt cx="1560" cy="654"/>
            </a:xfrm>
          </p:grpSpPr>
          <p:sp>
            <p:nvSpPr>
              <p:cNvPr id="65558" name="Rectangle 15"/>
              <p:cNvSpPr>
                <a:spLocks noChangeArrowheads="1"/>
              </p:cNvSpPr>
              <p:nvPr/>
            </p:nvSpPr>
            <p:spPr bwMode="auto">
              <a:xfrm>
                <a:off x="3878" y="799"/>
                <a:ext cx="1560" cy="32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559" name="Rectangle 16"/>
              <p:cNvSpPr>
                <a:spLocks noChangeArrowheads="1"/>
              </p:cNvSpPr>
              <p:nvPr/>
            </p:nvSpPr>
            <p:spPr bwMode="auto">
              <a:xfrm>
                <a:off x="4503" y="904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2000">
                    <a:solidFill>
                      <a:srgbClr val="000000"/>
                    </a:solidFill>
                    <a:latin typeface="Courier" charset="0"/>
                  </a:rPr>
                  <a:t>File</a:t>
                </a:r>
                <a:endParaRPr lang="en-US" altLang="en-US" sz="2800" b="0"/>
              </a:p>
            </p:txBody>
          </p:sp>
          <p:sp>
            <p:nvSpPr>
              <p:cNvPr id="65560" name="Rectangle 18"/>
              <p:cNvSpPr>
                <a:spLocks noChangeArrowheads="1"/>
              </p:cNvSpPr>
              <p:nvPr/>
            </p:nvSpPr>
            <p:spPr bwMode="auto">
              <a:xfrm>
                <a:off x="3878" y="1127"/>
                <a:ext cx="1560" cy="32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561" name="Rectangle 19"/>
              <p:cNvSpPr>
                <a:spLocks noChangeArrowheads="1"/>
              </p:cNvSpPr>
              <p:nvPr/>
            </p:nvSpPr>
            <p:spPr bwMode="auto">
              <a:xfrm>
                <a:off x="4311" y="1173"/>
                <a:ext cx="76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2000">
                    <a:solidFill>
                      <a:srgbClr val="000000"/>
                    </a:solidFill>
                    <a:latin typeface="Courier" charset="0"/>
                  </a:rPr>
                  <a:t>filename</a:t>
                </a:r>
                <a:endParaRPr lang="en-US" altLang="en-US" sz="2800" b="0"/>
              </a:p>
            </p:txBody>
          </p:sp>
        </p:grpSp>
        <p:sp>
          <p:nvSpPr>
            <p:cNvPr id="65554" name="Rectangle 22"/>
            <p:cNvSpPr>
              <a:spLocks noChangeArrowheads="1"/>
            </p:cNvSpPr>
            <p:nvPr/>
          </p:nvSpPr>
          <p:spPr bwMode="auto">
            <a:xfrm>
              <a:off x="226" y="814"/>
              <a:ext cx="19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b="0" dirty="0">
                  <a:solidFill>
                    <a:srgbClr val="000000"/>
                  </a:solidFill>
                  <a:latin typeface="Verdana" charset="0"/>
                </a:rPr>
                <a:t>Without qualification</a:t>
              </a:r>
              <a:endParaRPr lang="en-US" altLang="en-US" sz="2800" b="0" dirty="0"/>
            </a:p>
          </p:txBody>
        </p:sp>
        <p:sp>
          <p:nvSpPr>
            <p:cNvPr id="65555" name="Line 17"/>
            <p:cNvSpPr>
              <a:spLocks noChangeShapeType="1"/>
            </p:cNvSpPr>
            <p:nvPr/>
          </p:nvSpPr>
          <p:spPr bwMode="auto">
            <a:xfrm>
              <a:off x="1945" y="1320"/>
              <a:ext cx="206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6" name="Rectangle 21"/>
            <p:cNvSpPr>
              <a:spLocks noChangeArrowheads="1"/>
            </p:cNvSpPr>
            <p:nvPr/>
          </p:nvSpPr>
          <p:spPr bwMode="auto">
            <a:xfrm>
              <a:off x="2038" y="1134"/>
              <a:ext cx="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Courier" charset="0"/>
                </a:rPr>
                <a:t>1</a:t>
              </a:r>
              <a:endParaRPr lang="en-US" altLang="en-US" sz="2800" b="0"/>
            </a:p>
          </p:txBody>
        </p:sp>
        <p:sp>
          <p:nvSpPr>
            <p:cNvPr id="65557" name="Rectangle 28"/>
            <p:cNvSpPr>
              <a:spLocks noChangeArrowheads="1"/>
            </p:cNvSpPr>
            <p:nvPr/>
          </p:nvSpPr>
          <p:spPr bwMode="auto">
            <a:xfrm>
              <a:off x="3914" y="1134"/>
              <a:ext cx="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Courier" charset="0"/>
                </a:rPr>
                <a:t>*</a:t>
              </a:r>
              <a:endParaRPr lang="en-US" altLang="en-US" sz="2800" b="0"/>
            </a:p>
          </p:txBody>
        </p:sp>
      </p:grpSp>
      <p:sp>
        <p:nvSpPr>
          <p:cNvPr id="124953" name="Rectangle 25"/>
          <p:cNvSpPr>
            <a:spLocks noChangeArrowheads="1"/>
          </p:cNvSpPr>
          <p:nvPr/>
        </p:nvSpPr>
        <p:spPr bwMode="auto">
          <a:xfrm>
            <a:off x="374650" y="2736850"/>
            <a:ext cx="26527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b="0" dirty="0">
                <a:solidFill>
                  <a:srgbClr val="000000"/>
                </a:solidFill>
                <a:latin typeface="Verdana" charset="0"/>
              </a:rPr>
              <a:t>With qualification</a:t>
            </a:r>
            <a:endParaRPr lang="en-US" altLang="en-US" sz="2800" b="0" dirty="0"/>
          </a:p>
        </p:txBody>
      </p:sp>
      <p:sp>
        <p:nvSpPr>
          <p:cNvPr id="124957" name="Rectangle 29"/>
          <p:cNvSpPr>
            <a:spLocks noChangeArrowheads="1"/>
          </p:cNvSpPr>
          <p:nvPr/>
        </p:nvSpPr>
        <p:spPr bwMode="auto">
          <a:xfrm>
            <a:off x="5719763" y="3279775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  <a:latin typeface="Courier" charset="0"/>
              </a:rPr>
              <a:t>0..1</a:t>
            </a:r>
            <a:endParaRPr lang="en-US" altLang="en-US" sz="2800" b="0"/>
          </a:p>
        </p:txBody>
      </p:sp>
      <p:grpSp>
        <p:nvGrpSpPr>
          <p:cNvPr id="5" name="Group 101"/>
          <p:cNvGrpSpPr>
            <a:grpSpLocks/>
          </p:cNvGrpSpPr>
          <p:nvPr/>
        </p:nvGrpSpPr>
        <p:grpSpPr bwMode="auto">
          <a:xfrm>
            <a:off x="623888" y="3324225"/>
            <a:ext cx="8194675" cy="552450"/>
            <a:chOff x="393" y="2094"/>
            <a:chExt cx="5162" cy="348"/>
          </a:xfrm>
        </p:grpSpPr>
        <p:sp>
          <p:nvSpPr>
            <p:cNvPr id="65544" name="Rectangle 6"/>
            <p:cNvSpPr>
              <a:spLocks noChangeArrowheads="1"/>
            </p:cNvSpPr>
            <p:nvPr/>
          </p:nvSpPr>
          <p:spPr bwMode="auto">
            <a:xfrm>
              <a:off x="393" y="2116"/>
              <a:ext cx="1560" cy="3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5545" name="Rectangle 7"/>
            <p:cNvSpPr>
              <a:spLocks noChangeArrowheads="1"/>
            </p:cNvSpPr>
            <p:nvPr/>
          </p:nvSpPr>
          <p:spPr bwMode="auto">
            <a:xfrm>
              <a:off x="778" y="2222"/>
              <a:ext cx="86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Courier" charset="0"/>
                </a:rPr>
                <a:t>Directory</a:t>
              </a:r>
              <a:endParaRPr lang="en-US" altLang="en-US" sz="2800" b="0"/>
            </a:p>
          </p:txBody>
        </p:sp>
        <p:sp>
          <p:nvSpPr>
            <p:cNvPr id="65546" name="Rectangle 8"/>
            <p:cNvSpPr>
              <a:spLocks noChangeArrowheads="1"/>
            </p:cNvSpPr>
            <p:nvPr/>
          </p:nvSpPr>
          <p:spPr bwMode="auto">
            <a:xfrm>
              <a:off x="3995" y="2116"/>
              <a:ext cx="1560" cy="3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5547" name="Rectangle 9"/>
            <p:cNvSpPr>
              <a:spLocks noChangeArrowheads="1"/>
            </p:cNvSpPr>
            <p:nvPr/>
          </p:nvSpPr>
          <p:spPr bwMode="auto">
            <a:xfrm>
              <a:off x="4620" y="2222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Courier" charset="0"/>
                </a:rPr>
                <a:t>File</a:t>
              </a:r>
              <a:endParaRPr lang="en-US" altLang="en-US" sz="2800" b="0"/>
            </a:p>
          </p:txBody>
        </p:sp>
        <p:sp>
          <p:nvSpPr>
            <p:cNvPr id="65548" name="Line 10"/>
            <p:cNvSpPr>
              <a:spLocks noChangeShapeType="1"/>
            </p:cNvSpPr>
            <p:nvPr/>
          </p:nvSpPr>
          <p:spPr bwMode="auto">
            <a:xfrm>
              <a:off x="3116" y="2258"/>
              <a:ext cx="86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9" name="Rectangle 30"/>
            <p:cNvSpPr>
              <a:spLocks noChangeArrowheads="1"/>
            </p:cNvSpPr>
            <p:nvPr/>
          </p:nvSpPr>
          <p:spPr bwMode="auto">
            <a:xfrm>
              <a:off x="3219" y="2094"/>
              <a:ext cx="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Courier" charset="0"/>
                </a:rPr>
                <a:t>1</a:t>
              </a:r>
              <a:endParaRPr lang="en-US" altLang="en-US" sz="2800" b="0"/>
            </a:p>
          </p:txBody>
        </p:sp>
        <p:sp>
          <p:nvSpPr>
            <p:cNvPr id="65550" name="Rectangle 12"/>
            <p:cNvSpPr>
              <a:spLocks noChangeArrowheads="1"/>
            </p:cNvSpPr>
            <p:nvPr/>
          </p:nvSpPr>
          <p:spPr bwMode="auto">
            <a:xfrm>
              <a:off x="1954" y="2173"/>
              <a:ext cx="1214" cy="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5551" name="Rectangle 11"/>
            <p:cNvSpPr>
              <a:spLocks noChangeArrowheads="1"/>
            </p:cNvSpPr>
            <p:nvPr/>
          </p:nvSpPr>
          <p:spPr bwMode="auto">
            <a:xfrm>
              <a:off x="2196" y="2222"/>
              <a:ext cx="7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Courier" charset="0"/>
                </a:rPr>
                <a:t>filename</a:t>
              </a:r>
              <a:endParaRPr lang="en-US" altLang="en-US" sz="2800" b="0"/>
            </a:p>
          </p:txBody>
        </p:sp>
      </p:grpSp>
    </p:spTree>
    <p:extLst>
      <p:ext uri="{BB962C8B-B14F-4D97-AF65-F5344CB8AC3E}">
        <p14:creationId xmlns:p14="http://schemas.microsoft.com/office/powerpoint/2010/main" val="118220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4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4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57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Qualification: Another Example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838200" y="4078288"/>
            <a:ext cx="7246938" cy="2154237"/>
            <a:chOff x="528" y="2569"/>
            <a:chExt cx="4565" cy="1357"/>
          </a:xfrm>
        </p:grpSpPr>
        <p:grpSp>
          <p:nvGrpSpPr>
            <p:cNvPr id="67603" name="Group 6"/>
            <p:cNvGrpSpPr>
              <a:grpSpLocks/>
            </p:cNvGrpSpPr>
            <p:nvPr/>
          </p:nvGrpSpPr>
          <p:grpSpPr bwMode="auto">
            <a:xfrm>
              <a:off x="528" y="2592"/>
              <a:ext cx="4565" cy="1334"/>
              <a:chOff x="528" y="2595"/>
              <a:chExt cx="4593" cy="1519"/>
            </a:xfrm>
          </p:grpSpPr>
          <p:sp>
            <p:nvSpPr>
              <p:cNvPr id="67605" name="Rectangle 7"/>
              <p:cNvSpPr>
                <a:spLocks noChangeArrowheads="1"/>
              </p:cNvSpPr>
              <p:nvPr/>
            </p:nvSpPr>
            <p:spPr bwMode="auto">
              <a:xfrm>
                <a:off x="3571" y="2690"/>
                <a:ext cx="240" cy="5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4000">
                    <a:solidFill>
                      <a:schemeClr val="tx1"/>
                    </a:solidFill>
                  </a:rPr>
                  <a:t>*</a:t>
                </a:r>
              </a:p>
            </p:txBody>
          </p:sp>
          <p:sp>
            <p:nvSpPr>
              <p:cNvPr id="67606" name="Rectangle 8"/>
              <p:cNvSpPr>
                <a:spLocks noChangeArrowheads="1"/>
              </p:cNvSpPr>
              <p:nvPr/>
            </p:nvSpPr>
            <p:spPr bwMode="auto">
              <a:xfrm>
                <a:off x="528" y="2692"/>
                <a:ext cx="1475" cy="11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7607" name="Rectangle 9"/>
              <p:cNvSpPr>
                <a:spLocks noChangeArrowheads="1"/>
              </p:cNvSpPr>
              <p:nvPr/>
            </p:nvSpPr>
            <p:spPr bwMode="auto">
              <a:xfrm>
                <a:off x="652" y="2874"/>
                <a:ext cx="1328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2000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StockExchange</a:t>
                </a:r>
                <a:endPara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08" name="Rectangle 10"/>
              <p:cNvSpPr>
                <a:spLocks noChangeArrowheads="1"/>
              </p:cNvSpPr>
              <p:nvPr/>
            </p:nvSpPr>
            <p:spPr bwMode="auto">
              <a:xfrm>
                <a:off x="3853" y="2604"/>
                <a:ext cx="1268" cy="15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7609" name="Rectangle 11"/>
              <p:cNvSpPr>
                <a:spLocks noChangeArrowheads="1"/>
              </p:cNvSpPr>
              <p:nvPr/>
            </p:nvSpPr>
            <p:spPr bwMode="auto">
              <a:xfrm>
                <a:off x="4085" y="2701"/>
                <a:ext cx="1005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Company</a:t>
                </a:r>
              </a:p>
            </p:txBody>
          </p:sp>
          <p:sp>
            <p:nvSpPr>
              <p:cNvPr id="67610" name="Rectangle 12"/>
              <p:cNvSpPr>
                <a:spLocks noChangeArrowheads="1"/>
              </p:cNvSpPr>
              <p:nvPr/>
            </p:nvSpPr>
            <p:spPr bwMode="auto">
              <a:xfrm>
                <a:off x="2861" y="2595"/>
                <a:ext cx="620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Lists</a:t>
                </a:r>
                <a:r>
                  <a:rPr lang="en-US" altLang="en-US" i="1" dirty="0">
                    <a:solidFill>
                      <a:srgbClr val="C00000"/>
                    </a:solidFill>
                    <a:latin typeface="Times" charset="0"/>
                  </a:rPr>
                  <a:t> </a:t>
                </a:r>
                <a:endParaRPr lang="en-US" altLang="en-US" dirty="0">
                  <a:solidFill>
                    <a:srgbClr val="C00000"/>
                  </a:solidFill>
                  <a:latin typeface="Times" charset="0"/>
                </a:endParaRPr>
              </a:p>
            </p:txBody>
          </p:sp>
          <p:sp>
            <p:nvSpPr>
              <p:cNvPr id="67611" name="Line 13"/>
              <p:cNvSpPr>
                <a:spLocks noChangeShapeType="1"/>
              </p:cNvSpPr>
              <p:nvPr/>
            </p:nvSpPr>
            <p:spPr bwMode="auto">
              <a:xfrm>
                <a:off x="528" y="3227"/>
                <a:ext cx="14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12" name="Line 14"/>
              <p:cNvSpPr>
                <a:spLocks noChangeShapeType="1"/>
              </p:cNvSpPr>
              <p:nvPr/>
            </p:nvSpPr>
            <p:spPr bwMode="auto">
              <a:xfrm>
                <a:off x="528" y="3623"/>
                <a:ext cx="148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13" name="Line 15"/>
              <p:cNvSpPr>
                <a:spLocks noChangeShapeType="1"/>
              </p:cNvSpPr>
              <p:nvPr/>
            </p:nvSpPr>
            <p:spPr bwMode="auto">
              <a:xfrm>
                <a:off x="3858" y="3326"/>
                <a:ext cx="12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14" name="Line 16"/>
              <p:cNvSpPr>
                <a:spLocks noChangeShapeType="1"/>
              </p:cNvSpPr>
              <p:nvPr/>
            </p:nvSpPr>
            <p:spPr bwMode="auto">
              <a:xfrm>
                <a:off x="3858" y="3887"/>
                <a:ext cx="12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15" name="Line 17"/>
              <p:cNvSpPr>
                <a:spLocks noChangeShapeType="1"/>
              </p:cNvSpPr>
              <p:nvPr/>
            </p:nvSpPr>
            <p:spPr bwMode="auto">
              <a:xfrm>
                <a:off x="2012" y="2977"/>
                <a:ext cx="18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7604" name="Rectangle 18"/>
            <p:cNvSpPr>
              <a:spLocks noChangeArrowheads="1"/>
            </p:cNvSpPr>
            <p:nvPr/>
          </p:nvSpPr>
          <p:spPr bwMode="auto">
            <a:xfrm>
              <a:off x="2045" y="2569"/>
              <a:ext cx="23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4000">
                  <a:solidFill>
                    <a:schemeClr val="tx1"/>
                  </a:solidFill>
                </a:rPr>
                <a:t>*</a:t>
              </a:r>
            </a:p>
          </p:txBody>
        </p:sp>
      </p:grpSp>
      <p:sp>
        <p:nvSpPr>
          <p:cNvPr id="231444" name="Rectangle 20"/>
          <p:cNvSpPr>
            <a:spLocks noChangeArrowheads="1"/>
          </p:cNvSpPr>
          <p:nvPr/>
        </p:nvSpPr>
        <p:spPr bwMode="auto">
          <a:xfrm>
            <a:off x="3181350" y="4468813"/>
            <a:ext cx="1355725" cy="3460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600">
                <a:solidFill>
                  <a:srgbClr val="000000"/>
                </a:solidFill>
                <a:latin typeface="Times" charset="0"/>
              </a:rPr>
              <a:t>tickerSymbol</a:t>
            </a:r>
          </a:p>
        </p:txBody>
      </p:sp>
      <p:sp>
        <p:nvSpPr>
          <p:cNvPr id="231443" name="Rectangle 19"/>
          <p:cNvSpPr>
            <a:spLocks noChangeArrowheads="1"/>
          </p:cNvSpPr>
          <p:nvPr/>
        </p:nvSpPr>
        <p:spPr bwMode="auto">
          <a:xfrm>
            <a:off x="5645150" y="4244975"/>
            <a:ext cx="307975" cy="363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590" name="Rectangle 21"/>
          <p:cNvSpPr>
            <a:spLocks noChangeArrowheads="1"/>
          </p:cNvSpPr>
          <p:nvPr/>
        </p:nvSpPr>
        <p:spPr bwMode="auto">
          <a:xfrm>
            <a:off x="685800" y="1935163"/>
            <a:ext cx="2341563" cy="180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67591" name="Rectangle 22"/>
          <p:cNvSpPr>
            <a:spLocks noChangeArrowheads="1"/>
          </p:cNvSpPr>
          <p:nvPr/>
        </p:nvSpPr>
        <p:spPr bwMode="auto">
          <a:xfrm>
            <a:off x="882650" y="2224088"/>
            <a:ext cx="2095124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StockExchange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592" name="Rectangle 23"/>
          <p:cNvSpPr>
            <a:spLocks noChangeArrowheads="1"/>
          </p:cNvSpPr>
          <p:nvPr/>
        </p:nvSpPr>
        <p:spPr bwMode="auto">
          <a:xfrm>
            <a:off x="5964238" y="1358900"/>
            <a:ext cx="2012950" cy="23971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67593" name="Rectangle 24"/>
          <p:cNvSpPr>
            <a:spLocks noChangeArrowheads="1"/>
          </p:cNvSpPr>
          <p:nvPr/>
        </p:nvSpPr>
        <p:spPr bwMode="auto">
          <a:xfrm>
            <a:off x="6332538" y="1441450"/>
            <a:ext cx="1585369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</a:p>
        </p:txBody>
      </p:sp>
      <p:sp>
        <p:nvSpPr>
          <p:cNvPr id="67594" name="Rectangle 25"/>
          <p:cNvSpPr>
            <a:spLocks noChangeArrowheads="1"/>
          </p:cNvSpPr>
          <p:nvPr/>
        </p:nvSpPr>
        <p:spPr bwMode="auto">
          <a:xfrm>
            <a:off x="6000750" y="2179638"/>
            <a:ext cx="179215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tickerSymbol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595" name="Rectangle 26"/>
          <p:cNvSpPr>
            <a:spLocks noChangeArrowheads="1"/>
          </p:cNvSpPr>
          <p:nvPr/>
        </p:nvSpPr>
        <p:spPr bwMode="auto">
          <a:xfrm>
            <a:off x="4189413" y="1925638"/>
            <a:ext cx="98584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  <a:r>
              <a:rPr lang="en-US" altLang="en-US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596" name="Line 27"/>
          <p:cNvSpPr>
            <a:spLocks noChangeShapeType="1"/>
          </p:cNvSpPr>
          <p:nvPr/>
        </p:nvSpPr>
        <p:spPr bwMode="auto">
          <a:xfrm>
            <a:off x="685800" y="2784475"/>
            <a:ext cx="2332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Line 28"/>
          <p:cNvSpPr>
            <a:spLocks noChangeShapeType="1"/>
          </p:cNvSpPr>
          <p:nvPr/>
        </p:nvSpPr>
        <p:spPr bwMode="auto">
          <a:xfrm>
            <a:off x="685800" y="3413125"/>
            <a:ext cx="2359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8" name="Line 29"/>
          <p:cNvSpPr>
            <a:spLocks noChangeShapeType="1"/>
          </p:cNvSpPr>
          <p:nvPr/>
        </p:nvSpPr>
        <p:spPr bwMode="auto">
          <a:xfrm>
            <a:off x="5972175" y="2060575"/>
            <a:ext cx="1997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9" name="Line 30"/>
          <p:cNvSpPr>
            <a:spLocks noChangeShapeType="1"/>
          </p:cNvSpPr>
          <p:nvPr/>
        </p:nvSpPr>
        <p:spPr bwMode="auto">
          <a:xfrm>
            <a:off x="5972175" y="2951163"/>
            <a:ext cx="1997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0" name="Line 31"/>
          <p:cNvSpPr>
            <a:spLocks noChangeShapeType="1"/>
          </p:cNvSpPr>
          <p:nvPr/>
        </p:nvSpPr>
        <p:spPr bwMode="auto">
          <a:xfrm>
            <a:off x="3041650" y="2522538"/>
            <a:ext cx="2919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1" name="Rectangle 32"/>
          <p:cNvSpPr>
            <a:spLocks noChangeArrowheads="1"/>
          </p:cNvSpPr>
          <p:nvPr/>
        </p:nvSpPr>
        <p:spPr bwMode="auto">
          <a:xfrm>
            <a:off x="5492750" y="1922463"/>
            <a:ext cx="379413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400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7602" name="Rectangle 33"/>
          <p:cNvSpPr>
            <a:spLocks noChangeArrowheads="1"/>
          </p:cNvSpPr>
          <p:nvPr/>
        </p:nvSpPr>
        <p:spPr bwMode="auto">
          <a:xfrm>
            <a:off x="3108325" y="1874838"/>
            <a:ext cx="379413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4000">
                <a:solidFill>
                  <a:schemeClr val="tx1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49737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144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144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1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1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1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1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23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44" grpId="0" animBg="1"/>
      <p:bldP spid="23144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Inheritance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967163"/>
            <a:ext cx="8001000" cy="2738437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C00000"/>
                </a:solidFill>
              </a:rPr>
              <a:t>Inheritance</a:t>
            </a:r>
            <a:r>
              <a:rPr lang="en-US" altLang="en-US" i="1" dirty="0" smtClean="0">
                <a:solidFill>
                  <a:srgbClr val="1615B1"/>
                </a:solidFill>
              </a:rPr>
              <a:t> </a:t>
            </a:r>
            <a:r>
              <a:rPr lang="en-US" altLang="en-US" dirty="0" smtClean="0"/>
              <a:t>is another special case of an association denoting a “</a:t>
            </a:r>
            <a:r>
              <a:rPr lang="en-US" altLang="en-US" dirty="0" smtClean="0">
                <a:solidFill>
                  <a:srgbClr val="C00000"/>
                </a:solidFill>
              </a:rPr>
              <a:t>kind-of</a:t>
            </a:r>
            <a:r>
              <a:rPr lang="en-US" altLang="en-US" dirty="0" smtClean="0"/>
              <a:t>” hierarchy </a:t>
            </a:r>
          </a:p>
          <a:p>
            <a:r>
              <a:rPr lang="en-US" altLang="en-US" dirty="0" smtClean="0"/>
              <a:t>Inheritance simplifies the analysis model by introducing a taxonomy</a:t>
            </a:r>
          </a:p>
          <a:p>
            <a:r>
              <a:rPr lang="en-US" altLang="en-US" dirty="0" smtClean="0"/>
              <a:t>The </a:t>
            </a:r>
            <a:r>
              <a:rPr lang="en-US" altLang="en-US" b="1" dirty="0" smtClean="0">
                <a:solidFill>
                  <a:srgbClr val="C00000"/>
                </a:solidFill>
              </a:rPr>
              <a:t>children classes</a:t>
            </a:r>
            <a:r>
              <a:rPr lang="en-US" altLang="en-US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/>
              <a:t>inherit the attributes and operations of the </a:t>
            </a:r>
            <a:r>
              <a:rPr lang="en-US" altLang="en-US" b="1" dirty="0" smtClean="0">
                <a:solidFill>
                  <a:srgbClr val="C00000"/>
                </a:solidFill>
              </a:rPr>
              <a:t>parent class</a:t>
            </a:r>
            <a:r>
              <a:rPr lang="en-US" altLang="en-US" b="1" dirty="0" smtClean="0"/>
              <a:t>.</a:t>
            </a:r>
            <a:endParaRPr lang="en-US" altLang="en-US" dirty="0" smtClean="0"/>
          </a:p>
          <a:p>
            <a:endParaRPr lang="en-US" altLang="en-US" dirty="0" smtClean="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974725" y="1620838"/>
            <a:ext cx="6931025" cy="1895475"/>
            <a:chOff x="614" y="1021"/>
            <a:chExt cx="4366" cy="1194"/>
          </a:xfrm>
        </p:grpSpPr>
        <p:grpSp>
          <p:nvGrpSpPr>
            <p:cNvPr id="69637" name="Group 5"/>
            <p:cNvGrpSpPr>
              <a:grpSpLocks/>
            </p:cNvGrpSpPr>
            <p:nvPr/>
          </p:nvGrpSpPr>
          <p:grpSpPr bwMode="auto">
            <a:xfrm>
              <a:off x="2054" y="1021"/>
              <a:ext cx="1390" cy="282"/>
              <a:chOff x="554" y="1413"/>
              <a:chExt cx="1390" cy="282"/>
            </a:xfrm>
          </p:grpSpPr>
          <p:sp>
            <p:nvSpPr>
              <p:cNvPr id="69647" name="Rectangle 6"/>
              <p:cNvSpPr>
                <a:spLocks noChangeArrowheads="1"/>
              </p:cNvSpPr>
              <p:nvPr/>
            </p:nvSpPr>
            <p:spPr bwMode="auto">
              <a:xfrm>
                <a:off x="554" y="1413"/>
                <a:ext cx="1390" cy="28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9648" name="Rectangle 7"/>
              <p:cNvSpPr>
                <a:spLocks noChangeArrowheads="1"/>
              </p:cNvSpPr>
              <p:nvPr/>
            </p:nvSpPr>
            <p:spPr bwMode="auto">
              <a:xfrm>
                <a:off x="990" y="1507"/>
                <a:ext cx="51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000000"/>
                    </a:solidFill>
                    <a:latin typeface="Courier" charset="0"/>
                  </a:rPr>
                  <a:t>Button</a:t>
                </a:r>
                <a:endParaRPr lang="en-US" altLang="en-US" sz="1800" i="1">
                  <a:solidFill>
                    <a:srgbClr val="000000"/>
                  </a:solidFill>
                  <a:latin typeface="Courier" charset="0"/>
                </a:endParaRPr>
              </a:p>
            </p:txBody>
          </p:sp>
        </p:grpSp>
        <p:grpSp>
          <p:nvGrpSpPr>
            <p:cNvPr id="69638" name="Group 8"/>
            <p:cNvGrpSpPr>
              <a:grpSpLocks/>
            </p:cNvGrpSpPr>
            <p:nvPr/>
          </p:nvGrpSpPr>
          <p:grpSpPr bwMode="auto">
            <a:xfrm>
              <a:off x="3590" y="1933"/>
              <a:ext cx="1390" cy="282"/>
              <a:chOff x="554" y="1413"/>
              <a:chExt cx="1390" cy="282"/>
            </a:xfrm>
          </p:grpSpPr>
          <p:sp>
            <p:nvSpPr>
              <p:cNvPr id="69645" name="Rectangle 9"/>
              <p:cNvSpPr>
                <a:spLocks noChangeArrowheads="1"/>
              </p:cNvSpPr>
              <p:nvPr/>
            </p:nvSpPr>
            <p:spPr bwMode="auto">
              <a:xfrm>
                <a:off x="554" y="1413"/>
                <a:ext cx="1390" cy="28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9646" name="Rectangle 10"/>
              <p:cNvSpPr>
                <a:spLocks noChangeArrowheads="1"/>
              </p:cNvSpPr>
              <p:nvPr/>
            </p:nvSpPr>
            <p:spPr bwMode="auto">
              <a:xfrm>
                <a:off x="817" y="1507"/>
                <a:ext cx="86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000000"/>
                    </a:solidFill>
                    <a:latin typeface="Courier" charset="0"/>
                  </a:rPr>
                  <a:t>ZoneButton</a:t>
                </a:r>
              </a:p>
            </p:txBody>
          </p:sp>
        </p:grpSp>
        <p:cxnSp>
          <p:nvCxnSpPr>
            <p:cNvPr id="69639" name="AutoShape 11"/>
            <p:cNvCxnSpPr>
              <a:cxnSpLocks noChangeShapeType="1"/>
              <a:stCxn id="69642" idx="3"/>
              <a:endCxn id="69645" idx="1"/>
            </p:cNvCxnSpPr>
            <p:nvPr/>
          </p:nvCxnSpPr>
          <p:spPr bwMode="auto">
            <a:xfrm rot="16200000" flipH="1">
              <a:off x="2916" y="1400"/>
              <a:ext cx="514" cy="835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9640" name="Group 14"/>
            <p:cNvGrpSpPr>
              <a:grpSpLocks/>
            </p:cNvGrpSpPr>
            <p:nvPr/>
          </p:nvGrpSpPr>
          <p:grpSpPr bwMode="auto">
            <a:xfrm>
              <a:off x="614" y="1933"/>
              <a:ext cx="1390" cy="282"/>
              <a:chOff x="554" y="1413"/>
              <a:chExt cx="1390" cy="282"/>
            </a:xfrm>
          </p:grpSpPr>
          <p:sp>
            <p:nvSpPr>
              <p:cNvPr id="69643" name="Rectangle 15"/>
              <p:cNvSpPr>
                <a:spLocks noChangeArrowheads="1"/>
              </p:cNvSpPr>
              <p:nvPr/>
            </p:nvSpPr>
            <p:spPr bwMode="auto">
              <a:xfrm>
                <a:off x="554" y="1413"/>
                <a:ext cx="1390" cy="28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69644" name="Rectangle 16"/>
              <p:cNvSpPr>
                <a:spLocks noChangeArrowheads="1"/>
              </p:cNvSpPr>
              <p:nvPr/>
            </p:nvSpPr>
            <p:spPr bwMode="auto">
              <a:xfrm>
                <a:off x="731" y="1507"/>
                <a:ext cx="103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000000"/>
                    </a:solidFill>
                    <a:latin typeface="Courier" charset="0"/>
                  </a:rPr>
                  <a:t>CancelButton</a:t>
                </a:r>
              </a:p>
            </p:txBody>
          </p:sp>
        </p:grpSp>
        <p:cxnSp>
          <p:nvCxnSpPr>
            <p:cNvPr id="69641" name="AutoShape 17"/>
            <p:cNvCxnSpPr>
              <a:cxnSpLocks noChangeShapeType="1"/>
              <a:stCxn id="69643" idx="3"/>
              <a:endCxn id="69642" idx="3"/>
            </p:cNvCxnSpPr>
            <p:nvPr/>
          </p:nvCxnSpPr>
          <p:spPr bwMode="auto">
            <a:xfrm flipV="1">
              <a:off x="2004" y="1560"/>
              <a:ext cx="751" cy="51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642" name="AutoShape 18"/>
            <p:cNvSpPr>
              <a:spLocks noChangeArrowheads="1"/>
            </p:cNvSpPr>
            <p:nvPr/>
          </p:nvSpPr>
          <p:spPr bwMode="auto">
            <a:xfrm>
              <a:off x="2616" y="1320"/>
              <a:ext cx="278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709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Packages	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12900"/>
            <a:ext cx="8255000" cy="4800600"/>
          </a:xfrm>
        </p:spPr>
        <p:txBody>
          <a:bodyPr/>
          <a:lstStyle/>
          <a:p>
            <a:r>
              <a:rPr lang="en-US" altLang="en-US" dirty="0" smtClean="0"/>
              <a:t>Packages help  you to </a:t>
            </a:r>
            <a:r>
              <a:rPr lang="en-US" altLang="en-US" dirty="0" smtClean="0">
                <a:solidFill>
                  <a:srgbClr val="C00000"/>
                </a:solidFill>
              </a:rPr>
              <a:t>organize UML models </a:t>
            </a:r>
            <a:r>
              <a:rPr lang="en-US" altLang="en-US" dirty="0" smtClean="0"/>
              <a:t>to increase their readability </a:t>
            </a:r>
          </a:p>
          <a:p>
            <a:r>
              <a:rPr lang="en-US" altLang="en-US" dirty="0" smtClean="0"/>
              <a:t>We can use the UML package mechanism to </a:t>
            </a:r>
            <a:r>
              <a:rPr lang="en-US" altLang="en-US" dirty="0" smtClean="0">
                <a:solidFill>
                  <a:srgbClr val="C00000"/>
                </a:solidFill>
              </a:rPr>
              <a:t>organize classes into subsystems</a:t>
            </a:r>
            <a:r>
              <a:rPr lang="en-US" altLang="en-US" dirty="0" smtClean="0"/>
              <a:t>  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Any complex system can be decomposed into subsystems, where each </a:t>
            </a:r>
            <a:r>
              <a:rPr lang="en-US" altLang="en-US" b="1" dirty="0" smtClean="0">
                <a:solidFill>
                  <a:srgbClr val="C00000"/>
                </a:solidFill>
              </a:rPr>
              <a:t>subsystem</a:t>
            </a:r>
            <a:r>
              <a:rPr lang="en-US" altLang="en-US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</a:rPr>
              <a:t>is modeled as a </a:t>
            </a:r>
            <a:r>
              <a:rPr lang="en-US" altLang="en-US" b="1" dirty="0" smtClean="0">
                <a:solidFill>
                  <a:srgbClr val="C00000"/>
                </a:solidFill>
              </a:rPr>
              <a:t>package</a:t>
            </a:r>
            <a:r>
              <a:rPr lang="en-US" altLang="en-US" dirty="0" smtClean="0"/>
              <a:t>.</a:t>
            </a:r>
          </a:p>
          <a:p>
            <a:endParaRPr lang="en-US" altLang="en-US" dirty="0" smtClean="0"/>
          </a:p>
        </p:txBody>
      </p:sp>
      <p:grpSp>
        <p:nvGrpSpPr>
          <p:cNvPr id="2" name="Group 132"/>
          <p:cNvGrpSpPr>
            <a:grpSpLocks/>
          </p:cNvGrpSpPr>
          <p:nvPr/>
        </p:nvGrpSpPr>
        <p:grpSpPr bwMode="auto">
          <a:xfrm>
            <a:off x="4311650" y="2676525"/>
            <a:ext cx="3311525" cy="1336675"/>
            <a:chOff x="2716" y="1686"/>
            <a:chExt cx="2086" cy="842"/>
          </a:xfrm>
        </p:grpSpPr>
        <p:sp>
          <p:nvSpPr>
            <p:cNvPr id="71701" name="Rectangle 8"/>
            <p:cNvSpPr>
              <a:spLocks noChangeArrowheads="1"/>
            </p:cNvSpPr>
            <p:nvPr/>
          </p:nvSpPr>
          <p:spPr bwMode="auto">
            <a:xfrm>
              <a:off x="2716" y="1846"/>
              <a:ext cx="2086" cy="6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702" name="Rectangle 9"/>
            <p:cNvSpPr>
              <a:spLocks noChangeArrowheads="1"/>
            </p:cNvSpPr>
            <p:nvPr/>
          </p:nvSpPr>
          <p:spPr bwMode="auto">
            <a:xfrm>
              <a:off x="3348" y="2039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Courier" charset="0"/>
                </a:rPr>
                <a:t>Account</a:t>
              </a:r>
              <a:endParaRPr lang="en-US" altLang="en-US" sz="2000" b="0"/>
            </a:p>
          </p:txBody>
        </p:sp>
        <p:sp>
          <p:nvSpPr>
            <p:cNvPr id="71703" name="Freeform 42"/>
            <p:cNvSpPr>
              <a:spLocks/>
            </p:cNvSpPr>
            <p:nvPr/>
          </p:nvSpPr>
          <p:spPr bwMode="auto">
            <a:xfrm>
              <a:off x="2724" y="1686"/>
              <a:ext cx="392" cy="160"/>
            </a:xfrm>
            <a:custGeom>
              <a:avLst/>
              <a:gdLst>
                <a:gd name="T0" fmla="*/ 0 w 392"/>
                <a:gd name="T1" fmla="*/ 160 h 160"/>
                <a:gd name="T2" fmla="*/ 72 w 392"/>
                <a:gd name="T3" fmla="*/ 0 h 160"/>
                <a:gd name="T4" fmla="*/ 320 w 392"/>
                <a:gd name="T5" fmla="*/ 0 h 160"/>
                <a:gd name="T6" fmla="*/ 392 w 392"/>
                <a:gd name="T7" fmla="*/ 160 h 160"/>
                <a:gd name="T8" fmla="*/ 0 w 392"/>
                <a:gd name="T9" fmla="*/ 160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2"/>
                <a:gd name="T16" fmla="*/ 0 h 160"/>
                <a:gd name="T17" fmla="*/ 392 w 392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2" h="160">
                  <a:moveTo>
                    <a:pt x="0" y="160"/>
                  </a:moveTo>
                  <a:lnTo>
                    <a:pt x="72" y="0"/>
                  </a:lnTo>
                  <a:lnTo>
                    <a:pt x="320" y="0"/>
                  </a:lnTo>
                  <a:lnTo>
                    <a:pt x="392" y="160"/>
                  </a:lnTo>
                  <a:lnTo>
                    <a:pt x="0" y="16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71704" name="Group 88"/>
            <p:cNvGrpSpPr>
              <a:grpSpLocks/>
            </p:cNvGrpSpPr>
            <p:nvPr/>
          </p:nvGrpSpPr>
          <p:grpSpPr bwMode="auto">
            <a:xfrm>
              <a:off x="4009" y="1857"/>
              <a:ext cx="647" cy="648"/>
              <a:chOff x="1114" y="583"/>
              <a:chExt cx="3350" cy="3353"/>
            </a:xfrm>
          </p:grpSpPr>
          <p:sp>
            <p:nvSpPr>
              <p:cNvPr id="71705" name="Rectangle 89"/>
              <p:cNvSpPr>
                <a:spLocks noChangeArrowheads="1"/>
              </p:cNvSpPr>
              <p:nvPr/>
            </p:nvSpPr>
            <p:spPr bwMode="auto">
              <a:xfrm>
                <a:off x="1114" y="2488"/>
                <a:ext cx="912" cy="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1706" name="Line 90"/>
              <p:cNvSpPr>
                <a:spLocks noChangeShapeType="1"/>
              </p:cNvSpPr>
              <p:nvPr/>
            </p:nvSpPr>
            <p:spPr bwMode="auto">
              <a:xfrm>
                <a:off x="1114" y="2928"/>
                <a:ext cx="9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07" name="Line 91"/>
              <p:cNvSpPr>
                <a:spLocks noChangeShapeType="1"/>
              </p:cNvSpPr>
              <p:nvPr/>
            </p:nvSpPr>
            <p:spPr bwMode="auto">
              <a:xfrm>
                <a:off x="1114" y="3432"/>
                <a:ext cx="9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08" name="AutoShape 92"/>
              <p:cNvSpPr>
                <a:spLocks noChangeArrowheads="1"/>
              </p:cNvSpPr>
              <p:nvPr/>
            </p:nvSpPr>
            <p:spPr bwMode="auto">
              <a:xfrm rot="2722303">
                <a:off x="2322" y="1992"/>
                <a:ext cx="204" cy="17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1709" name="Line 93"/>
              <p:cNvSpPr>
                <a:spLocks noChangeShapeType="1"/>
              </p:cNvSpPr>
              <p:nvPr/>
            </p:nvSpPr>
            <p:spPr bwMode="auto">
              <a:xfrm flipV="1">
                <a:off x="1560" y="2136"/>
                <a:ext cx="800" cy="3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0" name="Rectangle 94"/>
              <p:cNvSpPr>
                <a:spLocks noChangeArrowheads="1"/>
              </p:cNvSpPr>
              <p:nvPr/>
            </p:nvSpPr>
            <p:spPr bwMode="auto">
              <a:xfrm>
                <a:off x="2304" y="2496"/>
                <a:ext cx="912" cy="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1711" name="Line 95"/>
              <p:cNvSpPr>
                <a:spLocks noChangeShapeType="1"/>
              </p:cNvSpPr>
              <p:nvPr/>
            </p:nvSpPr>
            <p:spPr bwMode="auto">
              <a:xfrm>
                <a:off x="2304" y="2928"/>
                <a:ext cx="9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2" name="Line 96"/>
              <p:cNvSpPr>
                <a:spLocks noChangeShapeType="1"/>
              </p:cNvSpPr>
              <p:nvPr/>
            </p:nvSpPr>
            <p:spPr bwMode="auto">
              <a:xfrm>
                <a:off x="2304" y="3432"/>
                <a:ext cx="9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3" name="AutoShape 97"/>
              <p:cNvSpPr>
                <a:spLocks noChangeArrowheads="1"/>
              </p:cNvSpPr>
              <p:nvPr/>
            </p:nvSpPr>
            <p:spPr bwMode="auto">
              <a:xfrm rot="-6418">
                <a:off x="2626" y="1992"/>
                <a:ext cx="204" cy="17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1714" name="Line 98"/>
              <p:cNvSpPr>
                <a:spLocks noChangeShapeType="1"/>
              </p:cNvSpPr>
              <p:nvPr/>
            </p:nvSpPr>
            <p:spPr bwMode="auto">
              <a:xfrm>
                <a:off x="2744" y="2168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5" name="Rectangle 99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912" cy="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1716" name="Line 100"/>
              <p:cNvSpPr>
                <a:spLocks noChangeShapeType="1"/>
              </p:cNvSpPr>
              <p:nvPr/>
            </p:nvSpPr>
            <p:spPr bwMode="auto">
              <a:xfrm>
                <a:off x="3552" y="2928"/>
                <a:ext cx="9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7" name="Line 101"/>
              <p:cNvSpPr>
                <a:spLocks noChangeShapeType="1"/>
              </p:cNvSpPr>
              <p:nvPr/>
            </p:nvSpPr>
            <p:spPr bwMode="auto">
              <a:xfrm>
                <a:off x="3552" y="3432"/>
                <a:ext cx="9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8" name="AutoShape 102"/>
              <p:cNvSpPr>
                <a:spLocks noChangeArrowheads="1"/>
              </p:cNvSpPr>
              <p:nvPr/>
            </p:nvSpPr>
            <p:spPr bwMode="auto">
              <a:xfrm rot="-3324731">
                <a:off x="2930" y="1976"/>
                <a:ext cx="204" cy="17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1719" name="Line 103"/>
              <p:cNvSpPr>
                <a:spLocks noChangeShapeType="1"/>
              </p:cNvSpPr>
              <p:nvPr/>
            </p:nvSpPr>
            <p:spPr bwMode="auto">
              <a:xfrm>
                <a:off x="3096" y="2112"/>
                <a:ext cx="904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20" name="Rectangle 104"/>
              <p:cNvSpPr>
                <a:spLocks noChangeArrowheads="1"/>
              </p:cNvSpPr>
              <p:nvPr/>
            </p:nvSpPr>
            <p:spPr bwMode="auto">
              <a:xfrm>
                <a:off x="2314" y="583"/>
                <a:ext cx="912" cy="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1721" name="Line 105"/>
              <p:cNvSpPr>
                <a:spLocks noChangeShapeType="1"/>
              </p:cNvSpPr>
              <p:nvPr/>
            </p:nvSpPr>
            <p:spPr bwMode="auto">
              <a:xfrm>
                <a:off x="2314" y="1015"/>
                <a:ext cx="9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22" name="Line 106"/>
              <p:cNvSpPr>
                <a:spLocks noChangeShapeType="1"/>
              </p:cNvSpPr>
              <p:nvPr/>
            </p:nvSpPr>
            <p:spPr bwMode="auto">
              <a:xfrm>
                <a:off x="2314" y="1519"/>
                <a:ext cx="9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134"/>
          <p:cNvGrpSpPr>
            <a:grpSpLocks/>
          </p:cNvGrpSpPr>
          <p:nvPr/>
        </p:nvGrpSpPr>
        <p:grpSpPr bwMode="auto">
          <a:xfrm>
            <a:off x="4870450" y="4102100"/>
            <a:ext cx="2881313" cy="1066800"/>
            <a:chOff x="3068" y="2584"/>
            <a:chExt cx="1815" cy="672"/>
          </a:xfrm>
        </p:grpSpPr>
        <p:sp>
          <p:nvSpPr>
            <p:cNvPr id="71694" name="Rectangle 12"/>
            <p:cNvSpPr>
              <a:spLocks noChangeArrowheads="1"/>
            </p:cNvSpPr>
            <p:nvPr/>
          </p:nvSpPr>
          <p:spPr bwMode="auto">
            <a:xfrm>
              <a:off x="3068" y="2744"/>
              <a:ext cx="1815" cy="5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695" name="Rectangle 13"/>
            <p:cNvSpPr>
              <a:spLocks noChangeArrowheads="1"/>
            </p:cNvSpPr>
            <p:nvPr/>
          </p:nvSpPr>
          <p:spPr bwMode="auto">
            <a:xfrm>
              <a:off x="3611" y="2908"/>
              <a:ext cx="7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Courier" charset="0"/>
                </a:rPr>
                <a:t>Customer</a:t>
              </a:r>
              <a:endParaRPr lang="en-US" altLang="en-US" sz="2000" b="0"/>
            </a:p>
          </p:txBody>
        </p:sp>
        <p:sp>
          <p:nvSpPr>
            <p:cNvPr id="71696" name="Freeform 41"/>
            <p:cNvSpPr>
              <a:spLocks/>
            </p:cNvSpPr>
            <p:nvPr/>
          </p:nvSpPr>
          <p:spPr bwMode="auto">
            <a:xfrm>
              <a:off x="3068" y="2584"/>
              <a:ext cx="392" cy="160"/>
            </a:xfrm>
            <a:custGeom>
              <a:avLst/>
              <a:gdLst>
                <a:gd name="T0" fmla="*/ 0 w 392"/>
                <a:gd name="T1" fmla="*/ 160 h 160"/>
                <a:gd name="T2" fmla="*/ 72 w 392"/>
                <a:gd name="T3" fmla="*/ 0 h 160"/>
                <a:gd name="T4" fmla="*/ 320 w 392"/>
                <a:gd name="T5" fmla="*/ 0 h 160"/>
                <a:gd name="T6" fmla="*/ 392 w 392"/>
                <a:gd name="T7" fmla="*/ 160 h 160"/>
                <a:gd name="T8" fmla="*/ 0 w 392"/>
                <a:gd name="T9" fmla="*/ 160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2"/>
                <a:gd name="T16" fmla="*/ 0 h 160"/>
                <a:gd name="T17" fmla="*/ 392 w 392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2" h="160">
                  <a:moveTo>
                    <a:pt x="0" y="160"/>
                  </a:moveTo>
                  <a:lnTo>
                    <a:pt x="72" y="0"/>
                  </a:lnTo>
                  <a:lnTo>
                    <a:pt x="320" y="0"/>
                  </a:lnTo>
                  <a:lnTo>
                    <a:pt x="392" y="160"/>
                  </a:lnTo>
                  <a:lnTo>
                    <a:pt x="0" y="16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71697" name="Group 127"/>
            <p:cNvGrpSpPr>
              <a:grpSpLocks/>
            </p:cNvGrpSpPr>
            <p:nvPr/>
          </p:nvGrpSpPr>
          <p:grpSpPr bwMode="auto">
            <a:xfrm>
              <a:off x="4505" y="2857"/>
              <a:ext cx="176" cy="278"/>
              <a:chOff x="4337" y="2537"/>
              <a:chExt cx="176" cy="278"/>
            </a:xfrm>
          </p:grpSpPr>
          <p:sp>
            <p:nvSpPr>
              <p:cNvPr id="71698" name="Rectangle 123"/>
              <p:cNvSpPr>
                <a:spLocks noChangeArrowheads="1"/>
              </p:cNvSpPr>
              <p:nvPr/>
            </p:nvSpPr>
            <p:spPr bwMode="auto">
              <a:xfrm>
                <a:off x="4337" y="2537"/>
                <a:ext cx="176" cy="2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1699" name="Line 124"/>
              <p:cNvSpPr>
                <a:spLocks noChangeShapeType="1"/>
              </p:cNvSpPr>
              <p:nvPr/>
            </p:nvSpPr>
            <p:spPr bwMode="auto">
              <a:xfrm>
                <a:off x="4337" y="2620"/>
                <a:ext cx="1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00" name="Line 125"/>
              <p:cNvSpPr>
                <a:spLocks noChangeShapeType="1"/>
              </p:cNvSpPr>
              <p:nvPr/>
            </p:nvSpPr>
            <p:spPr bwMode="auto">
              <a:xfrm>
                <a:off x="4337" y="2718"/>
                <a:ext cx="1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133"/>
          <p:cNvGrpSpPr>
            <a:grpSpLocks/>
          </p:cNvGrpSpPr>
          <p:nvPr/>
        </p:nvGrpSpPr>
        <p:grpSpPr bwMode="auto">
          <a:xfrm>
            <a:off x="1804988" y="4038600"/>
            <a:ext cx="2520950" cy="1141413"/>
            <a:chOff x="1137" y="2544"/>
            <a:chExt cx="1588" cy="719"/>
          </a:xfrm>
        </p:grpSpPr>
        <p:sp>
          <p:nvSpPr>
            <p:cNvPr id="71687" name="Rectangle 10"/>
            <p:cNvSpPr>
              <a:spLocks noChangeArrowheads="1"/>
            </p:cNvSpPr>
            <p:nvPr/>
          </p:nvSpPr>
          <p:spPr bwMode="auto">
            <a:xfrm>
              <a:off x="1137" y="2704"/>
              <a:ext cx="1588" cy="5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688" name="Rectangle 11"/>
            <p:cNvSpPr>
              <a:spLocks noChangeArrowheads="1"/>
            </p:cNvSpPr>
            <p:nvPr/>
          </p:nvSpPr>
          <p:spPr bwMode="auto">
            <a:xfrm>
              <a:off x="1846" y="2886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2000" dirty="0">
                  <a:solidFill>
                    <a:srgbClr val="000000"/>
                  </a:solidFill>
                  <a:latin typeface="Courier" charset="0"/>
                </a:rPr>
                <a:t>Bank</a:t>
              </a:r>
              <a:endParaRPr lang="en-US" altLang="en-US" sz="2000" b="0" dirty="0"/>
            </a:p>
          </p:txBody>
        </p:sp>
        <p:sp>
          <p:nvSpPr>
            <p:cNvPr id="71689" name="Freeform 45"/>
            <p:cNvSpPr>
              <a:spLocks/>
            </p:cNvSpPr>
            <p:nvPr/>
          </p:nvSpPr>
          <p:spPr bwMode="auto">
            <a:xfrm>
              <a:off x="1156" y="2544"/>
              <a:ext cx="392" cy="160"/>
            </a:xfrm>
            <a:custGeom>
              <a:avLst/>
              <a:gdLst>
                <a:gd name="T0" fmla="*/ 0 w 392"/>
                <a:gd name="T1" fmla="*/ 160 h 160"/>
                <a:gd name="T2" fmla="*/ 72 w 392"/>
                <a:gd name="T3" fmla="*/ 0 h 160"/>
                <a:gd name="T4" fmla="*/ 320 w 392"/>
                <a:gd name="T5" fmla="*/ 0 h 160"/>
                <a:gd name="T6" fmla="*/ 392 w 392"/>
                <a:gd name="T7" fmla="*/ 160 h 160"/>
                <a:gd name="T8" fmla="*/ 0 w 392"/>
                <a:gd name="T9" fmla="*/ 160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2"/>
                <a:gd name="T16" fmla="*/ 0 h 160"/>
                <a:gd name="T17" fmla="*/ 392 w 392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2" h="160">
                  <a:moveTo>
                    <a:pt x="0" y="160"/>
                  </a:moveTo>
                  <a:lnTo>
                    <a:pt x="72" y="0"/>
                  </a:lnTo>
                  <a:lnTo>
                    <a:pt x="320" y="0"/>
                  </a:lnTo>
                  <a:lnTo>
                    <a:pt x="392" y="160"/>
                  </a:lnTo>
                  <a:lnTo>
                    <a:pt x="0" y="16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71690" name="Group 128"/>
            <p:cNvGrpSpPr>
              <a:grpSpLocks/>
            </p:cNvGrpSpPr>
            <p:nvPr/>
          </p:nvGrpSpPr>
          <p:grpSpPr bwMode="auto">
            <a:xfrm>
              <a:off x="2354" y="2861"/>
              <a:ext cx="176" cy="278"/>
              <a:chOff x="4337" y="2537"/>
              <a:chExt cx="176" cy="278"/>
            </a:xfrm>
          </p:grpSpPr>
          <p:sp>
            <p:nvSpPr>
              <p:cNvPr id="71691" name="Rectangle 129"/>
              <p:cNvSpPr>
                <a:spLocks noChangeArrowheads="1"/>
              </p:cNvSpPr>
              <p:nvPr/>
            </p:nvSpPr>
            <p:spPr bwMode="auto">
              <a:xfrm>
                <a:off x="4337" y="2537"/>
                <a:ext cx="176" cy="2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1692" name="Line 130"/>
              <p:cNvSpPr>
                <a:spLocks noChangeShapeType="1"/>
              </p:cNvSpPr>
              <p:nvPr/>
            </p:nvSpPr>
            <p:spPr bwMode="auto">
              <a:xfrm>
                <a:off x="4337" y="2620"/>
                <a:ext cx="1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693" name="Line 131"/>
              <p:cNvSpPr>
                <a:spLocks noChangeShapeType="1"/>
              </p:cNvSpPr>
              <p:nvPr/>
            </p:nvSpPr>
            <p:spPr bwMode="auto">
              <a:xfrm>
                <a:off x="4337" y="2718"/>
                <a:ext cx="1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548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Object Modeling in Practice</a:t>
            </a:r>
          </a:p>
        </p:txBody>
      </p:sp>
      <p:sp>
        <p:nvSpPr>
          <p:cNvPr id="73731" name="Text Box 13"/>
          <p:cNvSpPr txBox="1">
            <a:spLocks noChangeArrowheads="1"/>
          </p:cNvSpPr>
          <p:nvPr/>
        </p:nvSpPr>
        <p:spPr bwMode="auto">
          <a:xfrm>
            <a:off x="293189" y="4956175"/>
            <a:ext cx="692074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Identification: Name of Class, Attributes and </a:t>
            </a:r>
            <a:r>
              <a:rPr lang="en-US" altLang="en-US" sz="2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pPr algn="l"/>
            <a:endParaRPr lang="en-US" altLang="en-US" sz="2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 b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Foo the right name?</a:t>
            </a:r>
          </a:p>
          <a:p>
            <a:pPr algn="l"/>
            <a:endParaRPr lang="en-US" altLang="en-US" sz="2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565525" y="1371600"/>
            <a:ext cx="1530350" cy="2325688"/>
            <a:chOff x="2486" y="864"/>
            <a:chExt cx="964" cy="1465"/>
          </a:xfrm>
        </p:grpSpPr>
        <p:grpSp>
          <p:nvGrpSpPr>
            <p:cNvPr id="73734" name="Group 16"/>
            <p:cNvGrpSpPr>
              <a:grpSpLocks/>
            </p:cNvGrpSpPr>
            <p:nvPr/>
          </p:nvGrpSpPr>
          <p:grpSpPr bwMode="auto">
            <a:xfrm>
              <a:off x="2496" y="864"/>
              <a:ext cx="912" cy="1440"/>
              <a:chOff x="1536" y="2592"/>
              <a:chExt cx="864" cy="960"/>
            </a:xfrm>
          </p:grpSpPr>
          <p:sp>
            <p:nvSpPr>
              <p:cNvPr id="73741" name="Rectangle 17"/>
              <p:cNvSpPr>
                <a:spLocks noChangeArrowheads="1"/>
              </p:cNvSpPr>
              <p:nvPr/>
            </p:nvSpPr>
            <p:spPr bwMode="auto">
              <a:xfrm>
                <a:off x="1536" y="2592"/>
                <a:ext cx="864" cy="96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3742" name="Line 18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43" name="Line 19"/>
              <p:cNvSpPr>
                <a:spLocks noChangeShapeType="1"/>
              </p:cNvSpPr>
              <p:nvPr/>
            </p:nvSpPr>
            <p:spPr bwMode="auto">
              <a:xfrm>
                <a:off x="1536" y="3216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735" name="Text Box 20"/>
            <p:cNvSpPr txBox="1">
              <a:spLocks noChangeArrowheads="1"/>
            </p:cNvSpPr>
            <p:nvPr/>
          </p:nvSpPr>
          <p:spPr bwMode="auto">
            <a:xfrm>
              <a:off x="2822" y="946"/>
              <a:ext cx="38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 dirty="0">
                  <a:solidFill>
                    <a:schemeClr val="accent1">
                      <a:lumMod val="50000"/>
                    </a:schemeClr>
                  </a:solidFill>
                  <a:latin typeface="Palatino" charset="0"/>
                </a:rPr>
                <a:t>Foo</a:t>
              </a:r>
            </a:p>
          </p:txBody>
        </p:sp>
        <p:sp>
          <p:nvSpPr>
            <p:cNvPr id="73736" name="Text Box 21"/>
            <p:cNvSpPr txBox="1">
              <a:spLocks noChangeArrowheads="1"/>
            </p:cNvSpPr>
            <p:nvPr/>
          </p:nvSpPr>
          <p:spPr bwMode="auto">
            <a:xfrm>
              <a:off x="2486" y="1282"/>
              <a:ext cx="6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  <a:latin typeface="Palatino" charset="0"/>
                </a:rPr>
                <a:t>Amount</a:t>
              </a:r>
            </a:p>
          </p:txBody>
        </p:sp>
        <p:sp>
          <p:nvSpPr>
            <p:cNvPr id="73737" name="Text Box 22"/>
            <p:cNvSpPr txBox="1">
              <a:spLocks noChangeArrowheads="1"/>
            </p:cNvSpPr>
            <p:nvPr/>
          </p:nvSpPr>
          <p:spPr bwMode="auto">
            <a:xfrm>
              <a:off x="2486" y="1522"/>
              <a:ext cx="9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  <a:latin typeface="Palatino" charset="0"/>
                </a:rPr>
                <a:t>CustomerId</a:t>
              </a:r>
            </a:p>
          </p:txBody>
        </p:sp>
        <p:sp>
          <p:nvSpPr>
            <p:cNvPr id="73738" name="Text Box 23"/>
            <p:cNvSpPr txBox="1">
              <a:spLocks noChangeArrowheads="1"/>
            </p:cNvSpPr>
            <p:nvPr/>
          </p:nvSpPr>
          <p:spPr bwMode="auto">
            <a:xfrm>
              <a:off x="2486" y="1810"/>
              <a:ext cx="7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  <a:latin typeface="Palatino" charset="0"/>
                </a:rPr>
                <a:t>Deposit()</a:t>
              </a:r>
            </a:p>
          </p:txBody>
        </p:sp>
        <p:sp>
          <p:nvSpPr>
            <p:cNvPr id="73739" name="Text Box 24"/>
            <p:cNvSpPr txBox="1">
              <a:spLocks noChangeArrowheads="1"/>
            </p:cNvSpPr>
            <p:nvPr/>
          </p:nvSpPr>
          <p:spPr bwMode="auto">
            <a:xfrm>
              <a:off x="2486" y="1954"/>
              <a:ext cx="8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  <a:latin typeface="Palatino" charset="0"/>
                </a:rPr>
                <a:t>Withdraw()</a:t>
              </a:r>
            </a:p>
          </p:txBody>
        </p:sp>
        <p:sp>
          <p:nvSpPr>
            <p:cNvPr id="73740" name="Text Box 25"/>
            <p:cNvSpPr txBox="1">
              <a:spLocks noChangeArrowheads="1"/>
            </p:cNvSpPr>
            <p:nvPr/>
          </p:nvSpPr>
          <p:spPr bwMode="auto">
            <a:xfrm>
              <a:off x="2486" y="2098"/>
              <a:ext cx="9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 dirty="0" err="1">
                  <a:solidFill>
                    <a:schemeClr val="tx1"/>
                  </a:solidFill>
                  <a:latin typeface="Palatino" charset="0"/>
                </a:rPr>
                <a:t>GetBalance</a:t>
              </a:r>
              <a:r>
                <a:rPr lang="en-US" altLang="en-US" sz="1800" dirty="0">
                  <a:solidFill>
                    <a:schemeClr val="tx1"/>
                  </a:solidFill>
                  <a:latin typeface="Palatino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370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0"/>
            <a:ext cx="9220200" cy="1085850"/>
          </a:xfrm>
        </p:spPr>
        <p:txBody>
          <a:bodyPr/>
          <a:lstStyle/>
          <a:p>
            <a:r>
              <a:rPr lang="en-US" altLang="en-US" dirty="0" smtClean="0"/>
              <a:t>Object Modeling in Practice:  Brainstorming </a:t>
            </a:r>
          </a:p>
        </p:txBody>
      </p:sp>
      <p:grpSp>
        <p:nvGrpSpPr>
          <p:cNvPr id="75781" name="Group 3"/>
          <p:cNvGrpSpPr>
            <a:grpSpLocks/>
          </p:cNvGrpSpPr>
          <p:nvPr/>
        </p:nvGrpSpPr>
        <p:grpSpPr bwMode="auto">
          <a:xfrm>
            <a:off x="3565526" y="1371600"/>
            <a:ext cx="1608138" cy="2328863"/>
            <a:chOff x="2486" y="864"/>
            <a:chExt cx="1013" cy="1467"/>
          </a:xfrm>
        </p:grpSpPr>
        <p:grpSp>
          <p:nvGrpSpPr>
            <p:cNvPr id="75812" name="Group 4"/>
            <p:cNvGrpSpPr>
              <a:grpSpLocks/>
            </p:cNvGrpSpPr>
            <p:nvPr/>
          </p:nvGrpSpPr>
          <p:grpSpPr bwMode="auto">
            <a:xfrm>
              <a:off x="2496" y="864"/>
              <a:ext cx="912" cy="1440"/>
              <a:chOff x="1536" y="2592"/>
              <a:chExt cx="864" cy="960"/>
            </a:xfrm>
          </p:grpSpPr>
          <p:sp>
            <p:nvSpPr>
              <p:cNvPr id="75819" name="Rectangle 5"/>
              <p:cNvSpPr>
                <a:spLocks noChangeArrowheads="1"/>
              </p:cNvSpPr>
              <p:nvPr/>
            </p:nvSpPr>
            <p:spPr bwMode="auto">
              <a:xfrm>
                <a:off x="1536" y="2592"/>
                <a:ext cx="864" cy="96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820" name="Line 6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821" name="Line 7"/>
              <p:cNvSpPr>
                <a:spLocks noChangeShapeType="1"/>
              </p:cNvSpPr>
              <p:nvPr/>
            </p:nvSpPr>
            <p:spPr bwMode="auto">
              <a:xfrm>
                <a:off x="1536" y="3216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5813" name="Text Box 8"/>
            <p:cNvSpPr txBox="1">
              <a:spLocks noChangeArrowheads="1"/>
            </p:cNvSpPr>
            <p:nvPr/>
          </p:nvSpPr>
          <p:spPr bwMode="auto">
            <a:xfrm>
              <a:off x="2822" y="946"/>
              <a:ext cx="38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Foo</a:t>
              </a:r>
            </a:p>
          </p:txBody>
        </p:sp>
        <p:sp>
          <p:nvSpPr>
            <p:cNvPr id="75814" name="Text Box 9"/>
            <p:cNvSpPr txBox="1">
              <a:spLocks noChangeArrowheads="1"/>
            </p:cNvSpPr>
            <p:nvPr/>
          </p:nvSpPr>
          <p:spPr bwMode="auto">
            <a:xfrm>
              <a:off x="2486" y="1282"/>
              <a:ext cx="6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Amount</a:t>
              </a:r>
            </a:p>
          </p:txBody>
        </p:sp>
        <p:sp>
          <p:nvSpPr>
            <p:cNvPr id="75815" name="Text Box 10"/>
            <p:cNvSpPr txBox="1">
              <a:spLocks noChangeArrowheads="1"/>
            </p:cNvSpPr>
            <p:nvPr/>
          </p:nvSpPr>
          <p:spPr bwMode="auto">
            <a:xfrm>
              <a:off x="2486" y="1522"/>
              <a:ext cx="9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CustomerId</a:t>
              </a:r>
            </a:p>
          </p:txBody>
        </p:sp>
        <p:sp>
          <p:nvSpPr>
            <p:cNvPr id="75816" name="Text Box 11"/>
            <p:cNvSpPr txBox="1">
              <a:spLocks noChangeArrowheads="1"/>
            </p:cNvSpPr>
            <p:nvPr/>
          </p:nvSpPr>
          <p:spPr bwMode="auto">
            <a:xfrm>
              <a:off x="2486" y="1810"/>
              <a:ext cx="74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Deposit()</a:t>
              </a:r>
            </a:p>
          </p:txBody>
        </p:sp>
        <p:sp>
          <p:nvSpPr>
            <p:cNvPr id="75817" name="Text Box 12"/>
            <p:cNvSpPr txBox="1">
              <a:spLocks noChangeArrowheads="1"/>
            </p:cNvSpPr>
            <p:nvPr/>
          </p:nvSpPr>
          <p:spPr bwMode="auto">
            <a:xfrm>
              <a:off x="2486" y="1954"/>
              <a:ext cx="8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Withdraw()</a:t>
              </a:r>
            </a:p>
          </p:txBody>
        </p:sp>
        <p:sp>
          <p:nvSpPr>
            <p:cNvPr id="75818" name="Text Box 13"/>
            <p:cNvSpPr txBox="1">
              <a:spLocks noChangeArrowheads="1"/>
            </p:cNvSpPr>
            <p:nvPr/>
          </p:nvSpPr>
          <p:spPr bwMode="auto">
            <a:xfrm>
              <a:off x="2486" y="2098"/>
              <a:ext cx="10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GetBalance()</a:t>
              </a:r>
            </a:p>
          </p:txBody>
        </p:sp>
      </p:grpSp>
      <p:graphicFrame>
        <p:nvGraphicFramePr>
          <p:cNvPr id="150542" name="Object 2"/>
          <p:cNvGraphicFramePr>
            <a:graphicFrameLocks noChangeAspect="1"/>
          </p:cNvGraphicFramePr>
          <p:nvPr/>
        </p:nvGraphicFramePr>
        <p:xfrm>
          <a:off x="6629400" y="1219200"/>
          <a:ext cx="1931988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" name="Clip" r:id="rId4" imgW="2768600" imgH="3467100" progId="MS_ClipArt_Gallery.2">
                  <p:embed/>
                </p:oleObj>
              </mc:Choice>
              <mc:Fallback>
                <p:oleObj name="Clip" r:id="rId4" imgW="2768600" imgH="34671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219200"/>
                        <a:ext cx="1931988" cy="241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429000" y="1371600"/>
            <a:ext cx="1905000" cy="685800"/>
            <a:chOff x="2352" y="768"/>
            <a:chExt cx="1200" cy="1680"/>
          </a:xfrm>
        </p:grpSpPr>
        <p:sp>
          <p:nvSpPr>
            <p:cNvPr id="75810" name="Line 16"/>
            <p:cNvSpPr>
              <a:spLocks noChangeShapeType="1"/>
            </p:cNvSpPr>
            <p:nvPr/>
          </p:nvSpPr>
          <p:spPr bwMode="auto">
            <a:xfrm flipH="1">
              <a:off x="2448" y="768"/>
              <a:ext cx="1056" cy="1584"/>
            </a:xfrm>
            <a:prstGeom prst="line">
              <a:avLst/>
            </a:prstGeom>
            <a:noFill/>
            <a:ln w="5715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811" name="Line 17"/>
            <p:cNvSpPr>
              <a:spLocks noChangeShapeType="1"/>
            </p:cNvSpPr>
            <p:nvPr/>
          </p:nvSpPr>
          <p:spPr bwMode="auto">
            <a:xfrm>
              <a:off x="2352" y="768"/>
              <a:ext cx="1200" cy="1680"/>
            </a:xfrm>
            <a:prstGeom prst="line">
              <a:avLst/>
            </a:prstGeom>
            <a:noFill/>
            <a:ln w="5715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5715002" y="3429000"/>
            <a:ext cx="1608138" cy="2328863"/>
            <a:chOff x="4080" y="810"/>
            <a:chExt cx="1013" cy="1467"/>
          </a:xfrm>
        </p:grpSpPr>
        <p:grpSp>
          <p:nvGrpSpPr>
            <p:cNvPr id="75800" name="Group 19"/>
            <p:cNvGrpSpPr>
              <a:grpSpLocks/>
            </p:cNvGrpSpPr>
            <p:nvPr/>
          </p:nvGrpSpPr>
          <p:grpSpPr bwMode="auto">
            <a:xfrm>
              <a:off x="4090" y="810"/>
              <a:ext cx="912" cy="1440"/>
              <a:chOff x="1536" y="2592"/>
              <a:chExt cx="864" cy="960"/>
            </a:xfrm>
          </p:grpSpPr>
          <p:sp>
            <p:nvSpPr>
              <p:cNvPr id="75807" name="Rectangle 20"/>
              <p:cNvSpPr>
                <a:spLocks noChangeArrowheads="1"/>
              </p:cNvSpPr>
              <p:nvPr/>
            </p:nvSpPr>
            <p:spPr bwMode="auto">
              <a:xfrm>
                <a:off x="1536" y="2592"/>
                <a:ext cx="864" cy="96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808" name="Line 21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809" name="Line 22"/>
              <p:cNvSpPr>
                <a:spLocks noChangeShapeType="1"/>
              </p:cNvSpPr>
              <p:nvPr/>
            </p:nvSpPr>
            <p:spPr bwMode="auto">
              <a:xfrm>
                <a:off x="1536" y="3216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5801" name="Text Box 23"/>
            <p:cNvSpPr txBox="1">
              <a:spLocks noChangeArrowheads="1"/>
            </p:cNvSpPr>
            <p:nvPr/>
          </p:nvSpPr>
          <p:spPr bwMode="auto">
            <a:xfrm>
              <a:off x="4282" y="906"/>
              <a:ext cx="6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Account</a:t>
              </a:r>
            </a:p>
          </p:txBody>
        </p:sp>
        <p:sp>
          <p:nvSpPr>
            <p:cNvPr id="75802" name="Text Box 24"/>
            <p:cNvSpPr txBox="1">
              <a:spLocks noChangeArrowheads="1"/>
            </p:cNvSpPr>
            <p:nvPr/>
          </p:nvSpPr>
          <p:spPr bwMode="auto">
            <a:xfrm>
              <a:off x="4080" y="1228"/>
              <a:ext cx="6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Amount</a:t>
              </a:r>
            </a:p>
          </p:txBody>
        </p:sp>
        <p:sp>
          <p:nvSpPr>
            <p:cNvPr id="75803" name="Text Box 25"/>
            <p:cNvSpPr txBox="1">
              <a:spLocks noChangeArrowheads="1"/>
            </p:cNvSpPr>
            <p:nvPr/>
          </p:nvSpPr>
          <p:spPr bwMode="auto">
            <a:xfrm>
              <a:off x="4080" y="1468"/>
              <a:ext cx="9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CustomerId</a:t>
              </a:r>
            </a:p>
          </p:txBody>
        </p:sp>
        <p:sp>
          <p:nvSpPr>
            <p:cNvPr id="75804" name="Text Box 26"/>
            <p:cNvSpPr txBox="1">
              <a:spLocks noChangeArrowheads="1"/>
            </p:cNvSpPr>
            <p:nvPr/>
          </p:nvSpPr>
          <p:spPr bwMode="auto">
            <a:xfrm>
              <a:off x="4080" y="1756"/>
              <a:ext cx="74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Deposit()</a:t>
              </a:r>
            </a:p>
          </p:txBody>
        </p:sp>
        <p:sp>
          <p:nvSpPr>
            <p:cNvPr id="75805" name="Text Box 27"/>
            <p:cNvSpPr txBox="1">
              <a:spLocks noChangeArrowheads="1"/>
            </p:cNvSpPr>
            <p:nvPr/>
          </p:nvSpPr>
          <p:spPr bwMode="auto">
            <a:xfrm>
              <a:off x="4080" y="1900"/>
              <a:ext cx="8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Withdraw()</a:t>
              </a:r>
            </a:p>
          </p:txBody>
        </p:sp>
        <p:sp>
          <p:nvSpPr>
            <p:cNvPr id="75806" name="Text Box 28"/>
            <p:cNvSpPr txBox="1">
              <a:spLocks noChangeArrowheads="1"/>
            </p:cNvSpPr>
            <p:nvPr/>
          </p:nvSpPr>
          <p:spPr bwMode="auto">
            <a:xfrm>
              <a:off x="4080" y="2044"/>
              <a:ext cx="10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GetBalance()</a:t>
              </a:r>
            </a:p>
          </p:txBody>
        </p:sp>
      </p:grpSp>
      <p:sp>
        <p:nvSpPr>
          <p:cNvPr id="75784" name="Text Box 29"/>
          <p:cNvSpPr txBox="1">
            <a:spLocks noChangeArrowheads="1"/>
          </p:cNvSpPr>
          <p:nvPr/>
        </p:nvSpPr>
        <p:spPr bwMode="auto">
          <a:xfrm>
            <a:off x="1011238" y="5083175"/>
            <a:ext cx="24929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800" b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Foo the right name?</a:t>
            </a:r>
          </a:p>
        </p:txBody>
      </p: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1203325" y="1371600"/>
            <a:ext cx="1608138" cy="2328863"/>
            <a:chOff x="758" y="864"/>
            <a:chExt cx="1013" cy="1467"/>
          </a:xfrm>
        </p:grpSpPr>
        <p:grpSp>
          <p:nvGrpSpPr>
            <p:cNvPr id="75789" name="Group 31"/>
            <p:cNvGrpSpPr>
              <a:grpSpLocks/>
            </p:cNvGrpSpPr>
            <p:nvPr/>
          </p:nvGrpSpPr>
          <p:grpSpPr bwMode="auto">
            <a:xfrm>
              <a:off x="758" y="864"/>
              <a:ext cx="1013" cy="1467"/>
              <a:chOff x="998" y="864"/>
              <a:chExt cx="1013" cy="1467"/>
            </a:xfrm>
          </p:grpSpPr>
          <p:grpSp>
            <p:nvGrpSpPr>
              <p:cNvPr id="75790" name="Group 32"/>
              <p:cNvGrpSpPr>
                <a:grpSpLocks/>
              </p:cNvGrpSpPr>
              <p:nvPr/>
            </p:nvGrpSpPr>
            <p:grpSpPr bwMode="auto">
              <a:xfrm>
                <a:off x="1008" y="864"/>
                <a:ext cx="912" cy="1440"/>
                <a:chOff x="1536" y="2592"/>
                <a:chExt cx="864" cy="960"/>
              </a:xfrm>
            </p:grpSpPr>
            <p:sp>
              <p:nvSpPr>
                <p:cNvPr id="75797" name="Rectangle 33"/>
                <p:cNvSpPr>
                  <a:spLocks noChangeArrowheads="1"/>
                </p:cNvSpPr>
                <p:nvPr/>
              </p:nvSpPr>
              <p:spPr bwMode="auto">
                <a:xfrm>
                  <a:off x="1536" y="2592"/>
                  <a:ext cx="864" cy="96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1pPr>
                  <a:lvl2pPr marL="37931725" indent="-37474525"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2pPr>
                  <a:lvl3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3pPr>
                  <a:lvl4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4pPr>
                  <a:lvl5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9pPr>
                </a:lstStyle>
                <a:p>
                  <a:endParaRPr lang="en-US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798" name="Line 34"/>
                <p:cNvSpPr>
                  <a:spLocks noChangeShapeType="1"/>
                </p:cNvSpPr>
                <p:nvPr/>
              </p:nvSpPr>
              <p:spPr bwMode="auto">
                <a:xfrm>
                  <a:off x="1536" y="2880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799" name="Line 35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5791" name="Text Box 36"/>
              <p:cNvSpPr txBox="1">
                <a:spLocks noChangeArrowheads="1"/>
              </p:cNvSpPr>
              <p:nvPr/>
            </p:nvSpPr>
            <p:spPr bwMode="auto">
              <a:xfrm>
                <a:off x="1200" y="960"/>
                <a:ext cx="6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800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“Dada”</a:t>
                </a:r>
              </a:p>
            </p:txBody>
          </p:sp>
          <p:sp>
            <p:nvSpPr>
              <p:cNvPr id="75792" name="Text Box 37"/>
              <p:cNvSpPr txBox="1">
                <a:spLocks noChangeArrowheads="1"/>
              </p:cNvSpPr>
              <p:nvPr/>
            </p:nvSpPr>
            <p:spPr bwMode="auto">
              <a:xfrm>
                <a:off x="998" y="1282"/>
                <a:ext cx="6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Amount</a:t>
                </a:r>
              </a:p>
            </p:txBody>
          </p:sp>
          <p:sp>
            <p:nvSpPr>
              <p:cNvPr id="75793" name="Text Box 38"/>
              <p:cNvSpPr txBox="1">
                <a:spLocks noChangeArrowheads="1"/>
              </p:cNvSpPr>
              <p:nvPr/>
            </p:nvSpPr>
            <p:spPr bwMode="auto">
              <a:xfrm>
                <a:off x="998" y="1522"/>
                <a:ext cx="92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CustomerId</a:t>
                </a:r>
                <a:endParaRPr lang="en-US" alt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794" name="Text Box 39"/>
              <p:cNvSpPr txBox="1">
                <a:spLocks noChangeArrowheads="1"/>
              </p:cNvSpPr>
              <p:nvPr/>
            </p:nvSpPr>
            <p:spPr bwMode="auto">
              <a:xfrm>
                <a:off x="998" y="1810"/>
                <a:ext cx="74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Deposit()</a:t>
                </a:r>
              </a:p>
            </p:txBody>
          </p:sp>
          <p:sp>
            <p:nvSpPr>
              <p:cNvPr id="75795" name="Text Box 40"/>
              <p:cNvSpPr txBox="1">
                <a:spLocks noChangeArrowheads="1"/>
              </p:cNvSpPr>
              <p:nvPr/>
            </p:nvSpPr>
            <p:spPr bwMode="auto">
              <a:xfrm>
                <a:off x="998" y="1954"/>
                <a:ext cx="8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Withdraw()</a:t>
                </a:r>
              </a:p>
            </p:txBody>
          </p:sp>
          <p:sp>
            <p:nvSpPr>
              <p:cNvPr id="75796" name="Text Box 41"/>
              <p:cNvSpPr txBox="1">
                <a:spLocks noChangeArrowheads="1"/>
              </p:cNvSpPr>
              <p:nvPr/>
            </p:nvSpPr>
            <p:spPr bwMode="auto">
              <a:xfrm>
                <a:off x="998" y="2098"/>
                <a:ext cx="101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GetBalance()</a:t>
                </a:r>
              </a:p>
            </p:txBody>
          </p:sp>
        </p:grpSp>
        <p:graphicFrame>
          <p:nvGraphicFramePr>
            <p:cNvPr id="7577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935568"/>
                </p:ext>
              </p:extLst>
            </p:nvPr>
          </p:nvGraphicFramePr>
          <p:xfrm>
            <a:off x="768" y="905"/>
            <a:ext cx="212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" r:id="rId6" imgW="862584" imgH="1389888" progId="MS_ClipArt_Gallery">
                    <p:embed/>
                  </p:oleObj>
                </mc:Choice>
                <mc:Fallback>
                  <p:oleObj r:id="rId6" imgW="862584" imgH="1389888" progId="MS_ClipArt_Gallery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905"/>
                          <a:ext cx="212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1066800" y="1295400"/>
            <a:ext cx="1752600" cy="762000"/>
            <a:chOff x="2352" y="768"/>
            <a:chExt cx="1200" cy="1680"/>
          </a:xfrm>
        </p:grpSpPr>
        <p:sp>
          <p:nvSpPr>
            <p:cNvPr id="75787" name="Line 44"/>
            <p:cNvSpPr>
              <a:spLocks noChangeShapeType="1"/>
            </p:cNvSpPr>
            <p:nvPr/>
          </p:nvSpPr>
          <p:spPr bwMode="auto">
            <a:xfrm flipH="1">
              <a:off x="2448" y="768"/>
              <a:ext cx="1056" cy="1584"/>
            </a:xfrm>
            <a:prstGeom prst="line">
              <a:avLst/>
            </a:prstGeom>
            <a:noFill/>
            <a:ln w="5715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788" name="Line 45"/>
            <p:cNvSpPr>
              <a:spLocks noChangeShapeType="1"/>
            </p:cNvSpPr>
            <p:nvPr/>
          </p:nvSpPr>
          <p:spPr bwMode="auto">
            <a:xfrm>
              <a:off x="2352" y="768"/>
              <a:ext cx="1200" cy="1680"/>
            </a:xfrm>
            <a:prstGeom prst="line">
              <a:avLst/>
            </a:prstGeom>
            <a:noFill/>
            <a:ln w="5715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891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2" charset="-128"/>
              </a:rPr>
              <a:t>UML First Pass</a:t>
            </a:r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7951788" cy="5600700"/>
          </a:xfrm>
        </p:spPr>
        <p:txBody>
          <a:bodyPr/>
          <a:lstStyle/>
          <a:p>
            <a:r>
              <a:rPr lang="en-US" altLang="en-US" sz="2200" dirty="0" smtClean="0">
                <a:solidFill>
                  <a:schemeClr val="accent1">
                    <a:lumMod val="50000"/>
                  </a:schemeClr>
                </a:solidFill>
                <a:ea typeface="ＭＳ Ｐゴシック" pitchFamily="32" charset="-128"/>
              </a:rPr>
              <a:t>Use case diagrams</a:t>
            </a:r>
          </a:p>
          <a:p>
            <a:pPr lvl="1"/>
            <a:r>
              <a:rPr lang="en-US" altLang="en-US" sz="2200" dirty="0" smtClean="0">
                <a:ea typeface="ＭＳ Ｐゴシック" pitchFamily="32" charset="-128"/>
              </a:rPr>
              <a:t>Describe the </a:t>
            </a:r>
            <a:r>
              <a:rPr lang="en-US" altLang="en-US" sz="2200" dirty="0" smtClean="0">
                <a:solidFill>
                  <a:srgbClr val="C00000"/>
                </a:solidFill>
                <a:ea typeface="ＭＳ Ｐゴシック" pitchFamily="32" charset="-128"/>
              </a:rPr>
              <a:t>functional behavior </a:t>
            </a:r>
            <a:r>
              <a:rPr lang="en-US" altLang="en-US" sz="2200" dirty="0" smtClean="0">
                <a:ea typeface="ＭＳ Ｐゴシック" pitchFamily="32" charset="-128"/>
              </a:rPr>
              <a:t>of the system </a:t>
            </a:r>
            <a:r>
              <a:rPr lang="en-US" altLang="en-US" sz="2200" dirty="0" smtClean="0">
                <a:solidFill>
                  <a:srgbClr val="C00000"/>
                </a:solidFill>
                <a:ea typeface="ＭＳ Ｐゴシック" pitchFamily="32" charset="-128"/>
              </a:rPr>
              <a:t>as seen by the user</a:t>
            </a:r>
          </a:p>
          <a:p>
            <a:r>
              <a:rPr lang="en-US" altLang="en-US" sz="2200" dirty="0" smtClean="0">
                <a:solidFill>
                  <a:schemeClr val="accent1">
                    <a:lumMod val="50000"/>
                  </a:schemeClr>
                </a:solidFill>
                <a:ea typeface="ＭＳ Ｐゴシック" pitchFamily="32" charset="-128"/>
              </a:rPr>
              <a:t>Class diagrams</a:t>
            </a:r>
          </a:p>
          <a:p>
            <a:pPr lvl="1"/>
            <a:r>
              <a:rPr lang="en-US" altLang="en-US" sz="2200" dirty="0" smtClean="0">
                <a:ea typeface="ＭＳ Ｐゴシック" pitchFamily="32" charset="-128"/>
              </a:rPr>
              <a:t>Describe the </a:t>
            </a:r>
            <a:r>
              <a:rPr lang="en-US" altLang="en-US" sz="2200" dirty="0" smtClean="0">
                <a:solidFill>
                  <a:srgbClr val="C00000"/>
                </a:solidFill>
                <a:ea typeface="ＭＳ Ｐゴシック" pitchFamily="32" charset="-128"/>
              </a:rPr>
              <a:t>static structure</a:t>
            </a:r>
            <a:r>
              <a:rPr lang="en-US" altLang="en-US" sz="2200" dirty="0" smtClean="0">
                <a:ea typeface="ＭＳ Ｐゴシック" pitchFamily="32" charset="-128"/>
              </a:rPr>
              <a:t> of the system: Objects, attributes, associations</a:t>
            </a:r>
          </a:p>
          <a:p>
            <a:r>
              <a:rPr lang="en-US" altLang="en-US" sz="2200" dirty="0" smtClean="0">
                <a:solidFill>
                  <a:schemeClr val="accent1">
                    <a:lumMod val="50000"/>
                  </a:schemeClr>
                </a:solidFill>
                <a:ea typeface="ＭＳ Ｐゴシック" pitchFamily="32" charset="-128"/>
              </a:rPr>
              <a:t>Sequence diagrams</a:t>
            </a:r>
          </a:p>
          <a:p>
            <a:pPr lvl="1"/>
            <a:r>
              <a:rPr lang="en-US" altLang="en-US" sz="2200" dirty="0" smtClean="0">
                <a:ea typeface="ＭＳ Ｐゴシック" pitchFamily="32" charset="-128"/>
              </a:rPr>
              <a:t>Describe the </a:t>
            </a:r>
            <a:r>
              <a:rPr lang="en-US" altLang="en-US" sz="2200" dirty="0" smtClean="0">
                <a:solidFill>
                  <a:srgbClr val="C00000"/>
                </a:solidFill>
                <a:ea typeface="ＭＳ Ｐゴシック" pitchFamily="32" charset="-128"/>
              </a:rPr>
              <a:t>dynamic behavior </a:t>
            </a:r>
            <a:r>
              <a:rPr lang="en-US" altLang="en-US" sz="2200" dirty="0" smtClean="0">
                <a:ea typeface="ＭＳ Ｐゴシック" pitchFamily="32" charset="-128"/>
              </a:rPr>
              <a:t>between objects of the system</a:t>
            </a:r>
          </a:p>
          <a:p>
            <a:r>
              <a:rPr lang="en-US" altLang="en-US" sz="2200" dirty="0" smtClean="0">
                <a:solidFill>
                  <a:schemeClr val="accent1">
                    <a:lumMod val="50000"/>
                  </a:schemeClr>
                </a:solidFill>
                <a:ea typeface="ＭＳ Ｐゴシック" pitchFamily="32" charset="-128"/>
              </a:rPr>
              <a:t>Activity diagrams</a:t>
            </a:r>
          </a:p>
          <a:p>
            <a:pPr lvl="1"/>
            <a:r>
              <a:rPr lang="en-US" altLang="en-US" sz="2200" dirty="0" smtClean="0">
                <a:ea typeface="ＭＳ Ｐゴシック" pitchFamily="32" charset="-128"/>
              </a:rPr>
              <a:t>Describe the </a:t>
            </a:r>
            <a:r>
              <a:rPr lang="en-US" altLang="en-US" sz="2200" dirty="0" smtClean="0">
                <a:solidFill>
                  <a:srgbClr val="C00000"/>
                </a:solidFill>
                <a:ea typeface="ＭＳ Ｐゴシック" pitchFamily="32" charset="-128"/>
              </a:rPr>
              <a:t>dynamic behavior </a:t>
            </a:r>
            <a:r>
              <a:rPr lang="en-US" altLang="en-US" sz="2200" dirty="0" smtClean="0">
                <a:ea typeface="ＭＳ Ｐゴシック" pitchFamily="32" charset="-128"/>
              </a:rPr>
              <a:t>of a system, in particular the </a:t>
            </a:r>
            <a:r>
              <a:rPr lang="en-US" altLang="en-US" sz="2200" dirty="0" smtClean="0">
                <a:solidFill>
                  <a:srgbClr val="C00000"/>
                </a:solidFill>
                <a:ea typeface="ＭＳ Ｐゴシック" pitchFamily="32" charset="-128"/>
              </a:rPr>
              <a:t>workflow</a:t>
            </a:r>
            <a:r>
              <a:rPr lang="en-US" altLang="en-US" sz="2200" dirty="0" smtClean="0">
                <a:ea typeface="ＭＳ Ｐゴシック" pitchFamily="32" charset="-128"/>
              </a:rPr>
              <a:t>.</a:t>
            </a:r>
          </a:p>
          <a:p>
            <a:r>
              <a:rPr lang="en-US" altLang="en-US" sz="2200" dirty="0" err="1">
                <a:solidFill>
                  <a:schemeClr val="accent1">
                    <a:lumMod val="50000"/>
                  </a:schemeClr>
                </a:solidFill>
                <a:ea typeface="ＭＳ Ｐゴシック" pitchFamily="32" charset="-128"/>
              </a:rPr>
              <a:t>Statechart</a:t>
            </a:r>
            <a:r>
              <a:rPr lang="en-US" altLang="en-US" sz="2200" dirty="0">
                <a:solidFill>
                  <a:schemeClr val="accent1">
                    <a:lumMod val="50000"/>
                  </a:schemeClr>
                </a:solidFill>
                <a:ea typeface="ＭＳ Ｐゴシック" pitchFamily="32" charset="-128"/>
              </a:rPr>
              <a:t> diagrams</a:t>
            </a:r>
          </a:p>
          <a:p>
            <a:pPr lvl="1"/>
            <a:r>
              <a:rPr lang="en-US" altLang="en-US" sz="2200" dirty="0">
                <a:ea typeface="ＭＳ Ｐゴシック" pitchFamily="32" charset="-128"/>
              </a:rPr>
              <a:t>Describe the </a:t>
            </a:r>
            <a:r>
              <a:rPr lang="en-US" altLang="en-US" sz="2200" dirty="0">
                <a:solidFill>
                  <a:srgbClr val="C00000"/>
                </a:solidFill>
                <a:ea typeface="ＭＳ Ｐゴシック" pitchFamily="32" charset="-128"/>
              </a:rPr>
              <a:t>dynamic behavior of an individual </a:t>
            </a:r>
            <a:r>
              <a:rPr lang="en-US" altLang="en-US" sz="2200" dirty="0" smtClean="0">
                <a:ea typeface="ＭＳ Ｐゴシック" pitchFamily="32" charset="-128"/>
              </a:rPr>
              <a:t>object</a:t>
            </a:r>
            <a:endParaRPr lang="en-US" altLang="en-US" sz="2200" dirty="0">
              <a:ea typeface="ＭＳ Ｐゴシック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241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Object Modeling in Practice: More classes</a:t>
            </a:r>
          </a:p>
        </p:txBody>
      </p:sp>
      <p:grpSp>
        <p:nvGrpSpPr>
          <p:cNvPr id="77827" name="Group 3"/>
          <p:cNvGrpSpPr>
            <a:grpSpLocks/>
          </p:cNvGrpSpPr>
          <p:nvPr/>
        </p:nvGrpSpPr>
        <p:grpSpPr bwMode="auto">
          <a:xfrm>
            <a:off x="3657600" y="1219200"/>
            <a:ext cx="1822002" cy="2551894"/>
            <a:chOff x="2304" y="768"/>
            <a:chExt cx="922" cy="1443"/>
          </a:xfrm>
        </p:grpSpPr>
        <p:grpSp>
          <p:nvGrpSpPr>
            <p:cNvPr id="77849" name="Group 4"/>
            <p:cNvGrpSpPr>
              <a:grpSpLocks/>
            </p:cNvGrpSpPr>
            <p:nvPr/>
          </p:nvGrpSpPr>
          <p:grpSpPr bwMode="auto">
            <a:xfrm>
              <a:off x="2314" y="768"/>
              <a:ext cx="912" cy="1440"/>
              <a:chOff x="1536" y="2592"/>
              <a:chExt cx="864" cy="960"/>
            </a:xfrm>
          </p:grpSpPr>
          <p:sp>
            <p:nvSpPr>
              <p:cNvPr id="77855" name="Rectangle 5"/>
              <p:cNvSpPr>
                <a:spLocks noChangeArrowheads="1"/>
              </p:cNvSpPr>
              <p:nvPr/>
            </p:nvSpPr>
            <p:spPr bwMode="auto">
              <a:xfrm>
                <a:off x="1536" y="2592"/>
                <a:ext cx="864" cy="96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856" name="Line 6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857" name="Line 7"/>
              <p:cNvSpPr>
                <a:spLocks noChangeShapeType="1"/>
              </p:cNvSpPr>
              <p:nvPr/>
            </p:nvSpPr>
            <p:spPr bwMode="auto">
              <a:xfrm>
                <a:off x="1536" y="3216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7850" name="Text Box 8"/>
            <p:cNvSpPr txBox="1">
              <a:spLocks noChangeArrowheads="1"/>
            </p:cNvSpPr>
            <p:nvPr/>
          </p:nvSpPr>
          <p:spPr bwMode="auto">
            <a:xfrm>
              <a:off x="2506" y="864"/>
              <a:ext cx="561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Account</a:t>
              </a:r>
            </a:p>
          </p:txBody>
        </p:sp>
        <p:sp>
          <p:nvSpPr>
            <p:cNvPr id="77851" name="Text Box 9"/>
            <p:cNvSpPr txBox="1">
              <a:spLocks noChangeArrowheads="1"/>
            </p:cNvSpPr>
            <p:nvPr/>
          </p:nvSpPr>
          <p:spPr bwMode="auto">
            <a:xfrm>
              <a:off x="2304" y="1186"/>
              <a:ext cx="535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Amount</a:t>
              </a:r>
            </a:p>
          </p:txBody>
        </p:sp>
        <p:sp>
          <p:nvSpPr>
            <p:cNvPr id="77852" name="Text Box 10"/>
            <p:cNvSpPr txBox="1">
              <a:spLocks noChangeArrowheads="1"/>
            </p:cNvSpPr>
            <p:nvPr/>
          </p:nvSpPr>
          <p:spPr bwMode="auto">
            <a:xfrm>
              <a:off x="2304" y="1714"/>
              <a:ext cx="600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Deposit()</a:t>
              </a:r>
            </a:p>
          </p:txBody>
        </p:sp>
        <p:sp>
          <p:nvSpPr>
            <p:cNvPr id="77853" name="Text Box 11"/>
            <p:cNvSpPr txBox="1">
              <a:spLocks noChangeArrowheads="1"/>
            </p:cNvSpPr>
            <p:nvPr/>
          </p:nvSpPr>
          <p:spPr bwMode="auto">
            <a:xfrm>
              <a:off x="2304" y="1858"/>
              <a:ext cx="69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Withdraw()</a:t>
              </a:r>
            </a:p>
          </p:txBody>
        </p:sp>
        <p:sp>
          <p:nvSpPr>
            <p:cNvPr id="77854" name="Text Box 12"/>
            <p:cNvSpPr txBox="1">
              <a:spLocks noChangeArrowheads="1"/>
            </p:cNvSpPr>
            <p:nvPr/>
          </p:nvSpPr>
          <p:spPr bwMode="auto">
            <a:xfrm>
              <a:off x="2304" y="2002"/>
              <a:ext cx="81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GetBalance()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858000" y="1828800"/>
            <a:ext cx="1463675" cy="2286000"/>
            <a:chOff x="4080" y="1104"/>
            <a:chExt cx="922" cy="1440"/>
          </a:xfrm>
        </p:grpSpPr>
        <p:grpSp>
          <p:nvGrpSpPr>
            <p:cNvPr id="77843" name="Group 14"/>
            <p:cNvGrpSpPr>
              <a:grpSpLocks/>
            </p:cNvGrpSpPr>
            <p:nvPr/>
          </p:nvGrpSpPr>
          <p:grpSpPr bwMode="auto">
            <a:xfrm>
              <a:off x="4090" y="1104"/>
              <a:ext cx="912" cy="1440"/>
              <a:chOff x="1536" y="2592"/>
              <a:chExt cx="864" cy="960"/>
            </a:xfrm>
          </p:grpSpPr>
          <p:sp>
            <p:nvSpPr>
              <p:cNvPr id="77846" name="Rectangle 15"/>
              <p:cNvSpPr>
                <a:spLocks noChangeArrowheads="1"/>
              </p:cNvSpPr>
              <p:nvPr/>
            </p:nvSpPr>
            <p:spPr bwMode="auto">
              <a:xfrm>
                <a:off x="1536" y="2592"/>
                <a:ext cx="864" cy="96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847" name="Line 16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848" name="Line 17"/>
              <p:cNvSpPr>
                <a:spLocks noChangeShapeType="1"/>
              </p:cNvSpPr>
              <p:nvPr/>
            </p:nvSpPr>
            <p:spPr bwMode="auto">
              <a:xfrm>
                <a:off x="1536" y="3216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7844" name="Text Box 18"/>
            <p:cNvSpPr txBox="1">
              <a:spLocks noChangeArrowheads="1"/>
            </p:cNvSpPr>
            <p:nvPr/>
          </p:nvSpPr>
          <p:spPr bwMode="auto">
            <a:xfrm>
              <a:off x="4176" y="1200"/>
              <a:ext cx="79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Customer</a:t>
              </a:r>
            </a:p>
          </p:txBody>
        </p:sp>
        <p:sp>
          <p:nvSpPr>
            <p:cNvPr id="77845" name="Text Box 19"/>
            <p:cNvSpPr txBox="1">
              <a:spLocks noChangeArrowheads="1"/>
            </p:cNvSpPr>
            <p:nvPr/>
          </p:nvSpPr>
          <p:spPr bwMode="auto">
            <a:xfrm>
              <a:off x="4080" y="1522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</p:txBody>
        </p:sp>
      </p:grpSp>
      <p:sp>
        <p:nvSpPr>
          <p:cNvPr id="151572" name="Text Box 20"/>
          <p:cNvSpPr txBox="1">
            <a:spLocks noChangeArrowheads="1"/>
          </p:cNvSpPr>
          <p:nvPr/>
        </p:nvSpPr>
        <p:spPr bwMode="auto">
          <a:xfrm>
            <a:off x="6858000" y="2819400"/>
            <a:ext cx="1467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800">
                <a:solidFill>
                  <a:srgbClr val="FC01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</a:p>
        </p:txBody>
      </p:sp>
      <p:sp>
        <p:nvSpPr>
          <p:cNvPr id="77830" name="Text Box 22"/>
          <p:cNvSpPr txBox="1">
            <a:spLocks noChangeArrowheads="1"/>
          </p:cNvSpPr>
          <p:nvPr/>
        </p:nvSpPr>
        <p:spPr bwMode="auto">
          <a:xfrm>
            <a:off x="3657600" y="2286000"/>
            <a:ext cx="1467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3752850" y="2243138"/>
            <a:ext cx="1312516" cy="444500"/>
            <a:chOff x="1056" y="1545"/>
            <a:chExt cx="871" cy="613"/>
          </a:xfrm>
        </p:grpSpPr>
        <p:sp>
          <p:nvSpPr>
            <p:cNvPr id="77841" name="Text Box 24"/>
            <p:cNvSpPr txBox="1">
              <a:spLocks noChangeArrowheads="1"/>
            </p:cNvSpPr>
            <p:nvPr/>
          </p:nvSpPr>
          <p:spPr bwMode="auto">
            <a:xfrm>
              <a:off x="1056" y="1729"/>
              <a:ext cx="804" cy="4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>
                <a:lnSpc>
                  <a:spcPct val="80000"/>
                </a:lnSpc>
              </a:pPr>
              <a:endParaRPr lang="de-DE" altLang="en-US" sz="1800">
                <a:solidFill>
                  <a:srgbClr val="FC012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842" name="Text Box 25"/>
            <p:cNvSpPr txBox="1">
              <a:spLocks noChangeArrowheads="1"/>
            </p:cNvSpPr>
            <p:nvPr/>
          </p:nvSpPr>
          <p:spPr bwMode="auto">
            <a:xfrm>
              <a:off x="1056" y="1545"/>
              <a:ext cx="871" cy="4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>
                <a:lnSpc>
                  <a:spcPct val="80000"/>
                </a:lnSpc>
              </a:pPr>
              <a:r>
                <a:rPr lang="en-US" altLang="en-US" sz="1800" dirty="0" err="1">
                  <a:solidFill>
                    <a:srgbClr val="FC012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AccountId</a:t>
              </a:r>
              <a:endParaRPr lang="en-US" altLang="en-US" sz="1800" dirty="0">
                <a:solidFill>
                  <a:srgbClr val="FC012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914400" y="2133600"/>
            <a:ext cx="1463675" cy="2286000"/>
            <a:chOff x="4080" y="1104"/>
            <a:chExt cx="922" cy="1440"/>
          </a:xfrm>
        </p:grpSpPr>
        <p:grpSp>
          <p:nvGrpSpPr>
            <p:cNvPr id="77835" name="Group 28"/>
            <p:cNvGrpSpPr>
              <a:grpSpLocks/>
            </p:cNvGrpSpPr>
            <p:nvPr/>
          </p:nvGrpSpPr>
          <p:grpSpPr bwMode="auto">
            <a:xfrm>
              <a:off x="4090" y="1104"/>
              <a:ext cx="912" cy="1440"/>
              <a:chOff x="1536" y="2592"/>
              <a:chExt cx="864" cy="960"/>
            </a:xfrm>
          </p:grpSpPr>
          <p:sp>
            <p:nvSpPr>
              <p:cNvPr id="77838" name="Rectangle 29"/>
              <p:cNvSpPr>
                <a:spLocks noChangeArrowheads="1"/>
              </p:cNvSpPr>
              <p:nvPr/>
            </p:nvSpPr>
            <p:spPr bwMode="auto">
              <a:xfrm>
                <a:off x="1536" y="2592"/>
                <a:ext cx="864" cy="96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839" name="Line 30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840" name="Line 31"/>
              <p:cNvSpPr>
                <a:spLocks noChangeShapeType="1"/>
              </p:cNvSpPr>
              <p:nvPr/>
            </p:nvSpPr>
            <p:spPr bwMode="auto">
              <a:xfrm>
                <a:off x="1536" y="3216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7836" name="Text Box 32"/>
            <p:cNvSpPr txBox="1">
              <a:spLocks noChangeArrowheads="1"/>
            </p:cNvSpPr>
            <p:nvPr/>
          </p:nvSpPr>
          <p:spPr bwMode="auto">
            <a:xfrm>
              <a:off x="4176" y="1200"/>
              <a:ext cx="4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Bank</a:t>
              </a:r>
            </a:p>
          </p:txBody>
        </p:sp>
        <p:sp>
          <p:nvSpPr>
            <p:cNvPr id="77837" name="Text Box 33"/>
            <p:cNvSpPr txBox="1">
              <a:spLocks noChangeArrowheads="1"/>
            </p:cNvSpPr>
            <p:nvPr/>
          </p:nvSpPr>
          <p:spPr bwMode="auto">
            <a:xfrm>
              <a:off x="4080" y="1522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</p:txBody>
        </p:sp>
      </p:grpSp>
      <p:sp>
        <p:nvSpPr>
          <p:cNvPr id="151587" name="Text Box 35"/>
          <p:cNvSpPr txBox="1">
            <a:spLocks noChangeArrowheads="1"/>
          </p:cNvSpPr>
          <p:nvPr/>
        </p:nvSpPr>
        <p:spPr bwMode="auto">
          <a:xfrm>
            <a:off x="1842226" y="4813300"/>
            <a:ext cx="593527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Find New </a:t>
            </a:r>
            <a:r>
              <a:rPr lang="en-US" altLang="en-US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</a:p>
          <a:p>
            <a:r>
              <a:rPr lang="en-US" altLang="en-US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Review Names, Attributes and Methods</a:t>
            </a:r>
          </a:p>
        </p:txBody>
      </p:sp>
    </p:spTree>
    <p:extLst>
      <p:ext uri="{BB962C8B-B14F-4D97-AF65-F5344CB8AC3E}">
        <p14:creationId xmlns:p14="http://schemas.microsoft.com/office/powerpoint/2010/main" val="414037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72" grpId="0" build="p" autoUpdateAnimBg="0" advAuto="5000"/>
      <p:bldP spid="151587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Object Modeling in Practice: Associations</a:t>
            </a:r>
          </a:p>
        </p:txBody>
      </p:sp>
      <p:grpSp>
        <p:nvGrpSpPr>
          <p:cNvPr id="79875" name="Group 3"/>
          <p:cNvGrpSpPr>
            <a:grpSpLocks/>
          </p:cNvGrpSpPr>
          <p:nvPr/>
        </p:nvGrpSpPr>
        <p:grpSpPr bwMode="auto">
          <a:xfrm>
            <a:off x="889000" y="1219200"/>
            <a:ext cx="7410450" cy="3200400"/>
            <a:chOff x="576" y="768"/>
            <a:chExt cx="4668" cy="2016"/>
          </a:xfrm>
        </p:grpSpPr>
        <p:grpSp>
          <p:nvGrpSpPr>
            <p:cNvPr id="79893" name="Group 4"/>
            <p:cNvGrpSpPr>
              <a:grpSpLocks/>
            </p:cNvGrpSpPr>
            <p:nvPr/>
          </p:nvGrpSpPr>
          <p:grpSpPr bwMode="auto">
            <a:xfrm>
              <a:off x="2304" y="768"/>
              <a:ext cx="1013" cy="1467"/>
              <a:chOff x="2304" y="768"/>
              <a:chExt cx="1013" cy="1467"/>
            </a:xfrm>
          </p:grpSpPr>
          <p:grpSp>
            <p:nvGrpSpPr>
              <p:cNvPr id="79913" name="Group 5"/>
              <p:cNvGrpSpPr>
                <a:grpSpLocks/>
              </p:cNvGrpSpPr>
              <p:nvPr/>
            </p:nvGrpSpPr>
            <p:grpSpPr bwMode="auto">
              <a:xfrm>
                <a:off x="2314" y="768"/>
                <a:ext cx="912" cy="1440"/>
                <a:chOff x="1536" y="2592"/>
                <a:chExt cx="864" cy="960"/>
              </a:xfrm>
            </p:grpSpPr>
            <p:sp>
              <p:nvSpPr>
                <p:cNvPr id="79919" name="Rectangle 6"/>
                <p:cNvSpPr>
                  <a:spLocks noChangeArrowheads="1"/>
                </p:cNvSpPr>
                <p:nvPr/>
              </p:nvSpPr>
              <p:spPr bwMode="auto">
                <a:xfrm>
                  <a:off x="1536" y="2592"/>
                  <a:ext cx="864" cy="96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1pPr>
                  <a:lvl2pPr marL="37931725" indent="-37474525"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2pPr>
                  <a:lvl3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3pPr>
                  <a:lvl4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4pPr>
                  <a:lvl5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9pPr>
                </a:lstStyle>
                <a:p>
                  <a:endParaRPr lang="en-US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920" name="Line 7"/>
                <p:cNvSpPr>
                  <a:spLocks noChangeShapeType="1"/>
                </p:cNvSpPr>
                <p:nvPr/>
              </p:nvSpPr>
              <p:spPr bwMode="auto">
                <a:xfrm>
                  <a:off x="1536" y="2880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921" name="Line 8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9914" name="Text Box 9"/>
              <p:cNvSpPr txBox="1">
                <a:spLocks noChangeArrowheads="1"/>
              </p:cNvSpPr>
              <p:nvPr/>
            </p:nvSpPr>
            <p:spPr bwMode="auto">
              <a:xfrm>
                <a:off x="2506" y="864"/>
                <a:ext cx="69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8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Account</a:t>
                </a:r>
              </a:p>
            </p:txBody>
          </p:sp>
          <p:sp>
            <p:nvSpPr>
              <p:cNvPr id="79915" name="Text Box 10"/>
              <p:cNvSpPr txBox="1">
                <a:spLocks noChangeArrowheads="1"/>
              </p:cNvSpPr>
              <p:nvPr/>
            </p:nvSpPr>
            <p:spPr bwMode="auto">
              <a:xfrm>
                <a:off x="2304" y="1186"/>
                <a:ext cx="6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Amount</a:t>
                </a:r>
              </a:p>
            </p:txBody>
          </p:sp>
          <p:sp>
            <p:nvSpPr>
              <p:cNvPr id="79916" name="Text Box 11"/>
              <p:cNvSpPr txBox="1">
                <a:spLocks noChangeArrowheads="1"/>
              </p:cNvSpPr>
              <p:nvPr/>
            </p:nvSpPr>
            <p:spPr bwMode="auto">
              <a:xfrm>
                <a:off x="2304" y="1714"/>
                <a:ext cx="74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Deposit()</a:t>
                </a:r>
              </a:p>
            </p:txBody>
          </p:sp>
          <p:sp>
            <p:nvSpPr>
              <p:cNvPr id="79917" name="Text Box 12"/>
              <p:cNvSpPr txBox="1">
                <a:spLocks noChangeArrowheads="1"/>
              </p:cNvSpPr>
              <p:nvPr/>
            </p:nvSpPr>
            <p:spPr bwMode="auto">
              <a:xfrm>
                <a:off x="2304" y="1858"/>
                <a:ext cx="8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Withdraw()</a:t>
                </a:r>
              </a:p>
            </p:txBody>
          </p:sp>
          <p:sp>
            <p:nvSpPr>
              <p:cNvPr id="79918" name="Text Box 13"/>
              <p:cNvSpPr txBox="1">
                <a:spLocks noChangeArrowheads="1"/>
              </p:cNvSpPr>
              <p:nvPr/>
            </p:nvSpPr>
            <p:spPr bwMode="auto">
              <a:xfrm>
                <a:off x="2304" y="2002"/>
                <a:ext cx="101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GetBalance()</a:t>
                </a:r>
              </a:p>
            </p:txBody>
          </p:sp>
        </p:grpSp>
        <p:grpSp>
          <p:nvGrpSpPr>
            <p:cNvPr id="79894" name="Group 14"/>
            <p:cNvGrpSpPr>
              <a:grpSpLocks/>
            </p:cNvGrpSpPr>
            <p:nvPr/>
          </p:nvGrpSpPr>
          <p:grpSpPr bwMode="auto">
            <a:xfrm>
              <a:off x="4320" y="1152"/>
              <a:ext cx="922" cy="1440"/>
              <a:chOff x="4080" y="1104"/>
              <a:chExt cx="922" cy="1440"/>
            </a:xfrm>
          </p:grpSpPr>
          <p:grpSp>
            <p:nvGrpSpPr>
              <p:cNvPr id="79907" name="Group 15"/>
              <p:cNvGrpSpPr>
                <a:grpSpLocks/>
              </p:cNvGrpSpPr>
              <p:nvPr/>
            </p:nvGrpSpPr>
            <p:grpSpPr bwMode="auto">
              <a:xfrm>
                <a:off x="4090" y="1104"/>
                <a:ext cx="912" cy="1440"/>
                <a:chOff x="1536" y="2592"/>
                <a:chExt cx="864" cy="960"/>
              </a:xfrm>
            </p:grpSpPr>
            <p:sp>
              <p:nvSpPr>
                <p:cNvPr id="79910" name="Rectangle 16"/>
                <p:cNvSpPr>
                  <a:spLocks noChangeArrowheads="1"/>
                </p:cNvSpPr>
                <p:nvPr/>
              </p:nvSpPr>
              <p:spPr bwMode="auto">
                <a:xfrm>
                  <a:off x="1536" y="2592"/>
                  <a:ext cx="864" cy="96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1pPr>
                  <a:lvl2pPr marL="37931725" indent="-37474525"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2pPr>
                  <a:lvl3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3pPr>
                  <a:lvl4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4pPr>
                  <a:lvl5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9pPr>
                </a:lstStyle>
                <a:p>
                  <a:endParaRPr lang="en-US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911" name="Line 17"/>
                <p:cNvSpPr>
                  <a:spLocks noChangeShapeType="1"/>
                </p:cNvSpPr>
                <p:nvPr/>
              </p:nvSpPr>
              <p:spPr bwMode="auto">
                <a:xfrm>
                  <a:off x="1536" y="2880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912" name="Line 18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9908" name="Text Box 19"/>
              <p:cNvSpPr txBox="1">
                <a:spLocks noChangeArrowheads="1"/>
              </p:cNvSpPr>
              <p:nvPr/>
            </p:nvSpPr>
            <p:spPr bwMode="auto">
              <a:xfrm>
                <a:off x="4176" y="1200"/>
                <a:ext cx="79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8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Customer</a:t>
                </a:r>
              </a:p>
            </p:txBody>
          </p:sp>
          <p:sp>
            <p:nvSpPr>
              <p:cNvPr id="79909" name="Text Box 20"/>
              <p:cNvSpPr txBox="1">
                <a:spLocks noChangeArrowheads="1"/>
              </p:cNvSpPr>
              <p:nvPr/>
            </p:nvSpPr>
            <p:spPr bwMode="auto">
              <a:xfrm>
                <a:off x="4080" y="1522"/>
                <a:ext cx="5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</a:p>
            </p:txBody>
          </p:sp>
        </p:grpSp>
        <p:sp>
          <p:nvSpPr>
            <p:cNvPr id="79895" name="Text Box 21"/>
            <p:cNvSpPr txBox="1">
              <a:spLocks noChangeArrowheads="1"/>
            </p:cNvSpPr>
            <p:nvPr/>
          </p:nvSpPr>
          <p:spPr bwMode="auto">
            <a:xfrm>
              <a:off x="4320" y="1776"/>
              <a:ext cx="9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CustomerId</a:t>
              </a:r>
            </a:p>
          </p:txBody>
        </p:sp>
        <p:sp>
          <p:nvSpPr>
            <p:cNvPr id="79896" name="Text Box 22"/>
            <p:cNvSpPr txBox="1">
              <a:spLocks noChangeArrowheads="1"/>
            </p:cNvSpPr>
            <p:nvPr/>
          </p:nvSpPr>
          <p:spPr bwMode="auto">
            <a:xfrm>
              <a:off x="2304" y="1440"/>
              <a:ext cx="9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CustomerId</a:t>
              </a:r>
            </a:p>
          </p:txBody>
        </p:sp>
        <p:grpSp>
          <p:nvGrpSpPr>
            <p:cNvPr id="79897" name="Group 23"/>
            <p:cNvGrpSpPr>
              <a:grpSpLocks/>
            </p:cNvGrpSpPr>
            <p:nvPr/>
          </p:nvGrpSpPr>
          <p:grpSpPr bwMode="auto">
            <a:xfrm>
              <a:off x="2364" y="1414"/>
              <a:ext cx="827" cy="282"/>
              <a:chOff x="1056" y="1545"/>
              <a:chExt cx="827" cy="617"/>
            </a:xfrm>
          </p:grpSpPr>
          <p:sp>
            <p:nvSpPr>
              <p:cNvPr id="79905" name="Text Box 24"/>
              <p:cNvSpPr txBox="1">
                <a:spLocks noChangeArrowheads="1"/>
              </p:cNvSpPr>
              <p:nvPr/>
            </p:nvSpPr>
            <p:spPr bwMode="auto">
              <a:xfrm>
                <a:off x="1056" y="1729"/>
                <a:ext cx="804" cy="43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>
                  <a:lnSpc>
                    <a:spcPct val="80000"/>
                  </a:lnSpc>
                </a:pPr>
                <a:r>
                  <a:rPr lang="en-US" altLang="en-US" sz="1800" dirty="0" err="1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AccountI</a:t>
                </a:r>
                <a:endParaRPr lang="en-US" altLang="en-US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906" name="Text Box 25"/>
              <p:cNvSpPr txBox="1">
                <a:spLocks noChangeArrowheads="1"/>
              </p:cNvSpPr>
              <p:nvPr/>
            </p:nvSpPr>
            <p:spPr bwMode="auto">
              <a:xfrm>
                <a:off x="1056" y="1545"/>
                <a:ext cx="827" cy="4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>
                  <a:lnSpc>
                    <a:spcPct val="80000"/>
                  </a:lnSpc>
                </a:pPr>
                <a:r>
                  <a:rPr lang="en-US" altLang="en-US" sz="1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AccountId</a:t>
                </a:r>
              </a:p>
            </p:txBody>
          </p:sp>
        </p:grpSp>
        <p:grpSp>
          <p:nvGrpSpPr>
            <p:cNvPr id="79898" name="Group 26"/>
            <p:cNvGrpSpPr>
              <a:grpSpLocks/>
            </p:cNvGrpSpPr>
            <p:nvPr/>
          </p:nvGrpSpPr>
          <p:grpSpPr bwMode="auto">
            <a:xfrm>
              <a:off x="576" y="1344"/>
              <a:ext cx="922" cy="1440"/>
              <a:chOff x="4080" y="1104"/>
              <a:chExt cx="922" cy="1440"/>
            </a:xfrm>
          </p:grpSpPr>
          <p:grpSp>
            <p:nvGrpSpPr>
              <p:cNvPr id="79899" name="Group 27"/>
              <p:cNvGrpSpPr>
                <a:grpSpLocks/>
              </p:cNvGrpSpPr>
              <p:nvPr/>
            </p:nvGrpSpPr>
            <p:grpSpPr bwMode="auto">
              <a:xfrm>
                <a:off x="4090" y="1104"/>
                <a:ext cx="912" cy="1440"/>
                <a:chOff x="1536" y="2592"/>
                <a:chExt cx="864" cy="960"/>
              </a:xfrm>
            </p:grpSpPr>
            <p:sp>
              <p:nvSpPr>
                <p:cNvPr id="79902" name="Rectangle 28"/>
                <p:cNvSpPr>
                  <a:spLocks noChangeArrowheads="1"/>
                </p:cNvSpPr>
                <p:nvPr/>
              </p:nvSpPr>
              <p:spPr bwMode="auto">
                <a:xfrm>
                  <a:off x="1536" y="2592"/>
                  <a:ext cx="864" cy="96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1pPr>
                  <a:lvl2pPr marL="37931725" indent="-37474525"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2pPr>
                  <a:lvl3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3pPr>
                  <a:lvl4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4pPr>
                  <a:lvl5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9pPr>
                </a:lstStyle>
                <a:p>
                  <a:endParaRPr lang="en-US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903" name="Line 29"/>
                <p:cNvSpPr>
                  <a:spLocks noChangeShapeType="1"/>
                </p:cNvSpPr>
                <p:nvPr/>
              </p:nvSpPr>
              <p:spPr bwMode="auto">
                <a:xfrm>
                  <a:off x="1536" y="2880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904" name="Line 30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9900" name="Text Box 31"/>
              <p:cNvSpPr txBox="1">
                <a:spLocks noChangeArrowheads="1"/>
              </p:cNvSpPr>
              <p:nvPr/>
            </p:nvSpPr>
            <p:spPr bwMode="auto">
              <a:xfrm>
                <a:off x="4176" y="1200"/>
                <a:ext cx="47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8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Bank</a:t>
                </a:r>
              </a:p>
            </p:txBody>
          </p:sp>
          <p:sp>
            <p:nvSpPr>
              <p:cNvPr id="79901" name="Text Box 32"/>
              <p:cNvSpPr txBox="1">
                <a:spLocks noChangeArrowheads="1"/>
              </p:cNvSpPr>
              <p:nvPr/>
            </p:nvSpPr>
            <p:spPr bwMode="auto">
              <a:xfrm>
                <a:off x="4080" y="1522"/>
                <a:ext cx="5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</a:p>
            </p:txBody>
          </p:sp>
        </p:grpSp>
      </p:grpSp>
      <p:sp>
        <p:nvSpPr>
          <p:cNvPr id="152609" name="Line 33"/>
          <p:cNvSpPr>
            <a:spLocks noChangeShapeType="1"/>
          </p:cNvSpPr>
          <p:nvPr/>
        </p:nvSpPr>
        <p:spPr bwMode="auto">
          <a:xfrm>
            <a:off x="5105400" y="2222500"/>
            <a:ext cx="17526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612" name="Text Box 36"/>
          <p:cNvSpPr txBox="1">
            <a:spLocks noChangeArrowheads="1"/>
          </p:cNvSpPr>
          <p:nvPr/>
        </p:nvSpPr>
        <p:spPr bwMode="auto">
          <a:xfrm>
            <a:off x="2105025" y="4452257"/>
            <a:ext cx="688340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Find New Classes</a:t>
            </a:r>
          </a:p>
          <a:p>
            <a:r>
              <a:rPr lang="en-US" alt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Review Names, Attributes and </a:t>
            </a:r>
            <a:r>
              <a:rPr lang="en-US" altLang="en-US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r>
              <a:rPr lang="en-US" altLang="en-US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Find Associations between </a:t>
            </a:r>
            <a:r>
              <a:rPr lang="en-US" altLang="en-US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</a:p>
          <a:p>
            <a:r>
              <a:rPr lang="en-US" alt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 Label the generic </a:t>
            </a:r>
            <a:r>
              <a:rPr lang="en-US" altLang="en-US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associations</a:t>
            </a:r>
          </a:p>
          <a:p>
            <a:r>
              <a:rPr lang="en-US" alt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5) Determine the multiplicity of the </a:t>
            </a:r>
            <a:r>
              <a:rPr lang="en-US" altLang="en-US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associations</a:t>
            </a:r>
          </a:p>
          <a:p>
            <a:r>
              <a:rPr lang="en-US" alt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6) Review </a:t>
            </a:r>
            <a:r>
              <a:rPr lang="en-US" altLang="en-US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associations</a:t>
            </a:r>
            <a:endParaRPr lang="en-US" altLang="en-US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613" name="Text Box 37"/>
          <p:cNvSpPr txBox="1">
            <a:spLocks noChangeArrowheads="1"/>
          </p:cNvSpPr>
          <p:nvPr/>
        </p:nvSpPr>
        <p:spPr bwMode="auto">
          <a:xfrm>
            <a:off x="5810250" y="2224088"/>
            <a:ext cx="7745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owns</a:t>
            </a:r>
          </a:p>
        </p:txBody>
      </p:sp>
      <p:sp>
        <p:nvSpPr>
          <p:cNvPr id="152616" name="Text Box 40"/>
          <p:cNvSpPr txBox="1">
            <a:spLocks noChangeArrowheads="1"/>
          </p:cNvSpPr>
          <p:nvPr/>
        </p:nvSpPr>
        <p:spPr bwMode="auto">
          <a:xfrm>
            <a:off x="5181600" y="1981200"/>
            <a:ext cx="3449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52617" name="Text Box 41"/>
          <p:cNvSpPr txBox="1">
            <a:spLocks noChangeArrowheads="1"/>
          </p:cNvSpPr>
          <p:nvPr/>
        </p:nvSpPr>
        <p:spPr bwMode="auto">
          <a:xfrm>
            <a:off x="6523038" y="2628900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52618" name="Text Box 42"/>
          <p:cNvSpPr txBox="1">
            <a:spLocks noChangeArrowheads="1"/>
          </p:cNvSpPr>
          <p:nvPr/>
        </p:nvSpPr>
        <p:spPr bwMode="auto">
          <a:xfrm>
            <a:off x="3327400" y="1852613"/>
            <a:ext cx="3651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52619" name="Line 43"/>
          <p:cNvSpPr>
            <a:spLocks noChangeShapeType="1"/>
          </p:cNvSpPr>
          <p:nvPr/>
        </p:nvSpPr>
        <p:spPr bwMode="auto">
          <a:xfrm flipH="1">
            <a:off x="2425700" y="2190750"/>
            <a:ext cx="1209675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620" name="AutoShape 44"/>
          <p:cNvSpPr>
            <a:spLocks noChangeArrowheads="1"/>
          </p:cNvSpPr>
          <p:nvPr/>
        </p:nvSpPr>
        <p:spPr bwMode="auto">
          <a:xfrm>
            <a:off x="2338388" y="2279650"/>
            <a:ext cx="239712" cy="254000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621" name="Text Box 45"/>
          <p:cNvSpPr txBox="1">
            <a:spLocks noChangeArrowheads="1"/>
          </p:cNvSpPr>
          <p:nvPr/>
        </p:nvSpPr>
        <p:spPr bwMode="auto">
          <a:xfrm>
            <a:off x="2262188" y="1882775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52622" name="Text Box 46"/>
          <p:cNvSpPr txBox="1">
            <a:spLocks noChangeArrowheads="1"/>
          </p:cNvSpPr>
          <p:nvPr/>
        </p:nvSpPr>
        <p:spPr bwMode="auto">
          <a:xfrm>
            <a:off x="2744788" y="2328863"/>
            <a:ext cx="5822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</a:p>
        </p:txBody>
      </p:sp>
      <p:sp>
        <p:nvSpPr>
          <p:cNvPr id="152624" name="Line 48"/>
          <p:cNvSpPr>
            <a:spLocks noChangeShapeType="1"/>
          </p:cNvSpPr>
          <p:nvPr/>
        </p:nvSpPr>
        <p:spPr bwMode="auto">
          <a:xfrm flipV="1">
            <a:off x="2393950" y="2182813"/>
            <a:ext cx="1268413" cy="225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625" name="AutoShape 49"/>
          <p:cNvSpPr>
            <a:spLocks noChangeArrowheads="1"/>
          </p:cNvSpPr>
          <p:nvPr/>
        </p:nvSpPr>
        <p:spPr bwMode="auto">
          <a:xfrm>
            <a:off x="2355850" y="2287588"/>
            <a:ext cx="239713" cy="241300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50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5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2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2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2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2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2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2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2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2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52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52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52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152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09" grpId="0" animBg="1"/>
      <p:bldP spid="152612" grpId="0" animBg="1" autoUpdateAnimBg="0"/>
      <p:bldP spid="152613" grpId="0" autoUpdateAnimBg="0"/>
      <p:bldP spid="152616" grpId="0" autoUpdateAnimBg="0"/>
      <p:bldP spid="152617" grpId="0" autoUpdateAnimBg="0"/>
      <p:bldP spid="152618" grpId="0" build="p" autoUpdateAnimBg="0"/>
      <p:bldP spid="152619" grpId="0" animBg="1"/>
      <p:bldP spid="152620" grpId="0" animBg="1"/>
      <p:bldP spid="152621" grpId="0" build="p" autoUpdateAnimBg="0"/>
      <p:bldP spid="152621" grpId="1" build="allAtOnce"/>
      <p:bldP spid="152622" grpId="0" autoUpdateAnimBg="0"/>
      <p:bldP spid="152622" grpId="1"/>
      <p:bldP spid="152624" grpId="0" animBg="1"/>
      <p:bldP spid="152624" grpId="1" animBg="1"/>
      <p:bldP spid="1526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222250"/>
            <a:ext cx="8458200" cy="863600"/>
          </a:xfrm>
        </p:spPr>
        <p:txBody>
          <a:bodyPr/>
          <a:lstStyle/>
          <a:p>
            <a:r>
              <a:rPr lang="en-US" altLang="en-US" dirty="0" smtClean="0"/>
              <a:t>Practice Object Modeling: Find connection</a:t>
            </a:r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1752600" y="3597275"/>
            <a:ext cx="2235200" cy="3108325"/>
            <a:chOff x="1104" y="1978"/>
            <a:chExt cx="1408" cy="1958"/>
          </a:xfrm>
        </p:grpSpPr>
        <p:grpSp>
          <p:nvGrpSpPr>
            <p:cNvPr id="81981" name="Group 3"/>
            <p:cNvGrpSpPr>
              <a:grpSpLocks/>
            </p:cNvGrpSpPr>
            <p:nvPr/>
          </p:nvGrpSpPr>
          <p:grpSpPr bwMode="auto">
            <a:xfrm>
              <a:off x="1114" y="2496"/>
              <a:ext cx="912" cy="1440"/>
              <a:chOff x="1536" y="2592"/>
              <a:chExt cx="864" cy="960"/>
            </a:xfrm>
          </p:grpSpPr>
          <p:sp>
            <p:nvSpPr>
              <p:cNvPr id="81986" name="Rectangle 4"/>
              <p:cNvSpPr>
                <a:spLocks noChangeArrowheads="1"/>
              </p:cNvSpPr>
              <p:nvPr/>
            </p:nvSpPr>
            <p:spPr bwMode="auto">
              <a:xfrm>
                <a:off x="1536" y="2592"/>
                <a:ext cx="864" cy="96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987" name="Line 5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988" name="Line 6"/>
              <p:cNvSpPr>
                <a:spLocks noChangeShapeType="1"/>
              </p:cNvSpPr>
              <p:nvPr/>
            </p:nvSpPr>
            <p:spPr bwMode="auto">
              <a:xfrm>
                <a:off x="1536" y="3216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1982" name="Text Box 7"/>
            <p:cNvSpPr txBox="1">
              <a:spLocks noChangeArrowheads="1"/>
            </p:cNvSpPr>
            <p:nvPr/>
          </p:nvSpPr>
          <p:spPr bwMode="auto">
            <a:xfrm>
              <a:off x="1248" y="2544"/>
              <a:ext cx="69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Savings</a:t>
              </a:r>
            </a:p>
            <a:p>
              <a:pPr algn="l"/>
              <a:r>
                <a:rPr lang="en-US" altLang="en-US" sz="18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Account</a:t>
              </a:r>
            </a:p>
          </p:txBody>
        </p:sp>
        <p:sp>
          <p:nvSpPr>
            <p:cNvPr id="81983" name="Text Box 8"/>
            <p:cNvSpPr txBox="1">
              <a:spLocks noChangeArrowheads="1"/>
            </p:cNvSpPr>
            <p:nvPr/>
          </p:nvSpPr>
          <p:spPr bwMode="auto">
            <a:xfrm>
              <a:off x="1104" y="3586"/>
              <a:ext cx="8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Withdraw()</a:t>
              </a:r>
            </a:p>
          </p:txBody>
        </p:sp>
        <p:sp>
          <p:nvSpPr>
            <p:cNvPr id="81984" name="AutoShape 61"/>
            <p:cNvSpPr>
              <a:spLocks noChangeArrowheads="1"/>
            </p:cNvSpPr>
            <p:nvPr/>
          </p:nvSpPr>
          <p:spPr bwMode="auto">
            <a:xfrm rot="2722303">
              <a:off x="2322" y="1992"/>
              <a:ext cx="204" cy="17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985" name="Line 64"/>
            <p:cNvSpPr>
              <a:spLocks noChangeShapeType="1"/>
            </p:cNvSpPr>
            <p:nvPr/>
          </p:nvSpPr>
          <p:spPr bwMode="auto">
            <a:xfrm flipV="1">
              <a:off x="1560" y="2136"/>
              <a:ext cx="800" cy="3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3641725" y="3619500"/>
            <a:ext cx="1463675" cy="3086100"/>
            <a:chOff x="2294" y="1992"/>
            <a:chExt cx="922" cy="1944"/>
          </a:xfrm>
        </p:grpSpPr>
        <p:grpSp>
          <p:nvGrpSpPr>
            <p:cNvPr id="81973" name="Group 9"/>
            <p:cNvGrpSpPr>
              <a:grpSpLocks/>
            </p:cNvGrpSpPr>
            <p:nvPr/>
          </p:nvGrpSpPr>
          <p:grpSpPr bwMode="auto">
            <a:xfrm>
              <a:off x="2304" y="2496"/>
              <a:ext cx="912" cy="1440"/>
              <a:chOff x="1536" y="2592"/>
              <a:chExt cx="864" cy="960"/>
            </a:xfrm>
          </p:grpSpPr>
          <p:sp>
            <p:nvSpPr>
              <p:cNvPr id="81978" name="Rectangle 10"/>
              <p:cNvSpPr>
                <a:spLocks noChangeArrowheads="1"/>
              </p:cNvSpPr>
              <p:nvPr/>
            </p:nvSpPr>
            <p:spPr bwMode="auto">
              <a:xfrm>
                <a:off x="1536" y="2592"/>
                <a:ext cx="864" cy="96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979" name="Line 11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980" name="Line 12"/>
              <p:cNvSpPr>
                <a:spLocks noChangeShapeType="1"/>
              </p:cNvSpPr>
              <p:nvPr/>
            </p:nvSpPr>
            <p:spPr bwMode="auto">
              <a:xfrm>
                <a:off x="1536" y="3216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1974" name="Text Box 13"/>
            <p:cNvSpPr txBox="1">
              <a:spLocks noChangeArrowheads="1"/>
            </p:cNvSpPr>
            <p:nvPr/>
          </p:nvSpPr>
          <p:spPr bwMode="auto">
            <a:xfrm>
              <a:off x="2438" y="2544"/>
              <a:ext cx="77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Checking</a:t>
              </a:r>
            </a:p>
            <a:p>
              <a:pPr algn="l"/>
              <a:r>
                <a:rPr lang="en-US" altLang="en-US" sz="18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Account</a:t>
              </a:r>
            </a:p>
          </p:txBody>
        </p:sp>
        <p:sp>
          <p:nvSpPr>
            <p:cNvPr id="81975" name="Text Box 14"/>
            <p:cNvSpPr txBox="1">
              <a:spLocks noChangeArrowheads="1"/>
            </p:cNvSpPr>
            <p:nvPr/>
          </p:nvSpPr>
          <p:spPr bwMode="auto">
            <a:xfrm>
              <a:off x="2294" y="3586"/>
              <a:ext cx="8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Withdraw()</a:t>
              </a:r>
            </a:p>
          </p:txBody>
        </p:sp>
        <p:sp>
          <p:nvSpPr>
            <p:cNvPr id="81976" name="AutoShape 65"/>
            <p:cNvSpPr>
              <a:spLocks noChangeArrowheads="1"/>
            </p:cNvSpPr>
            <p:nvPr/>
          </p:nvSpPr>
          <p:spPr bwMode="auto">
            <a:xfrm rot="-6418">
              <a:off x="2626" y="1992"/>
              <a:ext cx="204" cy="17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977" name="Line 67"/>
            <p:cNvSpPr>
              <a:spLocks noChangeShapeType="1"/>
            </p:cNvSpPr>
            <p:nvPr/>
          </p:nvSpPr>
          <p:spPr bwMode="auto">
            <a:xfrm>
              <a:off x="2744" y="2168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4712789" y="3584937"/>
            <a:ext cx="2413000" cy="3133725"/>
            <a:chOff x="2944" y="1962"/>
            <a:chExt cx="1520" cy="1974"/>
          </a:xfrm>
        </p:grpSpPr>
        <p:grpSp>
          <p:nvGrpSpPr>
            <p:cNvPr id="81965" name="Group 15"/>
            <p:cNvGrpSpPr>
              <a:grpSpLocks/>
            </p:cNvGrpSpPr>
            <p:nvPr/>
          </p:nvGrpSpPr>
          <p:grpSpPr bwMode="auto">
            <a:xfrm>
              <a:off x="3552" y="2496"/>
              <a:ext cx="912" cy="1440"/>
              <a:chOff x="1536" y="2592"/>
              <a:chExt cx="864" cy="960"/>
            </a:xfrm>
          </p:grpSpPr>
          <p:sp>
            <p:nvSpPr>
              <p:cNvPr id="81970" name="Rectangle 16"/>
              <p:cNvSpPr>
                <a:spLocks noChangeArrowheads="1"/>
              </p:cNvSpPr>
              <p:nvPr/>
            </p:nvSpPr>
            <p:spPr bwMode="auto">
              <a:xfrm>
                <a:off x="1536" y="2592"/>
                <a:ext cx="864" cy="96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971" name="Line 17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972" name="Line 18"/>
              <p:cNvSpPr>
                <a:spLocks noChangeShapeType="1"/>
              </p:cNvSpPr>
              <p:nvPr/>
            </p:nvSpPr>
            <p:spPr bwMode="auto">
              <a:xfrm>
                <a:off x="1536" y="3216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1966" name="Text Box 19"/>
            <p:cNvSpPr txBox="1">
              <a:spLocks noChangeArrowheads="1"/>
            </p:cNvSpPr>
            <p:nvPr/>
          </p:nvSpPr>
          <p:spPr bwMode="auto">
            <a:xfrm>
              <a:off x="3686" y="2544"/>
              <a:ext cx="77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8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Mortgage</a:t>
              </a:r>
            </a:p>
            <a:p>
              <a:r>
                <a:rPr lang="en-US" altLang="en-US" sz="18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Account</a:t>
              </a:r>
            </a:p>
          </p:txBody>
        </p:sp>
        <p:sp>
          <p:nvSpPr>
            <p:cNvPr id="81967" name="Text Box 20"/>
            <p:cNvSpPr txBox="1">
              <a:spLocks noChangeArrowheads="1"/>
            </p:cNvSpPr>
            <p:nvPr/>
          </p:nvSpPr>
          <p:spPr bwMode="auto">
            <a:xfrm>
              <a:off x="3542" y="3586"/>
              <a:ext cx="8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Withdraw()</a:t>
              </a:r>
            </a:p>
          </p:txBody>
        </p:sp>
        <p:sp>
          <p:nvSpPr>
            <p:cNvPr id="81968" name="AutoShape 66"/>
            <p:cNvSpPr>
              <a:spLocks noChangeArrowheads="1"/>
            </p:cNvSpPr>
            <p:nvPr/>
          </p:nvSpPr>
          <p:spPr bwMode="auto">
            <a:xfrm rot="-3324731">
              <a:off x="2930" y="1976"/>
              <a:ext cx="204" cy="17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969" name="Line 68"/>
            <p:cNvSpPr>
              <a:spLocks noChangeShapeType="1"/>
            </p:cNvSpPr>
            <p:nvPr/>
          </p:nvSpPr>
          <p:spPr bwMode="auto">
            <a:xfrm>
              <a:off x="3096" y="2112"/>
              <a:ext cx="90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1926" name="Group 33"/>
          <p:cNvGrpSpPr>
            <a:grpSpLocks/>
          </p:cNvGrpSpPr>
          <p:nvPr/>
        </p:nvGrpSpPr>
        <p:grpSpPr bwMode="auto">
          <a:xfrm>
            <a:off x="3657601" y="1382713"/>
            <a:ext cx="1608138" cy="2328862"/>
            <a:chOff x="2304" y="768"/>
            <a:chExt cx="1013" cy="1467"/>
          </a:xfrm>
        </p:grpSpPr>
        <p:grpSp>
          <p:nvGrpSpPr>
            <p:cNvPr id="81951" name="Group 34"/>
            <p:cNvGrpSpPr>
              <a:grpSpLocks/>
            </p:cNvGrpSpPr>
            <p:nvPr/>
          </p:nvGrpSpPr>
          <p:grpSpPr bwMode="auto">
            <a:xfrm>
              <a:off x="2304" y="768"/>
              <a:ext cx="1013" cy="1467"/>
              <a:chOff x="2304" y="768"/>
              <a:chExt cx="1013" cy="1467"/>
            </a:xfrm>
          </p:grpSpPr>
          <p:grpSp>
            <p:nvGrpSpPr>
              <p:cNvPr id="81956" name="Group 35"/>
              <p:cNvGrpSpPr>
                <a:grpSpLocks/>
              </p:cNvGrpSpPr>
              <p:nvPr/>
            </p:nvGrpSpPr>
            <p:grpSpPr bwMode="auto">
              <a:xfrm>
                <a:off x="2314" y="768"/>
                <a:ext cx="912" cy="1440"/>
                <a:chOff x="1536" y="2592"/>
                <a:chExt cx="864" cy="960"/>
              </a:xfrm>
            </p:grpSpPr>
            <p:sp>
              <p:nvSpPr>
                <p:cNvPr id="81962" name="Rectangle 36"/>
                <p:cNvSpPr>
                  <a:spLocks noChangeArrowheads="1"/>
                </p:cNvSpPr>
                <p:nvPr/>
              </p:nvSpPr>
              <p:spPr bwMode="auto">
                <a:xfrm>
                  <a:off x="1536" y="2592"/>
                  <a:ext cx="864" cy="96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1pPr>
                  <a:lvl2pPr marL="37931725" indent="-37474525"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2pPr>
                  <a:lvl3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3pPr>
                  <a:lvl4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4pPr>
                  <a:lvl5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9pPr>
                </a:lstStyle>
                <a:p>
                  <a:endParaRPr lang="en-US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963" name="Line 37"/>
                <p:cNvSpPr>
                  <a:spLocks noChangeShapeType="1"/>
                </p:cNvSpPr>
                <p:nvPr/>
              </p:nvSpPr>
              <p:spPr bwMode="auto">
                <a:xfrm>
                  <a:off x="1536" y="2880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964" name="Line 38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1957" name="Text Box 39"/>
              <p:cNvSpPr txBox="1">
                <a:spLocks noChangeArrowheads="1"/>
              </p:cNvSpPr>
              <p:nvPr/>
            </p:nvSpPr>
            <p:spPr bwMode="auto">
              <a:xfrm>
                <a:off x="2506" y="864"/>
                <a:ext cx="69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8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Account</a:t>
                </a:r>
              </a:p>
            </p:txBody>
          </p:sp>
          <p:sp>
            <p:nvSpPr>
              <p:cNvPr id="81958" name="Text Box 40"/>
              <p:cNvSpPr txBox="1">
                <a:spLocks noChangeArrowheads="1"/>
              </p:cNvSpPr>
              <p:nvPr/>
            </p:nvSpPr>
            <p:spPr bwMode="auto">
              <a:xfrm>
                <a:off x="2304" y="1186"/>
                <a:ext cx="6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Amount</a:t>
                </a:r>
              </a:p>
            </p:txBody>
          </p:sp>
          <p:sp>
            <p:nvSpPr>
              <p:cNvPr id="81959" name="Text Box 41"/>
              <p:cNvSpPr txBox="1">
                <a:spLocks noChangeArrowheads="1"/>
              </p:cNvSpPr>
              <p:nvPr/>
            </p:nvSpPr>
            <p:spPr bwMode="auto">
              <a:xfrm>
                <a:off x="2304" y="1714"/>
                <a:ext cx="74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Deposit()</a:t>
                </a:r>
              </a:p>
            </p:txBody>
          </p:sp>
          <p:sp>
            <p:nvSpPr>
              <p:cNvPr id="81960" name="Text Box 42"/>
              <p:cNvSpPr txBox="1">
                <a:spLocks noChangeArrowheads="1"/>
              </p:cNvSpPr>
              <p:nvPr/>
            </p:nvSpPr>
            <p:spPr bwMode="auto">
              <a:xfrm>
                <a:off x="2304" y="1858"/>
                <a:ext cx="8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Withdraw()</a:t>
                </a:r>
              </a:p>
            </p:txBody>
          </p:sp>
          <p:sp>
            <p:nvSpPr>
              <p:cNvPr id="81961" name="Text Box 43"/>
              <p:cNvSpPr txBox="1">
                <a:spLocks noChangeArrowheads="1"/>
              </p:cNvSpPr>
              <p:nvPr/>
            </p:nvSpPr>
            <p:spPr bwMode="auto">
              <a:xfrm>
                <a:off x="2304" y="2002"/>
                <a:ext cx="101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GetBalance()</a:t>
                </a:r>
              </a:p>
            </p:txBody>
          </p:sp>
        </p:grpSp>
        <p:sp>
          <p:nvSpPr>
            <p:cNvPr id="81952" name="Text Box 44"/>
            <p:cNvSpPr txBox="1">
              <a:spLocks noChangeArrowheads="1"/>
            </p:cNvSpPr>
            <p:nvPr/>
          </p:nvSpPr>
          <p:spPr bwMode="auto">
            <a:xfrm>
              <a:off x="2304" y="1440"/>
              <a:ext cx="9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CustomerId</a:t>
              </a:r>
            </a:p>
          </p:txBody>
        </p:sp>
        <p:grpSp>
          <p:nvGrpSpPr>
            <p:cNvPr id="81953" name="Group 45"/>
            <p:cNvGrpSpPr>
              <a:grpSpLocks/>
            </p:cNvGrpSpPr>
            <p:nvPr/>
          </p:nvGrpSpPr>
          <p:grpSpPr bwMode="auto">
            <a:xfrm>
              <a:off x="2364" y="1414"/>
              <a:ext cx="827" cy="422"/>
              <a:chOff x="1056" y="1545"/>
              <a:chExt cx="827" cy="923"/>
            </a:xfrm>
          </p:grpSpPr>
          <p:sp>
            <p:nvSpPr>
              <p:cNvPr id="81954" name="Text Box 46"/>
              <p:cNvSpPr txBox="1">
                <a:spLocks noChangeArrowheads="1"/>
              </p:cNvSpPr>
              <p:nvPr/>
            </p:nvSpPr>
            <p:spPr bwMode="auto">
              <a:xfrm>
                <a:off x="1056" y="1729"/>
                <a:ext cx="804" cy="73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>
                  <a:lnSpc>
                    <a:spcPct val="80000"/>
                  </a:lnSpc>
                </a:pPr>
                <a:r>
                  <a:rPr lang="en-US" altLang="en-US" sz="18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AccountId</a:t>
                </a:r>
              </a:p>
            </p:txBody>
          </p:sp>
          <p:sp>
            <p:nvSpPr>
              <p:cNvPr id="81955" name="Text Box 47"/>
              <p:cNvSpPr txBox="1">
                <a:spLocks noChangeArrowheads="1"/>
              </p:cNvSpPr>
              <p:nvPr/>
            </p:nvSpPr>
            <p:spPr bwMode="auto">
              <a:xfrm>
                <a:off x="1056" y="1545"/>
                <a:ext cx="827" cy="4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>
                  <a:lnSpc>
                    <a:spcPct val="80000"/>
                  </a:lnSpc>
                </a:pPr>
                <a:r>
                  <a:rPr lang="en-US" altLang="en-US" sz="1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AccountId</a:t>
                </a:r>
                <a:endParaRPr lang="en-US" alt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81927" name="Group 117"/>
          <p:cNvGrpSpPr>
            <a:grpSpLocks/>
          </p:cNvGrpSpPr>
          <p:nvPr/>
        </p:nvGrpSpPr>
        <p:grpSpPr bwMode="auto">
          <a:xfrm>
            <a:off x="5105401" y="1611313"/>
            <a:ext cx="3373438" cy="2286000"/>
            <a:chOff x="3216" y="727"/>
            <a:chExt cx="2125" cy="1440"/>
          </a:xfrm>
        </p:grpSpPr>
        <p:grpSp>
          <p:nvGrpSpPr>
            <p:cNvPr id="81940" name="Group 25"/>
            <p:cNvGrpSpPr>
              <a:grpSpLocks/>
            </p:cNvGrpSpPr>
            <p:nvPr/>
          </p:nvGrpSpPr>
          <p:grpSpPr bwMode="auto">
            <a:xfrm>
              <a:off x="4320" y="727"/>
              <a:ext cx="994" cy="1440"/>
              <a:chOff x="4080" y="1104"/>
              <a:chExt cx="922" cy="1440"/>
            </a:xfrm>
          </p:grpSpPr>
          <p:grpSp>
            <p:nvGrpSpPr>
              <p:cNvPr id="81945" name="Group 26"/>
              <p:cNvGrpSpPr>
                <a:grpSpLocks/>
              </p:cNvGrpSpPr>
              <p:nvPr/>
            </p:nvGrpSpPr>
            <p:grpSpPr bwMode="auto">
              <a:xfrm>
                <a:off x="4090" y="1104"/>
                <a:ext cx="912" cy="1440"/>
                <a:chOff x="1536" y="2592"/>
                <a:chExt cx="864" cy="960"/>
              </a:xfrm>
            </p:grpSpPr>
            <p:sp>
              <p:nvSpPr>
                <p:cNvPr id="81948" name="Rectangle 27"/>
                <p:cNvSpPr>
                  <a:spLocks noChangeArrowheads="1"/>
                </p:cNvSpPr>
                <p:nvPr/>
              </p:nvSpPr>
              <p:spPr bwMode="auto">
                <a:xfrm>
                  <a:off x="1536" y="2592"/>
                  <a:ext cx="864" cy="96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1pPr>
                  <a:lvl2pPr marL="37931725" indent="-37474525"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2pPr>
                  <a:lvl3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3pPr>
                  <a:lvl4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4pPr>
                  <a:lvl5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9pPr>
                </a:lstStyle>
                <a:p>
                  <a:endParaRPr lang="en-US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949" name="Line 28"/>
                <p:cNvSpPr>
                  <a:spLocks noChangeShapeType="1"/>
                </p:cNvSpPr>
                <p:nvPr/>
              </p:nvSpPr>
              <p:spPr bwMode="auto">
                <a:xfrm>
                  <a:off x="1536" y="2880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950" name="Line 29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1946" name="Text Box 30"/>
              <p:cNvSpPr txBox="1">
                <a:spLocks noChangeArrowheads="1"/>
              </p:cNvSpPr>
              <p:nvPr/>
            </p:nvSpPr>
            <p:spPr bwMode="auto">
              <a:xfrm>
                <a:off x="4176" y="1200"/>
                <a:ext cx="7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8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Customer</a:t>
                </a:r>
              </a:p>
            </p:txBody>
          </p:sp>
          <p:sp>
            <p:nvSpPr>
              <p:cNvPr id="81947" name="Text Box 31"/>
              <p:cNvSpPr txBox="1">
                <a:spLocks noChangeArrowheads="1"/>
              </p:cNvSpPr>
              <p:nvPr/>
            </p:nvSpPr>
            <p:spPr bwMode="auto">
              <a:xfrm>
                <a:off x="4080" y="1522"/>
                <a:ext cx="47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</a:p>
            </p:txBody>
          </p:sp>
        </p:grpSp>
        <p:sp>
          <p:nvSpPr>
            <p:cNvPr id="81941" name="Text Box 32"/>
            <p:cNvSpPr txBox="1">
              <a:spLocks noChangeArrowheads="1"/>
            </p:cNvSpPr>
            <p:nvPr/>
          </p:nvSpPr>
          <p:spPr bwMode="auto">
            <a:xfrm>
              <a:off x="4320" y="1783"/>
              <a:ext cx="10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CustomerId()</a:t>
              </a:r>
            </a:p>
          </p:txBody>
        </p:sp>
        <p:sp>
          <p:nvSpPr>
            <p:cNvPr id="81942" name="Line 55"/>
            <p:cNvSpPr>
              <a:spLocks noChangeShapeType="1"/>
            </p:cNvSpPr>
            <p:nvPr/>
          </p:nvSpPr>
          <p:spPr bwMode="auto">
            <a:xfrm>
              <a:off x="3216" y="1111"/>
              <a:ext cx="1104" cy="528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943" name="Text Box 56"/>
            <p:cNvSpPr txBox="1">
              <a:spLocks noChangeArrowheads="1"/>
            </p:cNvSpPr>
            <p:nvPr/>
          </p:nvSpPr>
          <p:spPr bwMode="auto">
            <a:xfrm>
              <a:off x="3910" y="1232"/>
              <a:ext cx="38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Has</a:t>
              </a:r>
            </a:p>
          </p:txBody>
        </p:sp>
        <p:sp>
          <p:nvSpPr>
            <p:cNvPr id="81944" name="Text Box 57"/>
            <p:cNvSpPr txBox="1">
              <a:spLocks noChangeArrowheads="1"/>
            </p:cNvSpPr>
            <p:nvPr/>
          </p:nvSpPr>
          <p:spPr bwMode="auto">
            <a:xfrm>
              <a:off x="3264" y="967"/>
              <a:ext cx="21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15" name="Group 116"/>
          <p:cNvGrpSpPr>
            <a:grpSpLocks/>
          </p:cNvGrpSpPr>
          <p:nvPr/>
        </p:nvGrpSpPr>
        <p:grpSpPr bwMode="auto">
          <a:xfrm>
            <a:off x="838200" y="1611313"/>
            <a:ext cx="2819400" cy="2286000"/>
            <a:chOff x="528" y="727"/>
            <a:chExt cx="1776" cy="1440"/>
          </a:xfrm>
        </p:grpSpPr>
        <p:grpSp>
          <p:nvGrpSpPr>
            <p:cNvPr id="81930" name="Group 48"/>
            <p:cNvGrpSpPr>
              <a:grpSpLocks/>
            </p:cNvGrpSpPr>
            <p:nvPr/>
          </p:nvGrpSpPr>
          <p:grpSpPr bwMode="auto">
            <a:xfrm>
              <a:off x="528" y="727"/>
              <a:ext cx="922" cy="1440"/>
              <a:chOff x="4080" y="1104"/>
              <a:chExt cx="922" cy="1440"/>
            </a:xfrm>
          </p:grpSpPr>
          <p:grpSp>
            <p:nvGrpSpPr>
              <p:cNvPr id="81934" name="Group 49"/>
              <p:cNvGrpSpPr>
                <a:grpSpLocks/>
              </p:cNvGrpSpPr>
              <p:nvPr/>
            </p:nvGrpSpPr>
            <p:grpSpPr bwMode="auto">
              <a:xfrm>
                <a:off x="4090" y="1104"/>
                <a:ext cx="912" cy="1440"/>
                <a:chOff x="1536" y="2592"/>
                <a:chExt cx="864" cy="960"/>
              </a:xfrm>
            </p:grpSpPr>
            <p:sp>
              <p:nvSpPr>
                <p:cNvPr id="81937" name="Rectangle 50"/>
                <p:cNvSpPr>
                  <a:spLocks noChangeArrowheads="1"/>
                </p:cNvSpPr>
                <p:nvPr/>
              </p:nvSpPr>
              <p:spPr bwMode="auto">
                <a:xfrm>
                  <a:off x="1536" y="2592"/>
                  <a:ext cx="864" cy="96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1pPr>
                  <a:lvl2pPr marL="37931725" indent="-37474525"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2pPr>
                  <a:lvl3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3pPr>
                  <a:lvl4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4pPr>
                  <a:lvl5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9pPr>
                </a:lstStyle>
                <a:p>
                  <a:endParaRPr lang="en-US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938" name="Line 51"/>
                <p:cNvSpPr>
                  <a:spLocks noChangeShapeType="1"/>
                </p:cNvSpPr>
                <p:nvPr/>
              </p:nvSpPr>
              <p:spPr bwMode="auto">
                <a:xfrm>
                  <a:off x="1536" y="2880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939" name="Line 52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1935" name="Text Box 53"/>
              <p:cNvSpPr txBox="1">
                <a:spLocks noChangeArrowheads="1"/>
              </p:cNvSpPr>
              <p:nvPr/>
            </p:nvSpPr>
            <p:spPr bwMode="auto">
              <a:xfrm>
                <a:off x="4176" y="1200"/>
                <a:ext cx="47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8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Bank</a:t>
                </a:r>
              </a:p>
            </p:txBody>
          </p:sp>
          <p:sp>
            <p:nvSpPr>
              <p:cNvPr id="81936" name="Text Box 54"/>
              <p:cNvSpPr txBox="1">
                <a:spLocks noChangeArrowheads="1"/>
              </p:cNvSpPr>
              <p:nvPr/>
            </p:nvSpPr>
            <p:spPr bwMode="auto">
              <a:xfrm>
                <a:off x="4080" y="1522"/>
                <a:ext cx="5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</a:p>
            </p:txBody>
          </p:sp>
        </p:grpSp>
        <p:sp>
          <p:nvSpPr>
            <p:cNvPr id="81931" name="Text Box 59"/>
            <p:cNvSpPr txBox="1">
              <a:spLocks noChangeArrowheads="1"/>
            </p:cNvSpPr>
            <p:nvPr/>
          </p:nvSpPr>
          <p:spPr bwMode="auto">
            <a:xfrm>
              <a:off x="2064" y="919"/>
              <a:ext cx="21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81932" name="Line 58"/>
            <p:cNvSpPr>
              <a:spLocks noChangeShapeType="1"/>
            </p:cNvSpPr>
            <p:nvPr/>
          </p:nvSpPr>
          <p:spPr bwMode="auto">
            <a:xfrm flipH="1">
              <a:off x="1488" y="1207"/>
              <a:ext cx="81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933" name="AutoShape 75"/>
            <p:cNvSpPr>
              <a:spLocks noChangeArrowheads="1"/>
            </p:cNvSpPr>
            <p:nvPr/>
          </p:nvSpPr>
          <p:spPr bwMode="auto">
            <a:xfrm>
              <a:off x="1440" y="1268"/>
              <a:ext cx="151" cy="160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1929" name="AutoShape 118"/>
          <p:cNvSpPr>
            <a:spLocks noChangeArrowheads="1"/>
          </p:cNvSpPr>
          <p:nvPr/>
        </p:nvSpPr>
        <p:spPr bwMode="auto">
          <a:xfrm>
            <a:off x="2289175" y="2478088"/>
            <a:ext cx="239713" cy="241300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08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222250"/>
            <a:ext cx="8458200" cy="863600"/>
          </a:xfrm>
        </p:spPr>
        <p:txBody>
          <a:bodyPr/>
          <a:lstStyle/>
          <a:p>
            <a:r>
              <a:rPr lang="en-US" altLang="en-US" smtClean="0"/>
              <a:t>Practice Object Modeling: Simplify, Organize</a:t>
            </a:r>
          </a:p>
        </p:txBody>
      </p:sp>
      <p:grpSp>
        <p:nvGrpSpPr>
          <p:cNvPr id="83971" name="Group 4"/>
          <p:cNvGrpSpPr>
            <a:grpSpLocks/>
          </p:cNvGrpSpPr>
          <p:nvPr/>
        </p:nvGrpSpPr>
        <p:grpSpPr bwMode="auto">
          <a:xfrm>
            <a:off x="1768475" y="4419600"/>
            <a:ext cx="1447800" cy="2286000"/>
            <a:chOff x="1536" y="2592"/>
            <a:chExt cx="864" cy="960"/>
          </a:xfrm>
        </p:grpSpPr>
        <p:sp>
          <p:nvSpPr>
            <p:cNvPr id="84008" name="Rectangle 5"/>
            <p:cNvSpPr>
              <a:spLocks noChangeArrowheads="1"/>
            </p:cNvSpPr>
            <p:nvPr/>
          </p:nvSpPr>
          <p:spPr bwMode="auto">
            <a:xfrm>
              <a:off x="1536" y="2592"/>
              <a:ext cx="864" cy="96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4009" name="Line 6"/>
            <p:cNvSpPr>
              <a:spLocks noChangeShapeType="1"/>
            </p:cNvSpPr>
            <p:nvPr/>
          </p:nvSpPr>
          <p:spPr bwMode="auto">
            <a:xfrm>
              <a:off x="1536" y="288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10" name="Line 7"/>
            <p:cNvSpPr>
              <a:spLocks noChangeShapeType="1"/>
            </p:cNvSpPr>
            <p:nvPr/>
          </p:nvSpPr>
          <p:spPr bwMode="auto">
            <a:xfrm>
              <a:off x="1536" y="3216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972" name="Text Box 8"/>
          <p:cNvSpPr txBox="1">
            <a:spLocks noChangeArrowheads="1"/>
          </p:cNvSpPr>
          <p:nvPr/>
        </p:nvSpPr>
        <p:spPr bwMode="auto">
          <a:xfrm>
            <a:off x="1981200" y="4495800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Savings</a:t>
            </a:r>
          </a:p>
          <a:p>
            <a:pPr algn="l"/>
            <a:r>
              <a:rPr lang="en-US" altLang="en-US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</a:p>
        </p:txBody>
      </p:sp>
      <p:sp>
        <p:nvSpPr>
          <p:cNvPr id="83973" name="Text Box 9"/>
          <p:cNvSpPr txBox="1">
            <a:spLocks noChangeArrowheads="1"/>
          </p:cNvSpPr>
          <p:nvPr/>
        </p:nvSpPr>
        <p:spPr bwMode="auto">
          <a:xfrm>
            <a:off x="1752600" y="6149975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Withdraw()</a:t>
            </a:r>
          </a:p>
        </p:txBody>
      </p:sp>
      <p:sp>
        <p:nvSpPr>
          <p:cNvPr id="83974" name="AutoShape 10"/>
          <p:cNvSpPr>
            <a:spLocks noChangeArrowheads="1"/>
          </p:cNvSpPr>
          <p:nvPr/>
        </p:nvSpPr>
        <p:spPr bwMode="auto">
          <a:xfrm rot="2722303">
            <a:off x="3686175" y="3619500"/>
            <a:ext cx="323850" cy="279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83975" name="Line 11"/>
          <p:cNvSpPr>
            <a:spLocks noChangeShapeType="1"/>
          </p:cNvSpPr>
          <p:nvPr/>
        </p:nvSpPr>
        <p:spPr bwMode="auto">
          <a:xfrm flipV="1">
            <a:off x="2476500" y="3848100"/>
            <a:ext cx="1270000" cy="57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3976" name="Group 13"/>
          <p:cNvGrpSpPr>
            <a:grpSpLocks/>
          </p:cNvGrpSpPr>
          <p:nvPr/>
        </p:nvGrpSpPr>
        <p:grpSpPr bwMode="auto">
          <a:xfrm>
            <a:off x="3657600" y="4419600"/>
            <a:ext cx="1447800" cy="2286000"/>
            <a:chOff x="1536" y="2592"/>
            <a:chExt cx="864" cy="960"/>
          </a:xfrm>
        </p:grpSpPr>
        <p:sp>
          <p:nvSpPr>
            <p:cNvPr id="84005" name="Rectangle 14"/>
            <p:cNvSpPr>
              <a:spLocks noChangeArrowheads="1"/>
            </p:cNvSpPr>
            <p:nvPr/>
          </p:nvSpPr>
          <p:spPr bwMode="auto">
            <a:xfrm>
              <a:off x="1536" y="2592"/>
              <a:ext cx="864" cy="96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4006" name="Line 15"/>
            <p:cNvSpPr>
              <a:spLocks noChangeShapeType="1"/>
            </p:cNvSpPr>
            <p:nvPr/>
          </p:nvSpPr>
          <p:spPr bwMode="auto">
            <a:xfrm>
              <a:off x="1536" y="288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07" name="Line 16"/>
            <p:cNvSpPr>
              <a:spLocks noChangeShapeType="1"/>
            </p:cNvSpPr>
            <p:nvPr/>
          </p:nvSpPr>
          <p:spPr bwMode="auto">
            <a:xfrm>
              <a:off x="1536" y="3216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977" name="Text Box 17"/>
          <p:cNvSpPr txBox="1">
            <a:spLocks noChangeArrowheads="1"/>
          </p:cNvSpPr>
          <p:nvPr/>
        </p:nvSpPr>
        <p:spPr bwMode="auto">
          <a:xfrm>
            <a:off x="3870325" y="4495800"/>
            <a:ext cx="12234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</a:t>
            </a:r>
          </a:p>
          <a:p>
            <a:pPr algn="l"/>
            <a:r>
              <a:rPr lang="en-US" altLang="en-US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</a:p>
        </p:txBody>
      </p:sp>
      <p:sp>
        <p:nvSpPr>
          <p:cNvPr id="83978" name="Text Box 18"/>
          <p:cNvSpPr txBox="1">
            <a:spLocks noChangeArrowheads="1"/>
          </p:cNvSpPr>
          <p:nvPr/>
        </p:nvSpPr>
        <p:spPr bwMode="auto">
          <a:xfrm>
            <a:off x="3641725" y="6149975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Withdraw()</a:t>
            </a:r>
          </a:p>
        </p:txBody>
      </p:sp>
      <p:sp>
        <p:nvSpPr>
          <p:cNvPr id="83979" name="AutoShape 19"/>
          <p:cNvSpPr>
            <a:spLocks noChangeArrowheads="1"/>
          </p:cNvSpPr>
          <p:nvPr/>
        </p:nvSpPr>
        <p:spPr bwMode="auto">
          <a:xfrm rot="-6418">
            <a:off x="4168775" y="3619500"/>
            <a:ext cx="323850" cy="279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83980" name="Line 20"/>
          <p:cNvSpPr>
            <a:spLocks noChangeShapeType="1"/>
          </p:cNvSpPr>
          <p:nvPr/>
        </p:nvSpPr>
        <p:spPr bwMode="auto">
          <a:xfrm>
            <a:off x="4356100" y="38989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3981" name="Group 22"/>
          <p:cNvGrpSpPr>
            <a:grpSpLocks/>
          </p:cNvGrpSpPr>
          <p:nvPr/>
        </p:nvGrpSpPr>
        <p:grpSpPr bwMode="auto">
          <a:xfrm>
            <a:off x="5638800" y="4419600"/>
            <a:ext cx="1447800" cy="2286000"/>
            <a:chOff x="1536" y="2592"/>
            <a:chExt cx="864" cy="960"/>
          </a:xfrm>
        </p:grpSpPr>
        <p:sp>
          <p:nvSpPr>
            <p:cNvPr id="84002" name="Rectangle 23"/>
            <p:cNvSpPr>
              <a:spLocks noChangeArrowheads="1"/>
            </p:cNvSpPr>
            <p:nvPr/>
          </p:nvSpPr>
          <p:spPr bwMode="auto">
            <a:xfrm>
              <a:off x="1536" y="2592"/>
              <a:ext cx="864" cy="96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4003" name="Line 24"/>
            <p:cNvSpPr>
              <a:spLocks noChangeShapeType="1"/>
            </p:cNvSpPr>
            <p:nvPr/>
          </p:nvSpPr>
          <p:spPr bwMode="auto">
            <a:xfrm>
              <a:off x="1536" y="288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04" name="Line 25"/>
            <p:cNvSpPr>
              <a:spLocks noChangeShapeType="1"/>
            </p:cNvSpPr>
            <p:nvPr/>
          </p:nvSpPr>
          <p:spPr bwMode="auto">
            <a:xfrm>
              <a:off x="1536" y="3216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982" name="Text Box 26"/>
          <p:cNvSpPr txBox="1">
            <a:spLocks noChangeArrowheads="1"/>
          </p:cNvSpPr>
          <p:nvPr/>
        </p:nvSpPr>
        <p:spPr bwMode="auto">
          <a:xfrm>
            <a:off x="5851525" y="4495800"/>
            <a:ext cx="12234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Mortgage</a:t>
            </a:r>
          </a:p>
          <a:p>
            <a:r>
              <a:rPr lang="en-US" altLang="en-US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</a:p>
        </p:txBody>
      </p:sp>
      <p:sp>
        <p:nvSpPr>
          <p:cNvPr id="83983" name="Text Box 27"/>
          <p:cNvSpPr txBox="1">
            <a:spLocks noChangeArrowheads="1"/>
          </p:cNvSpPr>
          <p:nvPr/>
        </p:nvSpPr>
        <p:spPr bwMode="auto">
          <a:xfrm>
            <a:off x="5622925" y="6149975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Withdraw()</a:t>
            </a:r>
          </a:p>
        </p:txBody>
      </p:sp>
      <p:sp>
        <p:nvSpPr>
          <p:cNvPr id="83984" name="AutoShape 28"/>
          <p:cNvSpPr>
            <a:spLocks noChangeArrowheads="1"/>
          </p:cNvSpPr>
          <p:nvPr/>
        </p:nvSpPr>
        <p:spPr bwMode="auto">
          <a:xfrm rot="-3324731">
            <a:off x="4651375" y="3594100"/>
            <a:ext cx="323850" cy="279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83985" name="Line 29"/>
          <p:cNvSpPr>
            <a:spLocks noChangeShapeType="1"/>
          </p:cNvSpPr>
          <p:nvPr/>
        </p:nvSpPr>
        <p:spPr bwMode="auto">
          <a:xfrm>
            <a:off x="4914900" y="3810000"/>
            <a:ext cx="14351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3986" name="Group 39"/>
          <p:cNvGrpSpPr>
            <a:grpSpLocks/>
          </p:cNvGrpSpPr>
          <p:nvPr/>
        </p:nvGrpSpPr>
        <p:grpSpPr bwMode="auto">
          <a:xfrm>
            <a:off x="3657601" y="1382713"/>
            <a:ext cx="1608138" cy="2328862"/>
            <a:chOff x="2304" y="768"/>
            <a:chExt cx="1013" cy="1467"/>
          </a:xfrm>
        </p:grpSpPr>
        <p:grpSp>
          <p:nvGrpSpPr>
            <p:cNvPr id="83988" name="Group 40"/>
            <p:cNvGrpSpPr>
              <a:grpSpLocks/>
            </p:cNvGrpSpPr>
            <p:nvPr/>
          </p:nvGrpSpPr>
          <p:grpSpPr bwMode="auto">
            <a:xfrm>
              <a:off x="2304" y="768"/>
              <a:ext cx="1013" cy="1467"/>
              <a:chOff x="2304" y="768"/>
              <a:chExt cx="1013" cy="1467"/>
            </a:xfrm>
          </p:grpSpPr>
          <p:grpSp>
            <p:nvGrpSpPr>
              <p:cNvPr id="83993" name="Group 41"/>
              <p:cNvGrpSpPr>
                <a:grpSpLocks/>
              </p:cNvGrpSpPr>
              <p:nvPr/>
            </p:nvGrpSpPr>
            <p:grpSpPr bwMode="auto">
              <a:xfrm>
                <a:off x="2314" y="768"/>
                <a:ext cx="912" cy="1440"/>
                <a:chOff x="1536" y="2592"/>
                <a:chExt cx="864" cy="960"/>
              </a:xfrm>
            </p:grpSpPr>
            <p:sp>
              <p:nvSpPr>
                <p:cNvPr id="83999" name="Rectangle 42"/>
                <p:cNvSpPr>
                  <a:spLocks noChangeArrowheads="1"/>
                </p:cNvSpPr>
                <p:nvPr/>
              </p:nvSpPr>
              <p:spPr bwMode="auto">
                <a:xfrm>
                  <a:off x="1536" y="2592"/>
                  <a:ext cx="864" cy="96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1pPr>
                  <a:lvl2pPr marL="37931725" indent="-37474525"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2pPr>
                  <a:lvl3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3pPr>
                  <a:lvl4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4pPr>
                  <a:lvl5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84000" name="Line 43"/>
                <p:cNvSpPr>
                  <a:spLocks noChangeShapeType="1"/>
                </p:cNvSpPr>
                <p:nvPr/>
              </p:nvSpPr>
              <p:spPr bwMode="auto">
                <a:xfrm>
                  <a:off x="1536" y="2880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001" name="Line 44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3994" name="Text Box 45"/>
              <p:cNvSpPr txBox="1">
                <a:spLocks noChangeArrowheads="1"/>
              </p:cNvSpPr>
              <p:nvPr/>
            </p:nvSpPr>
            <p:spPr bwMode="auto">
              <a:xfrm>
                <a:off x="2506" y="864"/>
                <a:ext cx="69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8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Account</a:t>
                </a:r>
              </a:p>
            </p:txBody>
          </p:sp>
          <p:sp>
            <p:nvSpPr>
              <p:cNvPr id="83995" name="Text Box 46"/>
              <p:cNvSpPr txBox="1">
                <a:spLocks noChangeArrowheads="1"/>
              </p:cNvSpPr>
              <p:nvPr/>
            </p:nvSpPr>
            <p:spPr bwMode="auto">
              <a:xfrm>
                <a:off x="2304" y="1186"/>
                <a:ext cx="6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Amount</a:t>
                </a:r>
              </a:p>
            </p:txBody>
          </p:sp>
          <p:sp>
            <p:nvSpPr>
              <p:cNvPr id="83996" name="Text Box 47"/>
              <p:cNvSpPr txBox="1">
                <a:spLocks noChangeArrowheads="1"/>
              </p:cNvSpPr>
              <p:nvPr/>
            </p:nvSpPr>
            <p:spPr bwMode="auto">
              <a:xfrm>
                <a:off x="2304" y="1714"/>
                <a:ext cx="74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Deposit()</a:t>
                </a:r>
              </a:p>
            </p:txBody>
          </p:sp>
          <p:sp>
            <p:nvSpPr>
              <p:cNvPr id="83997" name="Text Box 48"/>
              <p:cNvSpPr txBox="1">
                <a:spLocks noChangeArrowheads="1"/>
              </p:cNvSpPr>
              <p:nvPr/>
            </p:nvSpPr>
            <p:spPr bwMode="auto">
              <a:xfrm>
                <a:off x="2304" y="1858"/>
                <a:ext cx="8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Withdraw()</a:t>
                </a:r>
              </a:p>
            </p:txBody>
          </p:sp>
          <p:sp>
            <p:nvSpPr>
              <p:cNvPr id="83998" name="Text Box 49"/>
              <p:cNvSpPr txBox="1">
                <a:spLocks noChangeArrowheads="1"/>
              </p:cNvSpPr>
              <p:nvPr/>
            </p:nvSpPr>
            <p:spPr bwMode="auto">
              <a:xfrm>
                <a:off x="2304" y="2002"/>
                <a:ext cx="101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GetBalance</a:t>
                </a:r>
                <a:r>
                  <a:rPr lang="en-US" alt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</p:txBody>
          </p:sp>
        </p:grpSp>
        <p:sp>
          <p:nvSpPr>
            <p:cNvPr id="83989" name="Text Box 50"/>
            <p:cNvSpPr txBox="1">
              <a:spLocks noChangeArrowheads="1"/>
            </p:cNvSpPr>
            <p:nvPr/>
          </p:nvSpPr>
          <p:spPr bwMode="auto">
            <a:xfrm>
              <a:off x="2304" y="1440"/>
              <a:ext cx="9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  <a:latin typeface="Palatino" charset="0"/>
                </a:rPr>
                <a:t>CustomerId</a:t>
              </a:r>
            </a:p>
          </p:txBody>
        </p:sp>
        <p:grpSp>
          <p:nvGrpSpPr>
            <p:cNvPr id="83990" name="Group 51"/>
            <p:cNvGrpSpPr>
              <a:grpSpLocks/>
            </p:cNvGrpSpPr>
            <p:nvPr/>
          </p:nvGrpSpPr>
          <p:grpSpPr bwMode="auto">
            <a:xfrm>
              <a:off x="2364" y="1413"/>
              <a:ext cx="827" cy="280"/>
              <a:chOff x="1056" y="1545"/>
              <a:chExt cx="827" cy="613"/>
            </a:xfrm>
          </p:grpSpPr>
          <p:sp>
            <p:nvSpPr>
              <p:cNvPr id="83991" name="Text Box 52"/>
              <p:cNvSpPr txBox="1">
                <a:spLocks noChangeArrowheads="1"/>
              </p:cNvSpPr>
              <p:nvPr/>
            </p:nvSpPr>
            <p:spPr bwMode="auto">
              <a:xfrm>
                <a:off x="1056" y="1729"/>
                <a:ext cx="804" cy="4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>
                  <a:lnSpc>
                    <a:spcPct val="80000"/>
                  </a:lnSpc>
                </a:pPr>
                <a:r>
                  <a:rPr lang="en-US" altLang="en-US" sz="1800" dirty="0" err="1">
                    <a:solidFill>
                      <a:schemeClr val="bg1"/>
                    </a:solidFill>
                    <a:latin typeface="Palatino" charset="0"/>
                  </a:rPr>
                  <a:t>AccountId</a:t>
                </a:r>
                <a:endParaRPr lang="en-US" altLang="en-US" sz="1800" dirty="0">
                  <a:solidFill>
                    <a:schemeClr val="bg1"/>
                  </a:solidFill>
                  <a:latin typeface="Palatino" charset="0"/>
                </a:endParaRPr>
              </a:p>
            </p:txBody>
          </p:sp>
          <p:sp>
            <p:nvSpPr>
              <p:cNvPr id="83992" name="Text Box 53"/>
              <p:cNvSpPr txBox="1">
                <a:spLocks noChangeArrowheads="1"/>
              </p:cNvSpPr>
              <p:nvPr/>
            </p:nvSpPr>
            <p:spPr bwMode="auto">
              <a:xfrm>
                <a:off x="1056" y="1545"/>
                <a:ext cx="827" cy="4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>
                  <a:lnSpc>
                    <a:spcPct val="80000"/>
                  </a:lnSpc>
                </a:pPr>
                <a:r>
                  <a:rPr lang="en-US" altLang="en-US" sz="1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AccountId</a:t>
                </a:r>
                <a:endParaRPr lang="en-US" alt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45827" name="Text Box 67"/>
          <p:cNvSpPr txBox="1">
            <a:spLocks noChangeArrowheads="1"/>
          </p:cNvSpPr>
          <p:nvPr/>
        </p:nvSpPr>
        <p:spPr bwMode="auto">
          <a:xfrm>
            <a:off x="5830888" y="2149108"/>
            <a:ext cx="267932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b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Taxonomies</a:t>
            </a:r>
          </a:p>
          <a:p>
            <a:pPr>
              <a:spcBef>
                <a:spcPts val="0"/>
              </a:spcBef>
            </a:pPr>
            <a:r>
              <a:rPr lang="en-US" altLang="en-US" b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separately</a:t>
            </a:r>
          </a:p>
        </p:txBody>
      </p:sp>
    </p:spTree>
    <p:extLst>
      <p:ext uri="{BB962C8B-B14F-4D97-AF65-F5344CB8AC3E}">
        <p14:creationId xmlns:p14="http://schemas.microsoft.com/office/powerpoint/2010/main" val="180586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7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222250"/>
            <a:ext cx="8458200" cy="863600"/>
          </a:xfrm>
        </p:spPr>
        <p:txBody>
          <a:bodyPr/>
          <a:lstStyle/>
          <a:p>
            <a:r>
              <a:rPr lang="en-US" altLang="en-US" smtClean="0"/>
              <a:t>Practice Object Modeling: Simplify, Organize</a:t>
            </a:r>
          </a:p>
        </p:txBody>
      </p:sp>
      <p:grpSp>
        <p:nvGrpSpPr>
          <p:cNvPr id="86019" name="Group 30"/>
          <p:cNvGrpSpPr>
            <a:grpSpLocks/>
          </p:cNvGrpSpPr>
          <p:nvPr/>
        </p:nvGrpSpPr>
        <p:grpSpPr bwMode="auto">
          <a:xfrm>
            <a:off x="838200" y="1563688"/>
            <a:ext cx="7640638" cy="2514600"/>
            <a:chOff x="528" y="576"/>
            <a:chExt cx="4813" cy="1584"/>
          </a:xfrm>
        </p:grpSpPr>
        <p:grpSp>
          <p:nvGrpSpPr>
            <p:cNvPr id="86022" name="Group 31"/>
            <p:cNvGrpSpPr>
              <a:grpSpLocks/>
            </p:cNvGrpSpPr>
            <p:nvPr/>
          </p:nvGrpSpPr>
          <p:grpSpPr bwMode="auto">
            <a:xfrm>
              <a:off x="4320" y="720"/>
              <a:ext cx="994" cy="1440"/>
              <a:chOff x="4080" y="1104"/>
              <a:chExt cx="922" cy="1440"/>
            </a:xfrm>
          </p:grpSpPr>
          <p:grpSp>
            <p:nvGrpSpPr>
              <p:cNvPr id="86052" name="Group 32"/>
              <p:cNvGrpSpPr>
                <a:grpSpLocks/>
              </p:cNvGrpSpPr>
              <p:nvPr/>
            </p:nvGrpSpPr>
            <p:grpSpPr bwMode="auto">
              <a:xfrm>
                <a:off x="4090" y="1104"/>
                <a:ext cx="912" cy="1440"/>
                <a:chOff x="1536" y="2592"/>
                <a:chExt cx="864" cy="960"/>
              </a:xfrm>
            </p:grpSpPr>
            <p:sp>
              <p:nvSpPr>
                <p:cNvPr id="86055" name="Rectangle 33"/>
                <p:cNvSpPr>
                  <a:spLocks noChangeArrowheads="1"/>
                </p:cNvSpPr>
                <p:nvPr/>
              </p:nvSpPr>
              <p:spPr bwMode="auto">
                <a:xfrm>
                  <a:off x="1536" y="2592"/>
                  <a:ext cx="864" cy="96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1pPr>
                  <a:lvl2pPr marL="37931725" indent="-37474525"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2pPr>
                  <a:lvl3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3pPr>
                  <a:lvl4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4pPr>
                  <a:lvl5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9pPr>
                </a:lstStyle>
                <a:p>
                  <a:endParaRPr lang="en-US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056" name="Line 34"/>
                <p:cNvSpPr>
                  <a:spLocks noChangeShapeType="1"/>
                </p:cNvSpPr>
                <p:nvPr/>
              </p:nvSpPr>
              <p:spPr bwMode="auto">
                <a:xfrm>
                  <a:off x="1536" y="2880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057" name="Line 35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6053" name="Text Box 36"/>
              <p:cNvSpPr txBox="1">
                <a:spLocks noChangeArrowheads="1"/>
              </p:cNvSpPr>
              <p:nvPr/>
            </p:nvSpPr>
            <p:spPr bwMode="auto">
              <a:xfrm>
                <a:off x="4176" y="1200"/>
                <a:ext cx="7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8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Customer</a:t>
                </a:r>
              </a:p>
            </p:txBody>
          </p:sp>
          <p:sp>
            <p:nvSpPr>
              <p:cNvPr id="86054" name="Text Box 37"/>
              <p:cNvSpPr txBox="1">
                <a:spLocks noChangeArrowheads="1"/>
              </p:cNvSpPr>
              <p:nvPr/>
            </p:nvSpPr>
            <p:spPr bwMode="auto">
              <a:xfrm>
                <a:off x="4080" y="1522"/>
                <a:ext cx="47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</a:p>
            </p:txBody>
          </p:sp>
        </p:grpSp>
        <p:sp>
          <p:nvSpPr>
            <p:cNvPr id="86023" name="Text Box 38"/>
            <p:cNvSpPr txBox="1">
              <a:spLocks noChangeArrowheads="1"/>
            </p:cNvSpPr>
            <p:nvPr/>
          </p:nvSpPr>
          <p:spPr bwMode="auto">
            <a:xfrm>
              <a:off x="4320" y="1776"/>
              <a:ext cx="10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CustomerId()</a:t>
              </a:r>
            </a:p>
          </p:txBody>
        </p:sp>
        <p:grpSp>
          <p:nvGrpSpPr>
            <p:cNvPr id="86024" name="Group 39"/>
            <p:cNvGrpSpPr>
              <a:grpSpLocks/>
            </p:cNvGrpSpPr>
            <p:nvPr/>
          </p:nvGrpSpPr>
          <p:grpSpPr bwMode="auto">
            <a:xfrm>
              <a:off x="2304" y="576"/>
              <a:ext cx="1013" cy="1467"/>
              <a:chOff x="2304" y="768"/>
              <a:chExt cx="1013" cy="1467"/>
            </a:xfrm>
          </p:grpSpPr>
          <p:grpSp>
            <p:nvGrpSpPr>
              <p:cNvPr id="86038" name="Group 40"/>
              <p:cNvGrpSpPr>
                <a:grpSpLocks/>
              </p:cNvGrpSpPr>
              <p:nvPr/>
            </p:nvGrpSpPr>
            <p:grpSpPr bwMode="auto">
              <a:xfrm>
                <a:off x="2304" y="768"/>
                <a:ext cx="1013" cy="1467"/>
                <a:chOff x="2304" y="768"/>
                <a:chExt cx="1013" cy="1467"/>
              </a:xfrm>
            </p:grpSpPr>
            <p:grpSp>
              <p:nvGrpSpPr>
                <p:cNvPr id="86043" name="Group 41"/>
                <p:cNvGrpSpPr>
                  <a:grpSpLocks/>
                </p:cNvGrpSpPr>
                <p:nvPr/>
              </p:nvGrpSpPr>
              <p:grpSpPr bwMode="auto">
                <a:xfrm>
                  <a:off x="2314" y="768"/>
                  <a:ext cx="912" cy="1440"/>
                  <a:chOff x="1536" y="2592"/>
                  <a:chExt cx="864" cy="960"/>
                </a:xfrm>
              </p:grpSpPr>
              <p:sp>
                <p:nvSpPr>
                  <p:cNvPr id="86049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592"/>
                    <a:ext cx="864" cy="96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rgbClr val="FF0000"/>
                        </a:solidFill>
                        <a:latin typeface="Helvetica" charset="0"/>
                        <a:ea typeface="ＭＳ Ｐゴシック" charset="-128"/>
                      </a:defRPr>
                    </a:lvl1pPr>
                    <a:lvl2pPr marL="37931725" indent="-37474525">
                      <a:defRPr sz="2400" b="1">
                        <a:solidFill>
                          <a:srgbClr val="FF0000"/>
                        </a:solidFill>
                        <a:latin typeface="Helvetica" charset="0"/>
                        <a:ea typeface="ＭＳ Ｐゴシック" charset="-128"/>
                      </a:defRPr>
                    </a:lvl2pPr>
                    <a:lvl3pPr>
                      <a:defRPr sz="2400" b="1">
                        <a:solidFill>
                          <a:srgbClr val="FF0000"/>
                        </a:solidFill>
                        <a:latin typeface="Helvetica" charset="0"/>
                        <a:ea typeface="ＭＳ Ｐゴシック" charset="-128"/>
                      </a:defRPr>
                    </a:lvl3pPr>
                    <a:lvl4pPr>
                      <a:defRPr sz="2400" b="1">
                        <a:solidFill>
                          <a:srgbClr val="FF0000"/>
                        </a:solidFill>
                        <a:latin typeface="Helvetica" charset="0"/>
                        <a:ea typeface="ＭＳ Ｐゴシック" charset="-128"/>
                      </a:defRPr>
                    </a:lvl4pPr>
                    <a:lvl5pPr>
                      <a:defRPr sz="2400" b="1">
                        <a:solidFill>
                          <a:srgbClr val="FF0000"/>
                        </a:solidFill>
                        <a:latin typeface="Helvetica" charset="0"/>
                        <a:ea typeface="ＭＳ Ｐゴシック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Helvetica" charset="0"/>
                        <a:ea typeface="ＭＳ Ｐゴシック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Helvetica" charset="0"/>
                        <a:ea typeface="ＭＳ Ｐゴシック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Helvetica" charset="0"/>
                        <a:ea typeface="ＭＳ Ｐゴシック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rgbClr val="FF0000"/>
                        </a:solidFill>
                        <a:latin typeface="Helvetica" charset="0"/>
                        <a:ea typeface="ＭＳ Ｐゴシック" charset="-128"/>
                      </a:defRPr>
                    </a:lvl9pPr>
                  </a:lstStyle>
                  <a:p>
                    <a:endParaRPr lang="en-US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050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880"/>
                    <a:ext cx="86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051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1536" y="3216"/>
                    <a:ext cx="86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86044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506" y="864"/>
                  <a:ext cx="698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1pPr>
                  <a:lvl2pPr marL="37931725" indent="-37474525"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2pPr>
                  <a:lvl3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3pPr>
                  <a:lvl4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4pPr>
                  <a:lvl5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9pPr>
                </a:lstStyle>
                <a:p>
                  <a:pPr algn="l"/>
                  <a:r>
                    <a:rPr lang="en-US" altLang="en-US" sz="1800" dirty="0">
                      <a:solidFill>
                        <a:schemeClr val="accent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Account</a:t>
                  </a:r>
                </a:p>
              </p:txBody>
            </p:sp>
            <p:sp>
              <p:nvSpPr>
                <p:cNvPr id="86045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304" y="1186"/>
                  <a:ext cx="6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1pPr>
                  <a:lvl2pPr marL="37931725" indent="-37474525"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2pPr>
                  <a:lvl3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3pPr>
                  <a:lvl4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4pPr>
                  <a:lvl5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9pPr>
                </a:lstStyle>
                <a:p>
                  <a:pPr algn="l"/>
                  <a:r>
                    <a:rPr lang="en-US" altLang="en-US" sz="1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Amount</a:t>
                  </a:r>
                </a:p>
              </p:txBody>
            </p:sp>
            <p:sp>
              <p:nvSpPr>
                <p:cNvPr id="86046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2304" y="1714"/>
                  <a:ext cx="746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1pPr>
                  <a:lvl2pPr marL="37931725" indent="-37474525"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2pPr>
                  <a:lvl3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3pPr>
                  <a:lvl4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4pPr>
                  <a:lvl5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9pPr>
                </a:lstStyle>
                <a:p>
                  <a:pPr algn="l"/>
                  <a:r>
                    <a:rPr lang="en-US" altLang="en-US" sz="1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Deposit()</a:t>
                  </a:r>
                </a:p>
              </p:txBody>
            </p:sp>
            <p:sp>
              <p:nvSpPr>
                <p:cNvPr id="86047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304" y="1858"/>
                  <a:ext cx="87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1pPr>
                  <a:lvl2pPr marL="37931725" indent="-37474525"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2pPr>
                  <a:lvl3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3pPr>
                  <a:lvl4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4pPr>
                  <a:lvl5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9pPr>
                </a:lstStyle>
                <a:p>
                  <a:pPr algn="l"/>
                  <a:r>
                    <a:rPr lang="en-US" altLang="en-US" sz="1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Withdraw()</a:t>
                  </a:r>
                </a:p>
              </p:txBody>
            </p:sp>
            <p:sp>
              <p:nvSpPr>
                <p:cNvPr id="86048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2304" y="2002"/>
                  <a:ext cx="1013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1pPr>
                  <a:lvl2pPr marL="37931725" indent="-37474525"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2pPr>
                  <a:lvl3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3pPr>
                  <a:lvl4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4pPr>
                  <a:lvl5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9pPr>
                </a:lstStyle>
                <a:p>
                  <a:pPr algn="l"/>
                  <a:r>
                    <a:rPr lang="en-US" altLang="en-US" sz="1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GetBalance()</a:t>
                  </a:r>
                </a:p>
              </p:txBody>
            </p:sp>
          </p:grpSp>
          <p:sp>
            <p:nvSpPr>
              <p:cNvPr id="86039" name="Text Box 50"/>
              <p:cNvSpPr txBox="1">
                <a:spLocks noChangeArrowheads="1"/>
              </p:cNvSpPr>
              <p:nvPr/>
            </p:nvSpPr>
            <p:spPr bwMode="auto">
              <a:xfrm>
                <a:off x="2304" y="1440"/>
                <a:ext cx="92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CustomerId</a:t>
                </a:r>
              </a:p>
            </p:txBody>
          </p:sp>
          <p:grpSp>
            <p:nvGrpSpPr>
              <p:cNvPr id="86040" name="Group 51"/>
              <p:cNvGrpSpPr>
                <a:grpSpLocks/>
              </p:cNvGrpSpPr>
              <p:nvPr/>
            </p:nvGrpSpPr>
            <p:grpSpPr bwMode="auto">
              <a:xfrm>
                <a:off x="2364" y="1414"/>
                <a:ext cx="827" cy="422"/>
                <a:chOff x="1056" y="1545"/>
                <a:chExt cx="827" cy="923"/>
              </a:xfrm>
            </p:grpSpPr>
            <p:sp>
              <p:nvSpPr>
                <p:cNvPr id="86041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1056" y="1729"/>
                  <a:ext cx="804" cy="73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1pPr>
                  <a:lvl2pPr marL="37931725" indent="-37474525"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2pPr>
                  <a:lvl3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3pPr>
                  <a:lvl4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4pPr>
                  <a:lvl5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9pPr>
                </a:lstStyle>
                <a:p>
                  <a:pPr algn="l">
                    <a:lnSpc>
                      <a:spcPct val="80000"/>
                    </a:lnSpc>
                  </a:pPr>
                  <a:r>
                    <a:rPr lang="en-US" altLang="en-US" sz="18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AccountId</a:t>
                  </a:r>
                  <a:endParaRPr lang="en-US" altLang="en-US" sz="18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042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1056" y="1545"/>
                  <a:ext cx="827" cy="43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1pPr>
                  <a:lvl2pPr marL="37931725" indent="-37474525"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2pPr>
                  <a:lvl3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3pPr>
                  <a:lvl4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4pPr>
                  <a:lvl5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9pPr>
                </a:lstStyle>
                <a:p>
                  <a:pPr algn="l">
                    <a:lnSpc>
                      <a:spcPct val="80000"/>
                    </a:lnSpc>
                  </a:pPr>
                  <a:r>
                    <a:rPr lang="en-US" altLang="en-US" sz="18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AccountId</a:t>
                  </a:r>
                  <a:endParaRPr lang="en-US" alt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86025" name="Group 54"/>
            <p:cNvGrpSpPr>
              <a:grpSpLocks/>
            </p:cNvGrpSpPr>
            <p:nvPr/>
          </p:nvGrpSpPr>
          <p:grpSpPr bwMode="auto">
            <a:xfrm>
              <a:off x="528" y="720"/>
              <a:ext cx="922" cy="1440"/>
              <a:chOff x="4080" y="1104"/>
              <a:chExt cx="922" cy="1440"/>
            </a:xfrm>
          </p:grpSpPr>
          <p:grpSp>
            <p:nvGrpSpPr>
              <p:cNvPr id="86032" name="Group 55"/>
              <p:cNvGrpSpPr>
                <a:grpSpLocks/>
              </p:cNvGrpSpPr>
              <p:nvPr/>
            </p:nvGrpSpPr>
            <p:grpSpPr bwMode="auto">
              <a:xfrm>
                <a:off x="4090" y="1104"/>
                <a:ext cx="912" cy="1440"/>
                <a:chOff x="1536" y="2592"/>
                <a:chExt cx="864" cy="960"/>
              </a:xfrm>
            </p:grpSpPr>
            <p:sp>
              <p:nvSpPr>
                <p:cNvPr id="86035" name="Rectangle 56"/>
                <p:cNvSpPr>
                  <a:spLocks noChangeArrowheads="1"/>
                </p:cNvSpPr>
                <p:nvPr/>
              </p:nvSpPr>
              <p:spPr bwMode="auto">
                <a:xfrm>
                  <a:off x="1536" y="2592"/>
                  <a:ext cx="864" cy="96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1pPr>
                  <a:lvl2pPr marL="37931725" indent="-37474525"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2pPr>
                  <a:lvl3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3pPr>
                  <a:lvl4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4pPr>
                  <a:lvl5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-128"/>
                    </a:defRPr>
                  </a:lvl9pPr>
                </a:lstStyle>
                <a:p>
                  <a:endParaRPr lang="en-US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036" name="Line 57"/>
                <p:cNvSpPr>
                  <a:spLocks noChangeShapeType="1"/>
                </p:cNvSpPr>
                <p:nvPr/>
              </p:nvSpPr>
              <p:spPr bwMode="auto">
                <a:xfrm>
                  <a:off x="1536" y="2880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037" name="Line 58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6033" name="Text Box 59"/>
              <p:cNvSpPr txBox="1">
                <a:spLocks noChangeArrowheads="1"/>
              </p:cNvSpPr>
              <p:nvPr/>
            </p:nvSpPr>
            <p:spPr bwMode="auto">
              <a:xfrm>
                <a:off x="4176" y="1200"/>
                <a:ext cx="47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8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Bank</a:t>
                </a:r>
              </a:p>
            </p:txBody>
          </p:sp>
          <p:sp>
            <p:nvSpPr>
              <p:cNvPr id="86034" name="Text Box 60"/>
              <p:cNvSpPr txBox="1">
                <a:spLocks noChangeArrowheads="1"/>
              </p:cNvSpPr>
              <p:nvPr/>
            </p:nvSpPr>
            <p:spPr bwMode="auto">
              <a:xfrm>
                <a:off x="4080" y="1522"/>
                <a:ext cx="5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</a:p>
            </p:txBody>
          </p:sp>
        </p:grpSp>
        <p:sp>
          <p:nvSpPr>
            <p:cNvPr id="86026" name="Line 61"/>
            <p:cNvSpPr>
              <a:spLocks noChangeShapeType="1"/>
            </p:cNvSpPr>
            <p:nvPr/>
          </p:nvSpPr>
          <p:spPr bwMode="auto">
            <a:xfrm>
              <a:off x="3216" y="1104"/>
              <a:ext cx="1104" cy="528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027" name="Text Box 62"/>
            <p:cNvSpPr txBox="1">
              <a:spLocks noChangeArrowheads="1"/>
            </p:cNvSpPr>
            <p:nvPr/>
          </p:nvSpPr>
          <p:spPr bwMode="auto">
            <a:xfrm>
              <a:off x="3660" y="1113"/>
              <a:ext cx="38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Has</a:t>
              </a:r>
            </a:p>
          </p:txBody>
        </p:sp>
        <p:sp>
          <p:nvSpPr>
            <p:cNvPr id="86028" name="Text Box 63"/>
            <p:cNvSpPr txBox="1">
              <a:spLocks noChangeArrowheads="1"/>
            </p:cNvSpPr>
            <p:nvPr/>
          </p:nvSpPr>
          <p:spPr bwMode="auto">
            <a:xfrm>
              <a:off x="3264" y="960"/>
              <a:ext cx="21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86029" name="Text Box 64"/>
            <p:cNvSpPr txBox="1">
              <a:spLocks noChangeArrowheads="1"/>
            </p:cNvSpPr>
            <p:nvPr/>
          </p:nvSpPr>
          <p:spPr bwMode="auto">
            <a:xfrm>
              <a:off x="2064" y="912"/>
              <a:ext cx="21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86030" name="Line 65"/>
            <p:cNvSpPr>
              <a:spLocks noChangeShapeType="1"/>
            </p:cNvSpPr>
            <p:nvPr/>
          </p:nvSpPr>
          <p:spPr bwMode="auto">
            <a:xfrm flipH="1">
              <a:off x="1488" y="1200"/>
              <a:ext cx="81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031" name="AutoShape 66"/>
            <p:cNvSpPr>
              <a:spLocks noChangeArrowheads="1"/>
            </p:cNvSpPr>
            <p:nvPr/>
          </p:nvSpPr>
          <p:spPr bwMode="auto">
            <a:xfrm>
              <a:off x="1440" y="1261"/>
              <a:ext cx="151" cy="160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7876" name="Text Box 68"/>
              <p:cNvSpPr txBox="1">
                <a:spLocks noChangeArrowheads="1"/>
              </p:cNvSpPr>
              <p:nvPr/>
            </p:nvSpPr>
            <p:spPr bwMode="auto">
              <a:xfrm>
                <a:off x="1791285" y="4962323"/>
                <a:ext cx="526297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>
                  <a:spcBef>
                    <a:spcPts val="0"/>
                  </a:spcBef>
                </a:pPr>
                <a:r>
                  <a:rPr lang="en-US" altLang="en-US" b="0" dirty="0" smtClean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 the 7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±</m:t>
                    </m:r>
                  </m:oMath>
                </a14:m>
                <a:r>
                  <a:rPr lang="en-US" altLang="en-US" b="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 </a:t>
                </a:r>
                <a:r>
                  <a:rPr lang="en-US" altLang="en-US" b="0" dirty="0" smtClean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heuristics </a:t>
                </a:r>
                <a:r>
                  <a:rPr lang="en-US" altLang="en-US" b="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 </a:t>
                </a:r>
                <a:r>
                  <a:rPr lang="en-US" altLang="en-US" b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better 5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±</m:t>
                    </m:r>
                  </m:oMath>
                </a14:m>
                <a:r>
                  <a:rPr lang="en-US" altLang="en-US" b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2!</a:t>
                </a:r>
              </a:p>
            </p:txBody>
          </p:sp>
        </mc:Choice>
        <mc:Fallback xmlns="">
          <p:sp>
            <p:nvSpPr>
              <p:cNvPr id="247876" name="Text 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1285" y="4962323"/>
                <a:ext cx="526297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854" t="-9211" r="-1043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021" name="AutoShape 69"/>
          <p:cNvSpPr>
            <a:spLocks noChangeArrowheads="1"/>
          </p:cNvSpPr>
          <p:nvPr/>
        </p:nvSpPr>
        <p:spPr bwMode="auto">
          <a:xfrm>
            <a:off x="2289175" y="2659063"/>
            <a:ext cx="239713" cy="241300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36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76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Sequence Diagrams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06913" y="1504950"/>
            <a:ext cx="4540250" cy="480060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en-US" sz="2000" dirty="0" smtClean="0"/>
              <a:t>Used during analysis</a:t>
            </a:r>
          </a:p>
          <a:p>
            <a:pPr lvl="1"/>
            <a:r>
              <a:rPr lang="en-US" altLang="en-US" sz="1800" dirty="0" smtClean="0">
                <a:ea typeface="ＭＳ Ｐゴシック" charset="-128"/>
              </a:rPr>
              <a:t>To </a:t>
            </a:r>
            <a:r>
              <a:rPr lang="en-US" altLang="en-US" sz="1800" dirty="0" smtClean="0">
                <a:solidFill>
                  <a:srgbClr val="C00000"/>
                </a:solidFill>
                <a:ea typeface="ＭＳ Ｐゴシック" charset="-128"/>
              </a:rPr>
              <a:t>refine use case descriptions</a:t>
            </a:r>
          </a:p>
          <a:p>
            <a:pPr lvl="1"/>
            <a:r>
              <a:rPr lang="en-US" altLang="en-US" sz="1800" dirty="0" smtClean="0">
                <a:solidFill>
                  <a:srgbClr val="C00000"/>
                </a:solidFill>
                <a:ea typeface="ＭＳ Ｐゴシック" charset="-128"/>
              </a:rPr>
              <a:t>to find additional objects </a:t>
            </a:r>
            <a:r>
              <a:rPr lang="en-US" altLang="en-US" sz="1800" dirty="0" smtClean="0">
                <a:ea typeface="ＭＳ Ｐゴシック" charset="-128"/>
              </a:rPr>
              <a:t>(“participating objects”)</a:t>
            </a:r>
          </a:p>
          <a:p>
            <a:r>
              <a:rPr lang="en-US" altLang="en-US" sz="2000" dirty="0" smtClean="0"/>
              <a:t>Used during system design </a:t>
            </a:r>
          </a:p>
          <a:p>
            <a:pPr lvl="1"/>
            <a:r>
              <a:rPr lang="en-US" altLang="en-US" sz="1800" dirty="0" smtClean="0">
                <a:ea typeface="ＭＳ Ｐゴシック" charset="-128"/>
              </a:rPr>
              <a:t>to refine subsystem interfaces</a:t>
            </a:r>
          </a:p>
          <a:p>
            <a:r>
              <a:rPr lang="en-US" altLang="en-US" sz="2000" b="1" i="1" dirty="0" smtClean="0"/>
              <a:t>Instances </a:t>
            </a:r>
            <a:r>
              <a:rPr lang="en-US" altLang="en-US" sz="2000" dirty="0" smtClean="0"/>
              <a:t> are represented by rectangles. </a:t>
            </a:r>
            <a:r>
              <a:rPr lang="en-US" altLang="en-US" sz="2000" b="1" i="1" dirty="0" smtClean="0"/>
              <a:t>Actors</a:t>
            </a:r>
            <a:r>
              <a:rPr lang="en-US" altLang="en-US" sz="2000" dirty="0" smtClean="0"/>
              <a:t> by sticky figures</a:t>
            </a:r>
          </a:p>
          <a:p>
            <a:r>
              <a:rPr lang="en-US" altLang="en-US" sz="2000" b="1" i="1" dirty="0" smtClean="0"/>
              <a:t>Lifelines</a:t>
            </a:r>
            <a:r>
              <a:rPr lang="en-US" altLang="en-US" sz="2000" dirty="0" smtClean="0"/>
              <a:t> are represented by dashed lines</a:t>
            </a:r>
          </a:p>
          <a:p>
            <a:r>
              <a:rPr lang="en-US" altLang="en-US" sz="2000" b="1" i="1" dirty="0" smtClean="0"/>
              <a:t>Messages</a:t>
            </a:r>
            <a:r>
              <a:rPr lang="en-US" altLang="en-US" sz="2000" dirty="0" smtClean="0"/>
              <a:t> are represented by arrows</a:t>
            </a:r>
            <a:r>
              <a:rPr lang="en-US" altLang="en-US" sz="2000" b="1" i="1" dirty="0" smtClean="0"/>
              <a:t> </a:t>
            </a:r>
          </a:p>
          <a:p>
            <a:r>
              <a:rPr lang="en-US" altLang="en-US" sz="2000" b="1" i="1" dirty="0" smtClean="0"/>
              <a:t>Activations</a:t>
            </a:r>
            <a:r>
              <a:rPr lang="en-US" altLang="en-US" sz="2000" dirty="0" smtClean="0"/>
              <a:t> are represented by narrow rectangles.</a:t>
            </a:r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1169988" y="2363788"/>
            <a:ext cx="1900237" cy="3421062"/>
            <a:chOff x="737" y="1489"/>
            <a:chExt cx="1197" cy="2155"/>
          </a:xfrm>
        </p:grpSpPr>
        <p:grpSp>
          <p:nvGrpSpPr>
            <p:cNvPr id="88096" name="Group 60"/>
            <p:cNvGrpSpPr>
              <a:grpSpLocks/>
            </p:cNvGrpSpPr>
            <p:nvPr/>
          </p:nvGrpSpPr>
          <p:grpSpPr bwMode="auto">
            <a:xfrm>
              <a:off x="737" y="1489"/>
              <a:ext cx="1173" cy="134"/>
              <a:chOff x="971" y="1489"/>
              <a:chExt cx="1173" cy="134"/>
            </a:xfrm>
          </p:grpSpPr>
          <p:sp>
            <p:nvSpPr>
              <p:cNvPr id="88106" name="Line 32"/>
              <p:cNvSpPr>
                <a:spLocks noChangeShapeType="1"/>
              </p:cNvSpPr>
              <p:nvPr/>
            </p:nvSpPr>
            <p:spPr bwMode="auto">
              <a:xfrm>
                <a:off x="971" y="1602"/>
                <a:ext cx="1173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07" name="Rectangle 33"/>
              <p:cNvSpPr>
                <a:spLocks noChangeArrowheads="1"/>
              </p:cNvSpPr>
              <p:nvPr/>
            </p:nvSpPr>
            <p:spPr bwMode="auto">
              <a:xfrm>
                <a:off x="1084" y="1489"/>
                <a:ext cx="80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400">
                    <a:solidFill>
                      <a:srgbClr val="000000"/>
                    </a:solidFill>
                    <a:latin typeface="Courier" charset="0"/>
                  </a:rPr>
                  <a:t>selectZone()</a:t>
                </a:r>
                <a:endParaRPr lang="en-US" altLang="en-US" b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097" name="Group 62"/>
            <p:cNvGrpSpPr>
              <a:grpSpLocks/>
            </p:cNvGrpSpPr>
            <p:nvPr/>
          </p:nvGrpSpPr>
          <p:grpSpPr bwMode="auto">
            <a:xfrm>
              <a:off x="747" y="2845"/>
              <a:ext cx="1187" cy="134"/>
              <a:chOff x="981" y="2037"/>
              <a:chExt cx="1187" cy="134"/>
            </a:xfrm>
          </p:grpSpPr>
          <p:sp>
            <p:nvSpPr>
              <p:cNvPr id="88104" name="Line 39"/>
              <p:cNvSpPr>
                <a:spLocks noChangeShapeType="1"/>
              </p:cNvSpPr>
              <p:nvPr/>
            </p:nvSpPr>
            <p:spPr bwMode="auto">
              <a:xfrm>
                <a:off x="981" y="2151"/>
                <a:ext cx="1187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05" name="Rectangle 40"/>
              <p:cNvSpPr>
                <a:spLocks noChangeArrowheads="1"/>
              </p:cNvSpPr>
              <p:nvPr/>
            </p:nvSpPr>
            <p:spPr bwMode="auto">
              <a:xfrm>
                <a:off x="1084" y="2037"/>
                <a:ext cx="94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400">
                    <a:solidFill>
                      <a:srgbClr val="000000"/>
                    </a:solidFill>
                    <a:latin typeface="Courier" charset="0"/>
                  </a:rPr>
                  <a:t>pickupChange()</a:t>
                </a:r>
                <a:endParaRPr lang="en-US" altLang="en-US" b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098" name="Group 63"/>
            <p:cNvGrpSpPr>
              <a:grpSpLocks/>
            </p:cNvGrpSpPr>
            <p:nvPr/>
          </p:nvGrpSpPr>
          <p:grpSpPr bwMode="auto">
            <a:xfrm>
              <a:off x="737" y="3508"/>
              <a:ext cx="1189" cy="136"/>
              <a:chOff x="971" y="2468"/>
              <a:chExt cx="1189" cy="136"/>
            </a:xfrm>
          </p:grpSpPr>
          <p:sp>
            <p:nvSpPr>
              <p:cNvPr id="88102" name="Line 44"/>
              <p:cNvSpPr>
                <a:spLocks noChangeShapeType="1"/>
              </p:cNvSpPr>
              <p:nvPr/>
            </p:nvSpPr>
            <p:spPr bwMode="auto">
              <a:xfrm>
                <a:off x="971" y="2603"/>
                <a:ext cx="1189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03" name="Rectangle 45"/>
              <p:cNvSpPr>
                <a:spLocks noChangeArrowheads="1"/>
              </p:cNvSpPr>
              <p:nvPr/>
            </p:nvSpPr>
            <p:spPr bwMode="auto">
              <a:xfrm>
                <a:off x="1084" y="2468"/>
                <a:ext cx="94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400">
                    <a:solidFill>
                      <a:srgbClr val="000000"/>
                    </a:solidFill>
                    <a:latin typeface="Courier" charset="0"/>
                  </a:rPr>
                  <a:t>pickUpTicket()</a:t>
                </a:r>
                <a:endParaRPr lang="en-US" altLang="en-US" b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099" name="Group 61"/>
            <p:cNvGrpSpPr>
              <a:grpSpLocks/>
            </p:cNvGrpSpPr>
            <p:nvPr/>
          </p:nvGrpSpPr>
          <p:grpSpPr bwMode="auto">
            <a:xfrm>
              <a:off x="747" y="2160"/>
              <a:ext cx="1166" cy="134"/>
              <a:chOff x="981" y="1736"/>
              <a:chExt cx="1166" cy="134"/>
            </a:xfrm>
          </p:grpSpPr>
          <p:sp>
            <p:nvSpPr>
              <p:cNvPr id="88100" name="Line 47"/>
              <p:cNvSpPr>
                <a:spLocks noChangeShapeType="1"/>
              </p:cNvSpPr>
              <p:nvPr/>
            </p:nvSpPr>
            <p:spPr bwMode="auto">
              <a:xfrm>
                <a:off x="981" y="1850"/>
                <a:ext cx="1166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01" name="Rectangle 48"/>
              <p:cNvSpPr>
                <a:spLocks noChangeArrowheads="1"/>
              </p:cNvSpPr>
              <p:nvPr/>
            </p:nvSpPr>
            <p:spPr bwMode="auto">
              <a:xfrm>
                <a:off x="1084" y="1736"/>
                <a:ext cx="87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400">
                    <a:solidFill>
                      <a:srgbClr val="000000"/>
                    </a:solidFill>
                    <a:latin typeface="Courier" charset="0"/>
                  </a:rPr>
                  <a:t>insertCoins()</a:t>
                </a:r>
                <a:endParaRPr lang="en-US" altLang="en-US" b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2359025" y="1706563"/>
            <a:ext cx="1604963" cy="4821237"/>
            <a:chOff x="1486" y="1075"/>
            <a:chExt cx="1011" cy="3037"/>
          </a:xfrm>
        </p:grpSpPr>
        <p:sp>
          <p:nvSpPr>
            <p:cNvPr id="88094" name="Rectangle 8"/>
            <p:cNvSpPr>
              <a:spLocks noChangeArrowheads="1"/>
            </p:cNvSpPr>
            <p:nvPr/>
          </p:nvSpPr>
          <p:spPr bwMode="auto">
            <a:xfrm>
              <a:off x="1486" y="1075"/>
              <a:ext cx="1011" cy="2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7463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8093" name="Rectangle 9"/>
            <p:cNvSpPr>
              <a:spLocks noChangeArrowheads="1"/>
            </p:cNvSpPr>
            <p:nvPr/>
          </p:nvSpPr>
          <p:spPr bwMode="auto">
            <a:xfrm>
              <a:off x="1623" y="1155"/>
              <a:ext cx="87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" charset="0"/>
                </a:rPr>
                <a:t>TicketMachine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8095" name="Line 55"/>
            <p:cNvSpPr>
              <a:spLocks noChangeShapeType="1"/>
            </p:cNvSpPr>
            <p:nvPr/>
          </p:nvSpPr>
          <p:spPr bwMode="auto">
            <a:xfrm>
              <a:off x="1992" y="1320"/>
              <a:ext cx="0" cy="27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1"/>
          <p:cNvGrpSpPr>
            <a:grpSpLocks/>
          </p:cNvGrpSpPr>
          <p:nvPr/>
        </p:nvGrpSpPr>
        <p:grpSpPr bwMode="auto">
          <a:xfrm>
            <a:off x="581025" y="1143000"/>
            <a:ext cx="960438" cy="5268913"/>
            <a:chOff x="366" y="720"/>
            <a:chExt cx="605" cy="3319"/>
          </a:xfrm>
        </p:grpSpPr>
        <p:sp>
          <p:nvSpPr>
            <p:cNvPr id="88086" name="Rectangle 6"/>
            <p:cNvSpPr>
              <a:spLocks noChangeArrowheads="1"/>
            </p:cNvSpPr>
            <p:nvPr/>
          </p:nvSpPr>
          <p:spPr bwMode="auto">
            <a:xfrm>
              <a:off x="618" y="1484"/>
              <a:ext cx="119" cy="16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8087" name="Freeform 49"/>
            <p:cNvSpPr>
              <a:spLocks/>
            </p:cNvSpPr>
            <p:nvPr/>
          </p:nvSpPr>
          <p:spPr bwMode="auto">
            <a:xfrm>
              <a:off x="554" y="817"/>
              <a:ext cx="129" cy="376"/>
            </a:xfrm>
            <a:custGeom>
              <a:avLst/>
              <a:gdLst>
                <a:gd name="T0" fmla="*/ 129 w 129"/>
                <a:gd name="T1" fmla="*/ 0 h 376"/>
                <a:gd name="T2" fmla="*/ 129 w 129"/>
                <a:gd name="T3" fmla="*/ 237 h 376"/>
                <a:gd name="T4" fmla="*/ 0 w 129"/>
                <a:gd name="T5" fmla="*/ 376 h 376"/>
                <a:gd name="T6" fmla="*/ 0 60000 65536"/>
                <a:gd name="T7" fmla="*/ 0 60000 65536"/>
                <a:gd name="T8" fmla="*/ 0 60000 65536"/>
                <a:gd name="T9" fmla="*/ 0 w 129"/>
                <a:gd name="T10" fmla="*/ 0 h 376"/>
                <a:gd name="T11" fmla="*/ 129 w 129"/>
                <a:gd name="T12" fmla="*/ 376 h 3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" h="376">
                  <a:moveTo>
                    <a:pt x="129" y="0"/>
                  </a:moveTo>
                  <a:lnTo>
                    <a:pt x="129" y="237"/>
                  </a:lnTo>
                  <a:lnTo>
                    <a:pt x="0" y="376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8088" name="Line 50"/>
            <p:cNvSpPr>
              <a:spLocks noChangeShapeType="1"/>
            </p:cNvSpPr>
            <p:nvPr/>
          </p:nvSpPr>
          <p:spPr bwMode="auto">
            <a:xfrm>
              <a:off x="683" y="1054"/>
              <a:ext cx="140" cy="1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9" name="Line 51"/>
            <p:cNvSpPr>
              <a:spLocks noChangeShapeType="1"/>
            </p:cNvSpPr>
            <p:nvPr/>
          </p:nvSpPr>
          <p:spPr bwMode="auto">
            <a:xfrm>
              <a:off x="554" y="924"/>
              <a:ext cx="26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0" name="Oval 52"/>
            <p:cNvSpPr>
              <a:spLocks noChangeArrowheads="1"/>
            </p:cNvSpPr>
            <p:nvPr/>
          </p:nvSpPr>
          <p:spPr bwMode="auto">
            <a:xfrm>
              <a:off x="618" y="720"/>
              <a:ext cx="140" cy="14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8091" name="Rectangle 53"/>
            <p:cNvSpPr>
              <a:spLocks noChangeArrowheads="1"/>
            </p:cNvSpPr>
            <p:nvPr/>
          </p:nvSpPr>
          <p:spPr bwMode="auto">
            <a:xfrm>
              <a:off x="366" y="1220"/>
              <a:ext cx="60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" charset="0"/>
                </a:rPr>
                <a:t>Passenger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8092" name="Line 70"/>
            <p:cNvSpPr>
              <a:spLocks noChangeShapeType="1"/>
            </p:cNvSpPr>
            <p:nvPr/>
          </p:nvSpPr>
          <p:spPr bwMode="auto">
            <a:xfrm>
              <a:off x="684" y="1391"/>
              <a:ext cx="0" cy="2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75"/>
          <p:cNvGrpSpPr>
            <a:grpSpLocks/>
          </p:cNvGrpSpPr>
          <p:nvPr/>
        </p:nvGrpSpPr>
        <p:grpSpPr bwMode="auto">
          <a:xfrm>
            <a:off x="960438" y="2335213"/>
            <a:ext cx="2316162" cy="4010025"/>
            <a:chOff x="605" y="1471"/>
            <a:chExt cx="1459" cy="2526"/>
          </a:xfrm>
        </p:grpSpPr>
        <p:sp>
          <p:nvSpPr>
            <p:cNvPr id="88081" name="Rectangle 56"/>
            <p:cNvSpPr>
              <a:spLocks noChangeArrowheads="1"/>
            </p:cNvSpPr>
            <p:nvPr/>
          </p:nvSpPr>
          <p:spPr bwMode="auto">
            <a:xfrm>
              <a:off x="1935" y="1583"/>
              <a:ext cx="129" cy="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8082" name="Rectangle 57"/>
            <p:cNvSpPr>
              <a:spLocks noChangeArrowheads="1"/>
            </p:cNvSpPr>
            <p:nvPr/>
          </p:nvSpPr>
          <p:spPr bwMode="auto">
            <a:xfrm>
              <a:off x="1935" y="2263"/>
              <a:ext cx="129" cy="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8083" name="Rectangle 58"/>
            <p:cNvSpPr>
              <a:spLocks noChangeArrowheads="1"/>
            </p:cNvSpPr>
            <p:nvPr/>
          </p:nvSpPr>
          <p:spPr bwMode="auto">
            <a:xfrm>
              <a:off x="1935" y="2943"/>
              <a:ext cx="129" cy="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8084" name="Rectangle 59"/>
            <p:cNvSpPr>
              <a:spLocks noChangeArrowheads="1"/>
            </p:cNvSpPr>
            <p:nvPr/>
          </p:nvSpPr>
          <p:spPr bwMode="auto">
            <a:xfrm>
              <a:off x="1935" y="3623"/>
              <a:ext cx="129" cy="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8085" name="Rectangle 7"/>
            <p:cNvSpPr>
              <a:spLocks noChangeArrowheads="1"/>
            </p:cNvSpPr>
            <p:nvPr/>
          </p:nvSpPr>
          <p:spPr bwMode="auto">
            <a:xfrm>
              <a:off x="605" y="1471"/>
              <a:ext cx="129" cy="25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2476" name="AutoShape 76"/>
          <p:cNvSpPr>
            <a:spLocks noChangeArrowheads="1"/>
          </p:cNvSpPr>
          <p:nvPr/>
        </p:nvSpPr>
        <p:spPr bwMode="auto">
          <a:xfrm>
            <a:off x="4524375" y="192088"/>
            <a:ext cx="3181350" cy="1149350"/>
          </a:xfrm>
          <a:prstGeom prst="wedgeRoundRectCallout">
            <a:avLst>
              <a:gd name="adj1" fmla="val -109931"/>
              <a:gd name="adj2" fmla="val 139917"/>
              <a:gd name="adj3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dirty="0">
                <a:solidFill>
                  <a:srgbClr val="C00000"/>
                </a:solidFill>
              </a:rPr>
              <a:t>Focus on </a:t>
            </a:r>
          </a:p>
          <a:p>
            <a:r>
              <a:rPr lang="en-US" altLang="en-US" dirty="0" err="1">
                <a:solidFill>
                  <a:srgbClr val="C00000"/>
                </a:solidFill>
              </a:rPr>
              <a:t>Controlflow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102487" name="AutoShape 87"/>
          <p:cNvSpPr>
            <a:spLocks noChangeArrowheads="1"/>
          </p:cNvSpPr>
          <p:nvPr/>
        </p:nvSpPr>
        <p:spPr bwMode="auto">
          <a:xfrm>
            <a:off x="6864350" y="3306763"/>
            <a:ext cx="2279650" cy="1154112"/>
          </a:xfrm>
          <a:prstGeom prst="wedgeRoundRectCallout">
            <a:avLst>
              <a:gd name="adj1" fmla="val -98190"/>
              <a:gd name="adj2" fmla="val -94565"/>
              <a:gd name="adj3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800" b="0" dirty="0">
                <a:solidFill>
                  <a:srgbClr val="C00000"/>
                </a:solidFill>
              </a:rPr>
              <a:t>Messages -&gt;</a:t>
            </a:r>
          </a:p>
          <a:p>
            <a:r>
              <a:rPr lang="en-US" altLang="en-US" sz="1800" b="0" dirty="0">
                <a:solidFill>
                  <a:srgbClr val="C00000"/>
                </a:solidFill>
              </a:rPr>
              <a:t>Operations on</a:t>
            </a:r>
          </a:p>
          <a:p>
            <a:r>
              <a:rPr lang="en-US" altLang="en-US" sz="1800" b="0" dirty="0">
                <a:solidFill>
                  <a:srgbClr val="C00000"/>
                </a:solidFill>
              </a:rPr>
              <a:t> participating Object</a:t>
            </a:r>
          </a:p>
        </p:txBody>
      </p:sp>
      <p:grpSp>
        <p:nvGrpSpPr>
          <p:cNvPr id="10" name="Group 88"/>
          <p:cNvGrpSpPr>
            <a:grpSpLocks/>
          </p:cNvGrpSpPr>
          <p:nvPr/>
        </p:nvGrpSpPr>
        <p:grpSpPr bwMode="auto">
          <a:xfrm>
            <a:off x="3570288" y="3006725"/>
            <a:ext cx="2220912" cy="1960563"/>
            <a:chOff x="2249" y="1894"/>
            <a:chExt cx="1399" cy="1235"/>
          </a:xfrm>
        </p:grpSpPr>
        <p:sp>
          <p:nvSpPr>
            <p:cNvPr id="88076" name="Rectangle 84"/>
            <p:cNvSpPr>
              <a:spLocks noChangeArrowheads="1"/>
            </p:cNvSpPr>
            <p:nvPr/>
          </p:nvSpPr>
          <p:spPr bwMode="auto">
            <a:xfrm>
              <a:off x="2249" y="2347"/>
              <a:ext cx="1393" cy="7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8077" name="Text Box 79"/>
            <p:cNvSpPr txBox="1">
              <a:spLocks noChangeArrowheads="1"/>
            </p:cNvSpPr>
            <p:nvPr/>
          </p:nvSpPr>
          <p:spPr bwMode="auto">
            <a:xfrm>
              <a:off x="2280" y="2144"/>
              <a:ext cx="1329" cy="9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800" dirty="0">
                  <a:solidFill>
                    <a:srgbClr val="000000"/>
                  </a:solidFill>
                  <a:latin typeface="Courier" charset="0"/>
                </a:rPr>
                <a:t>zone2price</a:t>
              </a:r>
            </a:p>
            <a:p>
              <a:pPr algn="l"/>
              <a:r>
                <a:rPr lang="en-US" altLang="en-US" sz="1800" dirty="0" err="1">
                  <a:solidFill>
                    <a:srgbClr val="000000"/>
                  </a:solidFill>
                  <a:latin typeface="Courier" charset="0"/>
                </a:rPr>
                <a:t>selectZone</a:t>
              </a:r>
              <a:r>
                <a:rPr lang="en-US" altLang="en-US" sz="1800" dirty="0">
                  <a:solidFill>
                    <a:srgbClr val="000000"/>
                  </a:solidFill>
                  <a:latin typeface="Courier" charset="0"/>
                </a:rPr>
                <a:t>()</a:t>
              </a:r>
            </a:p>
            <a:p>
              <a:pPr algn="l"/>
              <a:r>
                <a:rPr lang="en-US" altLang="en-US" sz="1800" dirty="0" err="1">
                  <a:solidFill>
                    <a:srgbClr val="000000"/>
                  </a:solidFill>
                  <a:latin typeface="Courier" charset="0"/>
                </a:rPr>
                <a:t>insertCoins</a:t>
              </a:r>
              <a:r>
                <a:rPr lang="en-US" altLang="en-US" sz="1800" dirty="0">
                  <a:solidFill>
                    <a:srgbClr val="000000"/>
                  </a:solidFill>
                  <a:latin typeface="Courier" charset="0"/>
                </a:rPr>
                <a:t>()</a:t>
              </a:r>
            </a:p>
            <a:p>
              <a:pPr algn="l"/>
              <a:r>
                <a:rPr lang="en-US" altLang="en-US" sz="1800" dirty="0" err="1">
                  <a:solidFill>
                    <a:srgbClr val="000000"/>
                  </a:solidFill>
                  <a:latin typeface="Courier" charset="0"/>
                </a:rPr>
                <a:t>pickupChange</a:t>
              </a:r>
              <a:r>
                <a:rPr lang="en-US" altLang="en-US" sz="1800" dirty="0">
                  <a:solidFill>
                    <a:srgbClr val="000000"/>
                  </a:solidFill>
                  <a:latin typeface="Courier" charset="0"/>
                </a:rPr>
                <a:t>()</a:t>
              </a:r>
            </a:p>
            <a:p>
              <a:pPr algn="l"/>
              <a:r>
                <a:rPr lang="en-US" altLang="en-US" sz="1800" dirty="0" err="1">
                  <a:solidFill>
                    <a:srgbClr val="000000"/>
                  </a:solidFill>
                  <a:latin typeface="Courier" charset="0"/>
                </a:rPr>
                <a:t>pickUpTicket</a:t>
              </a:r>
              <a:r>
                <a:rPr lang="en-US" altLang="en-US" sz="1800" dirty="0">
                  <a:solidFill>
                    <a:srgbClr val="000000"/>
                  </a:solidFill>
                  <a:latin typeface="Courier" charset="0"/>
                </a:rPr>
                <a:t>()</a:t>
              </a:r>
            </a:p>
          </p:txBody>
        </p:sp>
        <p:sp>
          <p:nvSpPr>
            <p:cNvPr id="88078" name="Rectangle 81"/>
            <p:cNvSpPr>
              <a:spLocks noChangeArrowheads="1"/>
            </p:cNvSpPr>
            <p:nvPr/>
          </p:nvSpPr>
          <p:spPr bwMode="auto">
            <a:xfrm>
              <a:off x="2250" y="1894"/>
              <a:ext cx="1390" cy="2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8079" name="Rectangle 82"/>
            <p:cNvSpPr>
              <a:spLocks noChangeArrowheads="1"/>
            </p:cNvSpPr>
            <p:nvPr/>
          </p:nvSpPr>
          <p:spPr bwMode="auto">
            <a:xfrm>
              <a:off x="2385" y="1988"/>
              <a:ext cx="1123" cy="1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800" dirty="0" err="1">
                  <a:solidFill>
                    <a:srgbClr val="000000"/>
                  </a:solidFill>
                  <a:latin typeface="Courier" charset="0"/>
                </a:rPr>
                <a:t>TicketMachine</a:t>
              </a:r>
              <a:endParaRPr lang="en-US" altLang="en-US" sz="1800" dirty="0">
                <a:solidFill>
                  <a:srgbClr val="000000"/>
                </a:solidFill>
                <a:latin typeface="Courier" charset="0"/>
              </a:endParaRPr>
            </a:p>
          </p:txBody>
        </p:sp>
        <p:sp>
          <p:nvSpPr>
            <p:cNvPr id="88080" name="Rectangle 83"/>
            <p:cNvSpPr>
              <a:spLocks noChangeArrowheads="1"/>
            </p:cNvSpPr>
            <p:nvPr/>
          </p:nvSpPr>
          <p:spPr bwMode="auto">
            <a:xfrm>
              <a:off x="2254" y="2179"/>
              <a:ext cx="1394" cy="1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2490" name="AutoShape 90"/>
          <p:cNvSpPr>
            <a:spLocks noChangeArrowheads="1"/>
          </p:cNvSpPr>
          <p:nvPr/>
        </p:nvSpPr>
        <p:spPr bwMode="auto">
          <a:xfrm>
            <a:off x="2806700" y="4016375"/>
            <a:ext cx="722313" cy="330200"/>
          </a:xfrm>
          <a:prstGeom prst="rightArrow">
            <a:avLst>
              <a:gd name="adj1" fmla="val 50000"/>
              <a:gd name="adj2" fmla="val 54688"/>
            </a:avLst>
          </a:prstGeom>
          <a:solidFill>
            <a:srgbClr val="C0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572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build="p" autoUpdateAnimBg="0"/>
      <p:bldP spid="102476" grpId="0" animBg="1" autoUpdateAnimBg="0"/>
      <p:bldP spid="102487" grpId="0" animBg="1" autoUpdateAnimBg="0"/>
      <p:bldP spid="10249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Line 72"/>
          <p:cNvSpPr>
            <a:spLocks noChangeShapeType="1"/>
          </p:cNvSpPr>
          <p:nvPr/>
        </p:nvSpPr>
        <p:spPr bwMode="auto">
          <a:xfrm>
            <a:off x="1463675" y="2159000"/>
            <a:ext cx="0" cy="1993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85850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Sequence Diagrams can also model the Flow of Data 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4410075"/>
            <a:ext cx="8001000" cy="1685925"/>
          </a:xfrm>
        </p:spPr>
        <p:txBody>
          <a:bodyPr/>
          <a:lstStyle/>
          <a:p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source of an arrow indicates the activation which sent the message</a:t>
            </a:r>
          </a:p>
          <a:p>
            <a:r>
              <a:rPr lang="en-US" altLang="en-US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Horizontal dashed arrows indicate data flow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for example return results from a message</a:t>
            </a:r>
          </a:p>
        </p:txBody>
      </p:sp>
      <p:grpSp>
        <p:nvGrpSpPr>
          <p:cNvPr id="90117" name="Group 35"/>
          <p:cNvGrpSpPr>
            <a:grpSpLocks/>
          </p:cNvGrpSpPr>
          <p:nvPr/>
        </p:nvGrpSpPr>
        <p:grpSpPr bwMode="auto">
          <a:xfrm>
            <a:off x="952500" y="1143000"/>
            <a:ext cx="960438" cy="1006475"/>
            <a:chOff x="600" y="720"/>
            <a:chExt cx="605" cy="634"/>
          </a:xfrm>
        </p:grpSpPr>
        <p:grpSp>
          <p:nvGrpSpPr>
            <p:cNvPr id="90144" name="Group 34"/>
            <p:cNvGrpSpPr>
              <a:grpSpLocks/>
            </p:cNvGrpSpPr>
            <p:nvPr/>
          </p:nvGrpSpPr>
          <p:grpSpPr bwMode="auto">
            <a:xfrm>
              <a:off x="788" y="720"/>
              <a:ext cx="269" cy="473"/>
              <a:chOff x="788" y="720"/>
              <a:chExt cx="269" cy="473"/>
            </a:xfrm>
          </p:grpSpPr>
          <p:sp>
            <p:nvSpPr>
              <p:cNvPr id="90146" name="Freeform 20"/>
              <p:cNvSpPr>
                <a:spLocks/>
              </p:cNvSpPr>
              <p:nvPr/>
            </p:nvSpPr>
            <p:spPr bwMode="auto">
              <a:xfrm>
                <a:off x="788" y="817"/>
                <a:ext cx="129" cy="376"/>
              </a:xfrm>
              <a:custGeom>
                <a:avLst/>
                <a:gdLst>
                  <a:gd name="T0" fmla="*/ 129 w 129"/>
                  <a:gd name="T1" fmla="*/ 0 h 376"/>
                  <a:gd name="T2" fmla="*/ 129 w 129"/>
                  <a:gd name="T3" fmla="*/ 237 h 376"/>
                  <a:gd name="T4" fmla="*/ 0 w 129"/>
                  <a:gd name="T5" fmla="*/ 376 h 376"/>
                  <a:gd name="T6" fmla="*/ 0 60000 65536"/>
                  <a:gd name="T7" fmla="*/ 0 60000 65536"/>
                  <a:gd name="T8" fmla="*/ 0 60000 65536"/>
                  <a:gd name="T9" fmla="*/ 0 w 129"/>
                  <a:gd name="T10" fmla="*/ 0 h 376"/>
                  <a:gd name="T11" fmla="*/ 129 w 129"/>
                  <a:gd name="T12" fmla="*/ 376 h 3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9" h="376">
                    <a:moveTo>
                      <a:pt x="129" y="0"/>
                    </a:moveTo>
                    <a:lnTo>
                      <a:pt x="129" y="237"/>
                    </a:lnTo>
                    <a:lnTo>
                      <a:pt x="0" y="376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0147" name="Line 21"/>
              <p:cNvSpPr>
                <a:spLocks noChangeShapeType="1"/>
              </p:cNvSpPr>
              <p:nvPr/>
            </p:nvSpPr>
            <p:spPr bwMode="auto">
              <a:xfrm>
                <a:off x="917" y="1054"/>
                <a:ext cx="140" cy="139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48" name="Line 22"/>
              <p:cNvSpPr>
                <a:spLocks noChangeShapeType="1"/>
              </p:cNvSpPr>
              <p:nvPr/>
            </p:nvSpPr>
            <p:spPr bwMode="auto">
              <a:xfrm>
                <a:off x="788" y="924"/>
                <a:ext cx="269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49" name="Oval 23"/>
              <p:cNvSpPr>
                <a:spLocks noChangeArrowheads="1"/>
              </p:cNvSpPr>
              <p:nvPr/>
            </p:nvSpPr>
            <p:spPr bwMode="auto">
              <a:xfrm>
                <a:off x="852" y="720"/>
                <a:ext cx="140" cy="14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90145" name="Rectangle 24"/>
            <p:cNvSpPr>
              <a:spLocks noChangeArrowheads="1"/>
            </p:cNvSpPr>
            <p:nvPr/>
          </p:nvSpPr>
          <p:spPr bwMode="auto">
            <a:xfrm>
              <a:off x="600" y="1220"/>
              <a:ext cx="60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" charset="0"/>
                </a:rPr>
                <a:t>Passenger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</p:grpSp>
      <p:sp>
        <p:nvSpPr>
          <p:cNvPr id="90118" name="Rectangle 25"/>
          <p:cNvSpPr>
            <a:spLocks noChangeArrowheads="1"/>
          </p:cNvSpPr>
          <p:nvPr/>
        </p:nvSpPr>
        <p:spPr bwMode="auto">
          <a:xfrm>
            <a:off x="1352550" y="2355850"/>
            <a:ext cx="204788" cy="1571625"/>
          </a:xfrm>
          <a:prstGeom prst="rect">
            <a:avLst/>
          </a:prstGeom>
          <a:solidFill>
            <a:schemeClr val="bg1">
              <a:lumMod val="85000"/>
            </a:schemeClr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grpSp>
        <p:nvGrpSpPr>
          <p:cNvPr id="4" name="Group 87"/>
          <p:cNvGrpSpPr>
            <a:grpSpLocks/>
          </p:cNvGrpSpPr>
          <p:nvPr/>
        </p:nvGrpSpPr>
        <p:grpSpPr bwMode="auto">
          <a:xfrm>
            <a:off x="1546045" y="1706563"/>
            <a:ext cx="7023100" cy="2039937"/>
            <a:chOff x="971" y="1075"/>
            <a:chExt cx="4424" cy="1285"/>
          </a:xfrm>
        </p:grpSpPr>
        <p:sp>
          <p:nvSpPr>
            <p:cNvPr id="90125" name="Line 9"/>
            <p:cNvSpPr>
              <a:spLocks noChangeShapeType="1"/>
            </p:cNvSpPr>
            <p:nvPr/>
          </p:nvSpPr>
          <p:spPr bwMode="auto">
            <a:xfrm>
              <a:off x="971" y="1602"/>
              <a:ext cx="117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26" name="Rectangle 10"/>
            <p:cNvSpPr>
              <a:spLocks noChangeArrowheads="1"/>
            </p:cNvSpPr>
            <p:nvPr/>
          </p:nvSpPr>
          <p:spPr bwMode="auto">
            <a:xfrm>
              <a:off x="1084" y="1461"/>
              <a:ext cx="80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" charset="0"/>
                </a:rPr>
                <a:t>selectZone()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90127" name="Rectangle 27"/>
            <p:cNvSpPr>
              <a:spLocks noChangeArrowheads="1"/>
            </p:cNvSpPr>
            <p:nvPr/>
          </p:nvSpPr>
          <p:spPr bwMode="auto">
            <a:xfrm>
              <a:off x="1720" y="1075"/>
              <a:ext cx="1011" cy="2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7463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0128" name="Rectangle 28"/>
            <p:cNvSpPr>
              <a:spLocks noChangeArrowheads="1"/>
            </p:cNvSpPr>
            <p:nvPr/>
          </p:nvSpPr>
          <p:spPr bwMode="auto">
            <a:xfrm>
              <a:off x="1890" y="1155"/>
              <a:ext cx="67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400" dirty="0" err="1">
                  <a:solidFill>
                    <a:srgbClr val="000000"/>
                  </a:solidFill>
                  <a:latin typeface="Courier" charset="0"/>
                </a:rPr>
                <a:t>ZoneButton</a:t>
              </a:r>
              <a:endParaRPr lang="en-US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90129" name="Line 29"/>
            <p:cNvSpPr>
              <a:spLocks noChangeShapeType="1"/>
            </p:cNvSpPr>
            <p:nvPr/>
          </p:nvSpPr>
          <p:spPr bwMode="auto">
            <a:xfrm>
              <a:off x="2226" y="1320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30" name="Rectangle 30"/>
            <p:cNvSpPr>
              <a:spLocks noChangeArrowheads="1"/>
            </p:cNvSpPr>
            <p:nvPr/>
          </p:nvSpPr>
          <p:spPr bwMode="auto">
            <a:xfrm>
              <a:off x="2161" y="1596"/>
              <a:ext cx="129" cy="7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90132" name="Group 81"/>
            <p:cNvGrpSpPr>
              <a:grpSpLocks/>
            </p:cNvGrpSpPr>
            <p:nvPr/>
          </p:nvGrpSpPr>
          <p:grpSpPr bwMode="auto">
            <a:xfrm>
              <a:off x="2966" y="1084"/>
              <a:ext cx="1011" cy="1276"/>
              <a:chOff x="2966" y="1084"/>
              <a:chExt cx="1011" cy="1276"/>
            </a:xfrm>
          </p:grpSpPr>
          <p:sp>
            <p:nvSpPr>
              <p:cNvPr id="90142" name="Rectangle 37"/>
              <p:cNvSpPr>
                <a:spLocks noChangeArrowheads="1"/>
              </p:cNvSpPr>
              <p:nvPr/>
            </p:nvSpPr>
            <p:spPr bwMode="auto">
              <a:xfrm>
                <a:off x="2966" y="1084"/>
                <a:ext cx="1011" cy="2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7463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0143" name="Line 39"/>
              <p:cNvSpPr>
                <a:spLocks noChangeShapeType="1"/>
              </p:cNvSpPr>
              <p:nvPr/>
            </p:nvSpPr>
            <p:spPr bwMode="auto">
              <a:xfrm>
                <a:off x="3522" y="1320"/>
                <a:ext cx="0" cy="10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0133" name="Rectangle 40"/>
            <p:cNvSpPr>
              <a:spLocks noChangeArrowheads="1"/>
            </p:cNvSpPr>
            <p:nvPr/>
          </p:nvSpPr>
          <p:spPr bwMode="auto">
            <a:xfrm>
              <a:off x="3457" y="1692"/>
              <a:ext cx="129" cy="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0134" name="Rectangle 45"/>
            <p:cNvSpPr>
              <a:spLocks noChangeArrowheads="1"/>
            </p:cNvSpPr>
            <p:nvPr/>
          </p:nvSpPr>
          <p:spPr bwMode="auto">
            <a:xfrm>
              <a:off x="4384" y="1075"/>
              <a:ext cx="1011" cy="2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7463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0135" name="Rectangle 46"/>
            <p:cNvSpPr>
              <a:spLocks noChangeArrowheads="1"/>
            </p:cNvSpPr>
            <p:nvPr/>
          </p:nvSpPr>
          <p:spPr bwMode="auto">
            <a:xfrm>
              <a:off x="4655" y="1155"/>
              <a:ext cx="47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" charset="0"/>
                </a:rPr>
                <a:t>Display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90136" name="Line 47"/>
            <p:cNvSpPr>
              <a:spLocks noChangeShapeType="1"/>
            </p:cNvSpPr>
            <p:nvPr/>
          </p:nvSpPr>
          <p:spPr bwMode="auto">
            <a:xfrm>
              <a:off x="4890" y="1320"/>
              <a:ext cx="0" cy="9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37" name="Rectangle 48"/>
            <p:cNvSpPr>
              <a:spLocks noChangeArrowheads="1"/>
            </p:cNvSpPr>
            <p:nvPr/>
          </p:nvSpPr>
          <p:spPr bwMode="auto">
            <a:xfrm>
              <a:off x="4825" y="2212"/>
              <a:ext cx="121" cy="1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0138" name="Line 56"/>
            <p:cNvSpPr>
              <a:spLocks noChangeShapeType="1"/>
            </p:cNvSpPr>
            <p:nvPr/>
          </p:nvSpPr>
          <p:spPr bwMode="auto">
            <a:xfrm>
              <a:off x="2299" y="1690"/>
              <a:ext cx="117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39" name="Rectangle 57"/>
            <p:cNvSpPr>
              <a:spLocks noChangeArrowheads="1"/>
            </p:cNvSpPr>
            <p:nvPr/>
          </p:nvSpPr>
          <p:spPr bwMode="auto">
            <a:xfrm>
              <a:off x="2327" y="1556"/>
              <a:ext cx="147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" charset="0"/>
                </a:rPr>
                <a:t>lookupPrice(selection)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90140" name="Line 59"/>
            <p:cNvSpPr>
              <a:spLocks noChangeShapeType="1"/>
            </p:cNvSpPr>
            <p:nvPr/>
          </p:nvSpPr>
          <p:spPr bwMode="auto">
            <a:xfrm>
              <a:off x="2315" y="2217"/>
              <a:ext cx="250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41" name="Rectangle 60"/>
            <p:cNvSpPr>
              <a:spLocks noChangeArrowheads="1"/>
            </p:cNvSpPr>
            <p:nvPr/>
          </p:nvSpPr>
          <p:spPr bwMode="auto">
            <a:xfrm>
              <a:off x="2556" y="2076"/>
              <a:ext cx="12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" charset="0"/>
                </a:rPr>
                <a:t>displayPrice(price)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90131" name="Rectangle 38"/>
            <p:cNvSpPr>
              <a:spLocks noChangeArrowheads="1"/>
            </p:cNvSpPr>
            <p:nvPr/>
          </p:nvSpPr>
          <p:spPr bwMode="auto">
            <a:xfrm>
              <a:off x="3086" y="1155"/>
              <a:ext cx="87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400" dirty="0" err="1">
                  <a:solidFill>
                    <a:srgbClr val="000000"/>
                  </a:solidFill>
                  <a:latin typeface="Courier" charset="0"/>
                </a:rPr>
                <a:t>TarifSchedule</a:t>
              </a:r>
              <a:endParaRPr lang="en-US" altLang="en-US" b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3636963" y="2967038"/>
            <a:ext cx="1862137" cy="225425"/>
            <a:chOff x="2291" y="1869"/>
            <a:chExt cx="1173" cy="142"/>
          </a:xfrm>
        </p:grpSpPr>
        <p:sp>
          <p:nvSpPr>
            <p:cNvPr id="90123" name="Line 77"/>
            <p:cNvSpPr>
              <a:spLocks noChangeShapeType="1"/>
            </p:cNvSpPr>
            <p:nvPr/>
          </p:nvSpPr>
          <p:spPr bwMode="auto">
            <a:xfrm>
              <a:off x="2291" y="2010"/>
              <a:ext cx="117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24" name="Rectangle 78"/>
            <p:cNvSpPr>
              <a:spLocks noChangeArrowheads="1"/>
            </p:cNvSpPr>
            <p:nvPr/>
          </p:nvSpPr>
          <p:spPr bwMode="auto">
            <a:xfrm>
              <a:off x="2460" y="1869"/>
              <a:ext cx="27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400" dirty="0">
                  <a:solidFill>
                    <a:srgbClr val="C00000"/>
                  </a:solidFill>
                  <a:latin typeface="Courier" charset="0"/>
                </a:rPr>
                <a:t>price</a:t>
              </a:r>
              <a:endParaRPr lang="en-US" altLang="en-US" b="0" dirty="0">
                <a:solidFill>
                  <a:srgbClr val="C00000"/>
                </a:solidFill>
              </a:endParaRPr>
            </a:p>
          </p:txBody>
        </p:sp>
      </p:grpSp>
      <p:sp>
        <p:nvSpPr>
          <p:cNvPr id="105552" name="AutoShape 80"/>
          <p:cNvSpPr>
            <a:spLocks noChangeArrowheads="1"/>
          </p:cNvSpPr>
          <p:nvPr/>
        </p:nvSpPr>
        <p:spPr bwMode="auto">
          <a:xfrm>
            <a:off x="1814513" y="3302000"/>
            <a:ext cx="1358900" cy="546100"/>
          </a:xfrm>
          <a:prstGeom prst="wedgeRoundRectCallout">
            <a:avLst>
              <a:gd name="adj1" fmla="val 100935"/>
              <a:gd name="adj2" fmla="val -55523"/>
              <a:gd name="adj3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b="0" dirty="0">
                <a:solidFill>
                  <a:srgbClr val="C00000"/>
                </a:solidFill>
              </a:rPr>
              <a:t>Dataflow</a:t>
            </a:r>
          </a:p>
        </p:txBody>
      </p:sp>
    </p:spTree>
    <p:extLst>
      <p:ext uri="{BB962C8B-B14F-4D97-AF65-F5344CB8AC3E}">
        <p14:creationId xmlns:p14="http://schemas.microsoft.com/office/powerpoint/2010/main" val="12206659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52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85850"/>
          </a:xfrm>
        </p:spPr>
        <p:txBody>
          <a:bodyPr/>
          <a:lstStyle/>
          <a:p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Sequence Diagrams: Iteration &amp; Condition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85470" y="4724400"/>
            <a:ext cx="7772400" cy="12954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is denoted by a </a:t>
            </a:r>
            <a:r>
              <a:rPr lang="en-US" alt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preceding the message name</a:t>
            </a:r>
          </a:p>
          <a:p>
            <a:r>
              <a:rPr lang="en-US" alt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is denoted by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expression in </a:t>
            </a:r>
            <a:r>
              <a:rPr lang="en-US" alt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]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before the message name</a:t>
            </a:r>
          </a:p>
        </p:txBody>
      </p:sp>
      <p:sp>
        <p:nvSpPr>
          <p:cNvPr id="92164" name="Line 6"/>
          <p:cNvSpPr>
            <a:spLocks noChangeShapeType="1"/>
          </p:cNvSpPr>
          <p:nvPr/>
        </p:nvSpPr>
        <p:spPr bwMode="auto">
          <a:xfrm>
            <a:off x="727075" y="2159000"/>
            <a:ext cx="0" cy="1993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165" name="Group 10"/>
          <p:cNvGrpSpPr>
            <a:grpSpLocks/>
          </p:cNvGrpSpPr>
          <p:nvPr/>
        </p:nvGrpSpPr>
        <p:grpSpPr bwMode="auto">
          <a:xfrm>
            <a:off x="215900" y="1143000"/>
            <a:ext cx="960438" cy="1006475"/>
            <a:chOff x="600" y="720"/>
            <a:chExt cx="605" cy="634"/>
          </a:xfrm>
        </p:grpSpPr>
        <p:grpSp>
          <p:nvGrpSpPr>
            <p:cNvPr id="92207" name="Group 11"/>
            <p:cNvGrpSpPr>
              <a:grpSpLocks/>
            </p:cNvGrpSpPr>
            <p:nvPr/>
          </p:nvGrpSpPr>
          <p:grpSpPr bwMode="auto">
            <a:xfrm>
              <a:off x="788" y="720"/>
              <a:ext cx="269" cy="473"/>
              <a:chOff x="788" y="720"/>
              <a:chExt cx="269" cy="473"/>
            </a:xfrm>
          </p:grpSpPr>
          <p:sp>
            <p:nvSpPr>
              <p:cNvPr id="92209" name="Freeform 12"/>
              <p:cNvSpPr>
                <a:spLocks/>
              </p:cNvSpPr>
              <p:nvPr/>
            </p:nvSpPr>
            <p:spPr bwMode="auto">
              <a:xfrm>
                <a:off x="788" y="817"/>
                <a:ext cx="129" cy="376"/>
              </a:xfrm>
              <a:custGeom>
                <a:avLst/>
                <a:gdLst>
                  <a:gd name="T0" fmla="*/ 129 w 129"/>
                  <a:gd name="T1" fmla="*/ 0 h 376"/>
                  <a:gd name="T2" fmla="*/ 129 w 129"/>
                  <a:gd name="T3" fmla="*/ 237 h 376"/>
                  <a:gd name="T4" fmla="*/ 0 w 129"/>
                  <a:gd name="T5" fmla="*/ 376 h 376"/>
                  <a:gd name="T6" fmla="*/ 0 60000 65536"/>
                  <a:gd name="T7" fmla="*/ 0 60000 65536"/>
                  <a:gd name="T8" fmla="*/ 0 60000 65536"/>
                  <a:gd name="T9" fmla="*/ 0 w 129"/>
                  <a:gd name="T10" fmla="*/ 0 h 376"/>
                  <a:gd name="T11" fmla="*/ 129 w 129"/>
                  <a:gd name="T12" fmla="*/ 376 h 3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9" h="376">
                    <a:moveTo>
                      <a:pt x="129" y="0"/>
                    </a:moveTo>
                    <a:lnTo>
                      <a:pt x="129" y="237"/>
                    </a:lnTo>
                    <a:lnTo>
                      <a:pt x="0" y="376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2210" name="Line 13"/>
              <p:cNvSpPr>
                <a:spLocks noChangeShapeType="1"/>
              </p:cNvSpPr>
              <p:nvPr/>
            </p:nvSpPr>
            <p:spPr bwMode="auto">
              <a:xfrm>
                <a:off x="917" y="1054"/>
                <a:ext cx="140" cy="139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11" name="Line 14"/>
              <p:cNvSpPr>
                <a:spLocks noChangeShapeType="1"/>
              </p:cNvSpPr>
              <p:nvPr/>
            </p:nvSpPr>
            <p:spPr bwMode="auto">
              <a:xfrm>
                <a:off x="788" y="924"/>
                <a:ext cx="269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12" name="Oval 15"/>
              <p:cNvSpPr>
                <a:spLocks noChangeArrowheads="1"/>
              </p:cNvSpPr>
              <p:nvPr/>
            </p:nvSpPr>
            <p:spPr bwMode="auto">
              <a:xfrm>
                <a:off x="853" y="720"/>
                <a:ext cx="140" cy="14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92208" name="Rectangle 16"/>
            <p:cNvSpPr>
              <a:spLocks noChangeArrowheads="1"/>
            </p:cNvSpPr>
            <p:nvPr/>
          </p:nvSpPr>
          <p:spPr bwMode="auto">
            <a:xfrm>
              <a:off x="600" y="1220"/>
              <a:ext cx="60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" charset="0"/>
                </a:rPr>
                <a:t>Passenger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</p:grpSp>
      <p:sp>
        <p:nvSpPr>
          <p:cNvPr id="92166" name="Rectangle 17"/>
          <p:cNvSpPr>
            <a:spLocks noChangeArrowheads="1"/>
          </p:cNvSpPr>
          <p:nvPr/>
        </p:nvSpPr>
        <p:spPr bwMode="auto">
          <a:xfrm>
            <a:off x="615950" y="2355850"/>
            <a:ext cx="204788" cy="1571625"/>
          </a:xfrm>
          <a:prstGeom prst="rect">
            <a:avLst/>
          </a:prstGeom>
          <a:solidFill>
            <a:schemeClr val="bg1">
              <a:lumMod val="85000"/>
            </a:schemeClr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92167" name="Rectangle 18"/>
          <p:cNvSpPr>
            <a:spLocks noChangeArrowheads="1"/>
          </p:cNvSpPr>
          <p:nvPr/>
        </p:nvSpPr>
        <p:spPr bwMode="auto">
          <a:xfrm>
            <a:off x="1930400" y="1706563"/>
            <a:ext cx="1706563" cy="392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7463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92168" name="Rectangle 19"/>
          <p:cNvSpPr>
            <a:spLocks noChangeArrowheads="1"/>
          </p:cNvSpPr>
          <p:nvPr/>
        </p:nvSpPr>
        <p:spPr bwMode="auto">
          <a:xfrm>
            <a:off x="2009775" y="1833563"/>
            <a:ext cx="1600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Courier" charset="0"/>
              </a:rPr>
              <a:t>ChangeProcessor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92169" name="Line 20"/>
          <p:cNvSpPr>
            <a:spLocks noChangeShapeType="1"/>
          </p:cNvSpPr>
          <p:nvPr/>
        </p:nvSpPr>
        <p:spPr bwMode="auto">
          <a:xfrm>
            <a:off x="2797175" y="2095500"/>
            <a:ext cx="0" cy="248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04863" y="2262188"/>
            <a:ext cx="2100262" cy="2185987"/>
            <a:chOff x="507" y="1425"/>
            <a:chExt cx="1323" cy="1377"/>
          </a:xfrm>
        </p:grpSpPr>
        <p:sp>
          <p:nvSpPr>
            <p:cNvPr id="92204" name="Line 8"/>
            <p:cNvSpPr>
              <a:spLocks noChangeShapeType="1"/>
            </p:cNvSpPr>
            <p:nvPr/>
          </p:nvSpPr>
          <p:spPr bwMode="auto">
            <a:xfrm>
              <a:off x="507" y="1602"/>
              <a:ext cx="117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05" name="Rectangle 9"/>
            <p:cNvSpPr>
              <a:spLocks noChangeArrowheads="1"/>
            </p:cNvSpPr>
            <p:nvPr/>
          </p:nvSpPr>
          <p:spPr bwMode="auto">
            <a:xfrm>
              <a:off x="620" y="1425"/>
              <a:ext cx="121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" charset="0"/>
                </a:rPr>
                <a:t>insertChange(coin)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92206" name="Rectangle 21"/>
            <p:cNvSpPr>
              <a:spLocks noChangeArrowheads="1"/>
            </p:cNvSpPr>
            <p:nvPr/>
          </p:nvSpPr>
          <p:spPr bwMode="auto">
            <a:xfrm>
              <a:off x="1697" y="1596"/>
              <a:ext cx="129" cy="1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92171" name="Group 59"/>
          <p:cNvGrpSpPr>
            <a:grpSpLocks/>
          </p:cNvGrpSpPr>
          <p:nvPr/>
        </p:nvGrpSpPr>
        <p:grpSpPr bwMode="auto">
          <a:xfrm>
            <a:off x="3746500" y="1706563"/>
            <a:ext cx="1604963" cy="2890837"/>
            <a:chOff x="2360" y="1075"/>
            <a:chExt cx="1011" cy="1821"/>
          </a:xfrm>
        </p:grpSpPr>
        <p:sp>
          <p:nvSpPr>
            <p:cNvPr id="92202" name="Rectangle 25"/>
            <p:cNvSpPr>
              <a:spLocks noChangeArrowheads="1"/>
            </p:cNvSpPr>
            <p:nvPr/>
          </p:nvSpPr>
          <p:spPr bwMode="auto">
            <a:xfrm>
              <a:off x="2360" y="1075"/>
              <a:ext cx="1011" cy="2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7463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201" name="Rectangle 23"/>
            <p:cNvSpPr>
              <a:spLocks noChangeArrowheads="1"/>
            </p:cNvSpPr>
            <p:nvPr/>
          </p:nvSpPr>
          <p:spPr bwMode="auto">
            <a:xfrm>
              <a:off x="2429" y="1155"/>
              <a:ext cx="94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400" dirty="0" err="1">
                  <a:solidFill>
                    <a:srgbClr val="000000"/>
                  </a:solidFill>
                  <a:latin typeface="Courier" charset="0"/>
                </a:rPr>
                <a:t>CoinIdentifier</a:t>
              </a:r>
              <a:endParaRPr lang="en-US" alt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92203" name="Line 26"/>
            <p:cNvSpPr>
              <a:spLocks noChangeShapeType="1"/>
            </p:cNvSpPr>
            <p:nvPr/>
          </p:nvSpPr>
          <p:spPr bwMode="auto">
            <a:xfrm>
              <a:off x="2866" y="1320"/>
              <a:ext cx="0" cy="1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172" name="Group 57"/>
          <p:cNvGrpSpPr>
            <a:grpSpLocks/>
          </p:cNvGrpSpPr>
          <p:nvPr/>
        </p:nvGrpSpPr>
        <p:grpSpPr bwMode="auto">
          <a:xfrm>
            <a:off x="5511800" y="1706563"/>
            <a:ext cx="1604963" cy="2890837"/>
            <a:chOff x="3472" y="1075"/>
            <a:chExt cx="1011" cy="1821"/>
          </a:xfrm>
        </p:grpSpPr>
        <p:sp>
          <p:nvSpPr>
            <p:cNvPr id="92198" name="Rectangle 29"/>
            <p:cNvSpPr>
              <a:spLocks noChangeArrowheads="1"/>
            </p:cNvSpPr>
            <p:nvPr/>
          </p:nvSpPr>
          <p:spPr bwMode="auto">
            <a:xfrm>
              <a:off x="3472" y="1075"/>
              <a:ext cx="1011" cy="2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7463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199" name="Rectangle 30"/>
            <p:cNvSpPr>
              <a:spLocks noChangeArrowheads="1"/>
            </p:cNvSpPr>
            <p:nvPr/>
          </p:nvSpPr>
          <p:spPr bwMode="auto">
            <a:xfrm>
              <a:off x="3743" y="1155"/>
              <a:ext cx="47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" charset="0"/>
                </a:rPr>
                <a:t>Display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92200" name="Line 31"/>
            <p:cNvSpPr>
              <a:spLocks noChangeShapeType="1"/>
            </p:cNvSpPr>
            <p:nvPr/>
          </p:nvSpPr>
          <p:spPr bwMode="auto">
            <a:xfrm>
              <a:off x="3978" y="1320"/>
              <a:ext cx="0" cy="1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173" name="Group 58"/>
          <p:cNvGrpSpPr>
            <a:grpSpLocks/>
          </p:cNvGrpSpPr>
          <p:nvPr/>
        </p:nvGrpSpPr>
        <p:grpSpPr bwMode="auto">
          <a:xfrm>
            <a:off x="7226300" y="1706563"/>
            <a:ext cx="1604963" cy="2903537"/>
            <a:chOff x="4552" y="1075"/>
            <a:chExt cx="1011" cy="1829"/>
          </a:xfrm>
        </p:grpSpPr>
        <p:sp>
          <p:nvSpPr>
            <p:cNvPr id="92195" name="Rectangle 47"/>
            <p:cNvSpPr>
              <a:spLocks noChangeArrowheads="1"/>
            </p:cNvSpPr>
            <p:nvPr/>
          </p:nvSpPr>
          <p:spPr bwMode="auto">
            <a:xfrm>
              <a:off x="4552" y="1075"/>
              <a:ext cx="1011" cy="2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7463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196" name="Rectangle 48"/>
            <p:cNvSpPr>
              <a:spLocks noChangeArrowheads="1"/>
            </p:cNvSpPr>
            <p:nvPr/>
          </p:nvSpPr>
          <p:spPr bwMode="auto">
            <a:xfrm>
              <a:off x="4822" y="1155"/>
              <a:ext cx="53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Courier" charset="0"/>
                </a:rPr>
                <a:t>CoinDrop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92197" name="Line 49"/>
            <p:cNvSpPr>
              <a:spLocks noChangeShapeType="1"/>
            </p:cNvSpPr>
            <p:nvPr/>
          </p:nvSpPr>
          <p:spPr bwMode="auto">
            <a:xfrm>
              <a:off x="5058" y="132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2938463" y="3100388"/>
            <a:ext cx="3465512" cy="465137"/>
            <a:chOff x="1851" y="1953"/>
            <a:chExt cx="2183" cy="293"/>
          </a:xfrm>
        </p:grpSpPr>
        <p:sp>
          <p:nvSpPr>
            <p:cNvPr id="92191" name="Rectangle 32"/>
            <p:cNvSpPr>
              <a:spLocks noChangeArrowheads="1"/>
            </p:cNvSpPr>
            <p:nvPr/>
          </p:nvSpPr>
          <p:spPr bwMode="auto">
            <a:xfrm>
              <a:off x="3913" y="2100"/>
              <a:ext cx="121" cy="1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92192" name="Group 51"/>
            <p:cNvGrpSpPr>
              <a:grpSpLocks/>
            </p:cNvGrpSpPr>
            <p:nvPr/>
          </p:nvGrpSpPr>
          <p:grpSpPr bwMode="auto">
            <a:xfrm>
              <a:off x="1851" y="1953"/>
              <a:ext cx="2069" cy="145"/>
              <a:chOff x="1851" y="1953"/>
              <a:chExt cx="2069" cy="145"/>
            </a:xfrm>
          </p:grpSpPr>
          <p:sp>
            <p:nvSpPr>
              <p:cNvPr id="92193" name="Line 37"/>
              <p:cNvSpPr>
                <a:spLocks noChangeShapeType="1"/>
              </p:cNvSpPr>
              <p:nvPr/>
            </p:nvSpPr>
            <p:spPr bwMode="auto">
              <a:xfrm>
                <a:off x="1851" y="2097"/>
                <a:ext cx="2069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94" name="Rectangle 38"/>
              <p:cNvSpPr>
                <a:spLocks noChangeArrowheads="1"/>
              </p:cNvSpPr>
              <p:nvPr/>
            </p:nvSpPr>
            <p:spPr bwMode="auto">
              <a:xfrm>
                <a:off x="1948" y="1953"/>
                <a:ext cx="1613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400">
                    <a:solidFill>
                      <a:srgbClr val="000000"/>
                    </a:solidFill>
                    <a:latin typeface="Courier" charset="0"/>
                  </a:rPr>
                  <a:t>displayPrice(owedAmount)</a:t>
                </a:r>
                <a:endParaRPr lang="en-US" altLang="en-US" b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2900363" y="2401888"/>
            <a:ext cx="1911350" cy="661987"/>
            <a:chOff x="1827" y="1513"/>
            <a:chExt cx="1204" cy="417"/>
          </a:xfrm>
        </p:grpSpPr>
        <p:sp>
          <p:nvSpPr>
            <p:cNvPr id="92185" name="Rectangle 27"/>
            <p:cNvSpPr>
              <a:spLocks noChangeArrowheads="1"/>
            </p:cNvSpPr>
            <p:nvPr/>
          </p:nvSpPr>
          <p:spPr bwMode="auto">
            <a:xfrm>
              <a:off x="2801" y="1692"/>
              <a:ext cx="129" cy="2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186" name="Line 34"/>
            <p:cNvSpPr>
              <a:spLocks noChangeShapeType="1"/>
            </p:cNvSpPr>
            <p:nvPr/>
          </p:nvSpPr>
          <p:spPr bwMode="auto">
            <a:xfrm>
              <a:off x="1835" y="1690"/>
              <a:ext cx="94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87" name="Rectangle 35"/>
            <p:cNvSpPr>
              <a:spLocks noChangeArrowheads="1"/>
            </p:cNvSpPr>
            <p:nvPr/>
          </p:nvSpPr>
          <p:spPr bwMode="auto">
            <a:xfrm>
              <a:off x="1956" y="1513"/>
              <a:ext cx="10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" charset="0"/>
                </a:rPr>
                <a:t>lookupCoin(coin)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grpSp>
          <p:nvGrpSpPr>
            <p:cNvPr id="92188" name="Group 39"/>
            <p:cNvGrpSpPr>
              <a:grpSpLocks/>
            </p:cNvGrpSpPr>
            <p:nvPr/>
          </p:nvGrpSpPr>
          <p:grpSpPr bwMode="auto">
            <a:xfrm>
              <a:off x="1827" y="1756"/>
              <a:ext cx="949" cy="135"/>
              <a:chOff x="2291" y="1876"/>
              <a:chExt cx="1173" cy="135"/>
            </a:xfrm>
          </p:grpSpPr>
          <p:sp>
            <p:nvSpPr>
              <p:cNvPr id="92189" name="Line 40"/>
              <p:cNvSpPr>
                <a:spLocks noChangeShapeType="1"/>
              </p:cNvSpPr>
              <p:nvPr/>
            </p:nvSpPr>
            <p:spPr bwMode="auto">
              <a:xfrm>
                <a:off x="2291" y="2010"/>
                <a:ext cx="1173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dash"/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90" name="Rectangle 41"/>
              <p:cNvSpPr>
                <a:spLocks noChangeArrowheads="1"/>
              </p:cNvSpPr>
              <p:nvPr/>
            </p:nvSpPr>
            <p:spPr bwMode="auto">
              <a:xfrm>
                <a:off x="2460" y="1876"/>
                <a:ext cx="41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400">
                    <a:solidFill>
                      <a:srgbClr val="000000"/>
                    </a:solidFill>
                    <a:latin typeface="Courier" charset="0"/>
                  </a:rPr>
                  <a:t>price</a:t>
                </a:r>
                <a:endParaRPr lang="en-US" altLang="en-US" b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" name="Group 65"/>
          <p:cNvGrpSpPr>
            <a:grpSpLocks/>
          </p:cNvGrpSpPr>
          <p:nvPr/>
        </p:nvGrpSpPr>
        <p:grpSpPr bwMode="auto">
          <a:xfrm>
            <a:off x="2913063" y="3811588"/>
            <a:ext cx="5205412" cy="427037"/>
            <a:chOff x="1835" y="2401"/>
            <a:chExt cx="3279" cy="269"/>
          </a:xfrm>
        </p:grpSpPr>
        <p:sp>
          <p:nvSpPr>
            <p:cNvPr id="92182" name="Rectangle 50"/>
            <p:cNvSpPr>
              <a:spLocks noChangeArrowheads="1"/>
            </p:cNvSpPr>
            <p:nvPr/>
          </p:nvSpPr>
          <p:spPr bwMode="auto">
            <a:xfrm>
              <a:off x="4993" y="2524"/>
              <a:ext cx="121" cy="1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183" name="Line 53"/>
            <p:cNvSpPr>
              <a:spLocks noChangeShapeType="1"/>
            </p:cNvSpPr>
            <p:nvPr/>
          </p:nvSpPr>
          <p:spPr bwMode="auto">
            <a:xfrm>
              <a:off x="1835" y="2545"/>
              <a:ext cx="314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84" name="Rectangle 54"/>
            <p:cNvSpPr>
              <a:spLocks noChangeArrowheads="1"/>
            </p:cNvSpPr>
            <p:nvPr/>
          </p:nvSpPr>
          <p:spPr bwMode="auto">
            <a:xfrm>
              <a:off x="1932" y="2401"/>
              <a:ext cx="251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400" dirty="0">
                  <a:solidFill>
                    <a:srgbClr val="C00000"/>
                  </a:solidFill>
                  <a:latin typeface="Courier" charset="0"/>
                </a:rPr>
                <a:t>[</a:t>
              </a:r>
              <a:r>
                <a:rPr lang="en-US" altLang="en-US" sz="1400" dirty="0" err="1">
                  <a:solidFill>
                    <a:srgbClr val="C00000"/>
                  </a:solidFill>
                  <a:latin typeface="Courier" charset="0"/>
                </a:rPr>
                <a:t>owedAmount</a:t>
              </a:r>
              <a:r>
                <a:rPr lang="en-US" altLang="en-US" sz="1400" dirty="0">
                  <a:solidFill>
                    <a:srgbClr val="C00000"/>
                  </a:solidFill>
                  <a:latin typeface="Courier" charset="0"/>
                </a:rPr>
                <a:t>&lt;0] </a:t>
              </a:r>
              <a:r>
                <a:rPr lang="en-US" altLang="en-US" sz="1400" dirty="0" err="1">
                  <a:solidFill>
                    <a:srgbClr val="000000"/>
                  </a:solidFill>
                  <a:latin typeface="Courier" charset="0"/>
                </a:rPr>
                <a:t>returnChange</a:t>
              </a:r>
              <a:r>
                <a:rPr lang="en-US" altLang="en-US" sz="1400" dirty="0">
                  <a:solidFill>
                    <a:srgbClr val="000000"/>
                  </a:solidFill>
                  <a:latin typeface="Courier" charset="0"/>
                </a:rPr>
                <a:t>(-</a:t>
              </a:r>
              <a:r>
                <a:rPr lang="en-US" altLang="en-US" sz="1400" dirty="0" err="1">
                  <a:solidFill>
                    <a:srgbClr val="000000"/>
                  </a:solidFill>
                  <a:latin typeface="Courier" charset="0"/>
                </a:rPr>
                <a:t>owedAmount</a:t>
              </a:r>
              <a:r>
                <a:rPr lang="en-US" altLang="en-US" sz="1400" dirty="0">
                  <a:solidFill>
                    <a:srgbClr val="000000"/>
                  </a:solidFill>
                  <a:latin typeface="Courier" charset="0"/>
                </a:rPr>
                <a:t>)</a:t>
              </a:r>
              <a:endParaRPr lang="en-US" altLang="en-US" b="0" dirty="0">
                <a:solidFill>
                  <a:schemeClr val="tx1"/>
                </a:solidFill>
              </a:endParaRPr>
            </a:p>
          </p:txBody>
        </p:sp>
      </p:grpSp>
      <p:sp>
        <p:nvSpPr>
          <p:cNvPr id="106551" name="AutoShape 55"/>
          <p:cNvSpPr>
            <a:spLocks noChangeArrowheads="1"/>
          </p:cNvSpPr>
          <p:nvPr/>
        </p:nvSpPr>
        <p:spPr bwMode="auto">
          <a:xfrm>
            <a:off x="1054100" y="2755900"/>
            <a:ext cx="1244600" cy="609600"/>
          </a:xfrm>
          <a:prstGeom prst="wedgeRoundRectCallout">
            <a:avLst>
              <a:gd name="adj1" fmla="val -59694"/>
              <a:gd name="adj2" fmla="val -119532"/>
              <a:gd name="adj3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b="0" dirty="0">
                <a:solidFill>
                  <a:srgbClr val="C00000"/>
                </a:solidFill>
              </a:rPr>
              <a:t>Iteration</a:t>
            </a:r>
          </a:p>
        </p:txBody>
      </p:sp>
      <p:sp>
        <p:nvSpPr>
          <p:cNvPr id="106552" name="AutoShape 56"/>
          <p:cNvSpPr>
            <a:spLocks noChangeArrowheads="1"/>
          </p:cNvSpPr>
          <p:nvPr/>
        </p:nvSpPr>
        <p:spPr bwMode="auto">
          <a:xfrm>
            <a:off x="1003300" y="3822700"/>
            <a:ext cx="1422400" cy="609600"/>
          </a:xfrm>
          <a:prstGeom prst="wedgeRoundRectCallout">
            <a:avLst>
              <a:gd name="adj1" fmla="val 93306"/>
              <a:gd name="adj2" fmla="val -32032"/>
              <a:gd name="adj3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b="0" dirty="0">
                <a:solidFill>
                  <a:srgbClr val="C00000"/>
                </a:solidFill>
              </a:rPr>
              <a:t>Condition</a:t>
            </a:r>
          </a:p>
        </p:txBody>
      </p:sp>
      <p:sp>
        <p:nvSpPr>
          <p:cNvPr id="106565" name="Text Box 69"/>
          <p:cNvSpPr txBox="1">
            <a:spLocks noChangeArrowheads="1"/>
          </p:cNvSpPr>
          <p:nvPr/>
        </p:nvSpPr>
        <p:spPr bwMode="auto">
          <a:xfrm>
            <a:off x="801688" y="2171700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6438996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 autoUpdateAnimBg="0"/>
      <p:bldP spid="106551" grpId="0" animBg="1" autoUpdateAnimBg="0"/>
      <p:bldP spid="106552" grpId="0" animBg="1" autoUpdateAnimBg="0"/>
      <p:bldP spid="106565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2925764" y="2546350"/>
            <a:ext cx="2495551" cy="1822450"/>
            <a:chOff x="1843" y="1604"/>
            <a:chExt cx="1572" cy="1148"/>
          </a:xfrm>
        </p:grpSpPr>
        <p:sp>
          <p:nvSpPr>
            <p:cNvPr id="94236" name="Rectangle 24"/>
            <p:cNvSpPr>
              <a:spLocks noChangeArrowheads="1"/>
            </p:cNvSpPr>
            <p:nvPr/>
          </p:nvSpPr>
          <p:spPr bwMode="auto">
            <a:xfrm>
              <a:off x="2698" y="1851"/>
              <a:ext cx="40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Courier" charset="0"/>
                </a:rPr>
                <a:t>Ticket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grpSp>
          <p:nvGrpSpPr>
            <p:cNvPr id="94237" name="Group 69"/>
            <p:cNvGrpSpPr>
              <a:grpSpLocks/>
            </p:cNvGrpSpPr>
            <p:nvPr/>
          </p:nvGrpSpPr>
          <p:grpSpPr bwMode="auto">
            <a:xfrm>
              <a:off x="1843" y="1604"/>
              <a:ext cx="1572" cy="1148"/>
              <a:chOff x="1843" y="1604"/>
              <a:chExt cx="1572" cy="1148"/>
            </a:xfrm>
          </p:grpSpPr>
          <p:sp>
            <p:nvSpPr>
              <p:cNvPr id="94238" name="Rectangle 25"/>
              <p:cNvSpPr>
                <a:spLocks noChangeArrowheads="1"/>
              </p:cNvSpPr>
              <p:nvPr/>
            </p:nvSpPr>
            <p:spPr bwMode="auto">
              <a:xfrm>
                <a:off x="2362" y="1741"/>
                <a:ext cx="1011" cy="247"/>
              </a:xfrm>
              <a:prstGeom prst="rect">
                <a:avLst/>
              </a:prstGeom>
              <a:noFill/>
              <a:ln w="17463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4239" name="Line 26"/>
              <p:cNvSpPr>
                <a:spLocks noChangeShapeType="1"/>
              </p:cNvSpPr>
              <p:nvPr/>
            </p:nvSpPr>
            <p:spPr bwMode="auto">
              <a:xfrm>
                <a:off x="2866" y="2016"/>
                <a:ext cx="0" cy="7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40" name="Line 49"/>
              <p:cNvSpPr>
                <a:spLocks noChangeShapeType="1"/>
              </p:cNvSpPr>
              <p:nvPr/>
            </p:nvSpPr>
            <p:spPr bwMode="auto">
              <a:xfrm>
                <a:off x="1843" y="1785"/>
                <a:ext cx="509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41" name="Rectangle 50"/>
              <p:cNvSpPr>
                <a:spLocks noChangeArrowheads="1"/>
              </p:cNvSpPr>
              <p:nvPr/>
            </p:nvSpPr>
            <p:spPr bwMode="auto">
              <a:xfrm>
                <a:off x="1869" y="1604"/>
                <a:ext cx="154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sz="1400">
                    <a:solidFill>
                      <a:schemeClr val="tx1"/>
                    </a:solidFill>
                    <a:latin typeface="Courier" charset="0"/>
                  </a:rPr>
                  <a:t>createTicket</a:t>
                </a:r>
                <a:r>
                  <a:rPr lang="en-US" altLang="en-US" sz="1400">
                    <a:solidFill>
                      <a:srgbClr val="000000"/>
                    </a:solidFill>
                    <a:latin typeface="Courier" charset="0"/>
                  </a:rPr>
                  <a:t>(selection)</a:t>
                </a:r>
                <a:endParaRPr lang="en-US" altLang="en-US" b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Creation and destruction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61950" y="4760913"/>
            <a:ext cx="8597900" cy="1377950"/>
          </a:xfrm>
        </p:spPr>
        <p:txBody>
          <a:bodyPr/>
          <a:lstStyle/>
          <a:p>
            <a:r>
              <a:rPr lang="en-US" altLang="en-US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is denoted by a </a:t>
            </a:r>
            <a:r>
              <a:rPr lang="en-US" altLang="en-US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arrow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pointing to the object</a:t>
            </a:r>
          </a:p>
          <a:p>
            <a:r>
              <a:rPr lang="en-US" altLang="en-US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Destruction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is denoted by an </a:t>
            </a:r>
            <a:r>
              <a:rPr lang="en-US" altLang="en-US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mark at the end of the destruction activation</a:t>
            </a:r>
          </a:p>
          <a:p>
            <a:pPr lvl="1"/>
            <a:r>
              <a:rPr lang="en-US" altLang="en-US" sz="1800" dirty="0" smtClean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In garbage collection environments, destruction can be used to denote the end of the useful life of an object.</a:t>
            </a:r>
          </a:p>
        </p:txBody>
      </p:sp>
      <p:sp>
        <p:nvSpPr>
          <p:cNvPr id="94212" name="Line 7"/>
          <p:cNvSpPr>
            <a:spLocks noChangeShapeType="1"/>
          </p:cNvSpPr>
          <p:nvPr/>
        </p:nvSpPr>
        <p:spPr bwMode="auto">
          <a:xfrm>
            <a:off x="727075" y="2159000"/>
            <a:ext cx="0" cy="1993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4213" name="Group 8"/>
          <p:cNvGrpSpPr>
            <a:grpSpLocks/>
          </p:cNvGrpSpPr>
          <p:nvPr/>
        </p:nvGrpSpPr>
        <p:grpSpPr bwMode="auto">
          <a:xfrm>
            <a:off x="215900" y="1143000"/>
            <a:ext cx="960438" cy="1006475"/>
            <a:chOff x="600" y="720"/>
            <a:chExt cx="605" cy="634"/>
          </a:xfrm>
        </p:grpSpPr>
        <p:grpSp>
          <p:nvGrpSpPr>
            <p:cNvPr id="94242" name="Group 9"/>
            <p:cNvGrpSpPr>
              <a:grpSpLocks/>
            </p:cNvGrpSpPr>
            <p:nvPr/>
          </p:nvGrpSpPr>
          <p:grpSpPr bwMode="auto">
            <a:xfrm>
              <a:off x="788" y="720"/>
              <a:ext cx="269" cy="473"/>
              <a:chOff x="788" y="720"/>
              <a:chExt cx="269" cy="473"/>
            </a:xfrm>
          </p:grpSpPr>
          <p:sp>
            <p:nvSpPr>
              <p:cNvPr id="94244" name="Freeform 10"/>
              <p:cNvSpPr>
                <a:spLocks/>
              </p:cNvSpPr>
              <p:nvPr/>
            </p:nvSpPr>
            <p:spPr bwMode="auto">
              <a:xfrm>
                <a:off x="788" y="817"/>
                <a:ext cx="129" cy="376"/>
              </a:xfrm>
              <a:custGeom>
                <a:avLst/>
                <a:gdLst>
                  <a:gd name="T0" fmla="*/ 129 w 129"/>
                  <a:gd name="T1" fmla="*/ 0 h 376"/>
                  <a:gd name="T2" fmla="*/ 129 w 129"/>
                  <a:gd name="T3" fmla="*/ 237 h 376"/>
                  <a:gd name="T4" fmla="*/ 0 w 129"/>
                  <a:gd name="T5" fmla="*/ 376 h 376"/>
                  <a:gd name="T6" fmla="*/ 0 60000 65536"/>
                  <a:gd name="T7" fmla="*/ 0 60000 65536"/>
                  <a:gd name="T8" fmla="*/ 0 60000 65536"/>
                  <a:gd name="T9" fmla="*/ 0 w 129"/>
                  <a:gd name="T10" fmla="*/ 0 h 376"/>
                  <a:gd name="T11" fmla="*/ 129 w 129"/>
                  <a:gd name="T12" fmla="*/ 376 h 3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9" h="376">
                    <a:moveTo>
                      <a:pt x="129" y="0"/>
                    </a:moveTo>
                    <a:lnTo>
                      <a:pt x="129" y="237"/>
                    </a:lnTo>
                    <a:lnTo>
                      <a:pt x="0" y="376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4245" name="Line 11"/>
              <p:cNvSpPr>
                <a:spLocks noChangeShapeType="1"/>
              </p:cNvSpPr>
              <p:nvPr/>
            </p:nvSpPr>
            <p:spPr bwMode="auto">
              <a:xfrm>
                <a:off x="917" y="1054"/>
                <a:ext cx="140" cy="139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46" name="Line 12"/>
              <p:cNvSpPr>
                <a:spLocks noChangeShapeType="1"/>
              </p:cNvSpPr>
              <p:nvPr/>
            </p:nvSpPr>
            <p:spPr bwMode="auto">
              <a:xfrm>
                <a:off x="788" y="924"/>
                <a:ext cx="269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47" name="Oval 13"/>
              <p:cNvSpPr>
                <a:spLocks noChangeArrowheads="1"/>
              </p:cNvSpPr>
              <p:nvPr/>
            </p:nvSpPr>
            <p:spPr bwMode="auto">
              <a:xfrm>
                <a:off x="852" y="720"/>
                <a:ext cx="140" cy="14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94243" name="Rectangle 14"/>
            <p:cNvSpPr>
              <a:spLocks noChangeArrowheads="1"/>
            </p:cNvSpPr>
            <p:nvPr/>
          </p:nvSpPr>
          <p:spPr bwMode="auto">
            <a:xfrm>
              <a:off x="600" y="1220"/>
              <a:ext cx="60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" charset="0"/>
                </a:rPr>
                <a:t>Passenger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</p:grpSp>
      <p:sp>
        <p:nvSpPr>
          <p:cNvPr id="94214" name="Rectangle 15"/>
          <p:cNvSpPr>
            <a:spLocks noChangeArrowheads="1"/>
          </p:cNvSpPr>
          <p:nvPr/>
        </p:nvSpPr>
        <p:spPr bwMode="auto">
          <a:xfrm>
            <a:off x="615950" y="2355850"/>
            <a:ext cx="204788" cy="1571625"/>
          </a:xfrm>
          <a:prstGeom prst="rect">
            <a:avLst/>
          </a:prstGeom>
          <a:solidFill>
            <a:schemeClr val="bg1">
              <a:lumMod val="85000"/>
            </a:schemeClr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94215" name="Rectangle 16"/>
          <p:cNvSpPr>
            <a:spLocks noChangeArrowheads="1"/>
          </p:cNvSpPr>
          <p:nvPr/>
        </p:nvSpPr>
        <p:spPr bwMode="auto">
          <a:xfrm>
            <a:off x="1930400" y="1706563"/>
            <a:ext cx="1706563" cy="392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7463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94216" name="Rectangle 17"/>
          <p:cNvSpPr>
            <a:spLocks noChangeArrowheads="1"/>
          </p:cNvSpPr>
          <p:nvPr/>
        </p:nvSpPr>
        <p:spPr bwMode="auto">
          <a:xfrm>
            <a:off x="2009775" y="1833563"/>
            <a:ext cx="1600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400">
                <a:solidFill>
                  <a:srgbClr val="000000"/>
                </a:solidFill>
                <a:latin typeface="Courier" charset="0"/>
              </a:rPr>
              <a:t>ChangeProcessor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94217" name="Line 18"/>
          <p:cNvSpPr>
            <a:spLocks noChangeShapeType="1"/>
          </p:cNvSpPr>
          <p:nvPr/>
        </p:nvSpPr>
        <p:spPr bwMode="auto">
          <a:xfrm>
            <a:off x="2797175" y="2095500"/>
            <a:ext cx="0" cy="248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8" name="Text Box 53"/>
          <p:cNvSpPr txBox="1">
            <a:spLocks noChangeArrowheads="1"/>
          </p:cNvSpPr>
          <p:nvPr/>
        </p:nvSpPr>
        <p:spPr bwMode="auto">
          <a:xfrm>
            <a:off x="2173288" y="1123950"/>
            <a:ext cx="56832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800" b="0">
                <a:solidFill>
                  <a:schemeClr val="tx1"/>
                </a:solidFill>
              </a:rPr>
              <a:t>…continued from previous slide...</a:t>
            </a:r>
            <a:endParaRPr lang="en-US" altLang="en-US" b="0"/>
          </a:p>
        </p:txBody>
      </p:sp>
      <p:sp>
        <p:nvSpPr>
          <p:cNvPr id="94219" name="Rectangle 22"/>
          <p:cNvSpPr>
            <a:spLocks noChangeArrowheads="1"/>
          </p:cNvSpPr>
          <p:nvPr/>
        </p:nvSpPr>
        <p:spPr bwMode="auto">
          <a:xfrm>
            <a:off x="2693988" y="2266950"/>
            <a:ext cx="204787" cy="1914525"/>
          </a:xfrm>
          <a:prstGeom prst="rect">
            <a:avLst/>
          </a:prstGeom>
          <a:solidFill>
            <a:schemeClr val="bg1">
              <a:lumMod val="85000"/>
            </a:schemeClr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grpSp>
        <p:nvGrpSpPr>
          <p:cNvPr id="6" name="Group 71"/>
          <p:cNvGrpSpPr>
            <a:grpSpLocks/>
          </p:cNvGrpSpPr>
          <p:nvPr/>
        </p:nvGrpSpPr>
        <p:grpSpPr bwMode="auto">
          <a:xfrm>
            <a:off x="2913063" y="3709988"/>
            <a:ext cx="1738312" cy="649287"/>
            <a:chOff x="1835" y="2337"/>
            <a:chExt cx="1095" cy="409"/>
          </a:xfrm>
        </p:grpSpPr>
        <p:grpSp>
          <p:nvGrpSpPr>
            <p:cNvPr id="94232" name="Group 62"/>
            <p:cNvGrpSpPr>
              <a:grpSpLocks/>
            </p:cNvGrpSpPr>
            <p:nvPr/>
          </p:nvGrpSpPr>
          <p:grpSpPr bwMode="auto">
            <a:xfrm>
              <a:off x="1835" y="2506"/>
              <a:ext cx="1095" cy="240"/>
              <a:chOff x="1835" y="2314"/>
              <a:chExt cx="1095" cy="240"/>
            </a:xfrm>
          </p:grpSpPr>
          <p:sp>
            <p:nvSpPr>
              <p:cNvPr id="94234" name="Rectangle 63"/>
              <p:cNvSpPr>
                <a:spLocks noChangeArrowheads="1"/>
              </p:cNvSpPr>
              <p:nvPr/>
            </p:nvSpPr>
            <p:spPr bwMode="auto">
              <a:xfrm>
                <a:off x="2801" y="2316"/>
                <a:ext cx="129" cy="2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74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4235" name="Line 64"/>
              <p:cNvSpPr>
                <a:spLocks noChangeShapeType="1"/>
              </p:cNvSpPr>
              <p:nvPr/>
            </p:nvSpPr>
            <p:spPr bwMode="auto">
              <a:xfrm>
                <a:off x="1835" y="2314"/>
                <a:ext cx="949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4233" name="Rectangle 66"/>
            <p:cNvSpPr>
              <a:spLocks noChangeArrowheads="1"/>
            </p:cNvSpPr>
            <p:nvPr/>
          </p:nvSpPr>
          <p:spPr bwMode="auto">
            <a:xfrm>
              <a:off x="1876" y="2337"/>
              <a:ext cx="40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" charset="0"/>
                </a:rPr>
                <a:t>free()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</p:grpSp>
      <p:sp>
        <p:nvSpPr>
          <p:cNvPr id="107587" name="AutoShape 67"/>
          <p:cNvSpPr>
            <a:spLocks noChangeArrowheads="1"/>
          </p:cNvSpPr>
          <p:nvPr/>
        </p:nvSpPr>
        <p:spPr bwMode="auto">
          <a:xfrm>
            <a:off x="5892800" y="1719263"/>
            <a:ext cx="2600325" cy="719137"/>
          </a:xfrm>
          <a:prstGeom prst="wedgeRoundRectCallout">
            <a:avLst>
              <a:gd name="adj1" fmla="val -93282"/>
              <a:gd name="adj2" fmla="val 97019"/>
              <a:gd name="adj3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b="0" dirty="0">
                <a:solidFill>
                  <a:srgbClr val="C00000"/>
                </a:solidFill>
              </a:rPr>
              <a:t>Creation of Ticket</a:t>
            </a:r>
          </a:p>
        </p:txBody>
      </p:sp>
      <p:sp>
        <p:nvSpPr>
          <p:cNvPr id="107588" name="AutoShape 68"/>
          <p:cNvSpPr>
            <a:spLocks noChangeArrowheads="1"/>
          </p:cNvSpPr>
          <p:nvPr/>
        </p:nvSpPr>
        <p:spPr bwMode="auto">
          <a:xfrm>
            <a:off x="5168900" y="3592513"/>
            <a:ext cx="2901950" cy="598487"/>
          </a:xfrm>
          <a:prstGeom prst="wedgeRoundRectCallout">
            <a:avLst>
              <a:gd name="adj1" fmla="val -69477"/>
              <a:gd name="adj2" fmla="val 83157"/>
              <a:gd name="adj3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b="0" dirty="0">
                <a:solidFill>
                  <a:srgbClr val="C00000"/>
                </a:solidFill>
              </a:rPr>
              <a:t>Destruction of Ticket</a:t>
            </a:r>
          </a:p>
        </p:txBody>
      </p: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2913063" y="3176588"/>
            <a:ext cx="1738312" cy="611187"/>
            <a:chOff x="1835" y="2001"/>
            <a:chExt cx="1095" cy="385"/>
          </a:xfrm>
        </p:grpSpPr>
        <p:grpSp>
          <p:nvGrpSpPr>
            <p:cNvPr id="94228" name="Group 61"/>
            <p:cNvGrpSpPr>
              <a:grpSpLocks/>
            </p:cNvGrpSpPr>
            <p:nvPr/>
          </p:nvGrpSpPr>
          <p:grpSpPr bwMode="auto">
            <a:xfrm>
              <a:off x="1835" y="2146"/>
              <a:ext cx="1095" cy="240"/>
              <a:chOff x="1835" y="2314"/>
              <a:chExt cx="1095" cy="240"/>
            </a:xfrm>
          </p:grpSpPr>
          <p:sp>
            <p:nvSpPr>
              <p:cNvPr id="94230" name="Rectangle 41"/>
              <p:cNvSpPr>
                <a:spLocks noChangeArrowheads="1"/>
              </p:cNvSpPr>
              <p:nvPr/>
            </p:nvSpPr>
            <p:spPr bwMode="auto">
              <a:xfrm>
                <a:off x="2801" y="2316"/>
                <a:ext cx="129" cy="2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74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4231" name="Line 42"/>
              <p:cNvSpPr>
                <a:spLocks noChangeShapeType="1"/>
              </p:cNvSpPr>
              <p:nvPr/>
            </p:nvSpPr>
            <p:spPr bwMode="auto">
              <a:xfrm>
                <a:off x="1835" y="2314"/>
                <a:ext cx="949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4229" name="Rectangle 43"/>
            <p:cNvSpPr>
              <a:spLocks noChangeArrowheads="1"/>
            </p:cNvSpPr>
            <p:nvPr/>
          </p:nvSpPr>
          <p:spPr bwMode="auto">
            <a:xfrm>
              <a:off x="1876" y="2001"/>
              <a:ext cx="47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" charset="0"/>
                </a:rPr>
                <a:t>print()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59"/>
          <p:cNvGrpSpPr>
            <a:grpSpLocks/>
          </p:cNvGrpSpPr>
          <p:nvPr/>
        </p:nvGrpSpPr>
        <p:grpSpPr bwMode="auto">
          <a:xfrm>
            <a:off x="4406900" y="4241800"/>
            <a:ext cx="292100" cy="292100"/>
            <a:chOff x="2832" y="2744"/>
            <a:chExt cx="184" cy="184"/>
          </a:xfrm>
        </p:grpSpPr>
        <p:sp>
          <p:nvSpPr>
            <p:cNvPr id="94226" name="Line 57"/>
            <p:cNvSpPr>
              <a:spLocks noChangeShapeType="1"/>
            </p:cNvSpPr>
            <p:nvPr/>
          </p:nvSpPr>
          <p:spPr bwMode="auto">
            <a:xfrm flipV="1">
              <a:off x="2832" y="2744"/>
              <a:ext cx="184" cy="1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7" name="Line 58"/>
            <p:cNvSpPr>
              <a:spLocks noChangeShapeType="1"/>
            </p:cNvSpPr>
            <p:nvPr/>
          </p:nvSpPr>
          <p:spPr bwMode="auto">
            <a:xfrm flipH="1" flipV="1">
              <a:off x="2832" y="2744"/>
              <a:ext cx="184" cy="1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81572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  <p:bldP spid="107587" grpId="0" animBg="1" autoUpdateAnimBg="0"/>
      <p:bldP spid="107588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Sequence Diagram Properties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UML sequence diagram represent </a:t>
            </a:r>
            <a:r>
              <a:rPr lang="en-US" altLang="en-US" i="1" dirty="0" smtClean="0">
                <a:solidFill>
                  <a:srgbClr val="C00000"/>
                </a:solidFill>
              </a:rPr>
              <a:t>behavior </a:t>
            </a:r>
            <a:r>
              <a:rPr lang="en-US" altLang="en-US" i="1" dirty="0" smtClean="0">
                <a:solidFill>
                  <a:schemeClr val="tx1"/>
                </a:solidFill>
              </a:rPr>
              <a:t>in terms of </a:t>
            </a:r>
            <a:r>
              <a:rPr lang="en-US" altLang="en-US" i="1" dirty="0" smtClean="0">
                <a:solidFill>
                  <a:srgbClr val="C00000"/>
                </a:solidFill>
              </a:rPr>
              <a:t>interactions</a:t>
            </a:r>
          </a:p>
          <a:p>
            <a:r>
              <a:rPr lang="en-US" altLang="en-US" dirty="0" smtClean="0"/>
              <a:t>Useful to </a:t>
            </a:r>
            <a:r>
              <a:rPr lang="en-US" altLang="en-US" dirty="0" smtClean="0">
                <a:solidFill>
                  <a:srgbClr val="C00000"/>
                </a:solidFill>
              </a:rPr>
              <a:t>identify or find missing objects</a:t>
            </a:r>
          </a:p>
          <a:p>
            <a:r>
              <a:rPr lang="en-US" altLang="en-US" dirty="0" smtClean="0">
                <a:solidFill>
                  <a:srgbClr val="C00000"/>
                </a:solidFill>
              </a:rPr>
              <a:t>Time consuming </a:t>
            </a:r>
            <a:r>
              <a:rPr lang="en-US" altLang="en-US" dirty="0" smtClean="0"/>
              <a:t>to build, </a:t>
            </a:r>
            <a:r>
              <a:rPr lang="en-US" altLang="en-US" dirty="0" smtClean="0">
                <a:solidFill>
                  <a:srgbClr val="C00000"/>
                </a:solidFill>
              </a:rPr>
              <a:t>but worth </a:t>
            </a:r>
            <a:r>
              <a:rPr lang="en-US" altLang="en-US" dirty="0" smtClean="0"/>
              <a:t>the investment</a:t>
            </a:r>
          </a:p>
          <a:p>
            <a:r>
              <a:rPr lang="en-US" altLang="en-US" dirty="0" smtClean="0"/>
              <a:t>Complement the class diagrams (which represent structure).</a:t>
            </a:r>
          </a:p>
        </p:txBody>
      </p:sp>
    </p:spTree>
    <p:extLst>
      <p:ext uri="{BB962C8B-B14F-4D97-AF65-F5344CB8AC3E}">
        <p14:creationId xmlns:p14="http://schemas.microsoft.com/office/powerpoint/2010/main" val="201961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UML Use Case Diagrams</a:t>
            </a:r>
            <a:br>
              <a:rPr lang="en-US" altLang="en-US" dirty="0" smtClean="0"/>
            </a:br>
            <a:r>
              <a:rPr lang="en-US" altLang="en-US" sz="1800" dirty="0">
                <a:solidFill>
                  <a:srgbClr val="FF0000"/>
                </a:solidFill>
                <a:ea typeface="ＭＳ Ｐゴシック" charset="-128"/>
              </a:rPr>
              <a:t>3 Important Terms</a:t>
            </a:r>
            <a:endParaRPr lang="en-US" altLang="en-US" sz="1800" dirty="0" smtClean="0">
              <a:solidFill>
                <a:srgbClr val="FF0000"/>
              </a:solidFill>
            </a:endParaRPr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071938" y="2794000"/>
            <a:ext cx="4478337" cy="804862"/>
          </a:xfrm>
        </p:spPr>
        <p:txBody>
          <a:bodyPr/>
          <a:lstStyle/>
          <a:p>
            <a:pPr>
              <a:buFont typeface="Times" charset="0"/>
              <a:buNone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altLang="en-US" sz="2000" b="1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Actor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represents </a:t>
            </a:r>
            <a:r>
              <a:rPr lang="en-US" alt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role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that is, a type of user of the system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42913" y="2025649"/>
            <a:ext cx="1195388" cy="1682749"/>
            <a:chOff x="517" y="1105"/>
            <a:chExt cx="753" cy="1060"/>
          </a:xfrm>
        </p:grpSpPr>
        <p:grpSp>
          <p:nvGrpSpPr>
            <p:cNvPr id="30733" name="Group 17"/>
            <p:cNvGrpSpPr>
              <a:grpSpLocks/>
            </p:cNvGrpSpPr>
            <p:nvPr/>
          </p:nvGrpSpPr>
          <p:grpSpPr bwMode="auto">
            <a:xfrm>
              <a:off x="825" y="1105"/>
              <a:ext cx="445" cy="783"/>
              <a:chOff x="659" y="1833"/>
              <a:chExt cx="299" cy="526"/>
            </a:xfrm>
          </p:grpSpPr>
          <p:sp>
            <p:nvSpPr>
              <p:cNvPr id="30735" name="Freeform 6"/>
              <p:cNvSpPr>
                <a:spLocks/>
              </p:cNvSpPr>
              <p:nvPr/>
            </p:nvSpPr>
            <p:spPr bwMode="auto">
              <a:xfrm>
                <a:off x="659" y="1941"/>
                <a:ext cx="143" cy="418"/>
              </a:xfrm>
              <a:custGeom>
                <a:avLst/>
                <a:gdLst>
                  <a:gd name="T0" fmla="*/ 143 w 143"/>
                  <a:gd name="T1" fmla="*/ 0 h 418"/>
                  <a:gd name="T2" fmla="*/ 143 w 143"/>
                  <a:gd name="T3" fmla="*/ 263 h 418"/>
                  <a:gd name="T4" fmla="*/ 0 w 143"/>
                  <a:gd name="T5" fmla="*/ 418 h 418"/>
                  <a:gd name="T6" fmla="*/ 0 60000 65536"/>
                  <a:gd name="T7" fmla="*/ 0 60000 65536"/>
                  <a:gd name="T8" fmla="*/ 0 60000 65536"/>
                  <a:gd name="T9" fmla="*/ 0 w 143"/>
                  <a:gd name="T10" fmla="*/ 0 h 418"/>
                  <a:gd name="T11" fmla="*/ 143 w 143"/>
                  <a:gd name="T12" fmla="*/ 418 h 4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3" h="418">
                    <a:moveTo>
                      <a:pt x="143" y="0"/>
                    </a:moveTo>
                    <a:lnTo>
                      <a:pt x="143" y="263"/>
                    </a:lnTo>
                    <a:lnTo>
                      <a:pt x="0" y="41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736" name="Line 7"/>
              <p:cNvSpPr>
                <a:spLocks noChangeShapeType="1"/>
              </p:cNvSpPr>
              <p:nvPr/>
            </p:nvSpPr>
            <p:spPr bwMode="auto">
              <a:xfrm>
                <a:off x="802" y="2204"/>
                <a:ext cx="156" cy="1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7" name="Line 8"/>
              <p:cNvSpPr>
                <a:spLocks noChangeShapeType="1"/>
              </p:cNvSpPr>
              <p:nvPr/>
            </p:nvSpPr>
            <p:spPr bwMode="auto">
              <a:xfrm>
                <a:off x="659" y="2060"/>
                <a:ext cx="29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8" name="Oval 9"/>
              <p:cNvSpPr>
                <a:spLocks noChangeArrowheads="1"/>
              </p:cNvSpPr>
              <p:nvPr/>
            </p:nvSpPr>
            <p:spPr bwMode="auto">
              <a:xfrm>
                <a:off x="731" y="1833"/>
                <a:ext cx="155" cy="15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30734" name="Rectangle 10"/>
            <p:cNvSpPr>
              <a:spLocks noChangeArrowheads="1"/>
            </p:cNvSpPr>
            <p:nvPr/>
          </p:nvSpPr>
          <p:spPr bwMode="auto">
            <a:xfrm>
              <a:off x="517" y="1932"/>
              <a:ext cx="7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dirty="0" smtClean="0">
                  <a:solidFill>
                    <a:srgbClr val="000000"/>
                  </a:solidFill>
                  <a:latin typeface="Courier" charset="0"/>
                </a:rPr>
                <a:t>Student</a:t>
              </a:r>
              <a:endParaRPr lang="en-US" altLang="en-US" b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092200" y="3767137"/>
            <a:ext cx="2252663" cy="1798638"/>
            <a:chOff x="1358" y="2283"/>
            <a:chExt cx="1419" cy="1133"/>
          </a:xfrm>
        </p:grpSpPr>
        <p:grpSp>
          <p:nvGrpSpPr>
            <p:cNvPr id="30729" name="Group 15"/>
            <p:cNvGrpSpPr>
              <a:grpSpLocks/>
            </p:cNvGrpSpPr>
            <p:nvPr/>
          </p:nvGrpSpPr>
          <p:grpSpPr bwMode="auto">
            <a:xfrm>
              <a:off x="1468" y="2678"/>
              <a:ext cx="1309" cy="738"/>
              <a:chOff x="2212" y="1949"/>
              <a:chExt cx="880" cy="497"/>
            </a:xfrm>
          </p:grpSpPr>
          <p:sp>
            <p:nvSpPr>
              <p:cNvPr id="30731" name="Oval 12"/>
              <p:cNvSpPr>
                <a:spLocks noChangeArrowheads="1"/>
              </p:cNvSpPr>
              <p:nvPr/>
            </p:nvSpPr>
            <p:spPr bwMode="auto">
              <a:xfrm>
                <a:off x="2339" y="1949"/>
                <a:ext cx="753" cy="322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732" name="Rectangle 13"/>
              <p:cNvSpPr>
                <a:spLocks noChangeArrowheads="1"/>
              </p:cNvSpPr>
              <p:nvPr/>
            </p:nvSpPr>
            <p:spPr bwMode="auto">
              <a:xfrm>
                <a:off x="2212" y="2289"/>
                <a:ext cx="84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en-US" dirty="0" err="1" smtClean="0">
                    <a:solidFill>
                      <a:srgbClr val="000000"/>
                    </a:solidFill>
                    <a:latin typeface="Courier" charset="0"/>
                  </a:rPr>
                  <a:t>DoHomework</a:t>
                </a:r>
                <a:endParaRPr lang="en-US" altLang="en-US" b="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730" name="Line 14"/>
            <p:cNvSpPr>
              <a:spLocks noChangeShapeType="1"/>
            </p:cNvSpPr>
            <p:nvPr/>
          </p:nvSpPr>
          <p:spPr bwMode="auto">
            <a:xfrm>
              <a:off x="1358" y="2283"/>
              <a:ext cx="367" cy="3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229" name="Rectangle 21"/>
          <p:cNvSpPr>
            <a:spLocks noChangeArrowheads="1"/>
          </p:cNvSpPr>
          <p:nvPr/>
        </p:nvSpPr>
        <p:spPr bwMode="auto">
          <a:xfrm>
            <a:off x="2654300" y="1241425"/>
            <a:ext cx="605790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>
              <a:buFont typeface="Times" charset="0"/>
              <a:buNone/>
            </a:pPr>
            <a:r>
              <a:rPr lang="en-US" altLang="en-US" b="0" dirty="0">
                <a:solidFill>
                  <a:schemeClr val="tx1"/>
                </a:solidFill>
                <a:latin typeface="Verdana" charset="0"/>
              </a:rPr>
              <a:t>Used during </a:t>
            </a:r>
            <a:r>
              <a:rPr lang="en-US" altLang="en-US" b="0" dirty="0">
                <a:solidFill>
                  <a:srgbClr val="C00000"/>
                </a:solidFill>
                <a:latin typeface="Verdana" charset="0"/>
              </a:rPr>
              <a:t>requirements elicitation and analysis</a:t>
            </a:r>
            <a:r>
              <a:rPr lang="en-US" altLang="en-US" b="0" dirty="0">
                <a:solidFill>
                  <a:schemeClr val="tx1"/>
                </a:solidFill>
                <a:latin typeface="Verdana" charset="0"/>
              </a:rPr>
              <a:t> to represent </a:t>
            </a:r>
            <a:r>
              <a:rPr lang="en-US" altLang="en-US" b="0" dirty="0">
                <a:solidFill>
                  <a:srgbClr val="C00000"/>
                </a:solidFill>
                <a:latin typeface="Verdana" charset="0"/>
              </a:rPr>
              <a:t>external behavior</a:t>
            </a:r>
            <a:r>
              <a:rPr lang="en-US" altLang="en-US" b="0" dirty="0">
                <a:solidFill>
                  <a:schemeClr val="tx1"/>
                </a:solidFill>
                <a:latin typeface="Verdana" charset="0"/>
              </a:rPr>
              <a:t> (“visible from the outside of the system”)</a:t>
            </a:r>
          </a:p>
        </p:txBody>
      </p:sp>
      <p:sp>
        <p:nvSpPr>
          <p:cNvPr id="94230" name="Rectangle 22"/>
          <p:cNvSpPr>
            <a:spLocks noChangeArrowheads="1"/>
          </p:cNvSpPr>
          <p:nvPr/>
        </p:nvSpPr>
        <p:spPr bwMode="auto">
          <a:xfrm>
            <a:off x="3940175" y="4648200"/>
            <a:ext cx="4911725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>
              <a:buFont typeface="Times" charset="0"/>
              <a:buNone/>
            </a:pPr>
            <a:r>
              <a:rPr lang="en-US" altLang="en-US" sz="2000" i="1" dirty="0">
                <a:solidFill>
                  <a:srgbClr val="C00000"/>
                </a:solidFill>
                <a:latin typeface="Verdana" charset="0"/>
              </a:rPr>
              <a:t>Use case model</a:t>
            </a:r>
            <a:r>
              <a:rPr lang="en-US" altLang="en-US" sz="2000" b="0" dirty="0">
                <a:solidFill>
                  <a:srgbClr val="C00000"/>
                </a:solidFill>
                <a:latin typeface="Verdana" charset="0"/>
              </a:rPr>
              <a:t>:</a:t>
            </a:r>
          </a:p>
          <a:p>
            <a:pPr lvl="1" algn="l">
              <a:buFont typeface="Times" charset="0"/>
              <a:buNone/>
            </a:pPr>
            <a:r>
              <a:rPr lang="en-US" altLang="en-US" sz="2000" b="0" dirty="0">
                <a:solidFill>
                  <a:schemeClr val="tx1"/>
                </a:solidFill>
                <a:latin typeface="Verdana" charset="0"/>
              </a:rPr>
              <a:t>The </a:t>
            </a:r>
            <a:r>
              <a:rPr lang="en-US" altLang="en-US" sz="2000" b="0" dirty="0">
                <a:solidFill>
                  <a:srgbClr val="C00000"/>
                </a:solidFill>
                <a:latin typeface="Verdana" charset="0"/>
              </a:rPr>
              <a:t>set of all use cases </a:t>
            </a:r>
            <a:r>
              <a:rPr lang="en-US" altLang="en-US" sz="2000" b="0" dirty="0">
                <a:solidFill>
                  <a:schemeClr val="tx1"/>
                </a:solidFill>
                <a:latin typeface="Verdana" charset="0"/>
              </a:rPr>
              <a:t>that completely describe the functionality of the  system.</a:t>
            </a:r>
          </a:p>
        </p:txBody>
      </p:sp>
      <p:sp>
        <p:nvSpPr>
          <p:cNvPr id="94231" name="Rectangle 23"/>
          <p:cNvSpPr>
            <a:spLocks noChangeArrowheads="1"/>
          </p:cNvSpPr>
          <p:nvPr/>
        </p:nvSpPr>
        <p:spPr bwMode="auto">
          <a:xfrm>
            <a:off x="4000500" y="3586162"/>
            <a:ext cx="48704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>
              <a:buFont typeface="Times" charset="0"/>
              <a:buNone/>
            </a:pPr>
            <a:r>
              <a:rPr lang="en-US" altLang="en-US" sz="2000" b="0" dirty="0">
                <a:solidFill>
                  <a:schemeClr val="tx1"/>
                </a:solidFill>
                <a:latin typeface="Verdana" charset="0"/>
              </a:rPr>
              <a:t>A </a:t>
            </a:r>
            <a:r>
              <a:rPr lang="en-US" altLang="en-US" sz="2000" i="1" dirty="0">
                <a:solidFill>
                  <a:srgbClr val="C00000"/>
                </a:solidFill>
                <a:latin typeface="Verdana" charset="0"/>
              </a:rPr>
              <a:t>use case</a:t>
            </a:r>
            <a:r>
              <a:rPr lang="en-US" altLang="en-US" sz="2000" b="0" dirty="0">
                <a:solidFill>
                  <a:srgbClr val="C00000"/>
                </a:solidFill>
                <a:latin typeface="Verdana" charset="0"/>
              </a:rPr>
              <a:t> </a:t>
            </a:r>
            <a:r>
              <a:rPr lang="en-US" altLang="en-US" sz="2000" b="0" dirty="0">
                <a:solidFill>
                  <a:schemeClr val="tx1"/>
                </a:solidFill>
                <a:latin typeface="Verdana" charset="0"/>
              </a:rPr>
              <a:t>represents a </a:t>
            </a:r>
            <a:r>
              <a:rPr lang="en-US" altLang="en-US" sz="2000" b="0" dirty="0">
                <a:solidFill>
                  <a:srgbClr val="C00000"/>
                </a:solidFill>
                <a:latin typeface="Verdana" charset="0"/>
              </a:rPr>
              <a:t>class of functionality</a:t>
            </a:r>
            <a:r>
              <a:rPr lang="en-US" altLang="en-US" sz="2000" b="0" dirty="0">
                <a:solidFill>
                  <a:schemeClr val="tx1"/>
                </a:solidFill>
                <a:latin typeface="Verdana" charset="0"/>
              </a:rPr>
              <a:t> provided by the system</a:t>
            </a:r>
          </a:p>
        </p:txBody>
      </p:sp>
    </p:spTree>
    <p:extLst>
      <p:ext uri="{BB962C8B-B14F-4D97-AF65-F5344CB8AC3E}">
        <p14:creationId xmlns:p14="http://schemas.microsoft.com/office/powerpoint/2010/main" val="146418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build="p" autoUpdateAnimBg="0"/>
      <p:bldP spid="94229" grpId="0" build="p" autoUpdateAnimBg="0"/>
      <p:bldP spid="94230" grpId="0" build="p" autoUpdateAnimBg="0"/>
      <p:bldP spid="94231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Activity Diagrams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55000" cy="2806700"/>
          </a:xfrm>
        </p:spPr>
        <p:txBody>
          <a:bodyPr/>
          <a:lstStyle/>
          <a:p>
            <a:r>
              <a:rPr lang="en-US" altLang="en-US" dirty="0" smtClean="0"/>
              <a:t>An activity diagram is a special case of a state chart diagram </a:t>
            </a:r>
          </a:p>
          <a:p>
            <a:r>
              <a:rPr lang="en-US" altLang="en-US" dirty="0" smtClean="0"/>
              <a:t>The </a:t>
            </a:r>
            <a:r>
              <a:rPr lang="en-US" altLang="en-US" dirty="0" smtClean="0">
                <a:solidFill>
                  <a:srgbClr val="C00000"/>
                </a:solidFill>
              </a:rPr>
              <a:t>states are activities </a:t>
            </a:r>
            <a:r>
              <a:rPr lang="en-US" altLang="en-US" dirty="0" smtClean="0"/>
              <a:t>(“functions”) </a:t>
            </a:r>
          </a:p>
          <a:p>
            <a:r>
              <a:rPr lang="en-US" altLang="en-US" dirty="0" smtClean="0"/>
              <a:t>An </a:t>
            </a:r>
            <a:r>
              <a:rPr lang="en-US" altLang="en-US" dirty="0" smtClean="0">
                <a:solidFill>
                  <a:srgbClr val="C00000"/>
                </a:solidFill>
              </a:rPr>
              <a:t>activity diagram is useful to depict the </a:t>
            </a:r>
            <a:r>
              <a:rPr lang="en-US" altLang="en-US" b="1" dirty="0" smtClean="0">
                <a:solidFill>
                  <a:srgbClr val="C00000"/>
                </a:solidFill>
              </a:rPr>
              <a:t>workflow</a:t>
            </a:r>
            <a:r>
              <a:rPr lang="en-US" altLang="en-US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/>
              <a:t>in a system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533400" y="4267200"/>
            <a:ext cx="7632700" cy="811213"/>
            <a:chOff x="336" y="2688"/>
            <a:chExt cx="4808" cy="511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36" y="2688"/>
              <a:ext cx="4808" cy="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342" y="2694"/>
              <a:ext cx="1098" cy="499"/>
            </a:xfrm>
            <a:prstGeom prst="roundRect">
              <a:avLst>
                <a:gd name="adj" fmla="val 4500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655" y="2777"/>
              <a:ext cx="8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" charset="0"/>
                  <a:cs typeface="Arial" pitchFamily="34" charset="0"/>
                </a:rPr>
                <a:t>Handle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578" y="2905"/>
              <a:ext cx="10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" charset="0"/>
                  <a:cs typeface="Arial" pitchFamily="34" charset="0"/>
                </a:rPr>
                <a:t>Incident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2191" y="2694"/>
              <a:ext cx="1098" cy="499"/>
            </a:xfrm>
            <a:prstGeom prst="roundRect">
              <a:avLst>
                <a:gd name="adj" fmla="val 4500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2428" y="2777"/>
              <a:ext cx="10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" charset="0"/>
                  <a:cs typeface="Arial" pitchFamily="34" charset="0"/>
                </a:rPr>
                <a:t>Document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2428" y="2905"/>
              <a:ext cx="10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" charset="0"/>
                  <a:cs typeface="Arial" pitchFamily="34" charset="0"/>
                </a:rPr>
                <a:t>Incident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AutoShape 11"/>
            <p:cNvSpPr>
              <a:spLocks noChangeArrowheads="1"/>
            </p:cNvSpPr>
            <p:nvPr/>
          </p:nvSpPr>
          <p:spPr bwMode="auto">
            <a:xfrm>
              <a:off x="4040" y="2694"/>
              <a:ext cx="1098" cy="499"/>
            </a:xfrm>
            <a:prstGeom prst="roundRect">
              <a:avLst>
                <a:gd name="adj" fmla="val 4500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4315" y="2777"/>
              <a:ext cx="9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" charset="0"/>
                  <a:cs typeface="Arial" pitchFamily="34" charset="0"/>
                </a:rPr>
                <a:t>Archive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4277" y="2905"/>
              <a:ext cx="10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" charset="0"/>
                  <a:cs typeface="Arial" pitchFamily="34" charset="0"/>
                </a:rPr>
                <a:t>Incident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2045" y="2944"/>
              <a:ext cx="140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2058" y="2905"/>
              <a:ext cx="127" cy="77"/>
            </a:xfrm>
            <a:custGeom>
              <a:avLst/>
              <a:gdLst>
                <a:gd name="T0" fmla="*/ 0 w 127"/>
                <a:gd name="T1" fmla="*/ 0 h 77"/>
                <a:gd name="T2" fmla="*/ 127 w 127"/>
                <a:gd name="T3" fmla="*/ 39 h 77"/>
                <a:gd name="T4" fmla="*/ 0 w 127"/>
                <a:gd name="T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77">
                  <a:moveTo>
                    <a:pt x="0" y="0"/>
                  </a:moveTo>
                  <a:lnTo>
                    <a:pt x="127" y="39"/>
                  </a:lnTo>
                  <a:lnTo>
                    <a:pt x="0" y="77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1433" y="2944"/>
              <a:ext cx="612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3881" y="2956"/>
              <a:ext cx="141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3894" y="2918"/>
              <a:ext cx="128" cy="77"/>
            </a:xfrm>
            <a:custGeom>
              <a:avLst/>
              <a:gdLst>
                <a:gd name="T0" fmla="*/ 0 w 128"/>
                <a:gd name="T1" fmla="*/ 0 h 77"/>
                <a:gd name="T2" fmla="*/ 128 w 128"/>
                <a:gd name="T3" fmla="*/ 38 h 77"/>
                <a:gd name="T4" fmla="*/ 0 w 128"/>
                <a:gd name="T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" h="77">
                  <a:moveTo>
                    <a:pt x="0" y="0"/>
                  </a:moveTo>
                  <a:lnTo>
                    <a:pt x="128" y="38"/>
                  </a:lnTo>
                  <a:lnTo>
                    <a:pt x="0" y="77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3282" y="2956"/>
              <a:ext cx="599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390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Activity Diagrams allow to model Decisions</a:t>
            </a:r>
          </a:p>
        </p:txBody>
      </p:sp>
      <p:grpSp>
        <p:nvGrpSpPr>
          <p:cNvPr id="102408" name="Group 102407"/>
          <p:cNvGrpSpPr/>
          <p:nvPr/>
        </p:nvGrpSpPr>
        <p:grpSpPr>
          <a:xfrm>
            <a:off x="625475" y="1499734"/>
            <a:ext cx="8199438" cy="4353379"/>
            <a:chOff x="625475" y="1499734"/>
            <a:chExt cx="8199438" cy="4353379"/>
          </a:xfrm>
        </p:grpSpPr>
        <p:sp>
          <p:nvSpPr>
            <p:cNvPr id="171017" name="AutoShape 9"/>
            <p:cNvSpPr>
              <a:spLocks noChangeArrowheads="1"/>
            </p:cNvSpPr>
            <p:nvPr/>
          </p:nvSpPr>
          <p:spPr bwMode="auto">
            <a:xfrm>
              <a:off x="3716338" y="1499734"/>
              <a:ext cx="2600325" cy="611188"/>
            </a:xfrm>
            <a:prstGeom prst="wedgeRoundRectCallout">
              <a:avLst>
                <a:gd name="adj1" fmla="val -60319"/>
                <a:gd name="adj2" fmla="val 144806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b="0" dirty="0">
                  <a:solidFill>
                    <a:srgbClr val="C00000"/>
                  </a:solidFill>
                </a:rPr>
                <a:t>Decision</a:t>
              </a: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 bwMode="auto">
            <a:xfrm>
              <a:off x="625475" y="2379663"/>
              <a:ext cx="8199438" cy="3473450"/>
              <a:chOff x="394" y="1499"/>
              <a:chExt cx="5165" cy="2188"/>
            </a:xfrm>
          </p:grpSpPr>
          <p:sp>
            <p:nvSpPr>
              <p:cNvPr id="3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394" y="1499"/>
                <a:ext cx="5165" cy="2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" name="AutoShape 5"/>
              <p:cNvSpPr>
                <a:spLocks noChangeArrowheads="1"/>
              </p:cNvSpPr>
              <p:nvPr/>
            </p:nvSpPr>
            <p:spPr bwMode="auto">
              <a:xfrm>
                <a:off x="400" y="1531"/>
                <a:ext cx="1114" cy="506"/>
              </a:xfrm>
              <a:prstGeom prst="roundRect">
                <a:avLst>
                  <a:gd name="adj" fmla="val 45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Rectangle 6"/>
              <p:cNvSpPr>
                <a:spLocks noChangeArrowheads="1"/>
              </p:cNvSpPr>
              <p:nvPr/>
            </p:nvSpPr>
            <p:spPr bwMode="auto">
              <a:xfrm>
                <a:off x="795" y="1616"/>
                <a:ext cx="583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" charset="0"/>
                    <a:cs typeface="Arial" pitchFamily="34" charset="0"/>
                  </a:rPr>
                  <a:t>Open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640" y="1745"/>
                <a:ext cx="1049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" charset="0"/>
                    <a:cs typeface="Arial" pitchFamily="34" charset="0"/>
                  </a:rPr>
                  <a:t>Incident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" name="AutoShape 8"/>
              <p:cNvSpPr>
                <a:spLocks noChangeArrowheads="1"/>
              </p:cNvSpPr>
              <p:nvPr/>
            </p:nvSpPr>
            <p:spPr bwMode="auto">
              <a:xfrm>
                <a:off x="1682" y="3175"/>
                <a:ext cx="1114" cy="506"/>
              </a:xfrm>
              <a:prstGeom prst="roundRect">
                <a:avLst>
                  <a:gd name="adj" fmla="val 45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1999" y="3260"/>
                <a:ext cx="816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" charset="0"/>
                    <a:cs typeface="Arial" pitchFamily="34" charset="0"/>
                  </a:rPr>
                  <a:t>Notify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" name="Rectangle 10"/>
              <p:cNvSpPr>
                <a:spLocks noChangeArrowheads="1"/>
              </p:cNvSpPr>
              <p:nvPr/>
            </p:nvSpPr>
            <p:spPr bwMode="auto">
              <a:xfrm>
                <a:off x="1766" y="3390"/>
                <a:ext cx="1515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" charset="0"/>
                    <a:cs typeface="Arial" pitchFamily="34" charset="0"/>
                  </a:rPr>
                  <a:t>Police Chief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AutoShape 11"/>
              <p:cNvSpPr>
                <a:spLocks noChangeArrowheads="1"/>
              </p:cNvSpPr>
              <p:nvPr/>
            </p:nvSpPr>
            <p:spPr bwMode="auto">
              <a:xfrm>
                <a:off x="2989" y="2605"/>
                <a:ext cx="1114" cy="506"/>
              </a:xfrm>
              <a:prstGeom prst="roundRect">
                <a:avLst>
                  <a:gd name="adj" fmla="val 45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12"/>
              <p:cNvSpPr>
                <a:spLocks noChangeArrowheads="1"/>
              </p:cNvSpPr>
              <p:nvPr/>
            </p:nvSpPr>
            <p:spPr bwMode="auto">
              <a:xfrm>
                <a:off x="3307" y="2691"/>
                <a:ext cx="816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" charset="0"/>
                    <a:cs typeface="Arial" pitchFamily="34" charset="0"/>
                  </a:rPr>
                  <a:t>Notify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/>
            </p:nvSpPr>
            <p:spPr bwMode="auto">
              <a:xfrm>
                <a:off x="3151" y="2820"/>
                <a:ext cx="128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" charset="0"/>
                    <a:cs typeface="Arial" pitchFamily="34" charset="0"/>
                  </a:rPr>
                  <a:t>Fire Chief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Freeform 14"/>
              <p:cNvSpPr>
                <a:spLocks/>
              </p:cNvSpPr>
              <p:nvPr/>
            </p:nvSpPr>
            <p:spPr bwMode="auto">
              <a:xfrm>
                <a:off x="2051" y="1706"/>
                <a:ext cx="259" cy="130"/>
              </a:xfrm>
              <a:custGeom>
                <a:avLst/>
                <a:gdLst>
                  <a:gd name="T0" fmla="*/ 0 w 259"/>
                  <a:gd name="T1" fmla="*/ 65 h 130"/>
                  <a:gd name="T2" fmla="*/ 129 w 259"/>
                  <a:gd name="T3" fmla="*/ 0 h 130"/>
                  <a:gd name="T4" fmla="*/ 259 w 259"/>
                  <a:gd name="T5" fmla="*/ 65 h 130"/>
                  <a:gd name="T6" fmla="*/ 129 w 259"/>
                  <a:gd name="T7" fmla="*/ 130 h 130"/>
                  <a:gd name="T8" fmla="*/ 0 w 259"/>
                  <a:gd name="T9" fmla="*/ 65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130">
                    <a:moveTo>
                      <a:pt x="0" y="65"/>
                    </a:moveTo>
                    <a:lnTo>
                      <a:pt x="129" y="0"/>
                    </a:lnTo>
                    <a:lnTo>
                      <a:pt x="259" y="65"/>
                    </a:lnTo>
                    <a:lnTo>
                      <a:pt x="129" y="130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AutoShape 15"/>
              <p:cNvSpPr>
                <a:spLocks noChangeArrowheads="1"/>
              </p:cNvSpPr>
              <p:nvPr/>
            </p:nvSpPr>
            <p:spPr bwMode="auto">
              <a:xfrm>
                <a:off x="4439" y="1531"/>
                <a:ext cx="1114" cy="506"/>
              </a:xfrm>
              <a:prstGeom prst="roundRect">
                <a:avLst>
                  <a:gd name="adj" fmla="val 45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6"/>
              <p:cNvSpPr>
                <a:spLocks noChangeArrowheads="1"/>
              </p:cNvSpPr>
              <p:nvPr/>
            </p:nvSpPr>
            <p:spPr bwMode="auto">
              <a:xfrm>
                <a:off x="4679" y="1616"/>
                <a:ext cx="1049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" charset="0"/>
                    <a:cs typeface="Arial" pitchFamily="34" charset="0"/>
                  </a:rPr>
                  <a:t>Allocate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Rectangle 17"/>
              <p:cNvSpPr>
                <a:spLocks noChangeArrowheads="1"/>
              </p:cNvSpPr>
              <p:nvPr/>
            </p:nvSpPr>
            <p:spPr bwMode="auto">
              <a:xfrm>
                <a:off x="4640" y="1745"/>
                <a:ext cx="1165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" charset="0"/>
                    <a:cs typeface="Arial" pitchFamily="34" charset="0"/>
                  </a:rPr>
                  <a:t>Resources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" name="Line 18"/>
              <p:cNvSpPr>
                <a:spLocks noChangeShapeType="1"/>
              </p:cNvSpPr>
              <p:nvPr/>
            </p:nvSpPr>
            <p:spPr bwMode="auto">
              <a:xfrm>
                <a:off x="1896" y="1784"/>
                <a:ext cx="142" cy="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9"/>
              <p:cNvSpPr>
                <a:spLocks/>
              </p:cNvSpPr>
              <p:nvPr/>
            </p:nvSpPr>
            <p:spPr bwMode="auto">
              <a:xfrm>
                <a:off x="1909" y="1745"/>
                <a:ext cx="129" cy="78"/>
              </a:xfrm>
              <a:custGeom>
                <a:avLst/>
                <a:gdLst>
                  <a:gd name="T0" fmla="*/ 0 w 129"/>
                  <a:gd name="T1" fmla="*/ 0 h 78"/>
                  <a:gd name="T2" fmla="*/ 129 w 129"/>
                  <a:gd name="T3" fmla="*/ 39 h 78"/>
                  <a:gd name="T4" fmla="*/ 0 w 129"/>
                  <a:gd name="T5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9" h="78">
                    <a:moveTo>
                      <a:pt x="0" y="0"/>
                    </a:moveTo>
                    <a:lnTo>
                      <a:pt x="129" y="39"/>
                    </a:lnTo>
                    <a:lnTo>
                      <a:pt x="0" y="78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Line 20"/>
              <p:cNvSpPr>
                <a:spLocks noChangeShapeType="1"/>
              </p:cNvSpPr>
              <p:nvPr/>
            </p:nvSpPr>
            <p:spPr bwMode="auto">
              <a:xfrm>
                <a:off x="1507" y="1784"/>
                <a:ext cx="389" cy="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Line 21"/>
              <p:cNvSpPr>
                <a:spLocks noChangeShapeType="1"/>
              </p:cNvSpPr>
              <p:nvPr/>
            </p:nvSpPr>
            <p:spPr bwMode="auto">
              <a:xfrm>
                <a:off x="4265" y="1771"/>
                <a:ext cx="142" cy="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2"/>
              <p:cNvSpPr>
                <a:spLocks/>
              </p:cNvSpPr>
              <p:nvPr/>
            </p:nvSpPr>
            <p:spPr bwMode="auto">
              <a:xfrm>
                <a:off x="4277" y="1732"/>
                <a:ext cx="130" cy="78"/>
              </a:xfrm>
              <a:custGeom>
                <a:avLst/>
                <a:gdLst>
                  <a:gd name="T0" fmla="*/ 0 w 130"/>
                  <a:gd name="T1" fmla="*/ 0 h 78"/>
                  <a:gd name="T2" fmla="*/ 130 w 130"/>
                  <a:gd name="T3" fmla="*/ 39 h 78"/>
                  <a:gd name="T4" fmla="*/ 0 w 130"/>
                  <a:gd name="T5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0" h="78">
                    <a:moveTo>
                      <a:pt x="0" y="0"/>
                    </a:moveTo>
                    <a:lnTo>
                      <a:pt x="130" y="39"/>
                    </a:lnTo>
                    <a:lnTo>
                      <a:pt x="0" y="78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Line 23"/>
              <p:cNvSpPr>
                <a:spLocks noChangeShapeType="1"/>
              </p:cNvSpPr>
              <p:nvPr/>
            </p:nvSpPr>
            <p:spPr bwMode="auto">
              <a:xfrm>
                <a:off x="2310" y="1771"/>
                <a:ext cx="1955" cy="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Line 24"/>
              <p:cNvSpPr>
                <a:spLocks noChangeShapeType="1"/>
              </p:cNvSpPr>
              <p:nvPr/>
            </p:nvSpPr>
            <p:spPr bwMode="auto">
              <a:xfrm>
                <a:off x="2180" y="3014"/>
                <a:ext cx="0" cy="142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5"/>
              <p:cNvSpPr>
                <a:spLocks/>
              </p:cNvSpPr>
              <p:nvPr/>
            </p:nvSpPr>
            <p:spPr bwMode="auto">
              <a:xfrm>
                <a:off x="2142" y="3027"/>
                <a:ext cx="77" cy="129"/>
              </a:xfrm>
              <a:custGeom>
                <a:avLst/>
                <a:gdLst>
                  <a:gd name="T0" fmla="*/ 77 w 77"/>
                  <a:gd name="T1" fmla="*/ 0 h 129"/>
                  <a:gd name="T2" fmla="*/ 38 w 77"/>
                  <a:gd name="T3" fmla="*/ 129 h 129"/>
                  <a:gd name="T4" fmla="*/ 0 w 77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" h="129">
                    <a:moveTo>
                      <a:pt x="77" y="0"/>
                    </a:moveTo>
                    <a:lnTo>
                      <a:pt x="38" y="129"/>
                    </a:lnTo>
                    <a:lnTo>
                      <a:pt x="0" y="0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Line 26"/>
              <p:cNvSpPr>
                <a:spLocks noChangeShapeType="1"/>
              </p:cNvSpPr>
              <p:nvPr/>
            </p:nvSpPr>
            <p:spPr bwMode="auto">
              <a:xfrm>
                <a:off x="2180" y="1836"/>
                <a:ext cx="0" cy="117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Line 27"/>
              <p:cNvSpPr>
                <a:spLocks noChangeShapeType="1"/>
              </p:cNvSpPr>
              <p:nvPr/>
            </p:nvSpPr>
            <p:spPr bwMode="auto">
              <a:xfrm>
                <a:off x="2983" y="2535"/>
                <a:ext cx="104" cy="9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8"/>
              <p:cNvSpPr>
                <a:spLocks/>
              </p:cNvSpPr>
              <p:nvPr/>
            </p:nvSpPr>
            <p:spPr bwMode="auto">
              <a:xfrm>
                <a:off x="2957" y="2509"/>
                <a:ext cx="130" cy="116"/>
              </a:xfrm>
              <a:custGeom>
                <a:avLst/>
                <a:gdLst>
                  <a:gd name="T0" fmla="*/ 65 w 130"/>
                  <a:gd name="T1" fmla="*/ 0 h 116"/>
                  <a:gd name="T2" fmla="*/ 130 w 130"/>
                  <a:gd name="T3" fmla="*/ 116 h 116"/>
                  <a:gd name="T4" fmla="*/ 0 w 130"/>
                  <a:gd name="T5" fmla="*/ 5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0" h="116">
                    <a:moveTo>
                      <a:pt x="65" y="0"/>
                    </a:moveTo>
                    <a:lnTo>
                      <a:pt x="130" y="116"/>
                    </a:lnTo>
                    <a:lnTo>
                      <a:pt x="0" y="52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Line 29"/>
              <p:cNvSpPr>
                <a:spLocks noChangeShapeType="1"/>
              </p:cNvSpPr>
              <p:nvPr/>
            </p:nvSpPr>
            <p:spPr bwMode="auto">
              <a:xfrm>
                <a:off x="2258" y="1810"/>
                <a:ext cx="725" cy="72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Line 30"/>
              <p:cNvSpPr>
                <a:spLocks noChangeShapeType="1"/>
              </p:cNvSpPr>
              <p:nvPr/>
            </p:nvSpPr>
            <p:spPr bwMode="auto">
              <a:xfrm flipV="1">
                <a:off x="4989" y="2043"/>
                <a:ext cx="0" cy="142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1"/>
              <p:cNvSpPr>
                <a:spLocks/>
              </p:cNvSpPr>
              <p:nvPr/>
            </p:nvSpPr>
            <p:spPr bwMode="auto">
              <a:xfrm>
                <a:off x="4951" y="2043"/>
                <a:ext cx="77" cy="129"/>
              </a:xfrm>
              <a:custGeom>
                <a:avLst/>
                <a:gdLst>
                  <a:gd name="T0" fmla="*/ 0 w 77"/>
                  <a:gd name="T1" fmla="*/ 129 h 129"/>
                  <a:gd name="T2" fmla="*/ 38 w 77"/>
                  <a:gd name="T3" fmla="*/ 0 h 129"/>
                  <a:gd name="T4" fmla="*/ 77 w 77"/>
                  <a:gd name="T5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" h="129">
                    <a:moveTo>
                      <a:pt x="0" y="129"/>
                    </a:moveTo>
                    <a:lnTo>
                      <a:pt x="38" y="0"/>
                    </a:lnTo>
                    <a:lnTo>
                      <a:pt x="77" y="129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"/>
              <p:cNvSpPr>
                <a:spLocks/>
              </p:cNvSpPr>
              <p:nvPr/>
            </p:nvSpPr>
            <p:spPr bwMode="auto">
              <a:xfrm>
                <a:off x="2789" y="2185"/>
                <a:ext cx="2200" cy="1243"/>
              </a:xfrm>
              <a:custGeom>
                <a:avLst/>
                <a:gdLst>
                  <a:gd name="T0" fmla="*/ 0 w 2200"/>
                  <a:gd name="T1" fmla="*/ 1243 h 1243"/>
                  <a:gd name="T2" fmla="*/ 2200 w 2200"/>
                  <a:gd name="T3" fmla="*/ 1243 h 1243"/>
                  <a:gd name="T4" fmla="*/ 2200 w 2200"/>
                  <a:gd name="T5" fmla="*/ 0 h 1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0" h="1243">
                    <a:moveTo>
                      <a:pt x="0" y="1243"/>
                    </a:moveTo>
                    <a:lnTo>
                      <a:pt x="2200" y="1243"/>
                    </a:lnTo>
                    <a:lnTo>
                      <a:pt x="2200" y="0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400" name="Line 33"/>
              <p:cNvSpPr>
                <a:spLocks noChangeShapeType="1"/>
              </p:cNvSpPr>
              <p:nvPr/>
            </p:nvSpPr>
            <p:spPr bwMode="auto">
              <a:xfrm flipV="1">
                <a:off x="4821" y="2043"/>
                <a:ext cx="0" cy="142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401" name="Freeform 34"/>
              <p:cNvSpPr>
                <a:spLocks/>
              </p:cNvSpPr>
              <p:nvPr/>
            </p:nvSpPr>
            <p:spPr bwMode="auto">
              <a:xfrm>
                <a:off x="4782" y="2043"/>
                <a:ext cx="78" cy="129"/>
              </a:xfrm>
              <a:custGeom>
                <a:avLst/>
                <a:gdLst>
                  <a:gd name="T0" fmla="*/ 0 w 78"/>
                  <a:gd name="T1" fmla="*/ 129 h 129"/>
                  <a:gd name="T2" fmla="*/ 39 w 78"/>
                  <a:gd name="T3" fmla="*/ 0 h 129"/>
                  <a:gd name="T4" fmla="*/ 78 w 78"/>
                  <a:gd name="T5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8" h="129">
                    <a:moveTo>
                      <a:pt x="0" y="129"/>
                    </a:moveTo>
                    <a:lnTo>
                      <a:pt x="39" y="0"/>
                    </a:lnTo>
                    <a:lnTo>
                      <a:pt x="78" y="129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404" name="Freeform 35"/>
              <p:cNvSpPr>
                <a:spLocks/>
              </p:cNvSpPr>
              <p:nvPr/>
            </p:nvSpPr>
            <p:spPr bwMode="auto">
              <a:xfrm>
                <a:off x="4096" y="2185"/>
                <a:ext cx="725" cy="673"/>
              </a:xfrm>
              <a:custGeom>
                <a:avLst/>
                <a:gdLst>
                  <a:gd name="T0" fmla="*/ 0 w 725"/>
                  <a:gd name="T1" fmla="*/ 673 h 673"/>
                  <a:gd name="T2" fmla="*/ 725 w 725"/>
                  <a:gd name="T3" fmla="*/ 673 h 673"/>
                  <a:gd name="T4" fmla="*/ 725 w 725"/>
                  <a:gd name="T5" fmla="*/ 0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5" h="673">
                    <a:moveTo>
                      <a:pt x="0" y="673"/>
                    </a:moveTo>
                    <a:lnTo>
                      <a:pt x="725" y="673"/>
                    </a:lnTo>
                    <a:lnTo>
                      <a:pt x="725" y="0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405" name="Rectangle 36"/>
              <p:cNvSpPr>
                <a:spLocks noChangeArrowheads="1"/>
              </p:cNvSpPr>
              <p:nvPr/>
            </p:nvSpPr>
            <p:spPr bwMode="auto">
              <a:xfrm>
                <a:off x="2815" y="2082"/>
                <a:ext cx="2563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" charset="0"/>
                    <a:cs typeface="Arial" pitchFamily="34" charset="0"/>
                  </a:rPr>
                  <a:t>[fire &amp; highPriority]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406" name="Rectangle 37"/>
              <p:cNvSpPr>
                <a:spLocks noChangeArrowheads="1"/>
              </p:cNvSpPr>
              <p:nvPr/>
            </p:nvSpPr>
            <p:spPr bwMode="auto">
              <a:xfrm>
                <a:off x="756" y="2432"/>
                <a:ext cx="3029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" charset="0"/>
                    <a:cs typeface="Arial" pitchFamily="34" charset="0"/>
                  </a:rPr>
                  <a:t>[not fire &amp; highPriority]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407" name="Rectangle 38"/>
              <p:cNvSpPr>
                <a:spLocks noChangeArrowheads="1"/>
              </p:cNvSpPr>
              <p:nvPr/>
            </p:nvSpPr>
            <p:spPr bwMode="auto">
              <a:xfrm>
                <a:off x="2439" y="1474"/>
                <a:ext cx="163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4572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9144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371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18288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" charset="0"/>
                    <a:cs typeface="Arial" pitchFamily="34" charset="0"/>
                  </a:rPr>
                  <a:t>[lowPriority]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024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title"/>
          </p:nvPr>
        </p:nvSpPr>
        <p:spPr>
          <a:xfrm>
            <a:off x="419100" y="222250"/>
            <a:ext cx="8724900" cy="863600"/>
          </a:xfrm>
        </p:spPr>
        <p:txBody>
          <a:bodyPr/>
          <a:lstStyle/>
          <a:p>
            <a:r>
              <a:rPr lang="en-US" altLang="en-US" smtClean="0"/>
              <a:t>Activity Diagrams can model Concurrency</a:t>
            </a:r>
          </a:p>
        </p:txBody>
      </p:sp>
      <p:sp>
        <p:nvSpPr>
          <p:cNvPr id="1044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82600" y="1352550"/>
            <a:ext cx="8255000" cy="1314450"/>
          </a:xfrm>
        </p:spPr>
        <p:txBody>
          <a:bodyPr/>
          <a:lstStyle/>
          <a:p>
            <a:r>
              <a:rPr lang="en-US" altLang="en-US" dirty="0" smtClean="0"/>
              <a:t>Synchronization of multiple activities </a:t>
            </a:r>
          </a:p>
          <a:p>
            <a:r>
              <a:rPr lang="en-US" altLang="en-US" dirty="0" smtClean="0"/>
              <a:t>Splitting the flow of control into multiple threads</a:t>
            </a:r>
          </a:p>
        </p:txBody>
      </p:sp>
      <p:grpSp>
        <p:nvGrpSpPr>
          <p:cNvPr id="104462" name="Group 104461"/>
          <p:cNvGrpSpPr/>
          <p:nvPr/>
        </p:nvGrpSpPr>
        <p:grpSpPr>
          <a:xfrm>
            <a:off x="466725" y="2946400"/>
            <a:ext cx="8467726" cy="3392851"/>
            <a:chOff x="466725" y="2946400"/>
            <a:chExt cx="8467726" cy="3392851"/>
          </a:xfrm>
        </p:grpSpPr>
        <p:sp>
          <p:nvSpPr>
            <p:cNvPr id="104453" name="AutoShape 9"/>
            <p:cNvSpPr>
              <a:spLocks noChangeArrowheads="1"/>
            </p:cNvSpPr>
            <p:nvPr/>
          </p:nvSpPr>
          <p:spPr bwMode="auto">
            <a:xfrm>
              <a:off x="6451600" y="3022600"/>
              <a:ext cx="2413000" cy="762000"/>
            </a:xfrm>
            <a:prstGeom prst="cloudCallout">
              <a:avLst>
                <a:gd name="adj1" fmla="val -47630"/>
                <a:gd name="adj2" fmla="val 122083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2000" dirty="0">
                  <a:solidFill>
                    <a:srgbClr val="C00000"/>
                  </a:solidFill>
                </a:rPr>
                <a:t>Synchronization</a:t>
              </a:r>
            </a:p>
          </p:txBody>
        </p:sp>
        <p:sp>
          <p:nvSpPr>
            <p:cNvPr id="104454" name="AutoShape 10"/>
            <p:cNvSpPr>
              <a:spLocks noChangeArrowheads="1"/>
            </p:cNvSpPr>
            <p:nvPr/>
          </p:nvSpPr>
          <p:spPr bwMode="auto">
            <a:xfrm>
              <a:off x="635000" y="2946400"/>
              <a:ext cx="2438400" cy="698500"/>
            </a:xfrm>
            <a:prstGeom prst="cloudCallout">
              <a:avLst>
                <a:gd name="adj1" fmla="val 37370"/>
                <a:gd name="adj2" fmla="val 161593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r>
                <a:rPr lang="en-US" altLang="en-US" sz="2000" dirty="0">
                  <a:solidFill>
                    <a:srgbClr val="C00000"/>
                  </a:solidFill>
                </a:rPr>
                <a:t>Splitting</a:t>
              </a:r>
              <a:endParaRPr lang="en-US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466725" y="3173776"/>
              <a:ext cx="8210550" cy="316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476250" y="4370751"/>
              <a:ext cx="1722438" cy="771525"/>
            </a:xfrm>
            <a:prstGeom prst="roundRect">
              <a:avLst>
                <a:gd name="adj" fmla="val 45000"/>
              </a:avLst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079500" y="4499339"/>
              <a:ext cx="890588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" charset="0"/>
                  <a:cs typeface="Arial" pitchFamily="34" charset="0"/>
                </a:rPr>
                <a:t>Open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842963" y="4697776"/>
              <a:ext cx="1601788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" charset="0"/>
                  <a:cs typeface="Arial" pitchFamily="34" charset="0"/>
                </a:rPr>
                <a:t>Incident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3819525" y="3202351"/>
              <a:ext cx="1701800" cy="773113"/>
            </a:xfrm>
            <a:prstGeom prst="roundRect">
              <a:avLst>
                <a:gd name="adj" fmla="val 4500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4186238" y="3311889"/>
              <a:ext cx="1601788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" charset="0"/>
                  <a:cs typeface="Arial" pitchFamily="34" charset="0"/>
                </a:rPr>
                <a:t>Allocate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4127500" y="3510326"/>
              <a:ext cx="1781175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" charset="0"/>
                  <a:cs typeface="Arial" pitchFamily="34" charset="0"/>
                </a:rPr>
                <a:t>Resources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AutoShape 11"/>
            <p:cNvSpPr>
              <a:spLocks noChangeArrowheads="1"/>
            </p:cNvSpPr>
            <p:nvPr/>
          </p:nvSpPr>
          <p:spPr bwMode="auto">
            <a:xfrm>
              <a:off x="3819525" y="4370751"/>
              <a:ext cx="1701800" cy="771525"/>
            </a:xfrm>
            <a:prstGeom prst="roundRect">
              <a:avLst>
                <a:gd name="adj" fmla="val 4500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4067175" y="4499339"/>
              <a:ext cx="1958975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" charset="0"/>
                  <a:cs typeface="Arial" pitchFamily="34" charset="0"/>
                </a:rPr>
                <a:t>Coordinate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4127500" y="4697776"/>
              <a:ext cx="1781175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" charset="0"/>
                  <a:cs typeface="Arial" pitchFamily="34" charset="0"/>
                </a:rPr>
                <a:t>Resources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AutoShape 14"/>
            <p:cNvSpPr>
              <a:spLocks noChangeArrowheads="1"/>
            </p:cNvSpPr>
            <p:nvPr/>
          </p:nvSpPr>
          <p:spPr bwMode="auto">
            <a:xfrm>
              <a:off x="3819525" y="5558201"/>
              <a:ext cx="1701800" cy="771525"/>
            </a:xfrm>
            <a:prstGeom prst="roundRect">
              <a:avLst>
                <a:gd name="adj" fmla="val 4500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4186238" y="5666151"/>
              <a:ext cx="1601788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" charset="0"/>
                  <a:cs typeface="Arial" pitchFamily="34" charset="0"/>
                </a:rPr>
                <a:t>Document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4186238" y="5864589"/>
              <a:ext cx="1601788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" charset="0"/>
                  <a:cs typeface="Arial" pitchFamily="34" charset="0"/>
                </a:rPr>
                <a:t>Incident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AutoShape 17"/>
            <p:cNvSpPr>
              <a:spLocks noChangeArrowheads="1"/>
            </p:cNvSpPr>
            <p:nvPr/>
          </p:nvSpPr>
          <p:spPr bwMode="auto">
            <a:xfrm>
              <a:off x="6945313" y="4370751"/>
              <a:ext cx="1722438" cy="771525"/>
            </a:xfrm>
            <a:prstGeom prst="roundRect">
              <a:avLst>
                <a:gd name="adj" fmla="val 45000"/>
              </a:avLst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7391400" y="4499339"/>
              <a:ext cx="1423988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" charset="0"/>
                  <a:cs typeface="Arial" pitchFamily="34" charset="0"/>
                </a:rPr>
                <a:t>Archive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7332663" y="4697776"/>
              <a:ext cx="1601788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" charset="0"/>
                  <a:cs typeface="Arial" pitchFamily="34" charset="0"/>
                </a:rPr>
                <a:t>Incident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2701925" y="4380276"/>
              <a:ext cx="79375" cy="7318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2711450" y="4389801"/>
              <a:ext cx="80963" cy="7334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6342063" y="4380276"/>
              <a:ext cx="79375" cy="7318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6351588" y="4389801"/>
              <a:ext cx="80963" cy="73342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3592513" y="4737464"/>
              <a:ext cx="2174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3613150" y="4677139"/>
              <a:ext cx="196850" cy="119063"/>
            </a:xfrm>
            <a:custGeom>
              <a:avLst/>
              <a:gdLst>
                <a:gd name="T0" fmla="*/ 0 w 124"/>
                <a:gd name="T1" fmla="*/ 0 h 75"/>
                <a:gd name="T2" fmla="*/ 124 w 124"/>
                <a:gd name="T3" fmla="*/ 38 h 75"/>
                <a:gd name="T4" fmla="*/ 0 w 124"/>
                <a:gd name="T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" h="75">
                  <a:moveTo>
                    <a:pt x="0" y="0"/>
                  </a:moveTo>
                  <a:lnTo>
                    <a:pt x="124" y="38"/>
                  </a:lnTo>
                  <a:lnTo>
                    <a:pt x="0" y="7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2801938" y="4737464"/>
              <a:ext cx="7905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6124575" y="4756514"/>
              <a:ext cx="2174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6145213" y="4697776"/>
              <a:ext cx="196850" cy="117475"/>
            </a:xfrm>
            <a:custGeom>
              <a:avLst/>
              <a:gdLst>
                <a:gd name="T0" fmla="*/ 0 w 124"/>
                <a:gd name="T1" fmla="*/ 0 h 74"/>
                <a:gd name="T2" fmla="*/ 124 w 124"/>
                <a:gd name="T3" fmla="*/ 37 h 74"/>
                <a:gd name="T4" fmla="*/ 0 w 124"/>
                <a:gd name="T5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" h="74">
                  <a:moveTo>
                    <a:pt x="0" y="0"/>
                  </a:moveTo>
                  <a:lnTo>
                    <a:pt x="124" y="37"/>
                  </a:lnTo>
                  <a:lnTo>
                    <a:pt x="0" y="7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5570538" y="4756514"/>
              <a:ext cx="55403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2465388" y="4737464"/>
              <a:ext cx="2174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2484438" y="4677139"/>
              <a:ext cx="198438" cy="119063"/>
            </a:xfrm>
            <a:custGeom>
              <a:avLst/>
              <a:gdLst>
                <a:gd name="T0" fmla="*/ 0 w 125"/>
                <a:gd name="T1" fmla="*/ 0 h 75"/>
                <a:gd name="T2" fmla="*/ 125 w 125"/>
                <a:gd name="T3" fmla="*/ 38 h 75"/>
                <a:gd name="T4" fmla="*/ 0 w 125"/>
                <a:gd name="T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" h="75">
                  <a:moveTo>
                    <a:pt x="0" y="0"/>
                  </a:moveTo>
                  <a:lnTo>
                    <a:pt x="125" y="38"/>
                  </a:lnTo>
                  <a:lnTo>
                    <a:pt x="0" y="7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2187575" y="4737464"/>
              <a:ext cx="2778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48" name="Line 33"/>
            <p:cNvSpPr>
              <a:spLocks noChangeShapeType="1"/>
            </p:cNvSpPr>
            <p:nvPr/>
          </p:nvSpPr>
          <p:spPr bwMode="auto">
            <a:xfrm>
              <a:off x="6699250" y="4756514"/>
              <a:ext cx="2174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49" name="Freeform 34"/>
            <p:cNvSpPr>
              <a:spLocks/>
            </p:cNvSpPr>
            <p:nvPr/>
          </p:nvSpPr>
          <p:spPr bwMode="auto">
            <a:xfrm>
              <a:off x="6718300" y="4697776"/>
              <a:ext cx="198438" cy="117475"/>
            </a:xfrm>
            <a:custGeom>
              <a:avLst/>
              <a:gdLst>
                <a:gd name="T0" fmla="*/ 0 w 125"/>
                <a:gd name="T1" fmla="*/ 0 h 74"/>
                <a:gd name="T2" fmla="*/ 125 w 125"/>
                <a:gd name="T3" fmla="*/ 37 h 74"/>
                <a:gd name="T4" fmla="*/ 0 w 125"/>
                <a:gd name="T5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" h="74">
                  <a:moveTo>
                    <a:pt x="0" y="0"/>
                  </a:moveTo>
                  <a:lnTo>
                    <a:pt x="125" y="37"/>
                  </a:lnTo>
                  <a:lnTo>
                    <a:pt x="0" y="7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55" name="Line 35"/>
            <p:cNvSpPr>
              <a:spLocks noChangeShapeType="1"/>
            </p:cNvSpPr>
            <p:nvPr/>
          </p:nvSpPr>
          <p:spPr bwMode="auto">
            <a:xfrm>
              <a:off x="6402388" y="4756514"/>
              <a:ext cx="29686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56" name="Line 36"/>
            <p:cNvSpPr>
              <a:spLocks noChangeShapeType="1"/>
            </p:cNvSpPr>
            <p:nvPr/>
          </p:nvSpPr>
          <p:spPr bwMode="auto">
            <a:xfrm>
              <a:off x="3573463" y="3569064"/>
              <a:ext cx="2174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57" name="Freeform 37"/>
            <p:cNvSpPr>
              <a:spLocks/>
            </p:cNvSpPr>
            <p:nvPr/>
          </p:nvSpPr>
          <p:spPr bwMode="auto">
            <a:xfrm>
              <a:off x="3592513" y="3510326"/>
              <a:ext cx="198438" cy="119063"/>
            </a:xfrm>
            <a:custGeom>
              <a:avLst/>
              <a:gdLst>
                <a:gd name="T0" fmla="*/ 0 w 125"/>
                <a:gd name="T1" fmla="*/ 0 h 75"/>
                <a:gd name="T2" fmla="*/ 125 w 125"/>
                <a:gd name="T3" fmla="*/ 37 h 75"/>
                <a:gd name="T4" fmla="*/ 0 w 125"/>
                <a:gd name="T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" h="75">
                  <a:moveTo>
                    <a:pt x="0" y="0"/>
                  </a:moveTo>
                  <a:lnTo>
                    <a:pt x="125" y="37"/>
                  </a:lnTo>
                  <a:lnTo>
                    <a:pt x="0" y="7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58" name="Line 38"/>
            <p:cNvSpPr>
              <a:spLocks noChangeShapeType="1"/>
            </p:cNvSpPr>
            <p:nvPr/>
          </p:nvSpPr>
          <p:spPr bwMode="auto">
            <a:xfrm>
              <a:off x="3552825" y="5923326"/>
              <a:ext cx="2174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59" name="Freeform 39"/>
            <p:cNvSpPr>
              <a:spLocks/>
            </p:cNvSpPr>
            <p:nvPr/>
          </p:nvSpPr>
          <p:spPr bwMode="auto">
            <a:xfrm>
              <a:off x="3573463" y="5864589"/>
              <a:ext cx="196850" cy="119063"/>
            </a:xfrm>
            <a:custGeom>
              <a:avLst/>
              <a:gdLst>
                <a:gd name="T0" fmla="*/ 0 w 124"/>
                <a:gd name="T1" fmla="*/ 0 h 75"/>
                <a:gd name="T2" fmla="*/ 124 w 124"/>
                <a:gd name="T3" fmla="*/ 37 h 75"/>
                <a:gd name="T4" fmla="*/ 0 w 124"/>
                <a:gd name="T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" h="75">
                  <a:moveTo>
                    <a:pt x="0" y="0"/>
                  </a:moveTo>
                  <a:lnTo>
                    <a:pt x="124" y="37"/>
                  </a:lnTo>
                  <a:lnTo>
                    <a:pt x="0" y="7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60" name="Freeform 40"/>
            <p:cNvSpPr>
              <a:spLocks/>
            </p:cNvSpPr>
            <p:nvPr/>
          </p:nvSpPr>
          <p:spPr bwMode="auto">
            <a:xfrm>
              <a:off x="3316288" y="3569064"/>
              <a:ext cx="257175" cy="2354263"/>
            </a:xfrm>
            <a:custGeom>
              <a:avLst/>
              <a:gdLst>
                <a:gd name="T0" fmla="*/ 162 w 162"/>
                <a:gd name="T1" fmla="*/ 0 h 1483"/>
                <a:gd name="T2" fmla="*/ 0 w 162"/>
                <a:gd name="T3" fmla="*/ 0 h 1483"/>
                <a:gd name="T4" fmla="*/ 0 w 162"/>
                <a:gd name="T5" fmla="*/ 1483 h 1483"/>
                <a:gd name="T6" fmla="*/ 149 w 162"/>
                <a:gd name="T7" fmla="*/ 1483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2" h="1483">
                  <a:moveTo>
                    <a:pt x="162" y="0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49" y="148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61" name="Freeform 41"/>
            <p:cNvSpPr>
              <a:spLocks/>
            </p:cNvSpPr>
            <p:nvPr/>
          </p:nvSpPr>
          <p:spPr bwMode="auto">
            <a:xfrm>
              <a:off x="5511800" y="3550014"/>
              <a:ext cx="355600" cy="2373313"/>
            </a:xfrm>
            <a:custGeom>
              <a:avLst/>
              <a:gdLst>
                <a:gd name="T0" fmla="*/ 0 w 224"/>
                <a:gd name="T1" fmla="*/ 0 h 1495"/>
                <a:gd name="T2" fmla="*/ 224 w 224"/>
                <a:gd name="T3" fmla="*/ 0 h 1495"/>
                <a:gd name="T4" fmla="*/ 224 w 224"/>
                <a:gd name="T5" fmla="*/ 1495 h 1495"/>
                <a:gd name="T6" fmla="*/ 12 w 224"/>
                <a:gd name="T7" fmla="*/ 1495 h 1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4" h="1495">
                  <a:moveTo>
                    <a:pt x="0" y="0"/>
                  </a:moveTo>
                  <a:lnTo>
                    <a:pt x="224" y="0"/>
                  </a:lnTo>
                  <a:lnTo>
                    <a:pt x="224" y="1495"/>
                  </a:lnTo>
                  <a:lnTo>
                    <a:pt x="12" y="149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787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Activity Diagrams: Grouping of Activities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1"/>
            <a:ext cx="7542213" cy="1219200"/>
          </a:xfrm>
        </p:spPr>
        <p:txBody>
          <a:bodyPr/>
          <a:lstStyle/>
          <a:p>
            <a:r>
              <a:rPr lang="en-US" altLang="en-US" dirty="0" smtClean="0"/>
              <a:t>Activities may be grouped into </a:t>
            </a:r>
            <a:r>
              <a:rPr lang="en-US" altLang="en-US" dirty="0" err="1" smtClean="0">
                <a:solidFill>
                  <a:srgbClr val="C00000"/>
                </a:solidFill>
              </a:rPr>
              <a:t>swimlanes</a:t>
            </a:r>
            <a:r>
              <a:rPr lang="en-US" altLang="en-US" dirty="0" smtClean="0"/>
              <a:t> to denote the object or </a:t>
            </a:r>
            <a:r>
              <a:rPr lang="en-US" altLang="en-US" dirty="0" smtClean="0">
                <a:solidFill>
                  <a:srgbClr val="C00000"/>
                </a:solidFill>
              </a:rPr>
              <a:t>subsystem that implements the activities</a:t>
            </a:r>
            <a:r>
              <a:rPr lang="en-US" altLang="en-US" dirty="0" smtClean="0"/>
              <a:t>.</a:t>
            </a:r>
          </a:p>
          <a:p>
            <a:endParaRPr lang="en-US" altLang="en-US" dirty="0" smtClean="0"/>
          </a:p>
        </p:txBody>
      </p:sp>
      <p:sp>
        <p:nvSpPr>
          <p:cNvPr id="106500" name="AutoShape 6"/>
          <p:cNvSpPr>
            <a:spLocks noChangeArrowheads="1"/>
          </p:cNvSpPr>
          <p:nvPr/>
        </p:nvSpPr>
        <p:spPr bwMode="auto">
          <a:xfrm>
            <a:off x="427038" y="3776663"/>
            <a:ext cx="1744662" cy="792162"/>
          </a:xfrm>
          <a:prstGeom prst="roundRect">
            <a:avLst>
              <a:gd name="adj" fmla="val 44991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06501" name="Rectangle 7"/>
          <p:cNvSpPr>
            <a:spLocks noChangeArrowheads="1"/>
          </p:cNvSpPr>
          <p:nvPr/>
        </p:nvSpPr>
        <p:spPr bwMode="auto">
          <a:xfrm>
            <a:off x="1112838" y="3965575"/>
            <a:ext cx="487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Courier" charset="0"/>
              </a:rPr>
              <a:t>Open</a:t>
            </a:r>
            <a:endParaRPr lang="en-US" altLang="en-US"/>
          </a:p>
        </p:txBody>
      </p:sp>
      <p:sp>
        <p:nvSpPr>
          <p:cNvPr id="106502" name="Rectangle 8"/>
          <p:cNvSpPr>
            <a:spLocks noChangeArrowheads="1"/>
          </p:cNvSpPr>
          <p:nvPr/>
        </p:nvSpPr>
        <p:spPr bwMode="auto">
          <a:xfrm>
            <a:off x="882650" y="4162425"/>
            <a:ext cx="9763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Courier" charset="0"/>
              </a:rPr>
              <a:t>Incident</a:t>
            </a:r>
            <a:endParaRPr lang="en-US" altLang="en-US"/>
          </a:p>
        </p:txBody>
      </p:sp>
      <p:sp>
        <p:nvSpPr>
          <p:cNvPr id="106503" name="AutoShape 9"/>
          <p:cNvSpPr>
            <a:spLocks noChangeArrowheads="1"/>
          </p:cNvSpPr>
          <p:nvPr/>
        </p:nvSpPr>
        <p:spPr bwMode="auto">
          <a:xfrm>
            <a:off x="3776663" y="2606675"/>
            <a:ext cx="1724025" cy="793750"/>
          </a:xfrm>
          <a:prstGeom prst="roundRect">
            <a:avLst>
              <a:gd name="adj" fmla="val 44898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06504" name="Rectangle 10"/>
          <p:cNvSpPr>
            <a:spLocks noChangeArrowheads="1"/>
          </p:cNvSpPr>
          <p:nvPr/>
        </p:nvSpPr>
        <p:spPr bwMode="auto">
          <a:xfrm>
            <a:off x="4222750" y="2774950"/>
            <a:ext cx="9763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Courier" charset="0"/>
              </a:rPr>
              <a:t>Allocate</a:t>
            </a:r>
            <a:endParaRPr lang="en-US" altLang="en-US"/>
          </a:p>
        </p:txBody>
      </p:sp>
      <p:sp>
        <p:nvSpPr>
          <p:cNvPr id="106505" name="Rectangle 11"/>
          <p:cNvSpPr>
            <a:spLocks noChangeArrowheads="1"/>
          </p:cNvSpPr>
          <p:nvPr/>
        </p:nvSpPr>
        <p:spPr bwMode="auto">
          <a:xfrm>
            <a:off x="4149725" y="2973388"/>
            <a:ext cx="10969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Courier" charset="0"/>
              </a:rPr>
              <a:t>Resources</a:t>
            </a:r>
            <a:endParaRPr lang="en-US" altLang="en-US"/>
          </a:p>
        </p:txBody>
      </p:sp>
      <p:sp>
        <p:nvSpPr>
          <p:cNvPr id="106506" name="AutoShape 12"/>
          <p:cNvSpPr>
            <a:spLocks noChangeArrowheads="1"/>
          </p:cNvSpPr>
          <p:nvPr/>
        </p:nvSpPr>
        <p:spPr bwMode="auto">
          <a:xfrm>
            <a:off x="3776663" y="3776663"/>
            <a:ext cx="1724025" cy="792162"/>
          </a:xfrm>
          <a:prstGeom prst="roundRect">
            <a:avLst>
              <a:gd name="adj" fmla="val 44991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06507" name="Rectangle 13"/>
          <p:cNvSpPr>
            <a:spLocks noChangeArrowheads="1"/>
          </p:cNvSpPr>
          <p:nvPr/>
        </p:nvSpPr>
        <p:spPr bwMode="auto">
          <a:xfrm>
            <a:off x="4087813" y="3965575"/>
            <a:ext cx="1219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Courier" charset="0"/>
              </a:rPr>
              <a:t>Coordinate</a:t>
            </a:r>
            <a:endParaRPr lang="en-US" altLang="en-US"/>
          </a:p>
        </p:txBody>
      </p:sp>
      <p:sp>
        <p:nvSpPr>
          <p:cNvPr id="106508" name="Rectangle 14"/>
          <p:cNvSpPr>
            <a:spLocks noChangeArrowheads="1"/>
          </p:cNvSpPr>
          <p:nvPr/>
        </p:nvSpPr>
        <p:spPr bwMode="auto">
          <a:xfrm>
            <a:off x="4149725" y="4162425"/>
            <a:ext cx="10969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Courier" charset="0"/>
              </a:rPr>
              <a:t>Resources</a:t>
            </a:r>
            <a:endParaRPr lang="en-US" altLang="en-US"/>
          </a:p>
        </p:txBody>
      </p:sp>
      <p:sp>
        <p:nvSpPr>
          <p:cNvPr id="106509" name="AutoShape 15"/>
          <p:cNvSpPr>
            <a:spLocks noChangeArrowheads="1"/>
          </p:cNvSpPr>
          <p:nvPr/>
        </p:nvSpPr>
        <p:spPr bwMode="auto">
          <a:xfrm>
            <a:off x="3776663" y="4965700"/>
            <a:ext cx="1724025" cy="793750"/>
          </a:xfrm>
          <a:prstGeom prst="roundRect">
            <a:avLst>
              <a:gd name="adj" fmla="val 44898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06510" name="Rectangle 16"/>
          <p:cNvSpPr>
            <a:spLocks noChangeArrowheads="1"/>
          </p:cNvSpPr>
          <p:nvPr/>
        </p:nvSpPr>
        <p:spPr bwMode="auto">
          <a:xfrm>
            <a:off x="4222750" y="5133975"/>
            <a:ext cx="9763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Courier" charset="0"/>
              </a:rPr>
              <a:t>Document</a:t>
            </a:r>
            <a:endParaRPr lang="en-US" altLang="en-US"/>
          </a:p>
        </p:txBody>
      </p:sp>
      <p:sp>
        <p:nvSpPr>
          <p:cNvPr id="106511" name="Rectangle 17"/>
          <p:cNvSpPr>
            <a:spLocks noChangeArrowheads="1"/>
          </p:cNvSpPr>
          <p:nvPr/>
        </p:nvSpPr>
        <p:spPr bwMode="auto">
          <a:xfrm>
            <a:off x="4222750" y="5332413"/>
            <a:ext cx="9763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Courier" charset="0"/>
              </a:rPr>
              <a:t>Incident</a:t>
            </a:r>
            <a:endParaRPr lang="en-US" altLang="en-US"/>
          </a:p>
        </p:txBody>
      </p:sp>
      <p:sp>
        <p:nvSpPr>
          <p:cNvPr id="106512" name="AutoShape 18"/>
          <p:cNvSpPr>
            <a:spLocks noChangeArrowheads="1"/>
          </p:cNvSpPr>
          <p:nvPr/>
        </p:nvSpPr>
        <p:spPr bwMode="auto">
          <a:xfrm>
            <a:off x="6908800" y="3776663"/>
            <a:ext cx="1744663" cy="792162"/>
          </a:xfrm>
          <a:prstGeom prst="roundRect">
            <a:avLst>
              <a:gd name="adj" fmla="val 44991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06513" name="Rectangle 19"/>
          <p:cNvSpPr>
            <a:spLocks noChangeArrowheads="1"/>
          </p:cNvSpPr>
          <p:nvPr/>
        </p:nvSpPr>
        <p:spPr bwMode="auto">
          <a:xfrm>
            <a:off x="7413625" y="3965575"/>
            <a:ext cx="854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Courier" charset="0"/>
              </a:rPr>
              <a:t>Archive</a:t>
            </a:r>
            <a:endParaRPr lang="en-US" altLang="en-US"/>
          </a:p>
        </p:txBody>
      </p:sp>
      <p:sp>
        <p:nvSpPr>
          <p:cNvPr id="106514" name="Rectangle 20"/>
          <p:cNvSpPr>
            <a:spLocks noChangeArrowheads="1"/>
          </p:cNvSpPr>
          <p:nvPr/>
        </p:nvSpPr>
        <p:spPr bwMode="auto">
          <a:xfrm>
            <a:off x="7366000" y="4162425"/>
            <a:ext cx="9763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Courier" charset="0"/>
              </a:rPr>
              <a:t>Incident</a:t>
            </a:r>
            <a:endParaRPr lang="en-US" altLang="en-US"/>
          </a:p>
        </p:txBody>
      </p:sp>
      <p:sp>
        <p:nvSpPr>
          <p:cNvPr id="106515" name="Rectangle 21"/>
          <p:cNvSpPr>
            <a:spLocks noChangeArrowheads="1"/>
          </p:cNvSpPr>
          <p:nvPr/>
        </p:nvSpPr>
        <p:spPr bwMode="auto">
          <a:xfrm>
            <a:off x="2667000" y="3797300"/>
            <a:ext cx="79375" cy="7318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06516" name="Rectangle 22"/>
          <p:cNvSpPr>
            <a:spLocks noChangeArrowheads="1"/>
          </p:cNvSpPr>
          <p:nvPr/>
        </p:nvSpPr>
        <p:spPr bwMode="auto">
          <a:xfrm>
            <a:off x="2654300" y="3797300"/>
            <a:ext cx="98425" cy="7524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06517" name="Rectangle 23"/>
          <p:cNvSpPr>
            <a:spLocks noChangeArrowheads="1"/>
          </p:cNvSpPr>
          <p:nvPr/>
        </p:nvSpPr>
        <p:spPr bwMode="auto">
          <a:xfrm>
            <a:off x="6313488" y="3797300"/>
            <a:ext cx="79375" cy="7318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06518" name="Rectangle 24"/>
          <p:cNvSpPr>
            <a:spLocks noChangeArrowheads="1"/>
          </p:cNvSpPr>
          <p:nvPr/>
        </p:nvSpPr>
        <p:spPr bwMode="auto">
          <a:xfrm>
            <a:off x="6300788" y="3797300"/>
            <a:ext cx="100012" cy="7524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06519" name="Line 25"/>
          <p:cNvSpPr>
            <a:spLocks noChangeShapeType="1"/>
          </p:cNvSpPr>
          <p:nvPr/>
        </p:nvSpPr>
        <p:spPr bwMode="auto">
          <a:xfrm>
            <a:off x="3559175" y="4152900"/>
            <a:ext cx="2174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0" name="Freeform 26"/>
          <p:cNvSpPr>
            <a:spLocks/>
          </p:cNvSpPr>
          <p:nvPr/>
        </p:nvSpPr>
        <p:spPr bwMode="auto">
          <a:xfrm>
            <a:off x="3578225" y="4094163"/>
            <a:ext cx="198438" cy="119062"/>
          </a:xfrm>
          <a:custGeom>
            <a:avLst/>
            <a:gdLst>
              <a:gd name="T0" fmla="*/ 0 w 125"/>
              <a:gd name="T1" fmla="*/ 0 h 75"/>
              <a:gd name="T2" fmla="*/ 2147483647 w 125"/>
              <a:gd name="T3" fmla="*/ 2147483647 h 75"/>
              <a:gd name="T4" fmla="*/ 0 w 125"/>
              <a:gd name="T5" fmla="*/ 2147483647 h 75"/>
              <a:gd name="T6" fmla="*/ 0 60000 65536"/>
              <a:gd name="T7" fmla="*/ 0 60000 65536"/>
              <a:gd name="T8" fmla="*/ 0 60000 65536"/>
              <a:gd name="T9" fmla="*/ 0 w 125"/>
              <a:gd name="T10" fmla="*/ 0 h 75"/>
              <a:gd name="T11" fmla="*/ 125 w 125"/>
              <a:gd name="T12" fmla="*/ 75 h 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" h="75">
                <a:moveTo>
                  <a:pt x="0" y="0"/>
                </a:moveTo>
                <a:lnTo>
                  <a:pt x="125" y="37"/>
                </a:lnTo>
                <a:lnTo>
                  <a:pt x="0" y="7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06521" name="Line 27"/>
          <p:cNvSpPr>
            <a:spLocks noChangeShapeType="1"/>
          </p:cNvSpPr>
          <p:nvPr/>
        </p:nvSpPr>
        <p:spPr bwMode="auto">
          <a:xfrm>
            <a:off x="2765425" y="4152900"/>
            <a:ext cx="7937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2" name="Line 28"/>
          <p:cNvSpPr>
            <a:spLocks noChangeShapeType="1"/>
          </p:cNvSpPr>
          <p:nvPr/>
        </p:nvSpPr>
        <p:spPr bwMode="auto">
          <a:xfrm>
            <a:off x="6096000" y="4173538"/>
            <a:ext cx="2174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3" name="Freeform 29"/>
          <p:cNvSpPr>
            <a:spLocks/>
          </p:cNvSpPr>
          <p:nvPr/>
        </p:nvSpPr>
        <p:spPr bwMode="auto">
          <a:xfrm>
            <a:off x="6115050" y="4113213"/>
            <a:ext cx="198438" cy="119062"/>
          </a:xfrm>
          <a:custGeom>
            <a:avLst/>
            <a:gdLst>
              <a:gd name="T0" fmla="*/ 0 w 125"/>
              <a:gd name="T1" fmla="*/ 0 h 75"/>
              <a:gd name="T2" fmla="*/ 2147483647 w 125"/>
              <a:gd name="T3" fmla="*/ 2147483647 h 75"/>
              <a:gd name="T4" fmla="*/ 0 w 125"/>
              <a:gd name="T5" fmla="*/ 2147483647 h 75"/>
              <a:gd name="T6" fmla="*/ 0 60000 65536"/>
              <a:gd name="T7" fmla="*/ 0 60000 65536"/>
              <a:gd name="T8" fmla="*/ 0 60000 65536"/>
              <a:gd name="T9" fmla="*/ 0 w 125"/>
              <a:gd name="T10" fmla="*/ 0 h 75"/>
              <a:gd name="T11" fmla="*/ 125 w 125"/>
              <a:gd name="T12" fmla="*/ 75 h 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" h="75">
                <a:moveTo>
                  <a:pt x="0" y="0"/>
                </a:moveTo>
                <a:lnTo>
                  <a:pt x="125" y="38"/>
                </a:lnTo>
                <a:lnTo>
                  <a:pt x="0" y="7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06524" name="Line 30"/>
          <p:cNvSpPr>
            <a:spLocks noChangeShapeType="1"/>
          </p:cNvSpPr>
          <p:nvPr/>
        </p:nvSpPr>
        <p:spPr bwMode="auto">
          <a:xfrm>
            <a:off x="5540375" y="4173538"/>
            <a:ext cx="5556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5" name="Line 31"/>
          <p:cNvSpPr>
            <a:spLocks noChangeShapeType="1"/>
          </p:cNvSpPr>
          <p:nvPr/>
        </p:nvSpPr>
        <p:spPr bwMode="auto">
          <a:xfrm>
            <a:off x="2428875" y="4152900"/>
            <a:ext cx="2174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6" name="Freeform 32"/>
          <p:cNvSpPr>
            <a:spLocks/>
          </p:cNvSpPr>
          <p:nvPr/>
        </p:nvSpPr>
        <p:spPr bwMode="auto">
          <a:xfrm>
            <a:off x="2447925" y="4094163"/>
            <a:ext cx="198438" cy="119062"/>
          </a:xfrm>
          <a:custGeom>
            <a:avLst/>
            <a:gdLst>
              <a:gd name="T0" fmla="*/ 0 w 125"/>
              <a:gd name="T1" fmla="*/ 0 h 75"/>
              <a:gd name="T2" fmla="*/ 2147483647 w 125"/>
              <a:gd name="T3" fmla="*/ 2147483647 h 75"/>
              <a:gd name="T4" fmla="*/ 0 w 125"/>
              <a:gd name="T5" fmla="*/ 2147483647 h 75"/>
              <a:gd name="T6" fmla="*/ 0 60000 65536"/>
              <a:gd name="T7" fmla="*/ 0 60000 65536"/>
              <a:gd name="T8" fmla="*/ 0 60000 65536"/>
              <a:gd name="T9" fmla="*/ 0 w 125"/>
              <a:gd name="T10" fmla="*/ 0 h 75"/>
              <a:gd name="T11" fmla="*/ 125 w 125"/>
              <a:gd name="T12" fmla="*/ 75 h 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" h="75">
                <a:moveTo>
                  <a:pt x="0" y="0"/>
                </a:moveTo>
                <a:lnTo>
                  <a:pt x="125" y="37"/>
                </a:lnTo>
                <a:lnTo>
                  <a:pt x="0" y="7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06527" name="Line 33"/>
          <p:cNvSpPr>
            <a:spLocks noChangeShapeType="1"/>
          </p:cNvSpPr>
          <p:nvPr/>
        </p:nvSpPr>
        <p:spPr bwMode="auto">
          <a:xfrm>
            <a:off x="2151063" y="4152900"/>
            <a:ext cx="277812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8" name="Line 34"/>
          <p:cNvSpPr>
            <a:spLocks noChangeShapeType="1"/>
          </p:cNvSpPr>
          <p:nvPr/>
        </p:nvSpPr>
        <p:spPr bwMode="auto">
          <a:xfrm>
            <a:off x="6670675" y="4173538"/>
            <a:ext cx="2174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9" name="Freeform 35"/>
          <p:cNvSpPr>
            <a:spLocks/>
          </p:cNvSpPr>
          <p:nvPr/>
        </p:nvSpPr>
        <p:spPr bwMode="auto">
          <a:xfrm>
            <a:off x="6691313" y="4113213"/>
            <a:ext cx="196850" cy="119062"/>
          </a:xfrm>
          <a:custGeom>
            <a:avLst/>
            <a:gdLst>
              <a:gd name="T0" fmla="*/ 0 w 124"/>
              <a:gd name="T1" fmla="*/ 0 h 75"/>
              <a:gd name="T2" fmla="*/ 2147483647 w 124"/>
              <a:gd name="T3" fmla="*/ 2147483647 h 75"/>
              <a:gd name="T4" fmla="*/ 0 w 124"/>
              <a:gd name="T5" fmla="*/ 2147483647 h 75"/>
              <a:gd name="T6" fmla="*/ 0 60000 65536"/>
              <a:gd name="T7" fmla="*/ 0 60000 65536"/>
              <a:gd name="T8" fmla="*/ 0 60000 65536"/>
              <a:gd name="T9" fmla="*/ 0 w 124"/>
              <a:gd name="T10" fmla="*/ 0 h 75"/>
              <a:gd name="T11" fmla="*/ 124 w 124"/>
              <a:gd name="T12" fmla="*/ 75 h 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" h="75">
                <a:moveTo>
                  <a:pt x="0" y="0"/>
                </a:moveTo>
                <a:lnTo>
                  <a:pt x="124" y="38"/>
                </a:lnTo>
                <a:lnTo>
                  <a:pt x="0" y="7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06530" name="Line 36"/>
          <p:cNvSpPr>
            <a:spLocks noChangeShapeType="1"/>
          </p:cNvSpPr>
          <p:nvPr/>
        </p:nvSpPr>
        <p:spPr bwMode="auto">
          <a:xfrm>
            <a:off x="6373813" y="4173538"/>
            <a:ext cx="29686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1" name="Line 37"/>
          <p:cNvSpPr>
            <a:spLocks noChangeShapeType="1"/>
          </p:cNvSpPr>
          <p:nvPr/>
        </p:nvSpPr>
        <p:spPr bwMode="auto">
          <a:xfrm>
            <a:off x="3538538" y="2984500"/>
            <a:ext cx="2190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2" name="Freeform 38"/>
          <p:cNvSpPr>
            <a:spLocks/>
          </p:cNvSpPr>
          <p:nvPr/>
        </p:nvSpPr>
        <p:spPr bwMode="auto">
          <a:xfrm>
            <a:off x="3559175" y="2924175"/>
            <a:ext cx="198438" cy="119063"/>
          </a:xfrm>
          <a:custGeom>
            <a:avLst/>
            <a:gdLst>
              <a:gd name="T0" fmla="*/ 0 w 125"/>
              <a:gd name="T1" fmla="*/ 0 h 75"/>
              <a:gd name="T2" fmla="*/ 2147483647 w 125"/>
              <a:gd name="T3" fmla="*/ 2147483647 h 75"/>
              <a:gd name="T4" fmla="*/ 0 w 125"/>
              <a:gd name="T5" fmla="*/ 2147483647 h 75"/>
              <a:gd name="T6" fmla="*/ 0 60000 65536"/>
              <a:gd name="T7" fmla="*/ 0 60000 65536"/>
              <a:gd name="T8" fmla="*/ 0 60000 65536"/>
              <a:gd name="T9" fmla="*/ 0 w 125"/>
              <a:gd name="T10" fmla="*/ 0 h 75"/>
              <a:gd name="T11" fmla="*/ 125 w 125"/>
              <a:gd name="T12" fmla="*/ 75 h 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" h="75">
                <a:moveTo>
                  <a:pt x="0" y="0"/>
                </a:moveTo>
                <a:lnTo>
                  <a:pt x="125" y="38"/>
                </a:lnTo>
                <a:lnTo>
                  <a:pt x="0" y="7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06533" name="Freeform 39"/>
          <p:cNvSpPr>
            <a:spLocks/>
          </p:cNvSpPr>
          <p:nvPr/>
        </p:nvSpPr>
        <p:spPr bwMode="auto">
          <a:xfrm>
            <a:off x="3538538" y="5283200"/>
            <a:ext cx="198437" cy="119063"/>
          </a:xfrm>
          <a:custGeom>
            <a:avLst/>
            <a:gdLst>
              <a:gd name="T0" fmla="*/ 0 w 125"/>
              <a:gd name="T1" fmla="*/ 0 h 75"/>
              <a:gd name="T2" fmla="*/ 2147483647 w 125"/>
              <a:gd name="T3" fmla="*/ 2147483647 h 75"/>
              <a:gd name="T4" fmla="*/ 0 w 125"/>
              <a:gd name="T5" fmla="*/ 2147483647 h 75"/>
              <a:gd name="T6" fmla="*/ 0 60000 65536"/>
              <a:gd name="T7" fmla="*/ 0 60000 65536"/>
              <a:gd name="T8" fmla="*/ 0 60000 65536"/>
              <a:gd name="T9" fmla="*/ 0 w 125"/>
              <a:gd name="T10" fmla="*/ 0 h 75"/>
              <a:gd name="T11" fmla="*/ 125 w 125"/>
              <a:gd name="T12" fmla="*/ 75 h 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" h="75">
                <a:moveTo>
                  <a:pt x="0" y="0"/>
                </a:moveTo>
                <a:lnTo>
                  <a:pt x="125" y="37"/>
                </a:lnTo>
                <a:lnTo>
                  <a:pt x="0" y="7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06534" name="Freeform 40"/>
          <p:cNvSpPr>
            <a:spLocks/>
          </p:cNvSpPr>
          <p:nvPr/>
        </p:nvSpPr>
        <p:spPr bwMode="auto">
          <a:xfrm>
            <a:off x="3281363" y="2984500"/>
            <a:ext cx="257175" cy="2357438"/>
          </a:xfrm>
          <a:custGeom>
            <a:avLst/>
            <a:gdLst>
              <a:gd name="T0" fmla="*/ 2147483647 w 162"/>
              <a:gd name="T1" fmla="*/ 0 h 1485"/>
              <a:gd name="T2" fmla="*/ 0 w 162"/>
              <a:gd name="T3" fmla="*/ 0 h 1485"/>
              <a:gd name="T4" fmla="*/ 0 w 162"/>
              <a:gd name="T5" fmla="*/ 2147483647 h 1485"/>
              <a:gd name="T6" fmla="*/ 2147483647 w 162"/>
              <a:gd name="T7" fmla="*/ 2147483647 h 1485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85"/>
              <a:gd name="T14" fmla="*/ 162 w 162"/>
              <a:gd name="T15" fmla="*/ 1485 h 14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85">
                <a:moveTo>
                  <a:pt x="162" y="0"/>
                </a:moveTo>
                <a:lnTo>
                  <a:pt x="0" y="0"/>
                </a:lnTo>
                <a:lnTo>
                  <a:pt x="0" y="1485"/>
                </a:lnTo>
                <a:lnTo>
                  <a:pt x="150" y="148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06535" name="Freeform 41"/>
          <p:cNvSpPr>
            <a:spLocks/>
          </p:cNvSpPr>
          <p:nvPr/>
        </p:nvSpPr>
        <p:spPr bwMode="auto">
          <a:xfrm>
            <a:off x="5481638" y="2963863"/>
            <a:ext cx="357187" cy="2378075"/>
          </a:xfrm>
          <a:custGeom>
            <a:avLst/>
            <a:gdLst>
              <a:gd name="T0" fmla="*/ 0 w 225"/>
              <a:gd name="T1" fmla="*/ 0 h 1498"/>
              <a:gd name="T2" fmla="*/ 2147483647 w 225"/>
              <a:gd name="T3" fmla="*/ 0 h 1498"/>
              <a:gd name="T4" fmla="*/ 2147483647 w 225"/>
              <a:gd name="T5" fmla="*/ 2147483647 h 1498"/>
              <a:gd name="T6" fmla="*/ 2147483647 w 225"/>
              <a:gd name="T7" fmla="*/ 2147483647 h 1498"/>
              <a:gd name="T8" fmla="*/ 0 60000 65536"/>
              <a:gd name="T9" fmla="*/ 0 60000 65536"/>
              <a:gd name="T10" fmla="*/ 0 60000 65536"/>
              <a:gd name="T11" fmla="*/ 0 60000 65536"/>
              <a:gd name="T12" fmla="*/ 0 w 225"/>
              <a:gd name="T13" fmla="*/ 0 h 1498"/>
              <a:gd name="T14" fmla="*/ 225 w 225"/>
              <a:gd name="T15" fmla="*/ 1498 h 14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5" h="1498">
                <a:moveTo>
                  <a:pt x="0" y="0"/>
                </a:moveTo>
                <a:lnTo>
                  <a:pt x="225" y="0"/>
                </a:lnTo>
                <a:lnTo>
                  <a:pt x="225" y="1498"/>
                </a:lnTo>
                <a:lnTo>
                  <a:pt x="12" y="149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06536" name="Line 42"/>
          <p:cNvSpPr>
            <a:spLocks noChangeShapeType="1"/>
          </p:cNvSpPr>
          <p:nvPr/>
        </p:nvSpPr>
        <p:spPr bwMode="auto">
          <a:xfrm>
            <a:off x="3519488" y="5341938"/>
            <a:ext cx="21748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7" name="Rectangle 43"/>
          <p:cNvSpPr>
            <a:spLocks noChangeArrowheads="1"/>
          </p:cNvSpPr>
          <p:nvPr/>
        </p:nvSpPr>
        <p:spPr bwMode="auto">
          <a:xfrm>
            <a:off x="228600" y="2495550"/>
            <a:ext cx="8721725" cy="22193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06538" name="Rectangle 44"/>
          <p:cNvSpPr>
            <a:spLocks noChangeArrowheads="1"/>
          </p:cNvSpPr>
          <p:nvPr/>
        </p:nvSpPr>
        <p:spPr bwMode="auto">
          <a:xfrm>
            <a:off x="228600" y="4708525"/>
            <a:ext cx="8721725" cy="11493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06539" name="Rectangle 45"/>
          <p:cNvSpPr>
            <a:spLocks noChangeArrowheads="1"/>
          </p:cNvSpPr>
          <p:nvPr/>
        </p:nvSpPr>
        <p:spPr bwMode="auto">
          <a:xfrm>
            <a:off x="7437438" y="2676525"/>
            <a:ext cx="1219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Courier" charset="0"/>
              </a:rPr>
              <a:t>Dispatcher</a:t>
            </a:r>
            <a:endParaRPr lang="en-US" altLang="en-US"/>
          </a:p>
        </p:txBody>
      </p:sp>
      <p:sp>
        <p:nvSpPr>
          <p:cNvPr id="106540" name="Rectangle 46"/>
          <p:cNvSpPr>
            <a:spLocks noChangeArrowheads="1"/>
          </p:cNvSpPr>
          <p:nvPr/>
        </p:nvSpPr>
        <p:spPr bwMode="auto">
          <a:xfrm>
            <a:off x="7454900" y="4837113"/>
            <a:ext cx="14636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Courier" charset="0"/>
              </a:rPr>
              <a:t>FieldOfficer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19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Activity Diagram vs. Statechart Diagram</a:t>
            </a:r>
          </a:p>
        </p:txBody>
      </p:sp>
      <p:sp>
        <p:nvSpPr>
          <p:cNvPr id="108548" name="AutoShape 12"/>
          <p:cNvSpPr>
            <a:spLocks noChangeArrowheads="1"/>
          </p:cNvSpPr>
          <p:nvPr/>
        </p:nvSpPr>
        <p:spPr bwMode="auto">
          <a:xfrm>
            <a:off x="1119188" y="2555875"/>
            <a:ext cx="1062037" cy="628650"/>
          </a:xfrm>
          <a:prstGeom prst="roundRect">
            <a:avLst>
              <a:gd name="adj" fmla="val 44949"/>
            </a:avLst>
          </a:prstGeom>
          <a:solidFill>
            <a:schemeClr val="accent5">
              <a:lumMod val="60000"/>
              <a:lumOff val="40000"/>
            </a:schemeClr>
          </a:solidFill>
          <a:ln w="1587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08549" name="Rectangle 13"/>
          <p:cNvSpPr>
            <a:spLocks noChangeArrowheads="1"/>
          </p:cNvSpPr>
          <p:nvPr/>
        </p:nvSpPr>
        <p:spPr bwMode="auto">
          <a:xfrm>
            <a:off x="1339850" y="2798762"/>
            <a:ext cx="685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500" dirty="0">
                <a:solidFill>
                  <a:srgbClr val="000000"/>
                </a:solidFill>
                <a:latin typeface="Courier" charset="0"/>
              </a:rPr>
              <a:t>Active</a:t>
            </a:r>
            <a:endParaRPr lang="en-US" altLang="en-US" sz="2800" dirty="0"/>
          </a:p>
        </p:txBody>
      </p:sp>
      <p:sp>
        <p:nvSpPr>
          <p:cNvPr id="108550" name="AutoShape 14"/>
          <p:cNvSpPr>
            <a:spLocks noChangeArrowheads="1"/>
          </p:cNvSpPr>
          <p:nvPr/>
        </p:nvSpPr>
        <p:spPr bwMode="auto">
          <a:xfrm>
            <a:off x="3389313" y="2555875"/>
            <a:ext cx="946150" cy="628650"/>
          </a:xfrm>
          <a:prstGeom prst="roundRect">
            <a:avLst>
              <a:gd name="adj" fmla="val 44949"/>
            </a:avLst>
          </a:prstGeom>
          <a:solidFill>
            <a:schemeClr val="accent5">
              <a:lumMod val="60000"/>
              <a:lumOff val="40000"/>
            </a:schemeClr>
          </a:solidFill>
          <a:ln w="1587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08551" name="Rectangle 15"/>
          <p:cNvSpPr>
            <a:spLocks noChangeArrowheads="1"/>
          </p:cNvSpPr>
          <p:nvPr/>
        </p:nvSpPr>
        <p:spPr bwMode="auto">
          <a:xfrm>
            <a:off x="3438525" y="2798762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500">
                <a:solidFill>
                  <a:srgbClr val="000000"/>
                </a:solidFill>
                <a:latin typeface="Courier" charset="0"/>
              </a:rPr>
              <a:t>Inactive</a:t>
            </a:r>
            <a:endParaRPr lang="en-US" altLang="en-US" sz="2800"/>
          </a:p>
        </p:txBody>
      </p:sp>
      <p:sp>
        <p:nvSpPr>
          <p:cNvPr id="108552" name="AutoShape 16"/>
          <p:cNvSpPr>
            <a:spLocks noChangeArrowheads="1"/>
          </p:cNvSpPr>
          <p:nvPr/>
        </p:nvSpPr>
        <p:spPr bwMode="auto">
          <a:xfrm>
            <a:off x="5611813" y="2555875"/>
            <a:ext cx="971550" cy="628650"/>
          </a:xfrm>
          <a:prstGeom prst="roundRect">
            <a:avLst>
              <a:gd name="adj" fmla="val 44949"/>
            </a:avLst>
          </a:prstGeom>
          <a:solidFill>
            <a:schemeClr val="accent5">
              <a:lumMod val="60000"/>
              <a:lumOff val="40000"/>
            </a:schemeClr>
          </a:solidFill>
          <a:ln w="1587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08553" name="Rectangle 17"/>
          <p:cNvSpPr>
            <a:spLocks noChangeArrowheads="1"/>
          </p:cNvSpPr>
          <p:nvPr/>
        </p:nvSpPr>
        <p:spPr bwMode="auto">
          <a:xfrm>
            <a:off x="5762625" y="2773362"/>
            <a:ext cx="685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500">
                <a:solidFill>
                  <a:srgbClr val="000000"/>
                </a:solidFill>
                <a:latin typeface="Courier" charset="0"/>
              </a:rPr>
              <a:t>Closed</a:t>
            </a:r>
            <a:endParaRPr lang="en-US" altLang="en-US" sz="2800"/>
          </a:p>
        </p:txBody>
      </p:sp>
      <p:sp>
        <p:nvSpPr>
          <p:cNvPr id="108554" name="AutoShape 18"/>
          <p:cNvSpPr>
            <a:spLocks noChangeArrowheads="1"/>
          </p:cNvSpPr>
          <p:nvPr/>
        </p:nvSpPr>
        <p:spPr bwMode="auto">
          <a:xfrm>
            <a:off x="7905750" y="2530475"/>
            <a:ext cx="973138" cy="628650"/>
          </a:xfrm>
          <a:prstGeom prst="roundRect">
            <a:avLst>
              <a:gd name="adj" fmla="val 44949"/>
            </a:avLst>
          </a:prstGeom>
          <a:solidFill>
            <a:schemeClr val="accent5">
              <a:lumMod val="60000"/>
              <a:lumOff val="40000"/>
            </a:schemeClr>
          </a:solidFill>
          <a:ln w="1587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08555" name="Rectangle 19"/>
          <p:cNvSpPr>
            <a:spLocks noChangeArrowheads="1"/>
          </p:cNvSpPr>
          <p:nvPr/>
        </p:nvSpPr>
        <p:spPr bwMode="auto">
          <a:xfrm>
            <a:off x="7924800" y="2798762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500">
                <a:solidFill>
                  <a:srgbClr val="000000"/>
                </a:solidFill>
                <a:latin typeface="Courier" charset="0"/>
              </a:rPr>
              <a:t>Archived</a:t>
            </a:r>
            <a:endParaRPr lang="en-US" altLang="en-US" sz="2800"/>
          </a:p>
        </p:txBody>
      </p:sp>
      <p:sp>
        <p:nvSpPr>
          <p:cNvPr id="108556" name="Line 20"/>
          <p:cNvSpPr>
            <a:spLocks noChangeShapeType="1"/>
          </p:cNvSpPr>
          <p:nvPr/>
        </p:nvSpPr>
        <p:spPr bwMode="auto">
          <a:xfrm>
            <a:off x="2971800" y="2886075"/>
            <a:ext cx="312738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7" name="Freeform 21"/>
          <p:cNvSpPr>
            <a:spLocks/>
          </p:cNvSpPr>
          <p:nvPr/>
        </p:nvSpPr>
        <p:spPr bwMode="auto">
          <a:xfrm>
            <a:off x="3241675" y="2851150"/>
            <a:ext cx="157163" cy="93662"/>
          </a:xfrm>
          <a:custGeom>
            <a:avLst/>
            <a:gdLst>
              <a:gd name="T0" fmla="*/ 0 w 99"/>
              <a:gd name="T1" fmla="*/ 0 h 59"/>
              <a:gd name="T2" fmla="*/ 2147483647 w 99"/>
              <a:gd name="T3" fmla="*/ 2147483647 h 59"/>
              <a:gd name="T4" fmla="*/ 0 w 99"/>
              <a:gd name="T5" fmla="*/ 2147483647 h 59"/>
              <a:gd name="T6" fmla="*/ 0 60000 65536"/>
              <a:gd name="T7" fmla="*/ 0 60000 65536"/>
              <a:gd name="T8" fmla="*/ 0 60000 65536"/>
              <a:gd name="T9" fmla="*/ 0 w 99"/>
              <a:gd name="T10" fmla="*/ 0 h 59"/>
              <a:gd name="T11" fmla="*/ 99 w 99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9" h="59">
                <a:moveTo>
                  <a:pt x="0" y="0"/>
                </a:moveTo>
                <a:lnTo>
                  <a:pt x="99" y="30"/>
                </a:lnTo>
                <a:lnTo>
                  <a:pt x="0" y="59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08558" name="Line 22"/>
          <p:cNvSpPr>
            <a:spLocks noChangeShapeType="1"/>
          </p:cNvSpPr>
          <p:nvPr/>
        </p:nvSpPr>
        <p:spPr bwMode="auto">
          <a:xfrm>
            <a:off x="2168525" y="2884487"/>
            <a:ext cx="803275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9" name="Line 23"/>
          <p:cNvSpPr>
            <a:spLocks noChangeShapeType="1"/>
          </p:cNvSpPr>
          <p:nvPr/>
        </p:nvSpPr>
        <p:spPr bwMode="auto">
          <a:xfrm>
            <a:off x="5461000" y="2838450"/>
            <a:ext cx="1730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0" name="Freeform 24"/>
          <p:cNvSpPr>
            <a:spLocks/>
          </p:cNvSpPr>
          <p:nvPr/>
        </p:nvSpPr>
        <p:spPr bwMode="auto">
          <a:xfrm>
            <a:off x="5476875" y="2790825"/>
            <a:ext cx="157163" cy="95250"/>
          </a:xfrm>
          <a:custGeom>
            <a:avLst/>
            <a:gdLst>
              <a:gd name="T0" fmla="*/ 0 w 99"/>
              <a:gd name="T1" fmla="*/ 0 h 60"/>
              <a:gd name="T2" fmla="*/ 2147483647 w 99"/>
              <a:gd name="T3" fmla="*/ 2147483647 h 60"/>
              <a:gd name="T4" fmla="*/ 0 w 99"/>
              <a:gd name="T5" fmla="*/ 2147483647 h 60"/>
              <a:gd name="T6" fmla="*/ 0 60000 65536"/>
              <a:gd name="T7" fmla="*/ 0 60000 65536"/>
              <a:gd name="T8" fmla="*/ 0 60000 65536"/>
              <a:gd name="T9" fmla="*/ 0 w 99"/>
              <a:gd name="T10" fmla="*/ 0 h 60"/>
              <a:gd name="T11" fmla="*/ 99 w 99"/>
              <a:gd name="T12" fmla="*/ 60 h 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9" h="60">
                <a:moveTo>
                  <a:pt x="0" y="0"/>
                </a:moveTo>
                <a:lnTo>
                  <a:pt x="99" y="30"/>
                </a:lnTo>
                <a:lnTo>
                  <a:pt x="0" y="60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08561" name="Line 25"/>
          <p:cNvSpPr>
            <a:spLocks noChangeShapeType="1"/>
          </p:cNvSpPr>
          <p:nvPr/>
        </p:nvSpPr>
        <p:spPr bwMode="auto">
          <a:xfrm>
            <a:off x="4351338" y="2836862"/>
            <a:ext cx="1198562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2" name="Rectangle 29"/>
          <p:cNvSpPr>
            <a:spLocks noChangeArrowheads="1"/>
          </p:cNvSpPr>
          <p:nvPr/>
        </p:nvSpPr>
        <p:spPr bwMode="auto">
          <a:xfrm>
            <a:off x="2219325" y="3067050"/>
            <a:ext cx="1028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500">
                <a:solidFill>
                  <a:srgbClr val="000000"/>
                </a:solidFill>
                <a:latin typeface="Courier" charset="0"/>
              </a:rPr>
              <a:t>Incident-</a:t>
            </a:r>
          </a:p>
          <a:p>
            <a:r>
              <a:rPr lang="en-US" altLang="en-US" sz="1500">
                <a:solidFill>
                  <a:srgbClr val="000000"/>
                </a:solidFill>
                <a:latin typeface="Courier" charset="0"/>
              </a:rPr>
              <a:t>Handled</a:t>
            </a:r>
            <a:endParaRPr lang="en-US" altLang="en-US" sz="2800"/>
          </a:p>
        </p:txBody>
      </p:sp>
      <p:sp>
        <p:nvSpPr>
          <p:cNvPr id="108563" name="Rectangle 30"/>
          <p:cNvSpPr>
            <a:spLocks noChangeArrowheads="1"/>
          </p:cNvSpPr>
          <p:nvPr/>
        </p:nvSpPr>
        <p:spPr bwMode="auto">
          <a:xfrm>
            <a:off x="4389438" y="299085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500">
                <a:solidFill>
                  <a:srgbClr val="000000"/>
                </a:solidFill>
                <a:latin typeface="Courier" charset="0"/>
              </a:rPr>
              <a:t>Incident-</a:t>
            </a:r>
          </a:p>
          <a:p>
            <a:r>
              <a:rPr lang="en-US" altLang="en-US" sz="1500">
                <a:solidFill>
                  <a:srgbClr val="000000"/>
                </a:solidFill>
                <a:latin typeface="Courier" charset="0"/>
              </a:rPr>
              <a:t>Documented</a:t>
            </a:r>
            <a:endParaRPr lang="en-US" altLang="en-US" sz="2800"/>
          </a:p>
        </p:txBody>
      </p:sp>
      <p:sp>
        <p:nvSpPr>
          <p:cNvPr id="108564" name="Rectangle 31"/>
          <p:cNvSpPr>
            <a:spLocks noChangeArrowheads="1"/>
          </p:cNvSpPr>
          <p:nvPr/>
        </p:nvSpPr>
        <p:spPr bwMode="auto">
          <a:xfrm>
            <a:off x="6757988" y="3054350"/>
            <a:ext cx="1028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500">
                <a:solidFill>
                  <a:srgbClr val="000000"/>
                </a:solidFill>
                <a:latin typeface="Courier" charset="0"/>
              </a:rPr>
              <a:t>Incident-</a:t>
            </a:r>
          </a:p>
          <a:p>
            <a:r>
              <a:rPr lang="en-US" altLang="en-US" sz="1500">
                <a:solidFill>
                  <a:srgbClr val="000000"/>
                </a:solidFill>
                <a:latin typeface="Courier" charset="0"/>
              </a:rPr>
              <a:t>Archived</a:t>
            </a:r>
            <a:endParaRPr lang="en-US" altLang="en-US" sz="2800"/>
          </a:p>
        </p:txBody>
      </p:sp>
      <p:sp>
        <p:nvSpPr>
          <p:cNvPr id="108565" name="Oval 32"/>
          <p:cNvSpPr>
            <a:spLocks noChangeArrowheads="1"/>
          </p:cNvSpPr>
          <p:nvPr/>
        </p:nvSpPr>
        <p:spPr bwMode="auto">
          <a:xfrm>
            <a:off x="1763713" y="2084387"/>
            <a:ext cx="141287" cy="141288"/>
          </a:xfrm>
          <a:prstGeom prst="ellipse">
            <a:avLst/>
          </a:prstGeom>
          <a:solidFill>
            <a:srgbClr val="00000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08566" name="Line 33"/>
          <p:cNvSpPr>
            <a:spLocks noChangeShapeType="1"/>
          </p:cNvSpPr>
          <p:nvPr/>
        </p:nvSpPr>
        <p:spPr bwMode="auto">
          <a:xfrm>
            <a:off x="1825625" y="2382837"/>
            <a:ext cx="1588" cy="17303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7" name="Freeform 34"/>
          <p:cNvSpPr>
            <a:spLocks/>
          </p:cNvSpPr>
          <p:nvPr/>
        </p:nvSpPr>
        <p:spPr bwMode="auto">
          <a:xfrm>
            <a:off x="1778000" y="2382837"/>
            <a:ext cx="95250" cy="173038"/>
          </a:xfrm>
          <a:custGeom>
            <a:avLst/>
            <a:gdLst>
              <a:gd name="T0" fmla="*/ 2147483647 w 60"/>
              <a:gd name="T1" fmla="*/ 0 h 109"/>
              <a:gd name="T2" fmla="*/ 2147483647 w 60"/>
              <a:gd name="T3" fmla="*/ 2147483647 h 109"/>
              <a:gd name="T4" fmla="*/ 0 w 60"/>
              <a:gd name="T5" fmla="*/ 0 h 109"/>
              <a:gd name="T6" fmla="*/ 0 60000 65536"/>
              <a:gd name="T7" fmla="*/ 0 60000 65536"/>
              <a:gd name="T8" fmla="*/ 0 60000 65536"/>
              <a:gd name="T9" fmla="*/ 0 w 60"/>
              <a:gd name="T10" fmla="*/ 0 h 109"/>
              <a:gd name="T11" fmla="*/ 60 w 60"/>
              <a:gd name="T12" fmla="*/ 109 h 1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0" h="109">
                <a:moveTo>
                  <a:pt x="60" y="0"/>
                </a:moveTo>
                <a:lnTo>
                  <a:pt x="30" y="109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08568" name="Line 35"/>
          <p:cNvSpPr>
            <a:spLocks noChangeShapeType="1"/>
          </p:cNvSpPr>
          <p:nvPr/>
        </p:nvSpPr>
        <p:spPr bwMode="auto">
          <a:xfrm>
            <a:off x="1825625" y="2225675"/>
            <a:ext cx="1588" cy="1571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9" name="Oval 36"/>
          <p:cNvSpPr>
            <a:spLocks noChangeArrowheads="1"/>
          </p:cNvSpPr>
          <p:nvPr/>
        </p:nvSpPr>
        <p:spPr bwMode="auto">
          <a:xfrm>
            <a:off x="8220075" y="3544887"/>
            <a:ext cx="141288" cy="141288"/>
          </a:xfrm>
          <a:prstGeom prst="ellipse">
            <a:avLst/>
          </a:prstGeom>
          <a:solidFill>
            <a:srgbClr val="00000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08570" name="Line 37"/>
          <p:cNvSpPr>
            <a:spLocks noChangeShapeType="1"/>
          </p:cNvSpPr>
          <p:nvPr/>
        </p:nvSpPr>
        <p:spPr bwMode="auto">
          <a:xfrm>
            <a:off x="8297863" y="3340100"/>
            <a:ext cx="1587" cy="17303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1" name="Freeform 38"/>
          <p:cNvSpPr>
            <a:spLocks/>
          </p:cNvSpPr>
          <p:nvPr/>
        </p:nvSpPr>
        <p:spPr bwMode="auto">
          <a:xfrm>
            <a:off x="8250238" y="3340100"/>
            <a:ext cx="95250" cy="173037"/>
          </a:xfrm>
          <a:custGeom>
            <a:avLst/>
            <a:gdLst>
              <a:gd name="T0" fmla="*/ 2147483647 w 60"/>
              <a:gd name="T1" fmla="*/ 0 h 109"/>
              <a:gd name="T2" fmla="*/ 2147483647 w 60"/>
              <a:gd name="T3" fmla="*/ 2147483647 h 109"/>
              <a:gd name="T4" fmla="*/ 0 w 60"/>
              <a:gd name="T5" fmla="*/ 0 h 109"/>
              <a:gd name="T6" fmla="*/ 0 60000 65536"/>
              <a:gd name="T7" fmla="*/ 0 60000 65536"/>
              <a:gd name="T8" fmla="*/ 0 60000 65536"/>
              <a:gd name="T9" fmla="*/ 0 w 60"/>
              <a:gd name="T10" fmla="*/ 0 h 109"/>
              <a:gd name="T11" fmla="*/ 60 w 60"/>
              <a:gd name="T12" fmla="*/ 109 h 1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0" h="109">
                <a:moveTo>
                  <a:pt x="60" y="0"/>
                </a:moveTo>
                <a:lnTo>
                  <a:pt x="30" y="109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08572" name="Line 39"/>
          <p:cNvSpPr>
            <a:spLocks noChangeShapeType="1"/>
          </p:cNvSpPr>
          <p:nvPr/>
        </p:nvSpPr>
        <p:spPr bwMode="auto">
          <a:xfrm flipV="1">
            <a:off x="8297863" y="3184525"/>
            <a:ext cx="1587" cy="1555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3" name="Oval 40"/>
          <p:cNvSpPr>
            <a:spLocks noChangeArrowheads="1"/>
          </p:cNvSpPr>
          <p:nvPr/>
        </p:nvSpPr>
        <p:spPr bwMode="auto">
          <a:xfrm>
            <a:off x="8172450" y="3497262"/>
            <a:ext cx="250825" cy="236538"/>
          </a:xfrm>
          <a:prstGeom prst="ellips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08574" name="Text Box 6"/>
          <p:cNvSpPr txBox="1">
            <a:spLocks noChangeArrowheads="1"/>
          </p:cNvSpPr>
          <p:nvPr/>
        </p:nvSpPr>
        <p:spPr bwMode="auto">
          <a:xfrm>
            <a:off x="292100" y="1231900"/>
            <a:ext cx="8924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2000" dirty="0" err="1">
                <a:solidFill>
                  <a:schemeClr val="tx1"/>
                </a:solidFill>
              </a:rPr>
              <a:t>Statechart</a:t>
            </a:r>
            <a:r>
              <a:rPr lang="en-US" altLang="en-US" sz="2000" dirty="0">
                <a:solidFill>
                  <a:schemeClr val="tx1"/>
                </a:solidFill>
              </a:rPr>
              <a:t> Diagram for Incident</a:t>
            </a:r>
          </a:p>
          <a:p>
            <a:pPr algn="l"/>
            <a:r>
              <a:rPr lang="en-US" altLang="en-US" sz="2000" dirty="0">
                <a:solidFill>
                  <a:srgbClr val="C00000"/>
                </a:solidFill>
              </a:rPr>
              <a:t>Focus on the set of attributes of a single abstraction (object, system)</a:t>
            </a:r>
          </a:p>
        </p:txBody>
      </p:sp>
      <p:sp>
        <p:nvSpPr>
          <p:cNvPr id="108575" name="Text Box 7"/>
          <p:cNvSpPr txBox="1">
            <a:spLocks noChangeArrowheads="1"/>
          </p:cNvSpPr>
          <p:nvPr/>
        </p:nvSpPr>
        <p:spPr bwMode="auto">
          <a:xfrm>
            <a:off x="293688" y="4034880"/>
            <a:ext cx="752316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2000" dirty="0">
                <a:solidFill>
                  <a:schemeClr val="tx1"/>
                </a:solidFill>
              </a:rPr>
              <a:t>Activity Diagram for Incident </a:t>
            </a:r>
          </a:p>
          <a:p>
            <a:pPr algn="l"/>
            <a:r>
              <a:rPr lang="en-US" altLang="en-US" sz="2000" dirty="0">
                <a:solidFill>
                  <a:srgbClr val="C00000"/>
                </a:solidFill>
              </a:rPr>
              <a:t>(Focus on dataflow in a system)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75114" name="AutoShape 10"/>
          <p:cNvSpPr>
            <a:spLocks noChangeArrowheads="1"/>
          </p:cNvSpPr>
          <p:nvPr/>
        </p:nvSpPr>
        <p:spPr bwMode="auto">
          <a:xfrm>
            <a:off x="6275388" y="5964238"/>
            <a:ext cx="1255712" cy="563562"/>
          </a:xfrm>
          <a:prstGeom prst="wedgeRoundRectCallout">
            <a:avLst>
              <a:gd name="adj1" fmla="val -55690"/>
              <a:gd name="adj2" fmla="val -160421"/>
              <a:gd name="adj3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800" b="0" dirty="0" err="1">
                <a:solidFill>
                  <a:srgbClr val="C00000"/>
                </a:solidFill>
              </a:rPr>
              <a:t>Triggerless</a:t>
            </a:r>
            <a:endParaRPr lang="en-US" altLang="en-US" sz="1800" b="0" dirty="0">
              <a:solidFill>
                <a:srgbClr val="C00000"/>
              </a:solidFill>
            </a:endParaRPr>
          </a:p>
          <a:p>
            <a:r>
              <a:rPr lang="en-US" altLang="en-US" sz="1800" b="0" dirty="0">
                <a:solidFill>
                  <a:srgbClr val="C00000"/>
                </a:solidFill>
              </a:rPr>
              <a:t>transition</a:t>
            </a:r>
            <a:endParaRPr lang="en-US" altLang="en-US" b="0" dirty="0">
              <a:solidFill>
                <a:srgbClr val="C00000"/>
              </a:solidFill>
            </a:endParaRPr>
          </a:p>
        </p:txBody>
      </p:sp>
      <p:sp>
        <p:nvSpPr>
          <p:cNvPr id="175115" name="AutoShape 11"/>
          <p:cNvSpPr>
            <a:spLocks noChangeArrowheads="1"/>
          </p:cNvSpPr>
          <p:nvPr/>
        </p:nvSpPr>
        <p:spPr bwMode="auto">
          <a:xfrm>
            <a:off x="1887538" y="6040438"/>
            <a:ext cx="2747962" cy="741362"/>
          </a:xfrm>
          <a:prstGeom prst="wedgeRoundRectCallout">
            <a:avLst>
              <a:gd name="adj1" fmla="val 60398"/>
              <a:gd name="adj2" fmla="val -92829"/>
              <a:gd name="adj3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800" b="0" dirty="0">
                <a:solidFill>
                  <a:srgbClr val="C00000"/>
                </a:solidFill>
              </a:rPr>
              <a:t>Completion of activity </a:t>
            </a:r>
          </a:p>
          <a:p>
            <a:r>
              <a:rPr lang="en-US" altLang="en-US" sz="1800" b="0" dirty="0">
                <a:solidFill>
                  <a:srgbClr val="C00000"/>
                </a:solidFill>
              </a:rPr>
              <a:t>causes state transition</a:t>
            </a:r>
            <a:endParaRPr lang="en-US" altLang="en-US" b="0" dirty="0">
              <a:solidFill>
                <a:srgbClr val="C00000"/>
              </a:solidFill>
            </a:endParaRPr>
          </a:p>
        </p:txBody>
      </p:sp>
      <p:sp>
        <p:nvSpPr>
          <p:cNvPr id="175145" name="AutoShape 41"/>
          <p:cNvSpPr>
            <a:spLocks noChangeArrowheads="1"/>
          </p:cNvSpPr>
          <p:nvPr/>
        </p:nvSpPr>
        <p:spPr bwMode="auto">
          <a:xfrm>
            <a:off x="5778500" y="1874837"/>
            <a:ext cx="1663700" cy="495300"/>
          </a:xfrm>
          <a:prstGeom prst="wedgeRoundRectCallout">
            <a:avLst>
              <a:gd name="adj1" fmla="val -117556"/>
              <a:gd name="adj2" fmla="val 136218"/>
              <a:gd name="adj3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800" b="0" dirty="0">
                <a:solidFill>
                  <a:srgbClr val="C00000"/>
                </a:solidFill>
              </a:rPr>
              <a:t>Event causes</a:t>
            </a:r>
          </a:p>
          <a:p>
            <a:r>
              <a:rPr lang="en-US" altLang="en-US" sz="1800" b="0" dirty="0">
                <a:solidFill>
                  <a:srgbClr val="C00000"/>
                </a:solidFill>
              </a:rPr>
              <a:t>state transition</a:t>
            </a:r>
            <a:endParaRPr lang="en-US" altLang="en-US" b="0" dirty="0">
              <a:solidFill>
                <a:srgbClr val="C00000"/>
              </a:solidFill>
            </a:endParaRPr>
          </a:p>
        </p:txBody>
      </p:sp>
      <p:sp>
        <p:nvSpPr>
          <p:cNvPr id="108579" name="Line 42"/>
          <p:cNvSpPr>
            <a:spLocks noChangeShapeType="1"/>
          </p:cNvSpPr>
          <p:nvPr/>
        </p:nvSpPr>
        <p:spPr bwMode="auto">
          <a:xfrm>
            <a:off x="6578600" y="2865437"/>
            <a:ext cx="134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090613" y="4899028"/>
            <a:ext cx="7897813" cy="831850"/>
            <a:chOff x="687" y="3086"/>
            <a:chExt cx="4975" cy="524"/>
          </a:xfrm>
        </p:grpSpPr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687" y="3086"/>
              <a:ext cx="1098" cy="499"/>
            </a:xfrm>
            <a:prstGeom prst="roundRect">
              <a:avLst>
                <a:gd name="adj" fmla="val 4500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007" y="3194"/>
              <a:ext cx="8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" charset="0"/>
                  <a:cs typeface="Arial" pitchFamily="34" charset="0"/>
                </a:rPr>
                <a:t>Handle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930" y="3322"/>
              <a:ext cx="10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" charset="0"/>
                  <a:cs typeface="Arial" pitchFamily="34" charset="0"/>
                </a:rPr>
                <a:t>Incident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2543" y="3111"/>
              <a:ext cx="1098" cy="499"/>
            </a:xfrm>
            <a:prstGeom prst="roundRect">
              <a:avLst>
                <a:gd name="adj" fmla="val 4500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2780" y="3194"/>
              <a:ext cx="10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" charset="0"/>
                  <a:cs typeface="Arial" pitchFamily="34" charset="0"/>
                </a:rPr>
                <a:t>Document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2780" y="3322"/>
              <a:ext cx="10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" charset="0"/>
                  <a:cs typeface="Arial" pitchFamily="34" charset="0"/>
                </a:rPr>
                <a:t>Incident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AutoShape 11"/>
            <p:cNvSpPr>
              <a:spLocks noChangeArrowheads="1"/>
            </p:cNvSpPr>
            <p:nvPr/>
          </p:nvSpPr>
          <p:spPr bwMode="auto">
            <a:xfrm>
              <a:off x="4392" y="3111"/>
              <a:ext cx="1098" cy="499"/>
            </a:xfrm>
            <a:prstGeom prst="roundRect">
              <a:avLst>
                <a:gd name="adj" fmla="val 4500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4667" y="3194"/>
              <a:ext cx="9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" charset="0"/>
                  <a:cs typeface="Arial" pitchFamily="34" charset="0"/>
                </a:rPr>
                <a:t>Archive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4629" y="3322"/>
              <a:ext cx="10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" charset="0"/>
                  <a:cs typeface="Arial" pitchFamily="34" charset="0"/>
                </a:rPr>
                <a:t>Incident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2397" y="3361"/>
              <a:ext cx="140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2410" y="3322"/>
              <a:ext cx="127" cy="77"/>
            </a:xfrm>
            <a:custGeom>
              <a:avLst/>
              <a:gdLst>
                <a:gd name="T0" fmla="*/ 0 w 127"/>
                <a:gd name="T1" fmla="*/ 0 h 77"/>
                <a:gd name="T2" fmla="*/ 127 w 127"/>
                <a:gd name="T3" fmla="*/ 39 h 77"/>
                <a:gd name="T4" fmla="*/ 0 w 127"/>
                <a:gd name="T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77">
                  <a:moveTo>
                    <a:pt x="0" y="0"/>
                  </a:moveTo>
                  <a:lnTo>
                    <a:pt x="127" y="39"/>
                  </a:lnTo>
                  <a:lnTo>
                    <a:pt x="0" y="77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1785" y="3361"/>
              <a:ext cx="612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4233" y="3373"/>
              <a:ext cx="141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4246" y="3335"/>
              <a:ext cx="128" cy="77"/>
            </a:xfrm>
            <a:custGeom>
              <a:avLst/>
              <a:gdLst>
                <a:gd name="T0" fmla="*/ 0 w 128"/>
                <a:gd name="T1" fmla="*/ 0 h 77"/>
                <a:gd name="T2" fmla="*/ 128 w 128"/>
                <a:gd name="T3" fmla="*/ 38 h 77"/>
                <a:gd name="T4" fmla="*/ 0 w 128"/>
                <a:gd name="T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" h="77">
                  <a:moveTo>
                    <a:pt x="0" y="0"/>
                  </a:moveTo>
                  <a:lnTo>
                    <a:pt x="128" y="38"/>
                  </a:lnTo>
                  <a:lnTo>
                    <a:pt x="0" y="77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3634" y="3373"/>
              <a:ext cx="599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305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4" grpId="0" animBg="1" autoUpdateAnimBg="0"/>
      <p:bldP spid="175115" grpId="0" animBg="1" autoUpdateAnimBg="0"/>
      <p:bldP spid="175145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UML Summary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255000" cy="5638800"/>
          </a:xfrm>
        </p:spPr>
        <p:txBody>
          <a:bodyPr/>
          <a:lstStyle/>
          <a:p>
            <a:r>
              <a:rPr lang="en-US" altLang="en-US" dirty="0" smtClean="0"/>
              <a:t>UML provides a wide variety of notations for representing many aspects of software development</a:t>
            </a:r>
          </a:p>
          <a:p>
            <a:pPr lvl="1"/>
            <a:r>
              <a:rPr lang="en-US" altLang="en-US" dirty="0" smtClean="0">
                <a:ea typeface="ＭＳ Ｐゴシック" charset="-128"/>
              </a:rPr>
              <a:t>Powerful, but complex</a:t>
            </a:r>
          </a:p>
          <a:p>
            <a:r>
              <a:rPr lang="en-US" altLang="en-US" dirty="0" smtClean="0"/>
              <a:t>UML is a programming language</a:t>
            </a:r>
          </a:p>
          <a:p>
            <a:pPr lvl="1"/>
            <a:r>
              <a:rPr lang="en-US" altLang="en-US" dirty="0" smtClean="0">
                <a:ea typeface="ＭＳ Ｐゴシック" charset="-128"/>
              </a:rPr>
              <a:t>Can be misused to generate unreadable models</a:t>
            </a:r>
          </a:p>
          <a:p>
            <a:pPr lvl="1"/>
            <a:r>
              <a:rPr lang="en-US" altLang="en-US" dirty="0" smtClean="0">
                <a:ea typeface="ＭＳ Ｐゴシック" charset="-128"/>
              </a:rPr>
              <a:t>Can be misunderstood when using too many exotic features</a:t>
            </a:r>
          </a:p>
          <a:p>
            <a:r>
              <a:rPr lang="en-US" altLang="en-US" dirty="0" smtClean="0"/>
              <a:t>We concentrated on a few notations:</a:t>
            </a:r>
          </a:p>
          <a:p>
            <a:pPr lvl="1"/>
            <a:r>
              <a:rPr lang="en-US" altLang="en-US" dirty="0" smtClean="0">
                <a:solidFill>
                  <a:srgbClr val="C00000"/>
                </a:solidFill>
                <a:ea typeface="ＭＳ Ｐゴシック" charset="-128"/>
              </a:rPr>
              <a:t>Functional model: </a:t>
            </a:r>
            <a:r>
              <a:rPr lang="en-US" altLang="en-US" dirty="0" smtClean="0">
                <a:ea typeface="ＭＳ Ｐゴシック" charset="-128"/>
              </a:rPr>
              <a:t>Use case diagram</a:t>
            </a:r>
          </a:p>
          <a:p>
            <a:pPr lvl="1"/>
            <a:r>
              <a:rPr lang="en-US" altLang="en-US" dirty="0" smtClean="0">
                <a:solidFill>
                  <a:srgbClr val="C00000"/>
                </a:solidFill>
                <a:ea typeface="ＭＳ Ｐゴシック" charset="-128"/>
              </a:rPr>
              <a:t>Object model: </a:t>
            </a:r>
            <a:r>
              <a:rPr lang="en-US" altLang="en-US" dirty="0" smtClean="0">
                <a:ea typeface="ＭＳ Ｐゴシック" charset="-128"/>
              </a:rPr>
              <a:t>class diagram</a:t>
            </a:r>
          </a:p>
          <a:p>
            <a:pPr lvl="1"/>
            <a:r>
              <a:rPr lang="en-US" altLang="en-US" dirty="0" smtClean="0">
                <a:solidFill>
                  <a:srgbClr val="C00000"/>
                </a:solidFill>
                <a:ea typeface="ＭＳ Ｐゴシック" charset="-128"/>
              </a:rPr>
              <a:t>Dynamic model:</a:t>
            </a:r>
            <a:r>
              <a:rPr lang="en-US" altLang="en-US" dirty="0" smtClean="0">
                <a:ea typeface="ＭＳ Ｐゴシック" charset="-128"/>
              </a:rPr>
              <a:t> sequence diagrams, </a:t>
            </a:r>
            <a:r>
              <a:rPr lang="en-US" altLang="en-US" dirty="0" err="1" smtClean="0">
                <a:ea typeface="ＭＳ Ｐゴシック" charset="-128"/>
              </a:rPr>
              <a:t>statechart</a:t>
            </a:r>
            <a:r>
              <a:rPr lang="en-US" altLang="en-US" dirty="0" smtClean="0">
                <a:ea typeface="ＭＳ Ｐゴシック" charset="-128"/>
              </a:rPr>
              <a:t> and activity diagrams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54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0" y="2362200"/>
            <a:ext cx="9144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dirty="0">
                <a:solidFill>
                  <a:srgbClr val="C00000"/>
                </a:solidFill>
                <a:cs typeface="Arial" charset="0"/>
              </a:rPr>
              <a:t>Thank You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Actors</a:t>
            </a:r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508250" y="1109663"/>
            <a:ext cx="6026150" cy="4800600"/>
          </a:xfrm>
        </p:spPr>
        <p:txBody>
          <a:bodyPr/>
          <a:lstStyle/>
          <a:p>
            <a:r>
              <a:rPr lang="en-US" altLang="en-US" sz="2400" dirty="0" smtClean="0"/>
              <a:t>An </a:t>
            </a:r>
            <a:r>
              <a:rPr lang="en-US" altLang="en-US" sz="2400" dirty="0" smtClean="0">
                <a:solidFill>
                  <a:srgbClr val="C00000"/>
                </a:solidFill>
              </a:rPr>
              <a:t>actor is a model for an external entity </a:t>
            </a:r>
            <a:r>
              <a:rPr lang="en-US" altLang="en-US" sz="2400" dirty="0" smtClean="0"/>
              <a:t>which interacts (communicates) with the system:</a:t>
            </a:r>
          </a:p>
          <a:p>
            <a:pPr lvl="1"/>
            <a:r>
              <a:rPr lang="en-US" altLang="en-US" sz="2000" dirty="0" smtClean="0">
                <a:solidFill>
                  <a:schemeClr val="accent1">
                    <a:lumMod val="50000"/>
                  </a:schemeClr>
                </a:solidFill>
                <a:ea typeface="ＭＳ Ｐゴシック" charset="-128"/>
              </a:rPr>
              <a:t>User</a:t>
            </a:r>
          </a:p>
          <a:p>
            <a:pPr lvl="1"/>
            <a:r>
              <a:rPr lang="en-US" altLang="en-US" sz="2000" dirty="0" smtClean="0">
                <a:solidFill>
                  <a:schemeClr val="accent1">
                    <a:lumMod val="50000"/>
                  </a:schemeClr>
                </a:solidFill>
                <a:ea typeface="ＭＳ Ｐゴシック" charset="-128"/>
              </a:rPr>
              <a:t>External system (Another system)</a:t>
            </a:r>
          </a:p>
          <a:p>
            <a:pPr lvl="1"/>
            <a:r>
              <a:rPr lang="en-US" altLang="en-US" sz="2000" dirty="0" smtClean="0">
                <a:solidFill>
                  <a:schemeClr val="accent1">
                    <a:lumMod val="50000"/>
                  </a:schemeClr>
                </a:solidFill>
                <a:ea typeface="ＭＳ Ｐゴシック" charset="-128"/>
              </a:rPr>
              <a:t>Physical environment (e.g. Weather)</a:t>
            </a:r>
          </a:p>
          <a:p>
            <a:r>
              <a:rPr lang="en-US" altLang="en-US" sz="2400" dirty="0" smtClean="0"/>
              <a:t>An </a:t>
            </a:r>
            <a:r>
              <a:rPr lang="en-US" altLang="en-US" sz="2400" dirty="0" smtClean="0">
                <a:solidFill>
                  <a:srgbClr val="C00000"/>
                </a:solidFill>
              </a:rPr>
              <a:t>actor</a:t>
            </a:r>
            <a:r>
              <a:rPr lang="en-US" altLang="en-US" sz="2400" dirty="0" smtClean="0"/>
              <a:t> has a unique </a:t>
            </a:r>
            <a:r>
              <a:rPr lang="en-US" altLang="en-US" sz="2400" dirty="0" smtClean="0">
                <a:solidFill>
                  <a:srgbClr val="C00000"/>
                </a:solidFill>
              </a:rPr>
              <a:t>name</a:t>
            </a:r>
            <a:r>
              <a:rPr lang="en-US" altLang="en-US" sz="2400" dirty="0" smtClean="0"/>
              <a:t> and an optional </a:t>
            </a:r>
            <a:r>
              <a:rPr lang="en-US" altLang="en-US" sz="2400" dirty="0" smtClean="0">
                <a:solidFill>
                  <a:srgbClr val="C00000"/>
                </a:solidFill>
              </a:rPr>
              <a:t>description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/>
              <a:t>Examples:</a:t>
            </a:r>
          </a:p>
          <a:p>
            <a:pPr lvl="1"/>
            <a:r>
              <a:rPr lang="en-US" altLang="en-US" sz="2000" b="1" dirty="0">
                <a:solidFill>
                  <a:srgbClr val="C00000"/>
                </a:solidFill>
                <a:ea typeface="ＭＳ Ｐゴシック" charset="-128"/>
              </a:rPr>
              <a:t>S</a:t>
            </a:r>
            <a:r>
              <a:rPr lang="en-US" altLang="en-US" sz="2000" b="1" dirty="0" smtClean="0">
                <a:solidFill>
                  <a:srgbClr val="C00000"/>
                </a:solidFill>
                <a:ea typeface="ＭＳ Ｐゴシック" charset="-128"/>
              </a:rPr>
              <a:t>tudent</a:t>
            </a:r>
            <a:r>
              <a:rPr lang="en-US" altLang="en-US" sz="2000" dirty="0">
                <a:ea typeface="ＭＳ Ｐゴシック" charset="-128"/>
              </a:rPr>
              <a:t>: A studying person</a:t>
            </a:r>
            <a:endParaRPr lang="en-US" altLang="en-US" sz="2000" dirty="0" smtClean="0">
              <a:ea typeface="ＭＳ Ｐゴシック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 dirty="0" smtClean="0">
                <a:solidFill>
                  <a:srgbClr val="C00000"/>
                </a:solidFill>
                <a:ea typeface="ＭＳ Ｐゴシック" charset="-128"/>
              </a:rPr>
              <a:t>Teaching Assistant</a:t>
            </a:r>
            <a:r>
              <a:rPr lang="en-US" altLang="en-US" sz="2000" dirty="0">
                <a:ea typeface="ＭＳ Ｐゴシック" charset="-128"/>
              </a:rPr>
              <a:t>: Member of teaching staff who supports the instructor.</a:t>
            </a:r>
          </a:p>
        </p:txBody>
      </p:sp>
      <p:grpSp>
        <p:nvGrpSpPr>
          <p:cNvPr id="32772" name="Group 12"/>
          <p:cNvGrpSpPr>
            <a:grpSpLocks/>
          </p:cNvGrpSpPr>
          <p:nvPr/>
        </p:nvGrpSpPr>
        <p:grpSpPr bwMode="auto">
          <a:xfrm>
            <a:off x="693739" y="2122489"/>
            <a:ext cx="1144588" cy="1684338"/>
            <a:chOff x="1021" y="1337"/>
            <a:chExt cx="721" cy="1061"/>
          </a:xfrm>
        </p:grpSpPr>
        <p:grpSp>
          <p:nvGrpSpPr>
            <p:cNvPr id="32775" name="Group 6"/>
            <p:cNvGrpSpPr>
              <a:grpSpLocks/>
            </p:cNvGrpSpPr>
            <p:nvPr/>
          </p:nvGrpSpPr>
          <p:grpSpPr bwMode="auto">
            <a:xfrm>
              <a:off x="1297" y="1337"/>
              <a:ext cx="445" cy="783"/>
              <a:chOff x="659" y="1833"/>
              <a:chExt cx="299" cy="526"/>
            </a:xfrm>
          </p:grpSpPr>
          <p:sp>
            <p:nvSpPr>
              <p:cNvPr id="32777" name="Freeform 7"/>
              <p:cNvSpPr>
                <a:spLocks/>
              </p:cNvSpPr>
              <p:nvPr/>
            </p:nvSpPr>
            <p:spPr bwMode="auto">
              <a:xfrm>
                <a:off x="659" y="1941"/>
                <a:ext cx="143" cy="418"/>
              </a:xfrm>
              <a:custGeom>
                <a:avLst/>
                <a:gdLst>
                  <a:gd name="T0" fmla="*/ 143 w 143"/>
                  <a:gd name="T1" fmla="*/ 0 h 418"/>
                  <a:gd name="T2" fmla="*/ 143 w 143"/>
                  <a:gd name="T3" fmla="*/ 263 h 418"/>
                  <a:gd name="T4" fmla="*/ 0 w 143"/>
                  <a:gd name="T5" fmla="*/ 418 h 418"/>
                  <a:gd name="T6" fmla="*/ 0 60000 65536"/>
                  <a:gd name="T7" fmla="*/ 0 60000 65536"/>
                  <a:gd name="T8" fmla="*/ 0 60000 65536"/>
                  <a:gd name="T9" fmla="*/ 0 w 143"/>
                  <a:gd name="T10" fmla="*/ 0 h 418"/>
                  <a:gd name="T11" fmla="*/ 143 w 143"/>
                  <a:gd name="T12" fmla="*/ 418 h 4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3" h="418">
                    <a:moveTo>
                      <a:pt x="143" y="0"/>
                    </a:moveTo>
                    <a:lnTo>
                      <a:pt x="143" y="263"/>
                    </a:lnTo>
                    <a:lnTo>
                      <a:pt x="0" y="41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778" name="Line 8"/>
              <p:cNvSpPr>
                <a:spLocks noChangeShapeType="1"/>
              </p:cNvSpPr>
              <p:nvPr/>
            </p:nvSpPr>
            <p:spPr bwMode="auto">
              <a:xfrm>
                <a:off x="802" y="2204"/>
                <a:ext cx="156" cy="1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79" name="Line 9"/>
              <p:cNvSpPr>
                <a:spLocks noChangeShapeType="1"/>
              </p:cNvSpPr>
              <p:nvPr/>
            </p:nvSpPr>
            <p:spPr bwMode="auto">
              <a:xfrm>
                <a:off x="659" y="2060"/>
                <a:ext cx="29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0" name="Oval 10"/>
              <p:cNvSpPr>
                <a:spLocks noChangeArrowheads="1"/>
              </p:cNvSpPr>
              <p:nvPr/>
            </p:nvSpPr>
            <p:spPr bwMode="auto">
              <a:xfrm>
                <a:off x="731" y="1833"/>
                <a:ext cx="155" cy="15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32776" name="Rectangle 11"/>
            <p:cNvSpPr>
              <a:spLocks noChangeArrowheads="1"/>
            </p:cNvSpPr>
            <p:nvPr/>
          </p:nvSpPr>
          <p:spPr bwMode="auto">
            <a:xfrm>
              <a:off x="1021" y="2165"/>
              <a:ext cx="7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dirty="0">
                  <a:solidFill>
                    <a:srgbClr val="000000"/>
                  </a:solidFill>
                  <a:latin typeface="Courier" charset="0"/>
                </a:rPr>
                <a:t>S</a:t>
              </a:r>
              <a:r>
                <a:rPr lang="en-US" altLang="en-US" dirty="0" smtClean="0">
                  <a:solidFill>
                    <a:srgbClr val="000000"/>
                  </a:solidFill>
                  <a:latin typeface="Courier" charset="0"/>
                </a:rPr>
                <a:t>tudent</a:t>
              </a:r>
              <a:endParaRPr lang="en-US" altLang="en-US" b="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819014" y="5029200"/>
            <a:ext cx="1670050" cy="633412"/>
          </a:xfrm>
          <a:prstGeom prst="wedgeRoundRectCallout">
            <a:avLst>
              <a:gd name="adj1" fmla="val 92014"/>
              <a:gd name="adj2" fmla="val -59273"/>
              <a:gd name="adj3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 eaLnBrk="0" hangingPunct="0"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eaLnBrk="0" hangingPunct="0"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eaLnBrk="0" hangingPunct="0"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eaLnBrk="0" hangingPunct="0"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Name</a:t>
            </a: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6511131" y="4343400"/>
            <a:ext cx="1608138" cy="685800"/>
          </a:xfrm>
          <a:prstGeom prst="wedgeRoundRectCallout">
            <a:avLst>
              <a:gd name="adj1" fmla="val -91472"/>
              <a:gd name="adj2" fmla="val 48444"/>
              <a:gd name="adj3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 eaLnBrk="0" hangingPunct="0"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eaLnBrk="0" hangingPunct="0"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eaLnBrk="0" hangingPunct="0"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eaLnBrk="0" hangingPunct="0"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Optional </a:t>
            </a:r>
          </a:p>
          <a:p>
            <a:r>
              <a:rPr lang="en-US" altLang="en-US" sz="2000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17855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Use Case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429000" y="1371599"/>
            <a:ext cx="5486400" cy="212012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marL="381000" indent="-381000">
              <a:buFont typeface="Times" charset="0"/>
              <a:buNone/>
            </a:pPr>
            <a:r>
              <a:rPr lang="en-US" altLang="en-US" sz="2400" dirty="0" smtClean="0"/>
              <a:t>• A use case represents a </a:t>
            </a:r>
            <a:r>
              <a:rPr lang="en-US" altLang="en-US" sz="2400" dirty="0" smtClean="0">
                <a:solidFill>
                  <a:srgbClr val="C00000"/>
                </a:solidFill>
              </a:rPr>
              <a:t>class of functionality</a:t>
            </a:r>
            <a:r>
              <a:rPr lang="en-US" altLang="en-US" sz="2400" dirty="0" smtClean="0"/>
              <a:t> provided by the system </a:t>
            </a:r>
          </a:p>
          <a:p>
            <a:pPr marL="381000" indent="-381000">
              <a:buFont typeface="Times" charset="0"/>
              <a:buNone/>
            </a:pPr>
            <a:r>
              <a:rPr lang="en-US" altLang="en-US" sz="2400" dirty="0" smtClean="0"/>
              <a:t>• Use cases can be described textually, with a focus on the </a:t>
            </a:r>
            <a:r>
              <a:rPr lang="en-US" altLang="en-US" sz="2400" dirty="0" smtClean="0">
                <a:solidFill>
                  <a:srgbClr val="C00000"/>
                </a:solidFill>
              </a:rPr>
              <a:t>event flow between actor </a:t>
            </a:r>
            <a:r>
              <a:rPr lang="en-US" altLang="en-US" sz="2400" dirty="0" smtClean="0">
                <a:solidFill>
                  <a:schemeClr val="tx1"/>
                </a:solidFill>
              </a:rPr>
              <a:t>and</a:t>
            </a:r>
            <a:r>
              <a:rPr lang="en-US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en-US" sz="2400" dirty="0" smtClean="0">
                <a:solidFill>
                  <a:srgbClr val="C00000"/>
                </a:solidFill>
              </a:rPr>
              <a:t>system</a:t>
            </a:r>
            <a:endParaRPr lang="en-US" altLang="en-US" sz="2400" dirty="0" smtClean="0">
              <a:solidFill>
                <a:srgbClr val="C00000"/>
              </a:solidFill>
            </a:endParaRPr>
          </a:p>
        </p:txBody>
      </p:sp>
      <p:grpSp>
        <p:nvGrpSpPr>
          <p:cNvPr id="34820" name="Group 5"/>
          <p:cNvGrpSpPr>
            <a:grpSpLocks/>
          </p:cNvGrpSpPr>
          <p:nvPr/>
        </p:nvGrpSpPr>
        <p:grpSpPr bwMode="auto">
          <a:xfrm>
            <a:off x="325438" y="2505073"/>
            <a:ext cx="2078746" cy="1170760"/>
            <a:chOff x="2212" y="1949"/>
            <a:chExt cx="880" cy="496"/>
          </a:xfrm>
        </p:grpSpPr>
        <p:sp>
          <p:nvSpPr>
            <p:cNvPr id="34821" name="Oval 6"/>
            <p:cNvSpPr>
              <a:spLocks noChangeArrowheads="1"/>
            </p:cNvSpPr>
            <p:nvPr/>
          </p:nvSpPr>
          <p:spPr bwMode="auto">
            <a:xfrm>
              <a:off x="2339" y="1949"/>
              <a:ext cx="753" cy="32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22" name="Rectangle 7"/>
            <p:cNvSpPr>
              <a:spLocks noChangeArrowheads="1"/>
            </p:cNvSpPr>
            <p:nvPr/>
          </p:nvSpPr>
          <p:spPr bwMode="auto">
            <a:xfrm>
              <a:off x="2212" y="2289"/>
              <a:ext cx="840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dirty="0" err="1" smtClean="0">
                  <a:solidFill>
                    <a:srgbClr val="000000"/>
                  </a:solidFill>
                  <a:latin typeface="Courier" charset="0"/>
                </a:rPr>
                <a:t>DoHomework</a:t>
              </a:r>
              <a:endParaRPr lang="en-US" altLang="en-US" b="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29000" y="3581400"/>
            <a:ext cx="5486400" cy="3046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81000" indent="-381000">
              <a:buFont typeface="Times" charset="0"/>
              <a:buNone/>
            </a:pPr>
            <a:r>
              <a:rPr lang="en-US" altLang="en-US" dirty="0">
                <a:solidFill>
                  <a:schemeClr val="tx1"/>
                </a:solidFill>
              </a:rPr>
              <a:t>The textual use case description consists of 6 parts: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altLang="en-US" sz="2000" dirty="0">
                <a:solidFill>
                  <a:schemeClr val="tx1"/>
                </a:solidFill>
                <a:ea typeface="ＭＳ Ｐゴシック" charset="-128"/>
              </a:rPr>
              <a:t>Unique name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altLang="en-US" sz="2000" dirty="0">
                <a:solidFill>
                  <a:schemeClr val="tx1"/>
                </a:solidFill>
                <a:ea typeface="ＭＳ Ｐゴシック" charset="-128"/>
              </a:rPr>
              <a:t>Participating actors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altLang="en-US" sz="2000" dirty="0">
                <a:solidFill>
                  <a:schemeClr val="tx1"/>
                </a:solidFill>
                <a:ea typeface="ＭＳ Ｐゴシック" charset="-128"/>
              </a:rPr>
              <a:t>Entry conditions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altLang="en-US" sz="2000" dirty="0">
                <a:solidFill>
                  <a:schemeClr val="tx1"/>
                </a:solidFill>
                <a:ea typeface="ＭＳ Ｐゴシック" charset="-128"/>
              </a:rPr>
              <a:t>Exit conditions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altLang="en-US" sz="2000" dirty="0">
                <a:solidFill>
                  <a:schemeClr val="tx1"/>
                </a:solidFill>
                <a:ea typeface="ＭＳ Ｐゴシック" charset="-128"/>
              </a:rPr>
              <a:t>Flow of events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altLang="en-US" sz="2000" dirty="0">
                <a:solidFill>
                  <a:schemeClr val="tx1"/>
                </a:solidFill>
                <a:ea typeface="ＭＳ Ｐゴシック" charset="-128"/>
              </a:rPr>
              <a:t>Special requirements.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Textual Use Case Description Example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30325"/>
            <a:ext cx="3541713" cy="377507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>
              <a:buFont typeface="Times" charset="0"/>
              <a:buNone/>
            </a:pPr>
            <a:r>
              <a:rPr lang="en-US" altLang="en-US" sz="2000" i="1" dirty="0" smtClean="0">
                <a:solidFill>
                  <a:srgbClr val="FF3300"/>
                </a:solidFill>
              </a:rPr>
              <a:t>1</a:t>
            </a:r>
            <a:r>
              <a:rPr lang="en-US" altLang="en-US" sz="2000" i="1" dirty="0" smtClean="0">
                <a:solidFill>
                  <a:srgbClr val="C00000"/>
                </a:solidFill>
              </a:rPr>
              <a:t>. Name</a:t>
            </a:r>
            <a:r>
              <a:rPr lang="en-US" altLang="en-US" sz="2000" i="1" dirty="0" smtClean="0">
                <a:solidFill>
                  <a:srgbClr val="FF3300"/>
                </a:solidFill>
              </a:rPr>
              <a:t>: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latin typeface="Courier" charset="0"/>
              </a:rPr>
              <a:t>Purchase ticket</a:t>
            </a:r>
            <a:endParaRPr lang="en-US" altLang="en-US" sz="2000" dirty="0" smtClean="0"/>
          </a:p>
          <a:p>
            <a:pPr>
              <a:buFont typeface="Times" charset="0"/>
              <a:buNone/>
            </a:pPr>
            <a:r>
              <a:rPr lang="en-US" altLang="en-US" sz="2000" i="1" dirty="0" smtClean="0">
                <a:solidFill>
                  <a:srgbClr val="C00000"/>
                </a:solidFill>
              </a:rPr>
              <a:t>2. Participating actor</a:t>
            </a:r>
            <a:r>
              <a:rPr lang="en-US" altLang="en-US" sz="2000" i="1" dirty="0" smtClean="0">
                <a:solidFill>
                  <a:srgbClr val="FF3300"/>
                </a:solidFill>
              </a:rPr>
              <a:t>: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latin typeface="Courier" charset="0"/>
              </a:rPr>
              <a:t>Passenger</a:t>
            </a:r>
            <a:endParaRPr lang="en-US" altLang="en-US" sz="2000" dirty="0" smtClean="0"/>
          </a:p>
          <a:p>
            <a:pPr>
              <a:buFont typeface="Times" charset="0"/>
              <a:buNone/>
            </a:pPr>
            <a:r>
              <a:rPr lang="en-US" altLang="en-US" sz="2000" i="1" dirty="0" smtClean="0">
                <a:solidFill>
                  <a:srgbClr val="C00000"/>
                </a:solidFill>
              </a:rPr>
              <a:t>3. Entry condition:</a:t>
            </a:r>
            <a:r>
              <a:rPr lang="en-US" altLang="en-US" sz="2000" dirty="0" smtClean="0">
                <a:solidFill>
                  <a:srgbClr val="C00000"/>
                </a:solidFill>
              </a:rPr>
              <a:t> </a:t>
            </a:r>
          </a:p>
          <a:p>
            <a:r>
              <a:rPr lang="en-US" altLang="en-US" sz="2000" dirty="0" smtClean="0">
                <a:latin typeface="Courier" charset="0"/>
              </a:rPr>
              <a:t>Passenger</a:t>
            </a:r>
            <a:r>
              <a:rPr lang="en-US" altLang="en-US" sz="2000" dirty="0" smtClean="0"/>
              <a:t> stands in front of ticket distributor</a:t>
            </a:r>
          </a:p>
          <a:p>
            <a:r>
              <a:rPr lang="en-US" altLang="en-US" sz="2000" dirty="0" smtClean="0">
                <a:latin typeface="Courier" charset="0"/>
              </a:rPr>
              <a:t>Passenger</a:t>
            </a:r>
            <a:r>
              <a:rPr lang="en-US" altLang="en-US" sz="2000" dirty="0" smtClean="0"/>
              <a:t> has sufficient money to purchase ticket</a:t>
            </a:r>
          </a:p>
          <a:p>
            <a:pPr>
              <a:buFont typeface="Times" charset="0"/>
              <a:buNone/>
            </a:pPr>
            <a:r>
              <a:rPr lang="en-US" altLang="en-US" sz="2000" i="1" dirty="0" smtClean="0">
                <a:solidFill>
                  <a:srgbClr val="C00000"/>
                </a:solidFill>
              </a:rPr>
              <a:t>4. Exit condition</a:t>
            </a:r>
            <a:r>
              <a:rPr lang="en-US" altLang="en-US" sz="2000" i="1" dirty="0" smtClean="0">
                <a:solidFill>
                  <a:srgbClr val="FF3300"/>
                </a:solidFill>
              </a:rPr>
              <a:t>:</a:t>
            </a:r>
            <a:endParaRPr lang="en-US" altLang="en-US" sz="2000" i="1" dirty="0" smtClean="0"/>
          </a:p>
          <a:p>
            <a:r>
              <a:rPr lang="en-US" altLang="en-US" sz="2000" dirty="0" smtClean="0">
                <a:latin typeface="Courier" charset="0"/>
              </a:rPr>
              <a:t>Passenger</a:t>
            </a:r>
            <a:r>
              <a:rPr lang="en-US" altLang="en-US" sz="2000" dirty="0" smtClean="0"/>
              <a:t> has ticket</a:t>
            </a:r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2819400"/>
            <a:ext cx="3922712" cy="3886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>
              <a:buFont typeface="Times" charset="0"/>
              <a:buNone/>
            </a:pPr>
            <a:r>
              <a:rPr lang="en-US" altLang="en-US" sz="2000" i="1" dirty="0" smtClean="0">
                <a:solidFill>
                  <a:srgbClr val="C00000"/>
                </a:solidFill>
              </a:rPr>
              <a:t>5. Flow of events</a:t>
            </a:r>
            <a:r>
              <a:rPr lang="en-US" altLang="en-US" sz="2000" i="1" dirty="0" smtClean="0">
                <a:solidFill>
                  <a:srgbClr val="FF3300"/>
                </a:solidFill>
              </a:rPr>
              <a:t>:</a:t>
            </a:r>
            <a:endParaRPr lang="en-US" altLang="en-US" sz="2000" dirty="0" smtClean="0"/>
          </a:p>
          <a:p>
            <a:pPr lvl="1">
              <a:buFont typeface="Times" charset="0"/>
              <a:buNone/>
            </a:pPr>
            <a:r>
              <a:rPr lang="en-US" altLang="en-US" sz="1800" dirty="0" smtClean="0">
                <a:ea typeface="ＭＳ Ｐゴシック" charset="-128"/>
              </a:rPr>
              <a:t>1. </a:t>
            </a:r>
            <a:r>
              <a:rPr lang="en-US" altLang="en-US" sz="1800" dirty="0" smtClean="0">
                <a:latin typeface="Courier" charset="0"/>
                <a:ea typeface="ＭＳ Ｐゴシック" charset="-128"/>
              </a:rPr>
              <a:t>Passenger</a:t>
            </a:r>
            <a:r>
              <a:rPr lang="en-US" altLang="en-US" sz="1800" dirty="0" smtClean="0">
                <a:ea typeface="ＭＳ Ｐゴシック" charset="-128"/>
              </a:rPr>
              <a:t> selects the number of zones to be traveled</a:t>
            </a:r>
          </a:p>
          <a:p>
            <a:pPr lvl="1">
              <a:buFont typeface="Times" charset="0"/>
              <a:buNone/>
            </a:pPr>
            <a:r>
              <a:rPr lang="en-US" altLang="en-US" sz="1800" dirty="0" smtClean="0">
                <a:ea typeface="ＭＳ Ｐゴシック" charset="-128"/>
              </a:rPr>
              <a:t>2. </a:t>
            </a:r>
            <a:r>
              <a:rPr lang="en-US" altLang="en-US" sz="1800" dirty="0" smtClean="0">
                <a:latin typeface="ヒラギノ角ゴ Pro W3" charset="-128"/>
                <a:ea typeface="ＭＳ Ｐゴシック" charset="-128"/>
              </a:rPr>
              <a:t>Ticket </a:t>
            </a:r>
            <a:r>
              <a:rPr lang="en-US" altLang="en-US" sz="1800" dirty="0" smtClean="0">
                <a:ea typeface="ＭＳ Ｐゴシック" charset="-128"/>
              </a:rPr>
              <a:t>Distributor displays the amount due</a:t>
            </a:r>
          </a:p>
          <a:p>
            <a:pPr lvl="1">
              <a:buFont typeface="Times" charset="0"/>
              <a:buNone/>
            </a:pPr>
            <a:r>
              <a:rPr lang="en-US" altLang="en-US" sz="1800" dirty="0" smtClean="0">
                <a:ea typeface="ＭＳ Ｐゴシック" charset="-128"/>
              </a:rPr>
              <a:t>3. </a:t>
            </a:r>
            <a:r>
              <a:rPr lang="en-US" altLang="en-US" sz="1800" dirty="0" smtClean="0">
                <a:latin typeface="Courier" charset="0"/>
                <a:ea typeface="ＭＳ Ｐゴシック" charset="-128"/>
              </a:rPr>
              <a:t>Passenger</a:t>
            </a:r>
            <a:r>
              <a:rPr lang="en-US" altLang="en-US" sz="1800" dirty="0" smtClean="0">
                <a:ea typeface="ＭＳ Ｐゴシック" charset="-128"/>
              </a:rPr>
              <a:t> inserts money, at least the amount due</a:t>
            </a:r>
          </a:p>
          <a:p>
            <a:pPr lvl="1">
              <a:buFont typeface="Times" charset="0"/>
              <a:buNone/>
            </a:pPr>
            <a:r>
              <a:rPr lang="en-US" altLang="en-US" sz="1800" dirty="0" smtClean="0">
                <a:ea typeface="ＭＳ Ｐゴシック" charset="-128"/>
              </a:rPr>
              <a:t>4. Ticket Distributor returns change</a:t>
            </a:r>
          </a:p>
          <a:p>
            <a:pPr lvl="1">
              <a:buFont typeface="Times" charset="0"/>
              <a:buNone/>
            </a:pPr>
            <a:r>
              <a:rPr lang="en-US" altLang="en-US" sz="1800" dirty="0" smtClean="0">
                <a:ea typeface="ＭＳ Ｐゴシック" charset="-128"/>
              </a:rPr>
              <a:t>5. Ticket Distributor issues ticket</a:t>
            </a:r>
          </a:p>
          <a:p>
            <a:pPr>
              <a:buFont typeface="Times" charset="0"/>
              <a:buNone/>
            </a:pPr>
            <a:r>
              <a:rPr lang="en-US" altLang="en-US" sz="2000" i="1" dirty="0" smtClean="0">
                <a:solidFill>
                  <a:srgbClr val="C00000"/>
                </a:solidFill>
              </a:rPr>
              <a:t>6. Special requirements:</a:t>
            </a:r>
            <a:r>
              <a:rPr lang="en-US" altLang="en-US" sz="2000" i="1" dirty="0" smtClean="0"/>
              <a:t> None.</a:t>
            </a:r>
            <a:endParaRPr lang="en-US" altLang="en-US" sz="2000" dirty="0" smtClean="0"/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5748338" y="48641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 b="0"/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5780088" y="5570538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 sz="2800" b="0"/>
          </a:p>
        </p:txBody>
      </p:sp>
      <p:grpSp>
        <p:nvGrpSpPr>
          <p:cNvPr id="36871" name="Group 7"/>
          <p:cNvGrpSpPr>
            <a:grpSpLocks/>
          </p:cNvGrpSpPr>
          <p:nvPr/>
        </p:nvGrpSpPr>
        <p:grpSpPr bwMode="auto">
          <a:xfrm>
            <a:off x="4765675" y="1258888"/>
            <a:ext cx="1096962" cy="1179512"/>
            <a:chOff x="1021" y="1337"/>
            <a:chExt cx="1118" cy="1044"/>
          </a:xfrm>
        </p:grpSpPr>
        <p:grpSp>
          <p:nvGrpSpPr>
            <p:cNvPr id="36876" name="Group 8"/>
            <p:cNvGrpSpPr>
              <a:grpSpLocks/>
            </p:cNvGrpSpPr>
            <p:nvPr/>
          </p:nvGrpSpPr>
          <p:grpSpPr bwMode="auto">
            <a:xfrm>
              <a:off x="1297" y="1337"/>
              <a:ext cx="445" cy="783"/>
              <a:chOff x="659" y="1833"/>
              <a:chExt cx="299" cy="526"/>
            </a:xfrm>
          </p:grpSpPr>
          <p:sp>
            <p:nvSpPr>
              <p:cNvPr id="36878" name="Freeform 9"/>
              <p:cNvSpPr>
                <a:spLocks/>
              </p:cNvSpPr>
              <p:nvPr/>
            </p:nvSpPr>
            <p:spPr bwMode="auto">
              <a:xfrm>
                <a:off x="659" y="1941"/>
                <a:ext cx="143" cy="418"/>
              </a:xfrm>
              <a:custGeom>
                <a:avLst/>
                <a:gdLst>
                  <a:gd name="T0" fmla="*/ 143 w 143"/>
                  <a:gd name="T1" fmla="*/ 0 h 418"/>
                  <a:gd name="T2" fmla="*/ 143 w 143"/>
                  <a:gd name="T3" fmla="*/ 263 h 418"/>
                  <a:gd name="T4" fmla="*/ 0 w 143"/>
                  <a:gd name="T5" fmla="*/ 418 h 418"/>
                  <a:gd name="T6" fmla="*/ 0 60000 65536"/>
                  <a:gd name="T7" fmla="*/ 0 60000 65536"/>
                  <a:gd name="T8" fmla="*/ 0 60000 65536"/>
                  <a:gd name="T9" fmla="*/ 0 w 143"/>
                  <a:gd name="T10" fmla="*/ 0 h 418"/>
                  <a:gd name="T11" fmla="*/ 143 w 143"/>
                  <a:gd name="T12" fmla="*/ 418 h 4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3" h="418">
                    <a:moveTo>
                      <a:pt x="143" y="0"/>
                    </a:moveTo>
                    <a:lnTo>
                      <a:pt x="143" y="263"/>
                    </a:lnTo>
                    <a:lnTo>
                      <a:pt x="0" y="41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6879" name="Line 10"/>
              <p:cNvSpPr>
                <a:spLocks noChangeShapeType="1"/>
              </p:cNvSpPr>
              <p:nvPr/>
            </p:nvSpPr>
            <p:spPr bwMode="auto">
              <a:xfrm>
                <a:off x="802" y="2204"/>
                <a:ext cx="156" cy="1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0" name="Line 11"/>
              <p:cNvSpPr>
                <a:spLocks noChangeShapeType="1"/>
              </p:cNvSpPr>
              <p:nvPr/>
            </p:nvSpPr>
            <p:spPr bwMode="auto">
              <a:xfrm>
                <a:off x="659" y="2060"/>
                <a:ext cx="29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1" name="Oval 12"/>
              <p:cNvSpPr>
                <a:spLocks noChangeArrowheads="1"/>
              </p:cNvSpPr>
              <p:nvPr/>
            </p:nvSpPr>
            <p:spPr bwMode="auto">
              <a:xfrm>
                <a:off x="731" y="1833"/>
                <a:ext cx="155" cy="156"/>
              </a:xfrm>
              <a:prstGeom prst="ellipse">
                <a:avLst/>
              </a:prstGeom>
              <a:solidFill>
                <a:srgbClr val="00B05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36877" name="Rectangle 13"/>
            <p:cNvSpPr>
              <a:spLocks noChangeArrowheads="1"/>
            </p:cNvSpPr>
            <p:nvPr/>
          </p:nvSpPr>
          <p:spPr bwMode="auto">
            <a:xfrm>
              <a:off x="1021" y="2165"/>
              <a:ext cx="111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Passenger</a:t>
              </a:r>
              <a:endParaRPr lang="en-US" altLang="en-US" sz="16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36872" name="Group 14"/>
          <p:cNvGrpSpPr>
            <a:grpSpLocks/>
          </p:cNvGrpSpPr>
          <p:nvPr/>
        </p:nvGrpSpPr>
        <p:grpSpPr bwMode="auto">
          <a:xfrm>
            <a:off x="6553200" y="1485900"/>
            <a:ext cx="1706562" cy="831850"/>
            <a:chOff x="2212" y="1949"/>
            <a:chExt cx="976" cy="482"/>
          </a:xfrm>
        </p:grpSpPr>
        <p:sp>
          <p:nvSpPr>
            <p:cNvPr id="36874" name="Oval 15"/>
            <p:cNvSpPr>
              <a:spLocks noChangeArrowheads="1"/>
            </p:cNvSpPr>
            <p:nvPr/>
          </p:nvSpPr>
          <p:spPr bwMode="auto">
            <a:xfrm>
              <a:off x="2339" y="1949"/>
              <a:ext cx="753" cy="32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875" name="Rectangle 16"/>
            <p:cNvSpPr>
              <a:spLocks noChangeArrowheads="1"/>
            </p:cNvSpPr>
            <p:nvPr/>
          </p:nvSpPr>
          <p:spPr bwMode="auto">
            <a:xfrm>
              <a:off x="2212" y="2289"/>
              <a:ext cx="97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 sz="1600" dirty="0" err="1">
                  <a:solidFill>
                    <a:srgbClr val="000000"/>
                  </a:solidFill>
                  <a:latin typeface="Courier" charset="0"/>
                </a:rPr>
                <a:t>PurchaseTicket</a:t>
              </a:r>
              <a:endParaRPr lang="en-US" altLang="en-US" sz="1600" b="0" dirty="0">
                <a:solidFill>
                  <a:schemeClr val="tx1"/>
                </a:solidFill>
              </a:endParaRPr>
            </a:p>
          </p:txBody>
        </p:sp>
      </p:grpSp>
      <p:sp>
        <p:nvSpPr>
          <p:cNvPr id="36873" name="Line 17"/>
          <p:cNvSpPr>
            <a:spLocks noChangeShapeType="1"/>
          </p:cNvSpPr>
          <p:nvPr/>
        </p:nvSpPr>
        <p:spPr bwMode="auto">
          <a:xfrm>
            <a:off x="5513387" y="1736725"/>
            <a:ext cx="127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7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 autoUpdateAnimBg="0"/>
      <p:bldP spid="98308" grpId="0" build="p" autoUpdateAnimBg="0"/>
      <p:bldP spid="98309" grpId="0" autoUpdateAnimBg="0"/>
      <p:bldP spid="9831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Inhaltsplatzhalter 7" descr="UseCaseDiagram_1_Course.pdf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517650"/>
            <a:ext cx="7696200" cy="3822700"/>
          </a:xfrm>
        </p:spPr>
      </p:pic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Use Case Model</a:t>
            </a:r>
            <a:endParaRPr lang="de-DE" altLang="en-US" smtClean="0">
              <a:ea typeface="ＭＳ Ｐゴシック" charset="-128"/>
            </a:endParaRPr>
          </a:p>
        </p:txBody>
      </p:sp>
      <p:sp>
        <p:nvSpPr>
          <p:cNvPr id="29700" name="Text Box 44"/>
          <p:cNvSpPr txBox="1">
            <a:spLocks noChangeArrowheads="1"/>
          </p:cNvSpPr>
          <p:nvPr/>
        </p:nvSpPr>
        <p:spPr bwMode="auto">
          <a:xfrm>
            <a:off x="421440" y="5537200"/>
            <a:ext cx="8347158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 eaLnBrk="0" hangingPunct="0"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eaLnBrk="0" hangingPunct="0"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eaLnBrk="0" hangingPunct="0"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eaLnBrk="0" hangingPunct="0"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b="0" dirty="0"/>
              <a:t>Use case diagrams represent the functionality of the system</a:t>
            </a:r>
          </a:p>
          <a:p>
            <a:pPr algn="ctr"/>
            <a:r>
              <a:rPr lang="en-US" altLang="en-US" sz="2400" b="0" dirty="0"/>
              <a:t>from user’s point of view</a:t>
            </a:r>
          </a:p>
        </p:txBody>
      </p:sp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2133600" y="2971800"/>
            <a:ext cx="838200" cy="609600"/>
          </a:xfrm>
          <a:prstGeom prst="wedgeRoundRectCallout">
            <a:avLst>
              <a:gd name="adj1" fmla="val -91319"/>
              <a:gd name="adj2" fmla="val 90366"/>
              <a:gd name="adj3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 eaLnBrk="0" hangingPunct="0"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eaLnBrk="0" hangingPunct="0"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eaLnBrk="0" hangingPunct="0"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eaLnBrk="0" hangingPunct="0"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b="0" dirty="0" smtClean="0">
                <a:latin typeface="Helvetica" charset="0"/>
                <a:cs typeface="Helvetica" charset="0"/>
              </a:rPr>
              <a:t>Actor</a:t>
            </a:r>
            <a:endParaRPr lang="en-US" altLang="en-US" sz="2400" b="0" dirty="0">
              <a:latin typeface="Helvetica" charset="0"/>
              <a:cs typeface="Helvetica" charset="0"/>
            </a:endParaRPr>
          </a:p>
        </p:txBody>
      </p:sp>
      <p:sp>
        <p:nvSpPr>
          <p:cNvPr id="29702" name="AutoShape 9"/>
          <p:cNvSpPr>
            <a:spLocks noChangeArrowheads="1"/>
          </p:cNvSpPr>
          <p:nvPr/>
        </p:nvSpPr>
        <p:spPr bwMode="auto">
          <a:xfrm>
            <a:off x="6705600" y="1143000"/>
            <a:ext cx="1398588" cy="609600"/>
          </a:xfrm>
          <a:prstGeom prst="wedgeRoundRectCallout">
            <a:avLst>
              <a:gd name="adj1" fmla="val -140806"/>
              <a:gd name="adj2" fmla="val 159116"/>
              <a:gd name="adj3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 eaLnBrk="0" hangingPunct="0"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eaLnBrk="0" hangingPunct="0"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eaLnBrk="0" hangingPunct="0"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eaLnBrk="0" hangingPunct="0"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b="0" dirty="0">
                <a:latin typeface="Helvetica" charset="0"/>
                <a:cs typeface="Helvetica" charset="0"/>
              </a:rPr>
              <a:t>Use Case</a:t>
            </a:r>
          </a:p>
        </p:txBody>
      </p:sp>
      <p:sp>
        <p:nvSpPr>
          <p:cNvPr id="29703" name="AutoShape 9"/>
          <p:cNvSpPr>
            <a:spLocks noChangeArrowheads="1"/>
          </p:cNvSpPr>
          <p:nvPr/>
        </p:nvSpPr>
        <p:spPr bwMode="auto">
          <a:xfrm>
            <a:off x="6781800" y="4495800"/>
            <a:ext cx="2084388" cy="609600"/>
          </a:xfrm>
          <a:prstGeom prst="wedgeRoundRectCallout">
            <a:avLst>
              <a:gd name="adj1" fmla="val -66880"/>
              <a:gd name="adj2" fmla="val -13106"/>
              <a:gd name="adj3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 eaLnBrk="0" hangingPunct="0"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eaLnBrk="0" hangingPunct="0"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eaLnBrk="0" hangingPunct="0"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eaLnBrk="0" hangingPunct="0"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 b="0" dirty="0">
                <a:latin typeface="Helvetica" charset="0"/>
                <a:cs typeface="Helvetica" charset="0"/>
              </a:rPr>
              <a:t>System boundary</a:t>
            </a:r>
          </a:p>
        </p:txBody>
      </p:sp>
      <p:sp>
        <p:nvSpPr>
          <p:cNvPr id="29704" name="AutoShape 9"/>
          <p:cNvSpPr>
            <a:spLocks noChangeArrowheads="1"/>
          </p:cNvSpPr>
          <p:nvPr/>
        </p:nvSpPr>
        <p:spPr bwMode="auto">
          <a:xfrm>
            <a:off x="3871913" y="914400"/>
            <a:ext cx="1400175" cy="533400"/>
          </a:xfrm>
          <a:prstGeom prst="wedgeRoundRectCallout">
            <a:avLst>
              <a:gd name="adj1" fmla="val -47579"/>
              <a:gd name="adj2" fmla="val 89671"/>
              <a:gd name="adj3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 eaLnBrk="0" hangingPunct="0"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eaLnBrk="0" hangingPunct="0"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eaLnBrk="0" hangingPunct="0"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eaLnBrk="0" hangingPunct="0"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b="0">
                <a:latin typeface="Helvetica" charset="0"/>
                <a:cs typeface="Helvetica" charset="0"/>
              </a:rPr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138258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Uses Cases can be related</a:t>
            </a:r>
          </a:p>
        </p:txBody>
      </p:sp>
      <p:sp>
        <p:nvSpPr>
          <p:cNvPr id="23450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</a:rPr>
              <a:t>Extends Relationship</a:t>
            </a:r>
          </a:p>
          <a:p>
            <a:pPr lvl="1"/>
            <a:r>
              <a:rPr lang="en-US" altLang="en-US" dirty="0" smtClean="0">
                <a:ea typeface="ＭＳ Ｐゴシック" charset="-128"/>
              </a:rPr>
              <a:t>To represent </a:t>
            </a:r>
            <a:r>
              <a:rPr lang="en-US" altLang="en-US" dirty="0" smtClean="0">
                <a:solidFill>
                  <a:srgbClr val="C00000"/>
                </a:solidFill>
                <a:ea typeface="ＭＳ Ｐゴシック" charset="-128"/>
              </a:rPr>
              <a:t>seldom invoked</a:t>
            </a:r>
            <a:r>
              <a:rPr lang="en-US" altLang="en-US" dirty="0" smtClean="0">
                <a:ea typeface="ＭＳ Ｐゴシック" charset="-128"/>
              </a:rPr>
              <a:t> use cases or </a:t>
            </a:r>
            <a:r>
              <a:rPr lang="en-US" altLang="en-US" dirty="0" smtClean="0">
                <a:solidFill>
                  <a:srgbClr val="C00000"/>
                </a:solidFill>
                <a:ea typeface="ＭＳ Ｐゴシック" charset="-128"/>
              </a:rPr>
              <a:t>exceptional functionality</a:t>
            </a:r>
          </a:p>
          <a:p>
            <a:pPr lvl="1"/>
            <a:endParaRPr lang="en-US" altLang="en-US" dirty="0" smtClean="0">
              <a:ea typeface="ＭＳ Ｐゴシック" charset="-128"/>
            </a:endParaRPr>
          </a:p>
          <a:p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</a:rPr>
              <a:t>Includes Relationship</a:t>
            </a:r>
          </a:p>
          <a:p>
            <a:pPr lvl="1"/>
            <a:r>
              <a:rPr lang="en-US" altLang="en-US" dirty="0" smtClean="0">
                <a:ea typeface="ＭＳ Ｐゴシック" charset="-128"/>
              </a:rPr>
              <a:t>To represent functional behavior </a:t>
            </a:r>
            <a:r>
              <a:rPr lang="en-US" altLang="en-US" dirty="0" smtClean="0">
                <a:solidFill>
                  <a:srgbClr val="C00000"/>
                </a:solidFill>
                <a:ea typeface="ＭＳ Ｐゴシック" charset="-128"/>
              </a:rPr>
              <a:t>common</a:t>
            </a:r>
            <a:r>
              <a:rPr lang="en-US" altLang="en-US" dirty="0" smtClean="0">
                <a:ea typeface="ＭＳ Ｐゴシック" charset="-128"/>
              </a:rPr>
              <a:t> to more than one use case.</a:t>
            </a:r>
          </a:p>
        </p:txBody>
      </p:sp>
    </p:spTree>
    <p:extLst>
      <p:ext uri="{BB962C8B-B14F-4D97-AF65-F5344CB8AC3E}">
        <p14:creationId xmlns:p14="http://schemas.microsoft.com/office/powerpoint/2010/main" val="138751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2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Impact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Impact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26281</TotalTime>
  <Words>2640</Words>
  <Application>Microsoft Office PowerPoint</Application>
  <PresentationFormat>On-screen Show (4:3)</PresentationFormat>
  <Paragraphs>717</Paragraphs>
  <Slides>46</Slides>
  <Notes>45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Office Theme</vt:lpstr>
      <vt:lpstr>1_Office Theme</vt:lpstr>
      <vt:lpstr>Clip</vt:lpstr>
      <vt:lpstr>MS_ClipArt_Gallery</vt:lpstr>
      <vt:lpstr>PowerPoint Presentation</vt:lpstr>
      <vt:lpstr>Modeling with UML</vt:lpstr>
      <vt:lpstr>UML First Pass</vt:lpstr>
      <vt:lpstr>UML Use Case Diagrams 3 Important Terms</vt:lpstr>
      <vt:lpstr>Actors</vt:lpstr>
      <vt:lpstr>Use Case</vt:lpstr>
      <vt:lpstr>Textual Use Case Description Example</vt:lpstr>
      <vt:lpstr>Use Case Model</vt:lpstr>
      <vt:lpstr>Uses Cases can be related</vt:lpstr>
      <vt:lpstr>The &lt;&lt;extend&gt;&gt; Relationship</vt:lpstr>
      <vt:lpstr>The &lt;&lt;extends&gt;&gt; Relationship</vt:lpstr>
      <vt:lpstr>The &lt;&lt;include&gt;&gt; Relationship</vt:lpstr>
      <vt:lpstr>The &lt;&lt;includes&gt;&gt; Relationship</vt:lpstr>
      <vt:lpstr>Class Diagrams</vt:lpstr>
      <vt:lpstr>Classes</vt:lpstr>
      <vt:lpstr>Instances</vt:lpstr>
      <vt:lpstr>Actor vs Class vs Object</vt:lpstr>
      <vt:lpstr>Associations</vt:lpstr>
      <vt:lpstr>1-to-1 and 1-to-many Associations</vt:lpstr>
      <vt:lpstr>Many-to-Many Associations </vt:lpstr>
      <vt:lpstr>From Problem Statement To  Object Model</vt:lpstr>
      <vt:lpstr>From Problem Statement to Code</vt:lpstr>
      <vt:lpstr>Aggregation</vt:lpstr>
      <vt:lpstr>Qualifiers</vt:lpstr>
      <vt:lpstr>Qualification: Another Example</vt:lpstr>
      <vt:lpstr>Inheritance</vt:lpstr>
      <vt:lpstr>Packages </vt:lpstr>
      <vt:lpstr>Object Modeling in Practice</vt:lpstr>
      <vt:lpstr>Object Modeling in Practice:  Brainstorming </vt:lpstr>
      <vt:lpstr>Object Modeling in Practice: More classes</vt:lpstr>
      <vt:lpstr>Object Modeling in Practice: Associations</vt:lpstr>
      <vt:lpstr>Practice Object Modeling: Find connection</vt:lpstr>
      <vt:lpstr>Practice Object Modeling: Simplify, Organize</vt:lpstr>
      <vt:lpstr>Practice Object Modeling: Simplify, Organize</vt:lpstr>
      <vt:lpstr>Sequence Diagrams</vt:lpstr>
      <vt:lpstr>Sequence Diagrams can also model the Flow of Data </vt:lpstr>
      <vt:lpstr>Sequence Diagrams: Iteration &amp; Condition</vt:lpstr>
      <vt:lpstr>Creation and destruction</vt:lpstr>
      <vt:lpstr>Sequence Diagram Properties</vt:lpstr>
      <vt:lpstr>Activity Diagrams</vt:lpstr>
      <vt:lpstr>Activity Diagrams allow to model Decisions</vt:lpstr>
      <vt:lpstr>Activity Diagrams can model Concurrency</vt:lpstr>
      <vt:lpstr>Activity Diagrams: Grouping of Activities</vt:lpstr>
      <vt:lpstr>Activity Diagram vs. Statechart Diagram</vt:lpstr>
      <vt:lpstr>UML 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Set to accompany Web Engineering: A Practitioner Approach</dc:title>
  <dc:creator>S M Tareeq</dc:creator>
  <cp:lastModifiedBy>ismail - [2010]</cp:lastModifiedBy>
  <cp:revision>313</cp:revision>
  <cp:lastPrinted>2022-01-20T03:30:02Z</cp:lastPrinted>
  <dcterms:created xsi:type="dcterms:W3CDTF">2011-04-14T19:19:04Z</dcterms:created>
  <dcterms:modified xsi:type="dcterms:W3CDTF">2024-01-23T19:58:08Z</dcterms:modified>
</cp:coreProperties>
</file>