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5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6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7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A4AA8-5C18-4B3E-9F00-2D92683C0F6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6121-08F6-4128-AB05-D155A38D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0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</a:t>
            </a:r>
            <a:r>
              <a:rPr lang="en-US" dirty="0" err="1" smtClean="0"/>
              <a:t>Rezaul</a:t>
            </a:r>
            <a:r>
              <a:rPr lang="en-US" dirty="0" smtClean="0"/>
              <a:t> Karim</a:t>
            </a:r>
          </a:p>
          <a:p>
            <a:r>
              <a:rPr lang="en-US" dirty="0" smtClean="0"/>
              <a:t>CSEDU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3"/>
            <a:ext cx="10515600" cy="62840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31" y="712178"/>
            <a:ext cx="11509131" cy="60491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Indeed, no </a:t>
            </a:r>
            <a:r>
              <a:rPr lang="en-US" dirty="0" smtClean="0"/>
              <a:t>solution obtained </a:t>
            </a:r>
            <a:r>
              <a:rPr lang="en-US" dirty="0"/>
              <a:t>from it can yield a better solution than the one already available. This </a:t>
            </a:r>
            <a:r>
              <a:rPr lang="en-US" dirty="0" smtClean="0"/>
              <a:t>is the </a:t>
            </a:r>
            <a:r>
              <a:rPr lang="en-US" dirty="0"/>
              <a:t>principal idea of the branch-and-bound technique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we terminate a search path at the current node in a </a:t>
            </a:r>
            <a:r>
              <a:rPr lang="en-US" dirty="0" smtClean="0"/>
              <a:t>state-space tree </a:t>
            </a:r>
            <a:r>
              <a:rPr lang="en-US" dirty="0"/>
              <a:t>of a branch-and-bound algorithm for any one of the following three reasons: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value of the node’s bound is not better than the value of the best </a:t>
            </a:r>
            <a:r>
              <a:rPr lang="en-US" sz="2800" dirty="0" smtClean="0"/>
              <a:t>solution seen </a:t>
            </a:r>
            <a:r>
              <a:rPr lang="en-US" sz="2800" dirty="0"/>
              <a:t>so far.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node represents no feasible solutions because the constraints of </a:t>
            </a:r>
            <a:r>
              <a:rPr lang="en-US" sz="2800" dirty="0" smtClean="0"/>
              <a:t>the problem </a:t>
            </a:r>
            <a:r>
              <a:rPr lang="en-US" sz="2800" dirty="0"/>
              <a:t>are already violated.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The subset of feasible solutions represented by the node consists of a </a:t>
            </a:r>
            <a:r>
              <a:rPr lang="en-US" sz="2800" dirty="0" smtClean="0"/>
              <a:t>single point </a:t>
            </a:r>
            <a:r>
              <a:rPr lang="en-US" sz="2800" dirty="0"/>
              <a:t>(and hence no further choices can be made)—in this case, we </a:t>
            </a:r>
            <a:r>
              <a:rPr lang="en-US" sz="2800" dirty="0" smtClean="0"/>
              <a:t>compare the </a:t>
            </a:r>
            <a:r>
              <a:rPr lang="en-US" sz="2800" dirty="0"/>
              <a:t>value of the objective function for this feasible solution with that of </a:t>
            </a:r>
            <a:r>
              <a:rPr lang="en-US" sz="2800" dirty="0" smtClean="0"/>
              <a:t>the best </a:t>
            </a:r>
            <a:r>
              <a:rPr lang="en-US" sz="2800" dirty="0"/>
              <a:t>solution seen so far and update the latter with the former if the </a:t>
            </a:r>
            <a:r>
              <a:rPr lang="en-US" sz="2800" dirty="0" smtClean="0"/>
              <a:t>new solution </a:t>
            </a:r>
            <a:r>
              <a:rPr lang="en-US" sz="2800" dirty="0"/>
              <a:t>is better.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271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pPr algn="ctr"/>
            <a:r>
              <a:rPr lang="en-US" dirty="0" smtClean="0"/>
              <a:t>Features of 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59558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Backtracking is </a:t>
            </a:r>
            <a:r>
              <a:rPr lang="en-US" dirty="0" smtClean="0">
                <a:solidFill>
                  <a:srgbClr val="FF0000"/>
                </a:solidFill>
              </a:rPr>
              <a:t>more intelligent </a:t>
            </a:r>
            <a:r>
              <a:rPr lang="en-US" dirty="0" smtClean="0"/>
              <a:t>variation of brute force approach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principal idea </a:t>
            </a:r>
            <a:r>
              <a:rPr lang="en-US" dirty="0"/>
              <a:t>is to construct solutions </a:t>
            </a:r>
            <a:r>
              <a:rPr lang="en-US" dirty="0">
                <a:solidFill>
                  <a:srgbClr val="FF0000"/>
                </a:solidFill>
              </a:rPr>
              <a:t>one component </a:t>
            </a:r>
            <a:r>
              <a:rPr lang="en-US" dirty="0"/>
              <a:t>at a time and </a:t>
            </a:r>
            <a:r>
              <a:rPr lang="en-US" dirty="0">
                <a:solidFill>
                  <a:srgbClr val="FF0000"/>
                </a:solidFill>
              </a:rPr>
              <a:t>evaluate such </a:t>
            </a:r>
            <a:r>
              <a:rPr lang="en-US" dirty="0" smtClean="0">
                <a:solidFill>
                  <a:srgbClr val="FF0000"/>
                </a:solidFill>
              </a:rPr>
              <a:t>partially </a:t>
            </a:r>
            <a:r>
              <a:rPr lang="en-US" dirty="0" smtClean="0"/>
              <a:t>constructed </a:t>
            </a:r>
            <a:r>
              <a:rPr lang="en-US" dirty="0"/>
              <a:t>candidates as follows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/>
              <a:t>If a </a:t>
            </a:r>
            <a:r>
              <a:rPr lang="en-US" sz="2800" dirty="0">
                <a:solidFill>
                  <a:srgbClr val="FF0000"/>
                </a:solidFill>
              </a:rPr>
              <a:t>partially constructed </a:t>
            </a:r>
            <a:r>
              <a:rPr lang="en-US" sz="2800" dirty="0"/>
              <a:t>solution can be </a:t>
            </a:r>
            <a:r>
              <a:rPr lang="en-US" sz="2800" dirty="0" smtClean="0">
                <a:solidFill>
                  <a:srgbClr val="FF0000"/>
                </a:solidFill>
              </a:rPr>
              <a:t>developed further </a:t>
            </a:r>
            <a:r>
              <a:rPr lang="en-US" sz="2800" dirty="0"/>
              <a:t>without violating the problem’s constraints, it is done by </a:t>
            </a:r>
            <a:r>
              <a:rPr lang="en-US" sz="2800" dirty="0" smtClean="0"/>
              <a:t>taking the </a:t>
            </a:r>
            <a:r>
              <a:rPr lang="en-US" sz="2800" dirty="0">
                <a:solidFill>
                  <a:srgbClr val="FF0000"/>
                </a:solidFill>
              </a:rPr>
              <a:t>first remaining legitimate </a:t>
            </a:r>
            <a:r>
              <a:rPr lang="en-US" sz="2800" dirty="0"/>
              <a:t>option for the next </a:t>
            </a:r>
            <a:r>
              <a:rPr lang="en-US" sz="2800" dirty="0" smtClean="0"/>
              <a:t>component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/>
              <a:t>If there is </a:t>
            </a:r>
            <a:r>
              <a:rPr lang="en-US" sz="2800" dirty="0">
                <a:solidFill>
                  <a:srgbClr val="FF0000"/>
                </a:solidFill>
              </a:rPr>
              <a:t>no </a:t>
            </a:r>
            <a:r>
              <a:rPr lang="en-US" sz="2800" dirty="0" smtClean="0">
                <a:solidFill>
                  <a:srgbClr val="FF0000"/>
                </a:solidFill>
              </a:rPr>
              <a:t>legitimate option</a:t>
            </a:r>
            <a:r>
              <a:rPr lang="en-US" sz="2800" dirty="0" smtClean="0"/>
              <a:t> </a:t>
            </a:r>
            <a:r>
              <a:rPr lang="en-US" sz="2800" dirty="0"/>
              <a:t>for the next component, no alternatives for </a:t>
            </a:r>
            <a:r>
              <a:rPr lang="en-US" sz="2800" i="1" dirty="0"/>
              <a:t>any </a:t>
            </a:r>
            <a:r>
              <a:rPr lang="en-US" sz="2800" dirty="0"/>
              <a:t>remaining </a:t>
            </a:r>
            <a:r>
              <a:rPr lang="en-US" sz="2800" dirty="0" smtClean="0"/>
              <a:t>component need </a:t>
            </a:r>
            <a:r>
              <a:rPr lang="en-US" sz="2800" dirty="0"/>
              <a:t>to be considered</a:t>
            </a:r>
            <a:r>
              <a:rPr lang="en-US" sz="2800" dirty="0" smtClean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/>
              <a:t>In this case, the </a:t>
            </a:r>
            <a:r>
              <a:rPr lang="en-US" sz="2800" dirty="0">
                <a:solidFill>
                  <a:srgbClr val="FF0000"/>
                </a:solidFill>
              </a:rPr>
              <a:t>algorithm backtracks </a:t>
            </a:r>
            <a:r>
              <a:rPr lang="en-US" sz="2800" dirty="0"/>
              <a:t>to replace the </a:t>
            </a:r>
            <a:r>
              <a:rPr lang="en-US" sz="2800" dirty="0" smtClean="0">
                <a:solidFill>
                  <a:srgbClr val="FF0000"/>
                </a:solidFill>
              </a:rPr>
              <a:t>last</a:t>
            </a:r>
            <a:r>
              <a:rPr lang="en-US" sz="2800" dirty="0" smtClean="0"/>
              <a:t> component </a:t>
            </a:r>
            <a:r>
              <a:rPr lang="en-US" sz="2800" dirty="0"/>
              <a:t>of the partially constructed solution with its </a:t>
            </a:r>
            <a:r>
              <a:rPr lang="en-US" sz="2800" dirty="0">
                <a:solidFill>
                  <a:srgbClr val="FF0000"/>
                </a:solidFill>
              </a:rPr>
              <a:t>next</a:t>
            </a:r>
            <a:r>
              <a:rPr lang="en-US" sz="2800" dirty="0"/>
              <a:t> option.</a:t>
            </a:r>
          </a:p>
        </p:txBody>
      </p:sp>
    </p:spTree>
    <p:extLst>
      <p:ext uri="{BB962C8B-B14F-4D97-AF65-F5344CB8AC3E}">
        <p14:creationId xmlns:p14="http://schemas.microsoft.com/office/powerpoint/2010/main" val="14427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223"/>
            <a:ext cx="10515600" cy="509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State-</a:t>
            </a:r>
            <a:r>
              <a:rPr lang="en-US" dirty="0" err="1" smtClean="0"/>
              <a:t>SpaceTree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322"/>
            <a:ext cx="11286392" cy="5794131"/>
          </a:xfrm>
        </p:spPr>
        <p:txBody>
          <a:bodyPr>
            <a:normAutofit/>
          </a:bodyPr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convenient</a:t>
            </a:r>
            <a:r>
              <a:rPr lang="en-US" dirty="0"/>
              <a:t> to implement this kind of </a:t>
            </a:r>
            <a:r>
              <a:rPr lang="en-US" dirty="0">
                <a:solidFill>
                  <a:srgbClr val="FF0000"/>
                </a:solidFill>
              </a:rPr>
              <a:t>processing</a:t>
            </a:r>
            <a:r>
              <a:rPr lang="en-US" dirty="0"/>
              <a:t> by constructing a </a:t>
            </a:r>
            <a:r>
              <a:rPr lang="en-US" dirty="0" smtClean="0">
                <a:solidFill>
                  <a:srgbClr val="FF0000"/>
                </a:solidFill>
              </a:rPr>
              <a:t>tree of </a:t>
            </a:r>
            <a:r>
              <a:rPr lang="en-US" dirty="0">
                <a:solidFill>
                  <a:srgbClr val="FF0000"/>
                </a:solidFill>
              </a:rPr>
              <a:t>choices</a:t>
            </a:r>
            <a:r>
              <a:rPr lang="en-US" dirty="0"/>
              <a:t> being made, called the </a:t>
            </a:r>
            <a:r>
              <a:rPr lang="en-US" b="1" i="1" dirty="0">
                <a:solidFill>
                  <a:srgbClr val="FF0000"/>
                </a:solidFill>
              </a:rPr>
              <a:t>state-space tree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 represents an </a:t>
            </a:r>
            <a:r>
              <a:rPr lang="en-US" dirty="0" smtClean="0"/>
              <a:t>initial state </a:t>
            </a:r>
            <a:r>
              <a:rPr lang="en-US" dirty="0"/>
              <a:t>before the search for a solution begins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nodes of the </a:t>
            </a:r>
            <a:r>
              <a:rPr lang="en-US" dirty="0">
                <a:solidFill>
                  <a:srgbClr val="FF0000"/>
                </a:solidFill>
              </a:rPr>
              <a:t>first level </a:t>
            </a:r>
            <a:r>
              <a:rPr lang="en-US" dirty="0"/>
              <a:t>in </a:t>
            </a:r>
            <a:r>
              <a:rPr lang="en-US" dirty="0" smtClean="0"/>
              <a:t>the tree </a:t>
            </a:r>
            <a:r>
              <a:rPr lang="en-US" dirty="0"/>
              <a:t>represent the choices made for the </a:t>
            </a:r>
            <a:r>
              <a:rPr lang="en-US" dirty="0">
                <a:solidFill>
                  <a:srgbClr val="FF0000"/>
                </a:solidFill>
              </a:rPr>
              <a:t>first component </a:t>
            </a:r>
            <a:r>
              <a:rPr lang="en-US" dirty="0"/>
              <a:t>of a solution, the </a:t>
            </a:r>
            <a:r>
              <a:rPr lang="en-US" dirty="0" smtClean="0"/>
              <a:t>nodes of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second level </a:t>
            </a:r>
            <a:r>
              <a:rPr lang="en-US" dirty="0"/>
              <a:t>represent the choices for the </a:t>
            </a:r>
            <a:r>
              <a:rPr lang="en-US" dirty="0">
                <a:solidFill>
                  <a:srgbClr val="FF0000"/>
                </a:solidFill>
              </a:rPr>
              <a:t>second component</a:t>
            </a:r>
            <a:r>
              <a:rPr lang="en-US" dirty="0"/>
              <a:t>, and </a:t>
            </a:r>
            <a:r>
              <a:rPr lang="en-US" dirty="0" smtClean="0"/>
              <a:t>so 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node in a state-space tree is said to be </a:t>
            </a:r>
            <a:r>
              <a:rPr lang="en-US" b="1" i="1" dirty="0">
                <a:solidFill>
                  <a:srgbClr val="FF0000"/>
                </a:solidFill>
              </a:rPr>
              <a:t>promising</a:t>
            </a:r>
            <a:r>
              <a:rPr lang="en-US" b="1" i="1" dirty="0"/>
              <a:t> </a:t>
            </a:r>
            <a:r>
              <a:rPr lang="en-US" dirty="0"/>
              <a:t>if it corresponds to </a:t>
            </a:r>
            <a:r>
              <a:rPr lang="en-US" dirty="0" smtClean="0"/>
              <a:t>a partially </a:t>
            </a:r>
            <a:r>
              <a:rPr lang="en-US" dirty="0"/>
              <a:t>constructed solution that may still lead to a complete </a:t>
            </a:r>
            <a:r>
              <a:rPr lang="en-US" dirty="0" smtClean="0"/>
              <a:t>solution; otherwise, </a:t>
            </a:r>
            <a:r>
              <a:rPr lang="en-US" dirty="0"/>
              <a:t>it is called </a:t>
            </a:r>
            <a:r>
              <a:rPr lang="en-US" b="1" i="1" dirty="0" err="1" smtClean="0">
                <a:solidFill>
                  <a:srgbClr val="FF0000"/>
                </a:solidFill>
              </a:rPr>
              <a:t>nonpromising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Leaves</a:t>
            </a:r>
            <a:r>
              <a:rPr lang="en-US" dirty="0"/>
              <a:t> represent either </a:t>
            </a:r>
            <a:r>
              <a:rPr lang="en-US" dirty="0" err="1"/>
              <a:t>nonpromising</a:t>
            </a:r>
            <a:r>
              <a:rPr lang="en-US" dirty="0"/>
              <a:t> dead ends </a:t>
            </a:r>
            <a:r>
              <a:rPr lang="en-US" dirty="0" smtClean="0"/>
              <a:t>or complete </a:t>
            </a:r>
            <a:r>
              <a:rPr lang="en-US" dirty="0"/>
              <a:t>solutions found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9204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70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State-</a:t>
            </a:r>
            <a:r>
              <a:rPr lang="en-US" dirty="0" err="1" smtClean="0"/>
              <a:t>SpaceTree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322"/>
            <a:ext cx="11286392" cy="5794131"/>
          </a:xfrm>
        </p:spPr>
        <p:txBody>
          <a:bodyPr>
            <a:normAutofit/>
          </a:bodyPr>
          <a:lstStyle/>
          <a:p>
            <a:r>
              <a:rPr lang="en-US" dirty="0" smtClean="0"/>
              <a:t>A state-space tree </a:t>
            </a:r>
            <a:r>
              <a:rPr lang="en-US" dirty="0"/>
              <a:t>for a backtracking algorithm is constructed in the manner of </a:t>
            </a:r>
            <a:r>
              <a:rPr lang="en-US" dirty="0" smtClean="0">
                <a:solidFill>
                  <a:srgbClr val="FF0000"/>
                </a:solidFill>
              </a:rPr>
              <a:t>depth first search</a:t>
            </a:r>
            <a:r>
              <a:rPr lang="en-US" dirty="0" smtClean="0"/>
              <a:t>.</a:t>
            </a:r>
          </a:p>
          <a:p>
            <a:r>
              <a:rPr lang="en-US" dirty="0"/>
              <a:t>If the current node is </a:t>
            </a:r>
            <a:r>
              <a:rPr lang="en-US" dirty="0">
                <a:solidFill>
                  <a:srgbClr val="FF0000"/>
                </a:solidFill>
              </a:rPr>
              <a:t>promising</a:t>
            </a:r>
            <a:r>
              <a:rPr lang="en-US" dirty="0"/>
              <a:t>, its </a:t>
            </a:r>
            <a:r>
              <a:rPr lang="en-US" dirty="0">
                <a:solidFill>
                  <a:srgbClr val="FF0000"/>
                </a:solidFill>
              </a:rPr>
              <a:t>child is generated </a:t>
            </a:r>
            <a:r>
              <a:rPr lang="en-US" dirty="0"/>
              <a:t>by adding </a:t>
            </a:r>
            <a:r>
              <a:rPr lang="en-US" dirty="0" smtClean="0"/>
              <a:t>the first </a:t>
            </a:r>
            <a:r>
              <a:rPr lang="en-US" dirty="0"/>
              <a:t>remaining legitimate option for the next component of a solution, and </a:t>
            </a:r>
            <a:r>
              <a:rPr lang="en-US" dirty="0" smtClean="0"/>
              <a:t>the processing </a:t>
            </a:r>
            <a:r>
              <a:rPr lang="en-US" dirty="0"/>
              <a:t>moves to this </a:t>
            </a:r>
            <a:r>
              <a:rPr lang="en-US" dirty="0" smtClean="0"/>
              <a:t>child</a:t>
            </a:r>
          </a:p>
          <a:p>
            <a:r>
              <a:rPr lang="en-US" dirty="0"/>
              <a:t>If the current node turns out to be </a:t>
            </a:r>
            <a:r>
              <a:rPr lang="en-US" dirty="0" err="1">
                <a:solidFill>
                  <a:srgbClr val="FF0000"/>
                </a:solidFill>
              </a:rPr>
              <a:t>nonpromising</a:t>
            </a:r>
            <a:r>
              <a:rPr lang="en-US" dirty="0" smtClean="0"/>
              <a:t>, the </a:t>
            </a:r>
            <a:r>
              <a:rPr lang="en-US" dirty="0"/>
              <a:t>algorithm backtracks to the node’s parent to consider the next possible </a:t>
            </a:r>
            <a:r>
              <a:rPr lang="en-US" dirty="0" smtClean="0"/>
              <a:t>option for </a:t>
            </a:r>
            <a:r>
              <a:rPr lang="en-US" dirty="0"/>
              <a:t>its last component; if there is no such option, it backtracks one more level </a:t>
            </a:r>
            <a:r>
              <a:rPr lang="en-US" dirty="0" smtClean="0"/>
              <a:t>up the </a:t>
            </a:r>
            <a:r>
              <a:rPr lang="en-US" dirty="0"/>
              <a:t>tree, and so </a:t>
            </a:r>
            <a:r>
              <a:rPr lang="en-US" dirty="0" smtClean="0"/>
              <a:t>on</a:t>
            </a:r>
          </a:p>
          <a:p>
            <a:r>
              <a:rPr lang="en-US" dirty="0"/>
              <a:t>Finally, if the algorithm reaches a complete solution to </a:t>
            </a:r>
            <a:r>
              <a:rPr lang="en-US" dirty="0" smtClean="0"/>
              <a:t>the problem</a:t>
            </a:r>
            <a:r>
              <a:rPr lang="en-US" dirty="0"/>
              <a:t>, it either stops (if just one solution is required) or continues </a:t>
            </a:r>
            <a:r>
              <a:rPr lang="en-US" dirty="0" smtClean="0"/>
              <a:t>searching for </a:t>
            </a:r>
            <a:r>
              <a:rPr lang="en-US" dirty="0"/>
              <a:t>other possible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37943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68" y="-84125"/>
            <a:ext cx="8359864" cy="7026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0438" y="254977"/>
            <a:ext cx="406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Four-Queens </a:t>
            </a:r>
            <a:r>
              <a:rPr lang="en-US" sz="3200" dirty="0" smtClean="0"/>
              <a:t>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5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083"/>
          </a:xfrm>
        </p:spPr>
        <p:txBody>
          <a:bodyPr/>
          <a:lstStyle/>
          <a:p>
            <a:pPr algn="ctr"/>
            <a:r>
              <a:rPr lang="en-US" dirty="0" smtClean="0"/>
              <a:t>Hamiltonian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05" y="1960685"/>
            <a:ext cx="4040610" cy="273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54" y="528693"/>
            <a:ext cx="6834553" cy="54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3383"/>
          </a:xfrm>
        </p:spPr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392"/>
            <a:ext cx="11207262" cy="539847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000" dirty="0" smtClean="0"/>
              <a:t>Deals with optimization problem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b="1" i="1" dirty="0"/>
              <a:t>feasible solution </a:t>
            </a:r>
            <a:r>
              <a:rPr lang="en-US" sz="3000" dirty="0"/>
              <a:t>is a </a:t>
            </a:r>
            <a:r>
              <a:rPr lang="en-US" sz="3000" dirty="0" smtClean="0"/>
              <a:t>point in </a:t>
            </a:r>
            <a:r>
              <a:rPr lang="en-US" sz="3000" dirty="0"/>
              <a:t>the problem’s search space that satisfies all the problem’s constraints (e.g., </a:t>
            </a:r>
            <a:r>
              <a:rPr lang="en-US" sz="3000" dirty="0" smtClean="0"/>
              <a:t>a Hamiltonian </a:t>
            </a:r>
            <a:r>
              <a:rPr lang="en-US" sz="3000" dirty="0"/>
              <a:t>circuit in the traveling salesman problem or a subset of items </a:t>
            </a:r>
            <a:r>
              <a:rPr lang="en-US" sz="3000" dirty="0" smtClean="0"/>
              <a:t>whose total </a:t>
            </a:r>
            <a:r>
              <a:rPr lang="en-US" sz="3000" dirty="0"/>
              <a:t>weight does not exceed the knapsack’s capacity in the knapsack problem),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An </a:t>
            </a:r>
            <a:r>
              <a:rPr lang="en-US" sz="3000" b="1" i="1" dirty="0"/>
              <a:t>optimal solution </a:t>
            </a:r>
            <a:r>
              <a:rPr lang="en-US" sz="3000" dirty="0"/>
              <a:t>is a feasible solution with the best value of </a:t>
            </a:r>
            <a:r>
              <a:rPr lang="en-US" sz="3000" dirty="0" smtClean="0"/>
              <a:t>the objective </a:t>
            </a:r>
            <a:r>
              <a:rPr lang="en-US" sz="3000" dirty="0"/>
              <a:t>function (e.g., the shortest Hamiltonian circuit or the most </a:t>
            </a:r>
            <a:r>
              <a:rPr lang="en-US" sz="3000" dirty="0" smtClean="0"/>
              <a:t>valuable subset </a:t>
            </a:r>
            <a:r>
              <a:rPr lang="en-US" sz="3000" dirty="0"/>
              <a:t>of items that fit the knapsack).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4359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68808" cy="4926867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two item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way to provide, for every node of a state-space tree, a bound on the </a:t>
            </a:r>
            <a:r>
              <a:rPr lang="en-US" dirty="0" smtClean="0"/>
              <a:t>best value </a:t>
            </a:r>
            <a:r>
              <a:rPr lang="en-US" dirty="0"/>
              <a:t>of the objective </a:t>
            </a:r>
            <a:r>
              <a:rPr lang="en-US" dirty="0" smtClean="0"/>
              <a:t>function </a:t>
            </a:r>
            <a:r>
              <a:rPr lang="en-US" dirty="0"/>
              <a:t>on any solution that can be obtained by </a:t>
            </a:r>
            <a:r>
              <a:rPr lang="en-US" dirty="0" smtClean="0"/>
              <a:t>adding further </a:t>
            </a:r>
            <a:r>
              <a:rPr lang="en-US" dirty="0"/>
              <a:t>components to the partially constructed solution represented by </a:t>
            </a:r>
            <a:r>
              <a:rPr lang="en-US" dirty="0" smtClean="0"/>
              <a:t>the node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value of the best solution seen so </a:t>
            </a:r>
            <a:r>
              <a:rPr lang="en-US" dirty="0" smtClean="0"/>
              <a:t>far</a:t>
            </a:r>
          </a:p>
          <a:p>
            <a:r>
              <a:rPr lang="en-US" dirty="0"/>
              <a:t>If this information is available, we can compare a node’s bound value </a:t>
            </a:r>
            <a:r>
              <a:rPr lang="en-US" dirty="0" smtClean="0"/>
              <a:t>with the </a:t>
            </a:r>
            <a:r>
              <a:rPr lang="en-US" dirty="0"/>
              <a:t>value of the best solution seen so far.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bound value is not better than </a:t>
            </a:r>
            <a:r>
              <a:rPr lang="en-US" dirty="0" smtClean="0"/>
              <a:t>the value </a:t>
            </a:r>
            <a:r>
              <a:rPr lang="en-US" dirty="0"/>
              <a:t>of the best solution seen so far—i.e., not smaller for a minimization </a:t>
            </a:r>
            <a:r>
              <a:rPr lang="en-US" dirty="0"/>
              <a:t>problem and not larger for a maximization problem—the node is </a:t>
            </a:r>
            <a:r>
              <a:rPr lang="en-US" dirty="0" err="1"/>
              <a:t>nonpromising</a:t>
            </a:r>
            <a:r>
              <a:rPr lang="en-US" dirty="0"/>
              <a:t> and </a:t>
            </a:r>
            <a:r>
              <a:rPr lang="en-US" dirty="0" smtClean="0"/>
              <a:t>can be </a:t>
            </a:r>
            <a:r>
              <a:rPr lang="en-US" dirty="0"/>
              <a:t>terminated (some people say the branch is “pruned”)</a:t>
            </a:r>
          </a:p>
        </p:txBody>
      </p:sp>
    </p:spTree>
    <p:extLst>
      <p:ext uri="{BB962C8B-B14F-4D97-AF65-F5344CB8AC3E}">
        <p14:creationId xmlns:p14="http://schemas.microsoft.com/office/powerpoint/2010/main" val="18475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741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Backtracking</vt:lpstr>
      <vt:lpstr>Features of Backtracking</vt:lpstr>
      <vt:lpstr>State-SpaceTree </vt:lpstr>
      <vt:lpstr>State-SpaceTree</vt:lpstr>
      <vt:lpstr>PowerPoint Presentation</vt:lpstr>
      <vt:lpstr>Hamiltonian Circuit</vt:lpstr>
      <vt:lpstr>PowerPoint Presentation</vt:lpstr>
      <vt:lpstr>Branch and Bound</vt:lpstr>
      <vt:lpstr>Branch and bound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HP</dc:creator>
  <cp:lastModifiedBy>HP</cp:lastModifiedBy>
  <cp:revision>11</cp:revision>
  <dcterms:created xsi:type="dcterms:W3CDTF">2024-12-31T13:15:44Z</dcterms:created>
  <dcterms:modified xsi:type="dcterms:W3CDTF">2025-01-01T03:22:28Z</dcterms:modified>
</cp:coreProperties>
</file>