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933" r:id="rId3"/>
    <p:sldId id="705" r:id="rId4"/>
    <p:sldId id="893" r:id="rId5"/>
    <p:sldId id="896" r:id="rId6"/>
    <p:sldId id="894" r:id="rId7"/>
    <p:sldId id="895" r:id="rId8"/>
    <p:sldId id="934" r:id="rId9"/>
    <p:sldId id="938" r:id="rId10"/>
    <p:sldId id="891" r:id="rId11"/>
    <p:sldId id="935" r:id="rId12"/>
    <p:sldId id="936" r:id="rId13"/>
    <p:sldId id="937" r:id="rId14"/>
    <p:sldId id="886" r:id="rId15"/>
    <p:sldId id="887" r:id="rId16"/>
    <p:sldId id="889" r:id="rId17"/>
    <p:sldId id="890" r:id="rId18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5F5F5F"/>
    <a:srgbClr val="FFFF00"/>
    <a:srgbClr val="003399"/>
    <a:srgbClr val="00CC00"/>
    <a:srgbClr val="66FF33"/>
    <a:srgbClr val="3366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7" autoAdjust="0"/>
    <p:restoredTop sz="94610" autoAdjust="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86" y="162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5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6200" y="685800"/>
            <a:ext cx="4470400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6200" y="685800"/>
            <a:ext cx="4470400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192" y="287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" name="Picture 17" descr="cslogo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15EAB8-383B-4736-9E06-73A85D3E8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F47C5-15E3-4F22-9526-75C32A2E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128B-9B77-48A9-AB50-A84BEC8F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99179-AD32-4F1A-948D-A2D2A5E84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5342B-5A81-4273-8A62-825F5742A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5ED83-D5E0-45CE-9884-B53C5C5FF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D0095-95D6-4A1E-85D6-EEE389C8F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0E8B-077F-4DB7-BE25-E5DE08110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C8334-EB95-40A9-B0C2-49831F9E7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28C10-B992-4DAA-8337-B58862D6B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D234-5CCE-4D97-8C98-A391BD97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017B528-3081-47FA-8BF4-9B5DB5C57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129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7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31" name="Picture 15" descr="cs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9763" y="301625"/>
            <a:ext cx="8759825" cy="2209800"/>
          </a:xfrm>
        </p:spPr>
        <p:txBody>
          <a:bodyPr/>
          <a:lstStyle/>
          <a:p>
            <a:pPr algn="ctr">
              <a:defRPr/>
            </a:pP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 </a:t>
            </a:r>
            <a:r>
              <a:rPr lang="en-US" sz="3600" smtClean="0"/>
              <a:t>UMass Lowell Computer Science</a:t>
            </a:r>
            <a:br>
              <a:rPr lang="en-US" sz="3600" smtClean="0"/>
            </a:br>
            <a:r>
              <a:rPr lang="en-US" sz="3200" smtClean="0"/>
              <a:t>Prof. Karen Daniels</a:t>
            </a:r>
            <a:br>
              <a:rPr lang="en-US" sz="3200" smtClean="0"/>
            </a:br>
            <a:endParaRPr lang="en-US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913188"/>
            <a:ext cx="9144000" cy="217963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000" b="1" i="1" smtClean="0">
                <a:solidFill>
                  <a:schemeClr val="tx2"/>
                </a:solidFill>
              </a:rPr>
              <a:t>Computational Geometry</a:t>
            </a:r>
          </a:p>
          <a:p>
            <a:pPr>
              <a:lnSpc>
                <a:spcPct val="80000"/>
              </a:lnSpc>
              <a:defRPr/>
            </a:pPr>
            <a:r>
              <a:rPr lang="en-US" sz="4000" b="1" i="1" smtClean="0">
                <a:solidFill>
                  <a:schemeClr val="tx2"/>
                </a:solidFill>
              </a:rPr>
              <a:t>Overview from Cormen, et al.</a:t>
            </a:r>
          </a:p>
          <a:p>
            <a:pPr>
              <a:lnSpc>
                <a:spcPct val="85000"/>
              </a:lnSpc>
              <a:defRPr/>
            </a:pPr>
            <a:r>
              <a:rPr lang="en-US" sz="3600" b="1" i="1" smtClean="0">
                <a:solidFill>
                  <a:schemeClr val="tx2"/>
                </a:solidFill>
              </a:rPr>
              <a:t>Chapter 33</a:t>
            </a:r>
            <a:r>
              <a:rPr lang="en-US" sz="4000" b="1" i="1" smtClean="0">
                <a:solidFill>
                  <a:schemeClr val="tx2"/>
                </a:solidFill>
              </a:rPr>
              <a:t> </a:t>
            </a:r>
            <a:endParaRPr lang="en-US" sz="2000" b="1" smtClean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defRPr/>
            </a:pPr>
            <a:endParaRPr lang="en-US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pic>
        <p:nvPicPr>
          <p:cNvPr id="26627" name="Picture 4" descr="902A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" y="1411288"/>
            <a:ext cx="7405688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8773" name="Text Box 5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sp>
        <p:nvSpPr>
          <p:cNvPr id="928773" name="Text Box 5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pic>
        <p:nvPicPr>
          <p:cNvPr id="87042" name="Picture 2" descr="D:\3rdyear\hull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45493"/>
            <a:ext cx="9143999" cy="2553927"/>
          </a:xfrm>
          <a:prstGeom prst="rect">
            <a:avLst/>
          </a:prstGeom>
          <a:noFill/>
        </p:spPr>
      </p:pic>
      <p:pic>
        <p:nvPicPr>
          <p:cNvPr id="87043" name="Picture 3" descr="D:\3rdyear\hull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24625"/>
            <a:ext cx="9144000" cy="2295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sp>
        <p:nvSpPr>
          <p:cNvPr id="928773" name="Text Box 5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pic>
        <p:nvPicPr>
          <p:cNvPr id="88066" name="Picture 2" descr="D:\3rdyear\hull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54370"/>
            <a:ext cx="9144000" cy="2815299"/>
          </a:xfrm>
          <a:prstGeom prst="rect">
            <a:avLst/>
          </a:prstGeom>
          <a:noFill/>
        </p:spPr>
      </p:pic>
      <p:pic>
        <p:nvPicPr>
          <p:cNvPr id="88067" name="Picture 3" descr="D:\3rdyear\hull-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77911"/>
            <a:ext cx="9144000" cy="2780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sp>
        <p:nvSpPr>
          <p:cNvPr id="928773" name="Text Box 5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pic>
        <p:nvPicPr>
          <p:cNvPr id="89090" name="Picture 2" descr="D:\3rdyear\hull-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85218"/>
            <a:ext cx="9144000" cy="3243887"/>
          </a:xfrm>
          <a:prstGeom prst="rect">
            <a:avLst/>
          </a:prstGeom>
          <a:noFill/>
        </p:spPr>
      </p:pic>
      <p:pic>
        <p:nvPicPr>
          <p:cNvPr id="89091" name="Picture 3" descr="D:\3rdyear\hull-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80271"/>
            <a:ext cx="9144000" cy="2477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pic>
        <p:nvPicPr>
          <p:cNvPr id="27651" name="Picture 4" descr="900PICT"/>
          <p:cNvPicPr>
            <a:picLocks noChangeAspect="1" noChangeArrowheads="1"/>
          </p:cNvPicPr>
          <p:nvPr/>
        </p:nvPicPr>
        <p:blipFill>
          <a:blip r:embed="rId3"/>
          <a:srcRect l="56331" t="27849" b="43037"/>
          <a:stretch>
            <a:fillRect/>
          </a:stretch>
        </p:blipFill>
        <p:spPr bwMode="auto">
          <a:xfrm>
            <a:off x="346075" y="3243263"/>
            <a:ext cx="2481263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653" name="Text Box 5"/>
          <p:cNvSpPr txBox="1">
            <a:spLocks noChangeArrowheads="1"/>
          </p:cNvSpPr>
          <p:nvPr/>
        </p:nvSpPr>
        <p:spPr bwMode="auto">
          <a:xfrm>
            <a:off x="60356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pic>
        <p:nvPicPr>
          <p:cNvPr id="27653" name="Picture 7" descr="900PICT"/>
          <p:cNvPicPr>
            <a:picLocks noChangeAspect="1" noChangeArrowheads="1"/>
          </p:cNvPicPr>
          <p:nvPr/>
        </p:nvPicPr>
        <p:blipFill>
          <a:blip r:embed="rId3"/>
          <a:srcRect b="74684"/>
          <a:stretch>
            <a:fillRect/>
          </a:stretch>
        </p:blipFill>
        <p:spPr bwMode="auto">
          <a:xfrm>
            <a:off x="1852613" y="1389063"/>
            <a:ext cx="5681662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8" descr="900PICT"/>
          <p:cNvPicPr>
            <a:picLocks noChangeAspect="1" noChangeArrowheads="1"/>
          </p:cNvPicPr>
          <p:nvPr/>
        </p:nvPicPr>
        <p:blipFill>
          <a:blip r:embed="rId3"/>
          <a:srcRect l="16095" t="82278"/>
          <a:stretch>
            <a:fillRect/>
          </a:stretch>
        </p:blipFill>
        <p:spPr bwMode="auto">
          <a:xfrm>
            <a:off x="95250" y="5229225"/>
            <a:ext cx="5924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9" descr="900PICT"/>
          <p:cNvPicPr>
            <a:picLocks noChangeAspect="1" noChangeArrowheads="1"/>
          </p:cNvPicPr>
          <p:nvPr/>
        </p:nvPicPr>
        <p:blipFill>
          <a:blip r:embed="rId3"/>
          <a:srcRect t="56963" b="17722"/>
          <a:stretch>
            <a:fillRect/>
          </a:stretch>
        </p:blipFill>
        <p:spPr bwMode="auto">
          <a:xfrm>
            <a:off x="2960688" y="3349625"/>
            <a:ext cx="5681662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806450" y="5235575"/>
            <a:ext cx="454025" cy="244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  <a:effectLst/>
              </a:rPr>
              <a:t>33.7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sp>
        <p:nvSpPr>
          <p:cNvPr id="924677" name="Text Box 5"/>
          <p:cNvSpPr txBox="1">
            <a:spLocks noChangeArrowheads="1"/>
          </p:cNvSpPr>
          <p:nvPr/>
        </p:nvSpPr>
        <p:spPr bwMode="auto">
          <a:xfrm>
            <a:off x="605472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grpSp>
        <p:nvGrpSpPr>
          <p:cNvPr id="28676" name="Group 10"/>
          <p:cNvGrpSpPr>
            <a:grpSpLocks/>
          </p:cNvGrpSpPr>
          <p:nvPr/>
        </p:nvGrpSpPr>
        <p:grpSpPr bwMode="auto">
          <a:xfrm>
            <a:off x="400050" y="1298575"/>
            <a:ext cx="8439150" cy="1973263"/>
            <a:chOff x="252" y="1130"/>
            <a:chExt cx="5316" cy="1243"/>
          </a:xfrm>
        </p:grpSpPr>
        <p:pic>
          <p:nvPicPr>
            <p:cNvPr id="28682" name="Picture 6" descr="901PICT"/>
            <p:cNvPicPr>
              <a:picLocks noChangeAspect="1" noChangeArrowheads="1"/>
            </p:cNvPicPr>
            <p:nvPr/>
          </p:nvPicPr>
          <p:blipFill>
            <a:blip r:embed="rId3"/>
            <a:srcRect t="33640" r="53514" b="33640"/>
            <a:stretch>
              <a:fillRect/>
            </a:stretch>
          </p:blipFill>
          <p:spPr bwMode="auto">
            <a:xfrm>
              <a:off x="3917" y="1140"/>
              <a:ext cx="1651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3" name="Picture 7" descr="901PICT"/>
            <p:cNvPicPr>
              <a:picLocks noChangeAspect="1" noChangeArrowheads="1"/>
            </p:cNvPicPr>
            <p:nvPr/>
          </p:nvPicPr>
          <p:blipFill>
            <a:blip r:embed="rId3"/>
            <a:srcRect b="67278"/>
            <a:stretch>
              <a:fillRect/>
            </a:stretch>
          </p:blipFill>
          <p:spPr bwMode="auto">
            <a:xfrm>
              <a:off x="252" y="1130"/>
              <a:ext cx="3552" cy="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419100" y="3317875"/>
            <a:ext cx="8304213" cy="1957388"/>
            <a:chOff x="252" y="2621"/>
            <a:chExt cx="5231" cy="1233"/>
          </a:xfrm>
        </p:grpSpPr>
        <p:pic>
          <p:nvPicPr>
            <p:cNvPr id="28680" name="Picture 4" descr="901PICT"/>
            <p:cNvPicPr>
              <a:picLocks noChangeAspect="1" noChangeArrowheads="1"/>
            </p:cNvPicPr>
            <p:nvPr/>
          </p:nvPicPr>
          <p:blipFill>
            <a:blip r:embed="rId3"/>
            <a:srcRect t="68808"/>
            <a:stretch>
              <a:fillRect/>
            </a:stretch>
          </p:blipFill>
          <p:spPr bwMode="auto">
            <a:xfrm>
              <a:off x="1931" y="2637"/>
              <a:ext cx="3552" cy="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1" name="Picture 8" descr="901PICT"/>
            <p:cNvPicPr>
              <a:picLocks noChangeAspect="1" noChangeArrowheads="1"/>
            </p:cNvPicPr>
            <p:nvPr/>
          </p:nvPicPr>
          <p:blipFill>
            <a:blip r:embed="rId3"/>
            <a:srcRect l="56757" t="33640" b="33640"/>
            <a:stretch>
              <a:fillRect/>
            </a:stretch>
          </p:blipFill>
          <p:spPr bwMode="auto">
            <a:xfrm>
              <a:off x="252" y="2621"/>
              <a:ext cx="1536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8678" name="Picture 9" descr="900PICT"/>
          <p:cNvPicPr>
            <a:picLocks noChangeAspect="1" noChangeArrowheads="1"/>
          </p:cNvPicPr>
          <p:nvPr/>
        </p:nvPicPr>
        <p:blipFill>
          <a:blip r:embed="rId4"/>
          <a:srcRect l="16095" t="82278"/>
          <a:stretch>
            <a:fillRect/>
          </a:stretch>
        </p:blipFill>
        <p:spPr bwMode="auto">
          <a:xfrm>
            <a:off x="95250" y="5229225"/>
            <a:ext cx="59245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806450" y="5235575"/>
            <a:ext cx="454025" cy="244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  <a:effectLst/>
              </a:rPr>
              <a:t>33.7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pic>
        <p:nvPicPr>
          <p:cNvPr id="29699" name="Picture 3" descr="904P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1736725"/>
            <a:ext cx="690721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6724" name="Text Box 4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328738" y="4452938"/>
            <a:ext cx="454025" cy="244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Graham Scan</a:t>
            </a:r>
          </a:p>
        </p:txBody>
      </p:sp>
      <p:pic>
        <p:nvPicPr>
          <p:cNvPr id="30723" name="Picture 3" descr="905P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1892300"/>
            <a:ext cx="8396288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7748" name="Text Box 4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346200" y="5086350"/>
            <a:ext cx="454025" cy="244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00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Overview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27213"/>
            <a:ext cx="8499475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0"/>
              </a:spcBef>
              <a:defRPr/>
            </a:pPr>
            <a:r>
              <a:rPr lang="en-US" sz="2400" smtClean="0"/>
              <a:t>Line Segment Intersection </a:t>
            </a:r>
          </a:p>
          <a:p>
            <a:pPr>
              <a:lnSpc>
                <a:spcPct val="90000"/>
              </a:lnSpc>
              <a:spcBef>
                <a:spcPct val="150000"/>
              </a:spcBef>
              <a:defRPr/>
            </a:pPr>
            <a:endParaRPr lang="en-US" sz="2400" smtClean="0"/>
          </a:p>
          <a:p>
            <a:pPr>
              <a:lnSpc>
                <a:spcPct val="90000"/>
              </a:lnSpc>
              <a:spcBef>
                <a:spcPct val="150000"/>
              </a:spcBef>
              <a:defRPr/>
            </a:pPr>
            <a:r>
              <a:rPr lang="en-US" sz="2400" smtClean="0"/>
              <a:t>Convex Hull Algorithms</a:t>
            </a:r>
          </a:p>
          <a:p>
            <a:pPr>
              <a:lnSpc>
                <a:spcPct val="90000"/>
              </a:lnSpc>
              <a:spcBef>
                <a:spcPct val="150000"/>
              </a:spcBef>
              <a:defRPr/>
            </a:pPr>
            <a:endParaRPr lang="en-US" sz="2400" smtClean="0"/>
          </a:p>
          <a:p>
            <a:pPr>
              <a:lnSpc>
                <a:spcPct val="90000"/>
              </a:lnSpc>
              <a:spcBef>
                <a:spcPct val="150000"/>
              </a:spcBef>
              <a:defRPr/>
            </a:pPr>
            <a:r>
              <a:rPr lang="en-US" sz="2400" smtClean="0"/>
              <a:t>Nearest Neighbors/Closest Points</a:t>
            </a:r>
          </a:p>
        </p:txBody>
      </p:sp>
      <p:pic>
        <p:nvPicPr>
          <p:cNvPr id="8196" name="Picture 4" descr="NEAREST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0825" y="5032375"/>
            <a:ext cx="128746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 descr="CONVEX_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4963" y="3441700"/>
            <a:ext cx="1176337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94225" y="1682750"/>
            <a:ext cx="3133725" cy="1606550"/>
            <a:chOff x="3528" y="3324"/>
            <a:chExt cx="1962" cy="906"/>
          </a:xfrm>
        </p:grpSpPr>
        <p:sp>
          <p:nvSpPr>
            <p:cNvPr id="988167" name="Line 7"/>
            <p:cNvSpPr>
              <a:spLocks noChangeShapeType="1"/>
            </p:cNvSpPr>
            <p:nvPr/>
          </p:nvSpPr>
          <p:spPr bwMode="auto">
            <a:xfrm>
              <a:off x="3846" y="3456"/>
              <a:ext cx="672" cy="6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68" name="Line 8"/>
            <p:cNvSpPr>
              <a:spLocks noChangeShapeType="1"/>
            </p:cNvSpPr>
            <p:nvPr/>
          </p:nvSpPr>
          <p:spPr bwMode="auto">
            <a:xfrm flipH="1">
              <a:off x="4116" y="3330"/>
              <a:ext cx="125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69" name="Line 9"/>
            <p:cNvSpPr>
              <a:spLocks noChangeShapeType="1"/>
            </p:cNvSpPr>
            <p:nvPr/>
          </p:nvSpPr>
          <p:spPr bwMode="auto">
            <a:xfrm flipH="1">
              <a:off x="3804" y="3396"/>
              <a:ext cx="8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0" name="Line 10"/>
            <p:cNvSpPr>
              <a:spLocks noChangeShapeType="1"/>
            </p:cNvSpPr>
            <p:nvPr/>
          </p:nvSpPr>
          <p:spPr bwMode="auto">
            <a:xfrm flipH="1">
              <a:off x="4278" y="3858"/>
              <a:ext cx="67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1" name="Line 11"/>
            <p:cNvSpPr>
              <a:spLocks noChangeShapeType="1"/>
            </p:cNvSpPr>
            <p:nvPr/>
          </p:nvSpPr>
          <p:spPr bwMode="auto">
            <a:xfrm>
              <a:off x="4626" y="3822"/>
              <a:ext cx="828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2" name="Line 12"/>
            <p:cNvSpPr>
              <a:spLocks noChangeShapeType="1"/>
            </p:cNvSpPr>
            <p:nvPr/>
          </p:nvSpPr>
          <p:spPr bwMode="auto">
            <a:xfrm>
              <a:off x="3528" y="3348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3" name="Oval 13"/>
            <p:cNvSpPr>
              <a:spLocks noChangeArrowheads="1"/>
            </p:cNvSpPr>
            <p:nvPr/>
          </p:nvSpPr>
          <p:spPr bwMode="auto">
            <a:xfrm>
              <a:off x="4218" y="3324"/>
              <a:ext cx="49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4" name="Oval 14"/>
            <p:cNvSpPr>
              <a:spLocks noChangeArrowheads="1"/>
            </p:cNvSpPr>
            <p:nvPr/>
          </p:nvSpPr>
          <p:spPr bwMode="auto">
            <a:xfrm>
              <a:off x="4650" y="3372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5" name="Line 15"/>
            <p:cNvSpPr>
              <a:spLocks noChangeShapeType="1"/>
            </p:cNvSpPr>
            <p:nvPr/>
          </p:nvSpPr>
          <p:spPr bwMode="auto">
            <a:xfrm>
              <a:off x="3534" y="3402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6" name="Line 16"/>
            <p:cNvSpPr>
              <a:spLocks noChangeShapeType="1"/>
            </p:cNvSpPr>
            <p:nvPr/>
          </p:nvSpPr>
          <p:spPr bwMode="auto">
            <a:xfrm>
              <a:off x="3540" y="3462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7" name="Oval 17"/>
            <p:cNvSpPr>
              <a:spLocks noChangeArrowheads="1"/>
            </p:cNvSpPr>
            <p:nvPr/>
          </p:nvSpPr>
          <p:spPr bwMode="auto">
            <a:xfrm>
              <a:off x="4092" y="4182"/>
              <a:ext cx="49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8" name="Oval 18"/>
            <p:cNvSpPr>
              <a:spLocks noChangeArrowheads="1"/>
            </p:cNvSpPr>
            <p:nvPr/>
          </p:nvSpPr>
          <p:spPr bwMode="auto">
            <a:xfrm>
              <a:off x="3834" y="3438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79" name="Line 19"/>
            <p:cNvSpPr>
              <a:spLocks noChangeShapeType="1"/>
            </p:cNvSpPr>
            <p:nvPr/>
          </p:nvSpPr>
          <p:spPr bwMode="auto">
            <a:xfrm>
              <a:off x="3540" y="3552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0" name="Oval 20"/>
            <p:cNvSpPr>
              <a:spLocks noChangeArrowheads="1"/>
            </p:cNvSpPr>
            <p:nvPr/>
          </p:nvSpPr>
          <p:spPr bwMode="auto">
            <a:xfrm>
              <a:off x="4188" y="35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1" name="Line 21"/>
            <p:cNvSpPr>
              <a:spLocks noChangeShapeType="1"/>
            </p:cNvSpPr>
            <p:nvPr/>
          </p:nvSpPr>
          <p:spPr bwMode="auto">
            <a:xfrm>
              <a:off x="3546" y="3612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2" name="Oval 22"/>
            <p:cNvSpPr>
              <a:spLocks noChangeArrowheads="1"/>
            </p:cNvSpPr>
            <p:nvPr/>
          </p:nvSpPr>
          <p:spPr bwMode="auto">
            <a:xfrm>
              <a:off x="3984" y="35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3" name="Line 23"/>
            <p:cNvSpPr>
              <a:spLocks noChangeShapeType="1"/>
            </p:cNvSpPr>
            <p:nvPr/>
          </p:nvSpPr>
          <p:spPr bwMode="auto">
            <a:xfrm>
              <a:off x="3552" y="3690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4" name="Oval 24"/>
            <p:cNvSpPr>
              <a:spLocks noChangeArrowheads="1"/>
            </p:cNvSpPr>
            <p:nvPr/>
          </p:nvSpPr>
          <p:spPr bwMode="auto">
            <a:xfrm>
              <a:off x="3798" y="366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5" name="Line 25"/>
            <p:cNvSpPr>
              <a:spLocks noChangeShapeType="1"/>
            </p:cNvSpPr>
            <p:nvPr/>
          </p:nvSpPr>
          <p:spPr bwMode="auto">
            <a:xfrm>
              <a:off x="3552" y="3786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6" name="Oval 26"/>
            <p:cNvSpPr>
              <a:spLocks noChangeArrowheads="1"/>
            </p:cNvSpPr>
            <p:nvPr/>
          </p:nvSpPr>
          <p:spPr bwMode="auto">
            <a:xfrm>
              <a:off x="4152" y="3756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7" name="Line 27"/>
            <p:cNvSpPr>
              <a:spLocks noChangeShapeType="1"/>
            </p:cNvSpPr>
            <p:nvPr/>
          </p:nvSpPr>
          <p:spPr bwMode="auto">
            <a:xfrm>
              <a:off x="3552" y="3828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8" name="Oval 28"/>
            <p:cNvSpPr>
              <a:spLocks noChangeArrowheads="1"/>
            </p:cNvSpPr>
            <p:nvPr/>
          </p:nvSpPr>
          <p:spPr bwMode="auto">
            <a:xfrm>
              <a:off x="4620" y="3804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89" name="Line 29"/>
            <p:cNvSpPr>
              <a:spLocks noChangeShapeType="1"/>
            </p:cNvSpPr>
            <p:nvPr/>
          </p:nvSpPr>
          <p:spPr bwMode="auto">
            <a:xfrm>
              <a:off x="3564" y="3870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0" name="Oval 30"/>
            <p:cNvSpPr>
              <a:spLocks noChangeArrowheads="1"/>
            </p:cNvSpPr>
            <p:nvPr/>
          </p:nvSpPr>
          <p:spPr bwMode="auto">
            <a:xfrm>
              <a:off x="4914" y="3840"/>
              <a:ext cx="49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1" name="Line 31"/>
            <p:cNvSpPr>
              <a:spLocks noChangeShapeType="1"/>
            </p:cNvSpPr>
            <p:nvPr/>
          </p:nvSpPr>
          <p:spPr bwMode="auto">
            <a:xfrm>
              <a:off x="3564" y="3906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2" name="Oval 32"/>
            <p:cNvSpPr>
              <a:spLocks noChangeArrowheads="1"/>
            </p:cNvSpPr>
            <p:nvPr/>
          </p:nvSpPr>
          <p:spPr bwMode="auto">
            <a:xfrm>
              <a:off x="4812" y="38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3" name="Line 33"/>
            <p:cNvSpPr>
              <a:spLocks noChangeShapeType="1"/>
            </p:cNvSpPr>
            <p:nvPr/>
          </p:nvSpPr>
          <p:spPr bwMode="auto">
            <a:xfrm>
              <a:off x="3570" y="4050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4" name="Oval 34"/>
            <p:cNvSpPr>
              <a:spLocks noChangeArrowheads="1"/>
            </p:cNvSpPr>
            <p:nvPr/>
          </p:nvSpPr>
          <p:spPr bwMode="auto">
            <a:xfrm>
              <a:off x="4440" y="4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5" name="Line 35"/>
            <p:cNvSpPr>
              <a:spLocks noChangeShapeType="1"/>
            </p:cNvSpPr>
            <p:nvPr/>
          </p:nvSpPr>
          <p:spPr bwMode="auto">
            <a:xfrm>
              <a:off x="3564" y="4104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6" name="Oval 36"/>
            <p:cNvSpPr>
              <a:spLocks noChangeArrowheads="1"/>
            </p:cNvSpPr>
            <p:nvPr/>
          </p:nvSpPr>
          <p:spPr bwMode="auto">
            <a:xfrm>
              <a:off x="4482" y="4074"/>
              <a:ext cx="48" cy="4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7" name="Line 37"/>
            <p:cNvSpPr>
              <a:spLocks noChangeShapeType="1"/>
            </p:cNvSpPr>
            <p:nvPr/>
          </p:nvSpPr>
          <p:spPr bwMode="auto">
            <a:xfrm>
              <a:off x="3576" y="4140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8" name="Oval 38"/>
            <p:cNvSpPr>
              <a:spLocks noChangeArrowheads="1"/>
            </p:cNvSpPr>
            <p:nvPr/>
          </p:nvSpPr>
          <p:spPr bwMode="auto">
            <a:xfrm>
              <a:off x="4266" y="411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199" name="Oval 39"/>
            <p:cNvSpPr>
              <a:spLocks noChangeArrowheads="1"/>
            </p:cNvSpPr>
            <p:nvPr/>
          </p:nvSpPr>
          <p:spPr bwMode="auto">
            <a:xfrm>
              <a:off x="5418" y="411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8200" name="Line 40"/>
            <p:cNvSpPr>
              <a:spLocks noChangeShapeType="1"/>
            </p:cNvSpPr>
            <p:nvPr/>
          </p:nvSpPr>
          <p:spPr bwMode="auto">
            <a:xfrm>
              <a:off x="3570" y="4218"/>
              <a:ext cx="19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Line Segment Intersections</a:t>
            </a:r>
            <a:br>
              <a:rPr lang="en-US" smtClean="0"/>
            </a:br>
            <a:r>
              <a:rPr lang="en-US" smtClean="0"/>
              <a:t>(2D)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62113" y="3657600"/>
            <a:ext cx="6453187" cy="2917825"/>
          </a:xfrm>
        </p:spPr>
        <p:txBody>
          <a:bodyPr/>
          <a:lstStyle/>
          <a:p>
            <a:pPr marL="457200" lvl="1" indent="0" algn="ctr">
              <a:lnSpc>
                <a:spcPct val="75000"/>
              </a:lnSpc>
              <a:buFont typeface="Monotype Sorts" pitchFamily="2" charset="2"/>
              <a:buNone/>
              <a:defRPr/>
            </a:pPr>
            <a:r>
              <a:rPr lang="en-US" sz="3200" smtClean="0"/>
              <a:t>Intersection of 2 Line Segments</a:t>
            </a:r>
          </a:p>
          <a:p>
            <a:pPr marL="457200" lvl="1" indent="0" algn="ctr">
              <a:lnSpc>
                <a:spcPct val="75000"/>
              </a:lnSpc>
              <a:buFont typeface="Monotype Sorts" pitchFamily="2" charset="2"/>
              <a:buNone/>
              <a:defRPr/>
            </a:pPr>
            <a:r>
              <a:rPr lang="en-US" sz="3200" smtClean="0"/>
              <a:t>Intersection of &gt; 2Line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Cross-Product-Based </a:t>
            </a:r>
            <a:br>
              <a:rPr lang="en-US" smtClean="0"/>
            </a:br>
            <a:r>
              <a:rPr lang="en-US" smtClean="0"/>
              <a:t>Geometric Primitives</a:t>
            </a:r>
          </a:p>
        </p:txBody>
      </p:sp>
      <p:pic>
        <p:nvPicPr>
          <p:cNvPr id="10243" name="Picture 1028" descr="887LIST"/>
          <p:cNvPicPr>
            <a:picLocks noChangeAspect="1" noChangeArrowheads="1"/>
          </p:cNvPicPr>
          <p:nvPr/>
        </p:nvPicPr>
        <p:blipFill>
          <a:blip r:embed="rId3"/>
          <a:srcRect t="9036"/>
          <a:stretch>
            <a:fillRect/>
          </a:stretch>
        </p:blipFill>
        <p:spPr bwMode="auto">
          <a:xfrm>
            <a:off x="228600" y="2352675"/>
            <a:ext cx="8751888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0823" name="Text Box 1031"/>
          <p:cNvSpPr txBox="1">
            <a:spLocks noChangeArrowheads="1"/>
          </p:cNvSpPr>
          <p:nvPr/>
        </p:nvSpPr>
        <p:spPr bwMode="auto">
          <a:xfrm>
            <a:off x="5883275" y="38195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grpSp>
        <p:nvGrpSpPr>
          <p:cNvPr id="10245" name="Group 1089"/>
          <p:cNvGrpSpPr>
            <a:grpSpLocks/>
          </p:cNvGrpSpPr>
          <p:nvPr/>
        </p:nvGrpSpPr>
        <p:grpSpPr bwMode="auto">
          <a:xfrm>
            <a:off x="1014413" y="4329113"/>
            <a:ext cx="1336675" cy="2062162"/>
            <a:chOff x="639" y="2845"/>
            <a:chExt cx="842" cy="1299"/>
          </a:xfrm>
        </p:grpSpPr>
        <p:sp>
          <p:nvSpPr>
            <p:cNvPr id="930826" name="Oval 1034"/>
            <p:cNvSpPr>
              <a:spLocks noChangeArrowheads="1"/>
            </p:cNvSpPr>
            <p:nvPr/>
          </p:nvSpPr>
          <p:spPr bwMode="auto">
            <a:xfrm>
              <a:off x="639" y="3880"/>
              <a:ext cx="89" cy="1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30829" name="Oval 1037"/>
            <p:cNvSpPr>
              <a:spLocks noChangeArrowheads="1"/>
            </p:cNvSpPr>
            <p:nvPr/>
          </p:nvSpPr>
          <p:spPr bwMode="auto">
            <a:xfrm>
              <a:off x="1029" y="3552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30834" name="Oval 1042"/>
            <p:cNvSpPr>
              <a:spLocks noChangeArrowheads="1"/>
            </p:cNvSpPr>
            <p:nvPr/>
          </p:nvSpPr>
          <p:spPr bwMode="auto">
            <a:xfrm>
              <a:off x="920" y="2923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30841" name="Line 1049"/>
            <p:cNvSpPr>
              <a:spLocks noChangeShapeType="1"/>
            </p:cNvSpPr>
            <p:nvPr/>
          </p:nvSpPr>
          <p:spPr bwMode="auto">
            <a:xfrm flipH="1">
              <a:off x="715" y="3633"/>
              <a:ext cx="33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0848" name="Text Box 1056"/>
            <p:cNvSpPr txBox="1">
              <a:spLocks noChangeArrowheads="1"/>
            </p:cNvSpPr>
            <p:nvPr/>
          </p:nvSpPr>
          <p:spPr bwMode="auto">
            <a:xfrm>
              <a:off x="690" y="39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930849" name="Text Box 1057"/>
            <p:cNvSpPr txBox="1">
              <a:spLocks noChangeArrowheads="1"/>
            </p:cNvSpPr>
            <p:nvPr/>
          </p:nvSpPr>
          <p:spPr bwMode="auto">
            <a:xfrm>
              <a:off x="990" y="284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930850" name="Text Box 1058"/>
            <p:cNvSpPr txBox="1">
              <a:spLocks noChangeArrowheads="1"/>
            </p:cNvSpPr>
            <p:nvPr/>
          </p:nvSpPr>
          <p:spPr bwMode="auto">
            <a:xfrm>
              <a:off x="1092" y="347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930852" name="Line 1060"/>
            <p:cNvSpPr>
              <a:spLocks noChangeShapeType="1"/>
            </p:cNvSpPr>
            <p:nvPr/>
          </p:nvSpPr>
          <p:spPr bwMode="auto">
            <a:xfrm flipH="1">
              <a:off x="697" y="3015"/>
              <a:ext cx="252" cy="8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0854" name="AutoShape 1062"/>
            <p:cNvSpPr>
              <a:spLocks noChangeArrowheads="1"/>
            </p:cNvSpPr>
            <p:nvPr/>
          </p:nvSpPr>
          <p:spPr bwMode="auto">
            <a:xfrm flipV="1">
              <a:off x="1199" y="3033"/>
              <a:ext cx="282" cy="458"/>
            </a:xfrm>
            <a:prstGeom prst="curvedLeftArrow">
              <a:avLst>
                <a:gd name="adj1" fmla="val 32482"/>
                <a:gd name="adj2" fmla="val 64965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0884" name="Text Box 1092"/>
          <p:cNvSpPr txBox="1">
            <a:spLocks noChangeArrowheads="1"/>
          </p:cNvSpPr>
          <p:nvPr/>
        </p:nvSpPr>
        <p:spPr bwMode="auto">
          <a:xfrm>
            <a:off x="1000125" y="64611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(1)</a:t>
            </a:r>
          </a:p>
        </p:txBody>
      </p:sp>
      <p:grpSp>
        <p:nvGrpSpPr>
          <p:cNvPr id="10247" name="Group 1095"/>
          <p:cNvGrpSpPr>
            <a:grpSpLocks/>
          </p:cNvGrpSpPr>
          <p:nvPr/>
        </p:nvGrpSpPr>
        <p:grpSpPr bwMode="auto">
          <a:xfrm>
            <a:off x="3557588" y="4319588"/>
            <a:ext cx="1343025" cy="2538412"/>
            <a:chOff x="2241" y="2721"/>
            <a:chExt cx="846" cy="1599"/>
          </a:xfrm>
        </p:grpSpPr>
        <p:grpSp>
          <p:nvGrpSpPr>
            <p:cNvPr id="10262" name="Group 1090"/>
            <p:cNvGrpSpPr>
              <a:grpSpLocks/>
            </p:cNvGrpSpPr>
            <p:nvPr/>
          </p:nvGrpSpPr>
          <p:grpSpPr bwMode="auto">
            <a:xfrm>
              <a:off x="2241" y="2721"/>
              <a:ext cx="846" cy="1299"/>
              <a:chOff x="2253" y="2862"/>
              <a:chExt cx="846" cy="1299"/>
            </a:xfrm>
          </p:grpSpPr>
          <p:sp>
            <p:nvSpPr>
              <p:cNvPr id="930856" name="Oval 1064"/>
              <p:cNvSpPr>
                <a:spLocks noChangeArrowheads="1"/>
              </p:cNvSpPr>
              <p:nvPr/>
            </p:nvSpPr>
            <p:spPr bwMode="auto">
              <a:xfrm>
                <a:off x="2253" y="3897"/>
                <a:ext cx="89" cy="10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57" name="Oval 1065"/>
              <p:cNvSpPr>
                <a:spLocks noChangeArrowheads="1"/>
              </p:cNvSpPr>
              <p:nvPr/>
            </p:nvSpPr>
            <p:spPr bwMode="auto">
              <a:xfrm>
                <a:off x="2643" y="35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58" name="Oval 1066"/>
              <p:cNvSpPr>
                <a:spLocks noChangeArrowheads="1"/>
              </p:cNvSpPr>
              <p:nvPr/>
            </p:nvSpPr>
            <p:spPr bwMode="auto">
              <a:xfrm>
                <a:off x="2534" y="29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59" name="Line 1067"/>
              <p:cNvSpPr>
                <a:spLocks noChangeShapeType="1"/>
              </p:cNvSpPr>
              <p:nvPr/>
            </p:nvSpPr>
            <p:spPr bwMode="auto">
              <a:xfrm flipH="1">
                <a:off x="2329" y="3650"/>
                <a:ext cx="33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0862" name="Text Box 1070"/>
              <p:cNvSpPr txBox="1">
                <a:spLocks noChangeArrowheads="1"/>
              </p:cNvSpPr>
              <p:nvPr/>
            </p:nvSpPr>
            <p:spPr bwMode="auto">
              <a:xfrm>
                <a:off x="2304" y="393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30863" name="Text Box 1071"/>
              <p:cNvSpPr txBox="1">
                <a:spLocks noChangeArrowheads="1"/>
              </p:cNvSpPr>
              <p:nvPr/>
            </p:nvSpPr>
            <p:spPr bwMode="auto">
              <a:xfrm>
                <a:off x="2604" y="286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930864" name="Text Box 1072"/>
              <p:cNvSpPr txBox="1">
                <a:spLocks noChangeArrowheads="1"/>
              </p:cNvSpPr>
              <p:nvPr/>
            </p:nvSpPr>
            <p:spPr bwMode="auto">
              <a:xfrm>
                <a:off x="2706" y="349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930865" name="Line 1073"/>
              <p:cNvSpPr>
                <a:spLocks noChangeShapeType="1"/>
              </p:cNvSpPr>
              <p:nvPr/>
            </p:nvSpPr>
            <p:spPr bwMode="auto">
              <a:xfrm>
                <a:off x="2593" y="3050"/>
                <a:ext cx="96" cy="5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0866" name="AutoShape 1074"/>
              <p:cNvSpPr>
                <a:spLocks noChangeArrowheads="1"/>
              </p:cNvSpPr>
              <p:nvPr/>
            </p:nvSpPr>
            <p:spPr bwMode="auto">
              <a:xfrm flipV="1">
                <a:off x="2817" y="3402"/>
                <a:ext cx="282" cy="458"/>
              </a:xfrm>
              <a:prstGeom prst="curvedLeftArrow">
                <a:avLst>
                  <a:gd name="adj1" fmla="val 32482"/>
                  <a:gd name="adj2" fmla="val 64965"/>
                  <a:gd name="adj3" fmla="val 3333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0885" name="Text Box 1093"/>
            <p:cNvSpPr txBox="1">
              <a:spLocks noChangeArrowheads="1"/>
            </p:cNvSpPr>
            <p:nvPr/>
          </p:nvSpPr>
          <p:spPr bwMode="auto">
            <a:xfrm>
              <a:off x="2443" y="4070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</p:grpSp>
      <p:grpSp>
        <p:nvGrpSpPr>
          <p:cNvPr id="10248" name="Group 1096"/>
          <p:cNvGrpSpPr>
            <a:grpSpLocks/>
          </p:cNvGrpSpPr>
          <p:nvPr/>
        </p:nvGrpSpPr>
        <p:grpSpPr bwMode="auto">
          <a:xfrm>
            <a:off x="5984875" y="4732338"/>
            <a:ext cx="2273300" cy="2125662"/>
            <a:chOff x="3770" y="2981"/>
            <a:chExt cx="1432" cy="1339"/>
          </a:xfrm>
        </p:grpSpPr>
        <p:grpSp>
          <p:nvGrpSpPr>
            <p:cNvPr id="10250" name="Group 1091"/>
            <p:cNvGrpSpPr>
              <a:grpSpLocks/>
            </p:cNvGrpSpPr>
            <p:nvPr/>
          </p:nvGrpSpPr>
          <p:grpSpPr bwMode="auto">
            <a:xfrm>
              <a:off x="3770" y="2981"/>
              <a:ext cx="1432" cy="993"/>
              <a:chOff x="4040" y="2863"/>
              <a:chExt cx="1432" cy="993"/>
            </a:xfrm>
          </p:grpSpPr>
          <p:sp>
            <p:nvSpPr>
              <p:cNvPr id="930868" name="Oval 1076"/>
              <p:cNvSpPr>
                <a:spLocks noChangeArrowheads="1"/>
              </p:cNvSpPr>
              <p:nvPr/>
            </p:nvSpPr>
            <p:spPr bwMode="auto">
              <a:xfrm>
                <a:off x="4203" y="3586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69" name="Oval 1077"/>
              <p:cNvSpPr>
                <a:spLocks noChangeArrowheads="1"/>
              </p:cNvSpPr>
              <p:nvPr/>
            </p:nvSpPr>
            <p:spPr bwMode="auto">
              <a:xfrm>
                <a:off x="4941" y="321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70" name="Oval 1078"/>
              <p:cNvSpPr>
                <a:spLocks noChangeArrowheads="1"/>
              </p:cNvSpPr>
              <p:nvPr/>
            </p:nvSpPr>
            <p:spPr bwMode="auto">
              <a:xfrm>
                <a:off x="4040" y="30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71" name="Line 1079"/>
              <p:cNvSpPr>
                <a:spLocks noChangeShapeType="1"/>
              </p:cNvSpPr>
              <p:nvPr/>
            </p:nvSpPr>
            <p:spPr bwMode="auto">
              <a:xfrm flipH="1">
                <a:off x="4267" y="3033"/>
                <a:ext cx="834" cy="5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0875" name="Text Box 1083"/>
              <p:cNvSpPr txBox="1">
                <a:spLocks noChangeArrowheads="1"/>
              </p:cNvSpPr>
              <p:nvPr/>
            </p:nvSpPr>
            <p:spPr bwMode="auto">
              <a:xfrm>
                <a:off x="5184" y="288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930876" name="Text Box 1084"/>
              <p:cNvSpPr txBox="1">
                <a:spLocks noChangeArrowheads="1"/>
              </p:cNvSpPr>
              <p:nvPr/>
            </p:nvSpPr>
            <p:spPr bwMode="auto">
              <a:xfrm>
                <a:off x="4236" y="362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30877" name="Line 1085"/>
              <p:cNvSpPr>
                <a:spLocks noChangeShapeType="1"/>
              </p:cNvSpPr>
              <p:nvPr/>
            </p:nvSpPr>
            <p:spPr bwMode="auto">
              <a:xfrm>
                <a:off x="4129" y="3105"/>
                <a:ext cx="822" cy="1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0878" name="Oval 1086"/>
              <p:cNvSpPr>
                <a:spLocks noChangeArrowheads="1"/>
              </p:cNvSpPr>
              <p:nvPr/>
            </p:nvSpPr>
            <p:spPr bwMode="auto">
              <a:xfrm>
                <a:off x="5067" y="2986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0879" name="Text Box 1087"/>
              <p:cNvSpPr txBox="1">
                <a:spLocks noChangeArrowheads="1"/>
              </p:cNvSpPr>
              <p:nvPr/>
            </p:nvSpPr>
            <p:spPr bwMode="auto">
              <a:xfrm>
                <a:off x="4086" y="2863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930880" name="Text Box 1088"/>
              <p:cNvSpPr txBox="1">
                <a:spLocks noChangeArrowheads="1"/>
              </p:cNvSpPr>
              <p:nvPr/>
            </p:nvSpPr>
            <p:spPr bwMode="auto">
              <a:xfrm>
                <a:off x="4992" y="319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</a:p>
            </p:txBody>
          </p:sp>
        </p:grpSp>
        <p:sp>
          <p:nvSpPr>
            <p:cNvPr id="930886" name="Text Box 1094"/>
            <p:cNvSpPr txBox="1">
              <a:spLocks noChangeArrowheads="1"/>
            </p:cNvSpPr>
            <p:nvPr/>
          </p:nvSpPr>
          <p:spPr bwMode="auto">
            <a:xfrm>
              <a:off x="4170" y="4070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(3)</a:t>
              </a:r>
            </a:p>
          </p:txBody>
        </p:sp>
      </p:grpSp>
      <p:sp>
        <p:nvSpPr>
          <p:cNvPr id="930889" name="Text Box 1097"/>
          <p:cNvSpPr txBox="1">
            <a:spLocks noChangeArrowheads="1"/>
          </p:cNvSpPr>
          <p:nvPr/>
        </p:nvSpPr>
        <p:spPr bwMode="auto">
          <a:xfrm>
            <a:off x="203200" y="1749425"/>
            <a:ext cx="47355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Some fundamental geometric questions: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Cross-Product-Based </a:t>
            </a:r>
            <a:br>
              <a:rPr lang="en-US" smtClean="0"/>
            </a:br>
            <a:r>
              <a:rPr lang="en-US" smtClean="0"/>
              <a:t>Geometric Primitives: (1)</a:t>
            </a:r>
          </a:p>
        </p:txBody>
      </p:sp>
      <p:pic>
        <p:nvPicPr>
          <p:cNvPr id="1028" name="Picture 4" descr="888CROS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638" y="5830888"/>
            <a:ext cx="6723062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888PI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330325"/>
            <a:ext cx="7280275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894" name="Text Box 6"/>
          <p:cNvSpPr txBox="1">
            <a:spLocks noChangeArrowheads="1"/>
          </p:cNvSpPr>
          <p:nvPr/>
        </p:nvSpPr>
        <p:spPr bwMode="auto">
          <a:xfrm>
            <a:off x="5883275" y="658177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sp>
        <p:nvSpPr>
          <p:cNvPr id="933896" name="Text Box 8"/>
          <p:cNvSpPr txBox="1">
            <a:spLocks noChangeArrowheads="1"/>
          </p:cNvSpPr>
          <p:nvPr/>
        </p:nvSpPr>
        <p:spPr bwMode="auto">
          <a:xfrm>
            <a:off x="28575" y="6491288"/>
            <a:ext cx="7108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Advantage</a:t>
            </a: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less sensitive to accumulated round-off error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755775" y="4943475"/>
          <a:ext cx="36258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2158920" imgH="482400" progId="Equation.3">
                  <p:embed/>
                </p:oleObj>
              </mc:Choice>
              <mc:Fallback>
                <p:oleObj name="Equation" r:id="rId6" imgW="215892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943475"/>
                        <a:ext cx="3625850" cy="8112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2" name="Group 21"/>
          <p:cNvGrpSpPr>
            <a:grpSpLocks/>
          </p:cNvGrpSpPr>
          <p:nvPr/>
        </p:nvGrpSpPr>
        <p:grpSpPr bwMode="auto">
          <a:xfrm>
            <a:off x="7754938" y="2911475"/>
            <a:ext cx="1350962" cy="2528888"/>
            <a:chOff x="630" y="2727"/>
            <a:chExt cx="851" cy="1593"/>
          </a:xfrm>
        </p:grpSpPr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639" y="2727"/>
              <a:ext cx="842" cy="1299"/>
              <a:chOff x="639" y="2845"/>
              <a:chExt cx="842" cy="1299"/>
            </a:xfrm>
          </p:grpSpPr>
          <p:sp>
            <p:nvSpPr>
              <p:cNvPr id="933899" name="Oval 11"/>
              <p:cNvSpPr>
                <a:spLocks noChangeArrowheads="1"/>
              </p:cNvSpPr>
              <p:nvPr/>
            </p:nvSpPr>
            <p:spPr bwMode="auto">
              <a:xfrm>
                <a:off x="639" y="3880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3900" name="Oval 12"/>
              <p:cNvSpPr>
                <a:spLocks noChangeArrowheads="1"/>
              </p:cNvSpPr>
              <p:nvPr/>
            </p:nvSpPr>
            <p:spPr bwMode="auto">
              <a:xfrm>
                <a:off x="1029" y="355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3901" name="Oval 13"/>
              <p:cNvSpPr>
                <a:spLocks noChangeArrowheads="1"/>
              </p:cNvSpPr>
              <p:nvPr/>
            </p:nvSpPr>
            <p:spPr bwMode="auto">
              <a:xfrm>
                <a:off x="920" y="292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3902" name="Line 14"/>
              <p:cNvSpPr>
                <a:spLocks noChangeShapeType="1"/>
              </p:cNvSpPr>
              <p:nvPr/>
            </p:nvSpPr>
            <p:spPr bwMode="auto">
              <a:xfrm flipH="1">
                <a:off x="715" y="3633"/>
                <a:ext cx="33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903" name="Text Box 15"/>
              <p:cNvSpPr txBox="1">
                <a:spLocks noChangeArrowheads="1"/>
              </p:cNvSpPr>
              <p:nvPr/>
            </p:nvSpPr>
            <p:spPr bwMode="auto">
              <a:xfrm>
                <a:off x="690" y="3913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933904" name="Text Box 16"/>
              <p:cNvSpPr txBox="1">
                <a:spLocks noChangeArrowheads="1"/>
              </p:cNvSpPr>
              <p:nvPr/>
            </p:nvSpPr>
            <p:spPr bwMode="auto">
              <a:xfrm>
                <a:off x="990" y="284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933905" name="Text Box 17"/>
              <p:cNvSpPr txBox="1">
                <a:spLocks noChangeArrowheads="1"/>
              </p:cNvSpPr>
              <p:nvPr/>
            </p:nvSpPr>
            <p:spPr bwMode="auto">
              <a:xfrm>
                <a:off x="1092" y="347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33906" name="Line 18"/>
              <p:cNvSpPr>
                <a:spLocks noChangeShapeType="1"/>
              </p:cNvSpPr>
              <p:nvPr/>
            </p:nvSpPr>
            <p:spPr bwMode="auto">
              <a:xfrm flipH="1">
                <a:off x="697" y="3015"/>
                <a:ext cx="252" cy="8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907" name="AutoShape 19"/>
              <p:cNvSpPr>
                <a:spLocks noChangeArrowheads="1"/>
              </p:cNvSpPr>
              <p:nvPr/>
            </p:nvSpPr>
            <p:spPr bwMode="auto">
              <a:xfrm flipV="1">
                <a:off x="1199" y="3033"/>
                <a:ext cx="282" cy="458"/>
              </a:xfrm>
              <a:prstGeom prst="curvedLeftArrow">
                <a:avLst>
                  <a:gd name="adj1" fmla="val 32482"/>
                  <a:gd name="adj2" fmla="val 64965"/>
                  <a:gd name="adj3" fmla="val 3333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3908" name="Text Box 20"/>
            <p:cNvSpPr txBox="1">
              <a:spLocks noChangeArrowheads="1"/>
            </p:cNvSpPr>
            <p:nvPr/>
          </p:nvSpPr>
          <p:spPr bwMode="auto">
            <a:xfrm>
              <a:off x="630" y="4070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(1)</a:t>
              </a:r>
            </a:p>
          </p:txBody>
        </p:sp>
      </p:grpSp>
      <p:sp>
        <p:nvSpPr>
          <p:cNvPr id="1033" name="Text Box 22"/>
          <p:cNvSpPr txBox="1">
            <a:spLocks noChangeArrowheads="1"/>
          </p:cNvSpPr>
          <p:nvPr/>
        </p:nvSpPr>
        <p:spPr bwMode="auto">
          <a:xfrm>
            <a:off x="823913" y="3832225"/>
            <a:ext cx="528637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2"/>
                </a:solidFill>
                <a:effectLst/>
              </a:rPr>
              <a:t>33.1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Cross-Product-Based </a:t>
            </a:r>
            <a:br>
              <a:rPr lang="en-US" smtClean="0"/>
            </a:br>
            <a:r>
              <a:rPr lang="en-US" smtClean="0"/>
              <a:t>Geometric Primitives: (2)</a:t>
            </a:r>
          </a:p>
        </p:txBody>
      </p:sp>
      <p:pic>
        <p:nvPicPr>
          <p:cNvPr id="11267" name="Picture 1028" descr="889P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3725" y="2279650"/>
            <a:ext cx="7280275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45" name="Text Box 1029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grpSp>
        <p:nvGrpSpPr>
          <p:cNvPr id="11269" name="Group 1041"/>
          <p:cNvGrpSpPr>
            <a:grpSpLocks/>
          </p:cNvGrpSpPr>
          <p:nvPr/>
        </p:nvGrpSpPr>
        <p:grpSpPr bwMode="auto">
          <a:xfrm>
            <a:off x="254000" y="2789238"/>
            <a:ext cx="1343025" cy="2538412"/>
            <a:chOff x="2241" y="2721"/>
            <a:chExt cx="846" cy="1599"/>
          </a:xfrm>
        </p:grpSpPr>
        <p:grpSp>
          <p:nvGrpSpPr>
            <p:cNvPr id="11271" name="Group 1030"/>
            <p:cNvGrpSpPr>
              <a:grpSpLocks/>
            </p:cNvGrpSpPr>
            <p:nvPr/>
          </p:nvGrpSpPr>
          <p:grpSpPr bwMode="auto">
            <a:xfrm>
              <a:off x="2241" y="2721"/>
              <a:ext cx="846" cy="1299"/>
              <a:chOff x="2253" y="2862"/>
              <a:chExt cx="846" cy="1299"/>
            </a:xfrm>
          </p:grpSpPr>
          <p:sp>
            <p:nvSpPr>
              <p:cNvPr id="931847" name="Oval 1031"/>
              <p:cNvSpPr>
                <a:spLocks noChangeArrowheads="1"/>
              </p:cNvSpPr>
              <p:nvPr/>
            </p:nvSpPr>
            <p:spPr bwMode="auto">
              <a:xfrm>
                <a:off x="2253" y="3897"/>
                <a:ext cx="89" cy="10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1848" name="Oval 1032"/>
              <p:cNvSpPr>
                <a:spLocks noChangeArrowheads="1"/>
              </p:cNvSpPr>
              <p:nvPr/>
            </p:nvSpPr>
            <p:spPr bwMode="auto">
              <a:xfrm>
                <a:off x="2643" y="35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1849" name="Oval 1033"/>
              <p:cNvSpPr>
                <a:spLocks noChangeArrowheads="1"/>
              </p:cNvSpPr>
              <p:nvPr/>
            </p:nvSpPr>
            <p:spPr bwMode="auto">
              <a:xfrm>
                <a:off x="2534" y="294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endPara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1850" name="Line 1034"/>
              <p:cNvSpPr>
                <a:spLocks noChangeShapeType="1"/>
              </p:cNvSpPr>
              <p:nvPr/>
            </p:nvSpPr>
            <p:spPr bwMode="auto">
              <a:xfrm flipH="1">
                <a:off x="2329" y="3650"/>
                <a:ext cx="33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1851" name="Text Box 1035"/>
              <p:cNvSpPr txBox="1">
                <a:spLocks noChangeArrowheads="1"/>
              </p:cNvSpPr>
              <p:nvPr/>
            </p:nvSpPr>
            <p:spPr bwMode="auto">
              <a:xfrm>
                <a:off x="2304" y="393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931852" name="Text Box 1036"/>
              <p:cNvSpPr txBox="1">
                <a:spLocks noChangeArrowheads="1"/>
              </p:cNvSpPr>
              <p:nvPr/>
            </p:nvSpPr>
            <p:spPr bwMode="auto">
              <a:xfrm>
                <a:off x="2604" y="286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931853" name="Text Box 1037"/>
              <p:cNvSpPr txBox="1">
                <a:spLocks noChangeArrowheads="1"/>
              </p:cNvSpPr>
              <p:nvPr/>
            </p:nvSpPr>
            <p:spPr bwMode="auto">
              <a:xfrm>
                <a:off x="2706" y="349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31854" name="Line 1038"/>
              <p:cNvSpPr>
                <a:spLocks noChangeShapeType="1"/>
              </p:cNvSpPr>
              <p:nvPr/>
            </p:nvSpPr>
            <p:spPr bwMode="auto">
              <a:xfrm>
                <a:off x="2593" y="3050"/>
                <a:ext cx="96" cy="5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1855" name="AutoShape 1039"/>
              <p:cNvSpPr>
                <a:spLocks noChangeArrowheads="1"/>
              </p:cNvSpPr>
              <p:nvPr/>
            </p:nvSpPr>
            <p:spPr bwMode="auto">
              <a:xfrm flipV="1">
                <a:off x="2817" y="3402"/>
                <a:ext cx="282" cy="458"/>
              </a:xfrm>
              <a:prstGeom prst="curvedLeftArrow">
                <a:avLst>
                  <a:gd name="adj1" fmla="val 32482"/>
                  <a:gd name="adj2" fmla="val 64965"/>
                  <a:gd name="adj3" fmla="val 33333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31856" name="Text Box 1040"/>
            <p:cNvSpPr txBox="1">
              <a:spLocks noChangeArrowheads="1"/>
            </p:cNvSpPr>
            <p:nvPr/>
          </p:nvSpPr>
          <p:spPr bwMode="auto">
            <a:xfrm>
              <a:off x="2443" y="4070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(2)</a:t>
              </a:r>
            </a:p>
          </p:txBody>
        </p:sp>
      </p:grpSp>
      <p:sp>
        <p:nvSpPr>
          <p:cNvPr id="11270" name="Text Box 1042"/>
          <p:cNvSpPr txBox="1">
            <a:spLocks noChangeArrowheads="1"/>
          </p:cNvSpPr>
          <p:nvPr/>
        </p:nvSpPr>
        <p:spPr bwMode="auto">
          <a:xfrm>
            <a:off x="2522538" y="4298950"/>
            <a:ext cx="528637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2"/>
                </a:solidFill>
                <a:effectLst/>
              </a:rPr>
              <a:t>33.2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772400" cy="542925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Intersection of 2 Line Segments</a:t>
            </a:r>
          </a:p>
        </p:txBody>
      </p:sp>
      <p:sp>
        <p:nvSpPr>
          <p:cNvPr id="932869" name="Text Box 5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sp>
        <p:nvSpPr>
          <p:cNvPr id="932890" name="Text Box 26"/>
          <p:cNvSpPr txBox="1">
            <a:spLocks noChangeArrowheads="1"/>
          </p:cNvSpPr>
          <p:nvPr/>
        </p:nvSpPr>
        <p:spPr bwMode="auto">
          <a:xfrm>
            <a:off x="2800350" y="1943100"/>
            <a:ext cx="2671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p3 and p4 on opposite sides of p1p2</a:t>
            </a:r>
          </a:p>
        </p:txBody>
      </p:sp>
      <p:pic>
        <p:nvPicPr>
          <p:cNvPr id="12293" name="Picture 27" descr="D:\3rdyear\segment-interset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625475"/>
            <a:ext cx="5049838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28" descr="D:\3rdyear\segment-intesect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848225"/>
            <a:ext cx="7031038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772400" cy="542925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Intersection of 2 Line Segments</a:t>
            </a:r>
          </a:p>
        </p:txBody>
      </p:sp>
      <p:sp>
        <p:nvSpPr>
          <p:cNvPr id="932869" name="Text Box 5"/>
          <p:cNvSpPr txBox="1">
            <a:spLocks noChangeArrowheads="1"/>
          </p:cNvSpPr>
          <p:nvPr/>
        </p:nvSpPr>
        <p:spPr bwMode="auto">
          <a:xfrm>
            <a:off x="5883275" y="6562725"/>
            <a:ext cx="326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91.503 textbook Cormen et al.</a:t>
            </a:r>
          </a:p>
        </p:txBody>
      </p:sp>
      <p:sp>
        <p:nvSpPr>
          <p:cNvPr id="932890" name="Text Box 26"/>
          <p:cNvSpPr txBox="1">
            <a:spLocks noChangeArrowheads="1"/>
          </p:cNvSpPr>
          <p:nvPr/>
        </p:nvSpPr>
        <p:spPr bwMode="auto">
          <a:xfrm>
            <a:off x="2800350" y="1943100"/>
            <a:ext cx="2671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p3 and p4 on opposite sides of p1p2</a:t>
            </a:r>
          </a:p>
        </p:txBody>
      </p:sp>
      <p:pic>
        <p:nvPicPr>
          <p:cNvPr id="13317" name="Picture 2" descr="D:\3rdyear\segment-intersect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575" y="622300"/>
            <a:ext cx="829786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3" descr="D:\3rdyear\segment-intersect-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" y="4762500"/>
            <a:ext cx="8302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Convex Hull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4" y="1881188"/>
            <a:ext cx="8665599" cy="17145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i="1" dirty="0" smtClean="0"/>
              <a:t>convex hull of a set Q of points, denoted by CH (Q) is the smallest convex </a:t>
            </a:r>
            <a:r>
              <a:rPr lang="en-US" sz="2800" dirty="0" smtClean="0"/>
              <a:t>polygon P for which each point in Q is either on the boundary of P or in its interior.</a:t>
            </a:r>
          </a:p>
        </p:txBody>
      </p:sp>
      <p:sp>
        <p:nvSpPr>
          <p:cNvPr id="880680" name="Text Box 40"/>
          <p:cNvSpPr txBox="1">
            <a:spLocks noChangeArrowheads="1"/>
          </p:cNvSpPr>
          <p:nvPr/>
        </p:nvSpPr>
        <p:spPr bwMode="auto">
          <a:xfrm>
            <a:off x="1089025" y="1177925"/>
            <a:ext cx="439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source: O’Rourke, Computational Geometry in C</a:t>
            </a:r>
          </a:p>
        </p:txBody>
      </p:sp>
      <p:pic>
        <p:nvPicPr>
          <p:cNvPr id="90114" name="Picture 2" descr="D:\3rdyear\Ex-hu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665" y="3518390"/>
            <a:ext cx="6135329" cy="3175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9533</TotalTime>
  <Words>281</Words>
  <Application>Microsoft Office PowerPoint</Application>
  <PresentationFormat>On-screen Show (4:3)</PresentationFormat>
  <Paragraphs>71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Monotype Sorts</vt:lpstr>
      <vt:lpstr>Times New Roman</vt:lpstr>
      <vt:lpstr>Sparkle</vt:lpstr>
      <vt:lpstr>Equation</vt:lpstr>
      <vt:lpstr>  UMass Lowell Computer Science Prof. Karen Daniels </vt:lpstr>
      <vt:lpstr>Overview</vt:lpstr>
      <vt:lpstr>Line Segment Intersections (2D)</vt:lpstr>
      <vt:lpstr>Cross-Product-Based  Geometric Primitives</vt:lpstr>
      <vt:lpstr>Cross-Product-Based  Geometric Primitives: (1)</vt:lpstr>
      <vt:lpstr>Cross-Product-Based  Geometric Primitives: (2)</vt:lpstr>
      <vt:lpstr>Intersection of 2 Line Segments</vt:lpstr>
      <vt:lpstr>Intersection of 2 Line Segments</vt:lpstr>
      <vt:lpstr>Convex Hull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  <vt:lpstr>Graham Scan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HP</cp:lastModifiedBy>
  <cp:revision>1109</cp:revision>
  <cp:lastPrinted>2001-11-12T13:35:12Z</cp:lastPrinted>
  <dcterms:created xsi:type="dcterms:W3CDTF">2000-01-08T20:31:54Z</dcterms:created>
  <dcterms:modified xsi:type="dcterms:W3CDTF">2025-01-24T01:02:21Z</dcterms:modified>
</cp:coreProperties>
</file>