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Montserrat SemiBold"/>
      <p:regular r:id="rId23"/>
      <p:bold r:id="rId24"/>
      <p:italic r:id="rId25"/>
      <p:boldItalic r:id="rId26"/>
    </p:embeddedFont>
    <p:embeddedFont>
      <p:font typeface="Montagu Slab Medium"/>
      <p:regular r:id="rId27"/>
      <p:bold r:id="rId28"/>
    </p:embeddedFont>
    <p:embeddedFont>
      <p:font typeface="Old Standard TT"/>
      <p:regular r:id="rId29"/>
      <p:bold r:id="rId30"/>
      <p:italic r:id="rId31"/>
    </p:embeddedFont>
    <p:embeddedFont>
      <p:font typeface="Roboto Slab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EF5AA-E712-4648-A481-E3229E49F244}">
  <a:tblStyle styleId="{3C8EF5AA-E712-4648-A481-E3229E49F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aguSlabMedium-bold.fntdata"/><Relationship Id="rId27" Type="http://schemas.openxmlformats.org/officeDocument/2006/relationships/font" Target="fonts/MontaguSlab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33" Type="http://schemas.openxmlformats.org/officeDocument/2006/relationships/font" Target="fonts/RobotoSlab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SlabMedium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a73082f1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5a73082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68c075a5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68c075a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8c075a5b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68c075a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a73082f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a73082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5a73082f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5a73082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1653bee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1653be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642d344a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642d344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642d344a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642d344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42d344a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642d344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68c075a5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68c075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68c075a5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68c075a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8c075a5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68c075a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68c075a5b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68c075a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-61000" y="0"/>
            <a:ext cx="4632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CSE428</a:t>
            </a:r>
            <a:endParaRPr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Milestone 1</a:t>
            </a:r>
            <a:endParaRPr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Presentation</a:t>
            </a:r>
            <a:endParaRPr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719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Istiak Ahmed (21241066)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 Fahim Faisal (19101161)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Mahir Faisal Chowdhury (19301026) 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 Sadi Ashraf (23141067)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Sk Samiul Kadir (20101211)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Md.Waseq Alvi (20101153)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572625"/>
            <a:ext cx="9144000" cy="46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208800" y="67100"/>
            <a:ext cx="5664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Neural 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Architecture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22" y="572625"/>
            <a:ext cx="2927356" cy="4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656075"/>
            <a:ext cx="9144000" cy="44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61200" y="219500"/>
            <a:ext cx="5664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Neural Models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 Result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20" y="695800"/>
            <a:ext cx="7334560" cy="37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496050"/>
            <a:ext cx="9144000" cy="46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318" y="496050"/>
            <a:ext cx="5323763" cy="46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-19800" y="67100"/>
            <a:ext cx="86601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Confusion Matrix for Neural Models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" y="1555397"/>
            <a:ext cx="3811325" cy="203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553700"/>
            <a:ext cx="9144000" cy="45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208800" y="67100"/>
            <a:ext cx="5664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Train Vs Validation Loss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583" y="548400"/>
            <a:ext cx="6014833" cy="4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388625"/>
            <a:ext cx="9144000" cy="47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80275" y="5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{3C8EF5AA-E712-4648-A481-E3229E49F244}</a:tableStyleId>
              </a:tblPr>
              <a:tblGrid>
                <a:gridCol w="1924725"/>
                <a:gridCol w="1641225"/>
                <a:gridCol w="1747600"/>
                <a:gridCol w="1393200"/>
                <a:gridCol w="1676675"/>
              </a:tblGrid>
              <a:tr h="8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Algorithm</a:t>
                      </a:r>
                      <a:endParaRPr sz="20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Accuracy (%)</a:t>
                      </a:r>
                      <a:endParaRPr sz="20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Precision (Macro)</a:t>
                      </a:r>
                      <a:endParaRPr sz="20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Recall (Macro)</a:t>
                      </a:r>
                      <a:endParaRPr sz="20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F Score (Macro)</a:t>
                      </a:r>
                      <a:endParaRPr sz="20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Logistic Regression</a:t>
                      </a:r>
                      <a:endParaRPr b="1" sz="2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45.6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0.46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0.46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0.44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9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Neural Networks (43/200 Epochs)</a:t>
                      </a:r>
                      <a:endParaRPr b="1" sz="2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51.6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0.57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0.52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0.51</a:t>
                      </a:r>
                      <a:endParaRPr b="1" sz="26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285000" y="0"/>
            <a:ext cx="5664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Results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427475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Classes :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Flagpole, Gondola, 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Glass Mask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Hourglass, Lampshades</a:t>
            </a:r>
            <a:endParaRPr sz="21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14275" y="88450"/>
            <a:ext cx="56649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889400" y="3846325"/>
            <a:ext cx="53652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Data Points in Train and Test Set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37" y="711975"/>
            <a:ext cx="8254325" cy="2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0" y="427475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14275" y="88450"/>
            <a:ext cx="56649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438550" y="4720375"/>
            <a:ext cx="42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Frequency Distribution of Classes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0" y="427475"/>
            <a:ext cx="4781000" cy="43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0" y="427475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14275" y="88450"/>
            <a:ext cx="56649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38550" y="4644175"/>
            <a:ext cx="42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Distribution of Data in Train Set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881" y="509225"/>
            <a:ext cx="5914238" cy="41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50" y="427475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14275" y="88450"/>
            <a:ext cx="56649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438550" y="4720375"/>
            <a:ext cx="42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Random 25 Images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 in Train Set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10474"/>
          <a:stretch/>
        </p:blipFill>
        <p:spPr>
          <a:xfrm>
            <a:off x="2464262" y="427475"/>
            <a:ext cx="4215475" cy="4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8600" y="427500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 Medium"/>
              <a:buAutoNum type="arabicPeriod"/>
            </a:pPr>
            <a:r>
              <a:rPr b="1" lang="en" sz="20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Biased Model Performance:</a:t>
            </a:r>
            <a:r>
              <a:rPr lang="en" sz="2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Models trained on unbalanced data might become biased towards the majority class. </a:t>
            </a:r>
            <a:endParaRPr sz="2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 Medium"/>
              <a:buAutoNum type="arabicPeriod"/>
            </a:pPr>
            <a:r>
              <a:rPr b="1" lang="en" sz="20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Poor Generalization:</a:t>
            </a:r>
            <a:r>
              <a:rPr lang="en" sz="2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Unbalanced datasets can lead to poor generalization to real-world scenarios, where class distributions are likely to be more balanced.</a:t>
            </a:r>
            <a:endParaRPr sz="2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 Medium"/>
              <a:buAutoNum type="arabicPeriod"/>
            </a:pPr>
            <a:r>
              <a:rPr b="1" lang="en" sz="20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Misclassification of Minority Class:</a:t>
            </a:r>
            <a:r>
              <a:rPr lang="en" sz="2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Since there's less data for the minority class, the model might struggle to accurately identify and classify instances from minority class.</a:t>
            </a:r>
            <a:endParaRPr sz="2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Slab"/>
              <a:buAutoNum type="arabicPeriod"/>
            </a:pPr>
            <a:r>
              <a:rPr b="1" lang="en" sz="20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Overfitting:</a:t>
            </a:r>
            <a:r>
              <a:rPr lang="en" sz="2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In the case of an unbalanced dataset, the model may overfit to the majority class, ignoring the minority class altogether.</a:t>
            </a:r>
            <a:endParaRPr sz="2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114275" y="88450"/>
            <a:ext cx="84606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Issues with Imbalance 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50" y="427475"/>
            <a:ext cx="9144000" cy="47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114275" y="88450"/>
            <a:ext cx="84606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Techniques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 to Handle Imbalance Dataset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275" y="427475"/>
            <a:ext cx="9144000" cy="4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Resampling Techniques: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Oversampling</a:t>
            </a: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 Increase the number of instances in the minority class by duplicating samples.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Undersampling:</a:t>
            </a: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Reduce the number of instances in the majority class to balance the class distribution.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Augmentation: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Generating new training samples for the minority class by applying various transformations (Rotation, Scaling, Flipping) to the existing data.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Cost Sensitive Learning: </a:t>
            </a: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Assigning higher costs to misclassifications of the minority class, the model can prioritize correctly classifying those samples. 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6305" r="0" t="17979"/>
          <a:stretch/>
        </p:blipFill>
        <p:spPr>
          <a:xfrm>
            <a:off x="4973800" y="1284725"/>
            <a:ext cx="4036684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000" y="2854013"/>
            <a:ext cx="4099476" cy="1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656075"/>
            <a:ext cx="9144000" cy="44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61200" y="219500"/>
            <a:ext cx="5664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Logistic Regression Result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88" y="733075"/>
            <a:ext cx="7041425" cy="36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496050"/>
            <a:ext cx="9144000" cy="46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693" y="496050"/>
            <a:ext cx="5323763" cy="46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-19800" y="67100"/>
            <a:ext cx="86601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Confusion Matrix 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for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 </a:t>
            </a:r>
            <a:r>
              <a:rPr lang="en" sz="3000">
                <a:solidFill>
                  <a:schemeClr val="lt1"/>
                </a:solidFill>
                <a:latin typeface="Montagu Slab Medium"/>
                <a:ea typeface="Montagu Slab Medium"/>
                <a:cs typeface="Montagu Slab Medium"/>
                <a:sym typeface="Montagu Slab Medium"/>
              </a:rPr>
              <a:t>Logistic Regression</a:t>
            </a:r>
            <a:endParaRPr sz="3000">
              <a:solidFill>
                <a:schemeClr val="lt1"/>
              </a:solidFill>
              <a:latin typeface="Montagu Slab Medium"/>
              <a:ea typeface="Montagu Slab Medium"/>
              <a:cs typeface="Montagu Slab Medium"/>
              <a:sym typeface="Montagu Slab Medium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55533" t="0"/>
          <a:stretch/>
        </p:blipFill>
        <p:spPr>
          <a:xfrm>
            <a:off x="0" y="1479412"/>
            <a:ext cx="3803700" cy="21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