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Average"/>
      <p:regular r:id="rId14"/>
    </p:embeddedFont>
    <p:embeddedFont>
      <p:font typeface="Oswald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swald-regular.fntdata"/><Relationship Id="rId14" Type="http://schemas.openxmlformats.org/officeDocument/2006/relationships/font" Target="fonts/Average-regular.fntdata"/><Relationship Id="rId16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646d9f9a84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646d9f9a84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646d9f9a84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646d9f9a84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646d9f9a84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646d9f9a84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646d9f9a84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646d9f9a84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646d9f9a84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646d9f9a84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646d9f9a84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646d9f9a84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646d9f9a84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646d9f9a84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Insect recognition based on complementary features from multiple views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29475" y="2764000"/>
            <a:ext cx="3767100" cy="25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507" u="sng">
                <a:solidFill>
                  <a:srgbClr val="D9D9D9"/>
                </a:solidFill>
              </a:rPr>
              <a:t>Authors: </a:t>
            </a:r>
            <a:r>
              <a:rPr i="1" lang="en" sz="3507">
                <a:solidFill>
                  <a:srgbClr val="D9D9D9"/>
                </a:solidFill>
              </a:rPr>
              <a:t> </a:t>
            </a:r>
            <a:endParaRPr i="1" sz="3507"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507">
                <a:solidFill>
                  <a:srgbClr val="D9D9D9"/>
                </a:solidFill>
              </a:rPr>
              <a:t>                Jingmin An </a:t>
            </a:r>
            <a:endParaRPr i="1" sz="3507"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507">
                <a:solidFill>
                  <a:srgbClr val="D9D9D9"/>
                </a:solidFill>
              </a:rPr>
              <a:t>                Yong Du</a:t>
            </a:r>
            <a:endParaRPr i="1" sz="3507"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507">
                <a:solidFill>
                  <a:srgbClr val="D9D9D9"/>
                </a:solidFill>
              </a:rPr>
              <a:t>                Peng Hong</a:t>
            </a:r>
            <a:endParaRPr i="1" sz="3507"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507">
                <a:solidFill>
                  <a:srgbClr val="D9D9D9"/>
                </a:solidFill>
              </a:rPr>
              <a:t>                Lei Zhang</a:t>
            </a:r>
            <a:endParaRPr i="1" sz="3507"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507">
                <a:solidFill>
                  <a:srgbClr val="D9D9D9"/>
                </a:solidFill>
              </a:rPr>
              <a:t>                Xiaogang Weng</a:t>
            </a:r>
            <a:endParaRPr i="1" sz="3507"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D9D9D9"/>
                </a:solidFill>
              </a:rPr>
              <a:t>            </a:t>
            </a:r>
            <a:endParaRPr i="1">
              <a:solidFill>
                <a:srgbClr val="D9D9D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551650" y="412600"/>
            <a:ext cx="4870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u="sng">
                <a:solidFill>
                  <a:srgbClr val="000000"/>
                </a:solidFill>
              </a:rPr>
              <a:t>Introduction</a:t>
            </a:r>
            <a:endParaRPr i="1" u="sng">
              <a:solidFill>
                <a:srgbClr val="000000"/>
              </a:solidFill>
            </a:endParaRPr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4477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Significance of Insect Pest </a:t>
            </a:r>
            <a:r>
              <a:rPr lang="en">
                <a:solidFill>
                  <a:srgbClr val="000000"/>
                </a:solidFill>
              </a:rPr>
              <a:t>Recognition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Challenges in Human Expert Recognition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Importance of Machine Learning in Insect Recognition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137700"/>
            <a:ext cx="4419600" cy="255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369850"/>
            <a:ext cx="4293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u="sng">
                <a:solidFill>
                  <a:srgbClr val="000000"/>
                </a:solidFill>
                <a:highlight>
                  <a:schemeClr val="dk1"/>
                </a:highlight>
              </a:rPr>
              <a:t>Proposed Methodology</a:t>
            </a:r>
            <a:endParaRPr i="1" u="sng">
              <a:solidFill>
                <a:srgbClr val="000000"/>
              </a:solidFill>
              <a:highlight>
                <a:schemeClr val="dk1"/>
              </a:highlight>
            </a:endParaRPr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3992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Feature Fusion Network for Synthesizing Features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Use of ResNet, Vision Transformer(ViT) and Swin Transformer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Grad-CAM for Localizing Important Regions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Attention-Selection Mechanism for Feature Reconstruction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5750" y="718825"/>
            <a:ext cx="4453914" cy="3896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Attention-Selection Mechanism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673600" cy="14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Comparison of CNN-Based ResNet152 and Attention-Based Vision Transformer (ViT) and Swin Transformer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Modifications</a:t>
            </a:r>
            <a:r>
              <a:rPr lang="en">
                <a:solidFill>
                  <a:srgbClr val="000000"/>
                </a:solidFill>
              </a:rPr>
              <a:t> for Applying Grad-CAM to ViT and Swin-T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311700" y="2457350"/>
            <a:ext cx="3903300" cy="6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Average"/>
                <a:ea typeface="Average"/>
                <a:cs typeface="Average"/>
                <a:sym typeface="Average"/>
              </a:rPr>
              <a:t>Experimentation</a:t>
            </a:r>
            <a:endParaRPr b="1" sz="25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560000" y="3092575"/>
            <a:ext cx="7380300" cy="14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verage"/>
              <a:buChar char="●"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Dataset : IP102 - A Challenging Dataset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verage"/>
              <a:buChar char="●"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Evaluation Metrics: F1, Recall, Precision,Accuracy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verage"/>
              <a:buChar char="●"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Comparison with CNN-Based Models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Data Augmentation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152475"/>
            <a:ext cx="4410600" cy="14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>
                <a:solidFill>
                  <a:srgbClr val="000000"/>
                </a:solidFill>
              </a:rPr>
              <a:t>Random Adoption of Seven Augmentation Methods</a:t>
            </a:r>
            <a:endParaRPr>
              <a:solidFill>
                <a:srgbClr val="000000"/>
              </a:solidFill>
            </a:endParaRPr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>
                <a:solidFill>
                  <a:srgbClr val="000000"/>
                </a:solidFill>
              </a:rPr>
              <a:t>Impact on Attention Information in Different Backbones</a:t>
            </a:r>
            <a:endParaRPr>
              <a:solidFill>
                <a:srgbClr val="000000"/>
              </a:solidFill>
            </a:endParaRPr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>
                <a:solidFill>
                  <a:srgbClr val="000000"/>
                </a:solidFill>
              </a:rPr>
              <a:t>Stability</a:t>
            </a:r>
            <a:r>
              <a:rPr lang="en">
                <a:solidFill>
                  <a:srgbClr val="000000"/>
                </a:solidFill>
              </a:rPr>
              <a:t> Improvement through Attention-Selection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9" name="Google Shape;89;p17"/>
          <p:cNvSpPr txBox="1"/>
          <p:nvPr/>
        </p:nvSpPr>
        <p:spPr>
          <a:xfrm>
            <a:off x="476425" y="2440625"/>
            <a:ext cx="3727800" cy="7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Average"/>
                <a:ea typeface="Average"/>
                <a:cs typeface="Average"/>
                <a:sym typeface="Average"/>
              </a:rPr>
              <a:t>Classification Result</a:t>
            </a:r>
            <a:endParaRPr b="1" sz="21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585075" y="2967200"/>
            <a:ext cx="3794700" cy="17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verage"/>
              <a:buChar char="●"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Performance</a:t>
            </a: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 Using Single-Attention Information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verage"/>
              <a:buChar char="●"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Impact of Attention-Selection Mechanism on Recognition 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2750" y="727175"/>
            <a:ext cx="4814375" cy="370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chemeClr val="dk1"/>
                </a:highlight>
              </a:rPr>
              <a:t>Training</a:t>
            </a:r>
            <a:r>
              <a:rPr lang="en">
                <a:solidFill>
                  <a:srgbClr val="000000"/>
                </a:solidFill>
                <a:highlight>
                  <a:schemeClr val="dk1"/>
                </a:highlight>
              </a:rPr>
              <a:t> time</a:t>
            </a:r>
            <a:endParaRPr>
              <a:solidFill>
                <a:srgbClr val="000000"/>
              </a:solidFill>
              <a:highlight>
                <a:schemeClr val="dk1"/>
              </a:highlight>
            </a:endParaRPr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152475"/>
            <a:ext cx="5514000" cy="13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Comparison of </a:t>
            </a:r>
            <a:r>
              <a:rPr lang="en">
                <a:solidFill>
                  <a:srgbClr val="000000"/>
                </a:solidFill>
              </a:rPr>
              <a:t>Training</a:t>
            </a:r>
            <a:r>
              <a:rPr lang="en">
                <a:solidFill>
                  <a:srgbClr val="000000"/>
                </a:solidFill>
              </a:rPr>
              <a:t> Time with State-of-the-Art Models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Efficiency and quick Application of Attention-Selection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8" name="Google Shape;98;p18"/>
          <p:cNvSpPr txBox="1"/>
          <p:nvPr/>
        </p:nvSpPr>
        <p:spPr>
          <a:xfrm>
            <a:off x="468075" y="2540925"/>
            <a:ext cx="3769500" cy="7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latin typeface="Average"/>
                <a:ea typeface="Average"/>
                <a:cs typeface="Average"/>
                <a:sym typeface="Average"/>
              </a:rPr>
              <a:t>Discussion</a:t>
            </a:r>
            <a:endParaRPr b="1" sz="27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9" name="Google Shape;99;p18"/>
          <p:cNvSpPr txBox="1"/>
          <p:nvPr/>
        </p:nvSpPr>
        <p:spPr>
          <a:xfrm>
            <a:off x="242400" y="3134375"/>
            <a:ext cx="4037100" cy="17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verage"/>
              <a:buChar char="●"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Handling Unbalanced Dataset and Growth Stage </a:t>
            </a: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Variance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verage"/>
              <a:buChar char="●"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Robustness of Attention-Selection Mechanism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verage"/>
              <a:buChar char="●"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Potential for Generalization to Other Recognition tasks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3050" y="1152475"/>
            <a:ext cx="4654251" cy="363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chemeClr val="dk1"/>
                </a:highlight>
              </a:rPr>
              <a:t>Conclusion</a:t>
            </a:r>
            <a:endParaRPr>
              <a:solidFill>
                <a:srgbClr val="000000"/>
              </a:solidFill>
              <a:highlight>
                <a:schemeClr val="dk1"/>
              </a:highlight>
            </a:endParaRPr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11700" y="1152475"/>
            <a:ext cx="4210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Summary</a:t>
            </a:r>
            <a:r>
              <a:rPr lang="en">
                <a:solidFill>
                  <a:srgbClr val="000000"/>
                </a:solidFill>
              </a:rPr>
              <a:t> of Contributions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Strong Classification on IP102 Dataset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Applicability Beyond Insect Recognition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0800" y="593425"/>
            <a:ext cx="4279450" cy="410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594050" y="1715500"/>
            <a:ext cx="1721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!</a:t>
            </a:r>
            <a:endParaRPr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311700" y="3803025"/>
            <a:ext cx="8520600" cy="7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