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comments/comment2.xml" ContentType="application/vnd.openxmlformats-officedocument.presentationml.comments+xml"/>
  <Override PartName="/ppt/notesSlides/notesSlide7.xml" ContentType="application/vnd.openxmlformats-officedocument.presentationml.notesSlide+xml"/>
  <Override PartName="/ppt/comments/comment3.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omments/comment4.xml" ContentType="application/vnd.openxmlformats-officedocument.presentationml.comment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26"/>
  </p:notesMasterIdLst>
  <p:sldIdLst>
    <p:sldId id="256" r:id="rId2"/>
    <p:sldId id="305" r:id="rId3"/>
    <p:sldId id="309" r:id="rId4"/>
    <p:sldId id="260" r:id="rId5"/>
    <p:sldId id="301" r:id="rId6"/>
    <p:sldId id="302" r:id="rId7"/>
    <p:sldId id="258" r:id="rId8"/>
    <p:sldId id="303" r:id="rId9"/>
    <p:sldId id="304" r:id="rId10"/>
    <p:sldId id="261" r:id="rId11"/>
    <p:sldId id="310" r:id="rId12"/>
    <p:sldId id="297" r:id="rId13"/>
    <p:sldId id="298" r:id="rId14"/>
    <p:sldId id="299" r:id="rId15"/>
    <p:sldId id="306" r:id="rId16"/>
    <p:sldId id="262" r:id="rId17"/>
    <p:sldId id="300" r:id="rId18"/>
    <p:sldId id="307" r:id="rId19"/>
    <p:sldId id="272" r:id="rId20"/>
    <p:sldId id="308" r:id="rId21"/>
    <p:sldId id="311" r:id="rId22"/>
    <p:sldId id="312" r:id="rId23"/>
    <p:sldId id="278" r:id="rId24"/>
    <p:sldId id="265" r:id="rId25"/>
  </p:sldIdLst>
  <p:sldSz cx="9144000" cy="5143500" type="screen16x9"/>
  <p:notesSz cx="6858000" cy="9144000"/>
  <p:embeddedFontLst>
    <p:embeddedFont>
      <p:font typeface="Figtree ExtraBold" panose="020B0604020202020204" charset="0"/>
      <p:bold r:id="rId27"/>
      <p:boldItalic r:id="rId28"/>
    </p:embeddedFont>
    <p:embeddedFont>
      <p:font typeface="Segoe UI" panose="020B0502040204020203" pitchFamily="34" charset="0"/>
      <p:regular r:id="rId29"/>
      <p:bold r:id="rId30"/>
      <p:italic r:id="rId31"/>
      <p:boldItalic r:id="rId32"/>
    </p:embeddedFont>
    <p:embeddedFont>
      <p:font typeface="Barlow" panose="020B0604020202020204" charset="0"/>
      <p:regular r:id="rId33"/>
      <p:bold r:id="rId34"/>
      <p:italic r:id="rId35"/>
      <p:boldItalic r:id="rId36"/>
    </p:embeddedFont>
    <p:embeddedFont>
      <p:font typeface="Nunito Light" panose="020B0604020202020204" charset="0"/>
      <p:regular r:id="rId37"/>
      <p:italic r:id="rId38"/>
    </p:embeddedFont>
    <p:embeddedFont>
      <p:font typeface="Figtree Black" panose="020B0604020202020204" charset="0"/>
      <p:bold r:id="rId39"/>
      <p:boldItalic r:id="rId40"/>
    </p:embeddedFont>
    <p:embeddedFont>
      <p:font typeface="Anaheim" panose="020B0604020202020204" charset="0"/>
      <p:regular r:id="rId41"/>
      <p:bold r:id="rId42"/>
    </p:embeddedFont>
    <p:embeddedFont>
      <p:font typeface="Open Sans" panose="020B0604020202020204" charset="0"/>
      <p:regular r:id="rId43"/>
      <p:bold r:id="rId44"/>
      <p:italic r:id="rId45"/>
      <p:boldItalic r:id="rId46"/>
    </p:embeddedFont>
    <p:embeddedFont>
      <p:font typeface="Bebas Neue" panose="020B0604020202020204" charset="0"/>
      <p:regular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995">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kib" initials="R" lastIdx="4" clrIdx="0">
    <p:extLst>
      <p:ext uri="{19B8F6BF-5375-455C-9EA6-DF929625EA0E}">
        <p15:presenceInfo xmlns:p15="http://schemas.microsoft.com/office/powerpoint/2012/main" userId="Rakib"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BBC7"/>
    <a:srgbClr val="3575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45CF30B-9380-4A0A-91BA-6A67B2063A5A}">
  <a:tblStyle styleId="{545CF30B-9380-4A0A-91BA-6A67B2063A5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B0CD865-B1DB-46BD-8542-DAAA36E103B0}"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69" autoAdjust="0"/>
    <p:restoredTop sz="93883" autoAdjust="0"/>
  </p:normalViewPr>
  <p:slideViewPr>
    <p:cSldViewPr snapToGrid="0">
      <p:cViewPr varScale="1">
        <p:scale>
          <a:sx n="84" d="100"/>
          <a:sy n="84" d="100"/>
        </p:scale>
        <p:origin x="916" y="64"/>
      </p:cViewPr>
      <p:guideLst>
        <p:guide orient="horz" pos="1620"/>
        <p:guide pos="299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font" Target="fonts/font16.fntdata"/><Relationship Id="rId47" Type="http://schemas.openxmlformats.org/officeDocument/2006/relationships/font" Target="fonts/font21.fntdata"/><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font" Target="fonts/font2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font" Target="fonts/font1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font" Target="fonts/font18.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font" Target="fonts/font17.fntdata"/><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4-26T13:45:07.835" idx="3">
    <p:pos x="10" y="10"/>
    <p:text>We explored key variables like state, category, and country. Most projects are either successful or failed, with the US being the top contributor. The dataset showed clear trends we could build on.</p:text>
    <p:extLst>
      <p:ext uri="{C676402C-5697-4E1C-873F-D02D1690AC5C}">
        <p15:threadingInfo xmlns:p15="http://schemas.microsoft.com/office/powerpoint/2012/main" timeZoneBias="-1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5-04-26T13:45:28.341" idx="4">
    <p:pos x="10" y="10"/>
    <p:text>We filtered out invalid states and cleaned errors in categories and countries. New features like days allotted and completion percentage were created, and outliers were removed to improve data quality</p:text>
    <p:extLst>
      <p:ext uri="{C676402C-5697-4E1C-873F-D02D1690AC5C}">
        <p15:threadingInfo xmlns:p15="http://schemas.microsoft.com/office/powerpoint/2012/main" timeZoneBias="-1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5-04-26T01:38:11.270" idx="1">
    <p:pos x="10" y="10"/>
    <p:text>In this step, we prepared the data for machine learning by encoding categorical variables into numeric form and combining all features into a single vector. We also analyzed feature correlations to better understand how numeric variables relate to one another, which can help in model interpretation and selection</p:text>
    <p:extLst>
      <p:ext uri="{C676402C-5697-4E1C-873F-D02D1690AC5C}">
        <p15:threadingInfo xmlns:p15="http://schemas.microsoft.com/office/powerpoint/2012/main" timeZoneBias="-1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5-04-26T12:41:02.173" idx="2">
    <p:pos x="10" y="10"/>
    <p:text>We used a logistic regression model within a Spark ML pipeline to classify project status. Categorical variables were encoded, and feature vectors were built for training. The model was evaluated using accuracy and ROC AUC score, and we also performed cross-validation to fine-tune hyperparameters for better performance.</p:text>
    <p:extLst>
      <p:ext uri="{C676402C-5697-4E1C-873F-D02D1690AC5C}">
        <p15:threadingInfo xmlns:p15="http://schemas.microsoft.com/office/powerpoint/2012/main" timeZoneBias="-1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a:extLst>
            <a:ext uri="{FF2B5EF4-FFF2-40B4-BE49-F238E27FC236}">
              <a16:creationId xmlns:a16="http://schemas.microsoft.com/office/drawing/2014/main" id="{C6244137-3448-3CC4-1DF6-B3F7147F0AA4}"/>
            </a:ext>
          </a:extLst>
        </p:cNvPr>
        <p:cNvGrpSpPr/>
        <p:nvPr/>
      </p:nvGrpSpPr>
      <p:grpSpPr>
        <a:xfrm>
          <a:off x="0" y="0"/>
          <a:ext cx="0" cy="0"/>
          <a:chOff x="0" y="0"/>
          <a:chExt cx="0" cy="0"/>
        </a:xfrm>
      </p:grpSpPr>
      <p:sp>
        <p:nvSpPr>
          <p:cNvPr id="201" name="Google Shape;201;g54dda1946d_6_332:notes">
            <a:extLst>
              <a:ext uri="{FF2B5EF4-FFF2-40B4-BE49-F238E27FC236}">
                <a16:creationId xmlns:a16="http://schemas.microsoft.com/office/drawing/2014/main" id="{6B9C84AB-52B4-96E0-E6CD-57071C6F82A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54dda1946d_6_332:notes">
            <a:extLst>
              <a:ext uri="{FF2B5EF4-FFF2-40B4-BE49-F238E27FC236}">
                <a16:creationId xmlns:a16="http://schemas.microsoft.com/office/drawing/2014/main" id="{AD9889CA-9E3B-7D2C-B128-5BE024DEE77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56419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15417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29926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28747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39726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119276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172b1845856_1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172b1845856_1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66141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172b1845856_1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172b1845856_1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800" dirty="0">
                <a:effectLst/>
                <a:latin typeface="Segoe UI" panose="020B0502040204020203" pitchFamily="34" charset="0"/>
              </a:rPr>
              <a:t>We explored key variables like state, category, and country. Most projects are either successful or failed, with the US being the top contributor. The dataset showed clear trends we could build on.</a:t>
            </a:r>
            <a:endParaRPr lang="en-GB" sz="1800" dirty="0">
              <a:effectLst/>
              <a:latin typeface="Arial" panose="020B0604020202020204" pitchFamily="34"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7989151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172b1845856_1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172b1845856_1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04528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a:extLst>
            <a:ext uri="{FF2B5EF4-FFF2-40B4-BE49-F238E27FC236}">
              <a16:creationId xmlns:a16="http://schemas.microsoft.com/office/drawing/2014/main" id="{CAA433EF-1DA2-BCE6-44AA-533EBB845AC7}"/>
            </a:ext>
          </a:extLst>
        </p:cNvPr>
        <p:cNvGrpSpPr/>
        <p:nvPr/>
      </p:nvGrpSpPr>
      <p:grpSpPr>
        <a:xfrm>
          <a:off x="0" y="0"/>
          <a:ext cx="0" cy="0"/>
          <a:chOff x="0" y="0"/>
          <a:chExt cx="0" cy="0"/>
        </a:xfrm>
      </p:grpSpPr>
      <p:sp>
        <p:nvSpPr>
          <p:cNvPr id="456" name="Google Shape;456;g172b1845856_1_185:notes">
            <a:extLst>
              <a:ext uri="{FF2B5EF4-FFF2-40B4-BE49-F238E27FC236}">
                <a16:creationId xmlns:a16="http://schemas.microsoft.com/office/drawing/2014/main" id="{B55C951C-FA3B-8C73-BE7F-CBEA1192769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172b1845856_1_185:notes">
            <a:extLst>
              <a:ext uri="{FF2B5EF4-FFF2-40B4-BE49-F238E27FC236}">
                <a16:creationId xmlns:a16="http://schemas.microsoft.com/office/drawing/2014/main" id="{E997C2EB-15B2-C782-33A1-A88D114F55A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09920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a:extLst>
            <a:ext uri="{FF2B5EF4-FFF2-40B4-BE49-F238E27FC236}">
              <a16:creationId xmlns:a16="http://schemas.microsoft.com/office/drawing/2014/main" id="{02E61DB0-7E65-DF3F-478D-7A2EA1545E0A}"/>
            </a:ext>
          </a:extLst>
        </p:cNvPr>
        <p:cNvGrpSpPr/>
        <p:nvPr/>
      </p:nvGrpSpPr>
      <p:grpSpPr>
        <a:xfrm>
          <a:off x="0" y="0"/>
          <a:ext cx="0" cy="0"/>
          <a:chOff x="0" y="0"/>
          <a:chExt cx="0" cy="0"/>
        </a:xfrm>
      </p:grpSpPr>
      <p:sp>
        <p:nvSpPr>
          <p:cNvPr id="456" name="Google Shape;456;g172b1845856_1_185:notes">
            <a:extLst>
              <a:ext uri="{FF2B5EF4-FFF2-40B4-BE49-F238E27FC236}">
                <a16:creationId xmlns:a16="http://schemas.microsoft.com/office/drawing/2014/main" id="{D2A7429B-9B8F-15C4-6CAD-18E3E957117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172b1845856_1_185:notes">
            <a:extLst>
              <a:ext uri="{FF2B5EF4-FFF2-40B4-BE49-F238E27FC236}">
                <a16:creationId xmlns:a16="http://schemas.microsoft.com/office/drawing/2014/main" id="{33C27683-EB10-49A5-D7F5-FC7511E0F83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65862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51b1a71d38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4" name="Google Shape;764;g51b1a71d3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a:extLst>
            <a:ext uri="{FF2B5EF4-FFF2-40B4-BE49-F238E27FC236}">
              <a16:creationId xmlns:a16="http://schemas.microsoft.com/office/drawing/2014/main" id="{F19BA0C4-738D-77AE-B0B9-16FD00E48A36}"/>
            </a:ext>
          </a:extLst>
        </p:cNvPr>
        <p:cNvGrpSpPr/>
        <p:nvPr/>
      </p:nvGrpSpPr>
      <p:grpSpPr>
        <a:xfrm>
          <a:off x="0" y="0"/>
          <a:ext cx="0" cy="0"/>
          <a:chOff x="0" y="0"/>
          <a:chExt cx="0" cy="0"/>
        </a:xfrm>
      </p:grpSpPr>
      <p:sp>
        <p:nvSpPr>
          <p:cNvPr id="201" name="Google Shape;201;g54dda1946d_6_332:notes">
            <a:extLst>
              <a:ext uri="{FF2B5EF4-FFF2-40B4-BE49-F238E27FC236}">
                <a16:creationId xmlns:a16="http://schemas.microsoft.com/office/drawing/2014/main" id="{C2CA4645-1CA9-C3E0-BD72-6B2F0D1D9AE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54dda1946d_6_332:notes">
            <a:extLst>
              <a:ext uri="{FF2B5EF4-FFF2-40B4-BE49-F238E27FC236}">
                <a16:creationId xmlns:a16="http://schemas.microsoft.com/office/drawing/2014/main" id="{B0C20E2F-28FC-ABAC-CF54-F89C09D8DCB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11166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5622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00448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06624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3641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4000" cy="5143500"/>
          </a:xfrm>
          <a:prstGeom prst="rect">
            <a:avLst/>
          </a:prstGeom>
          <a:noFill/>
          <a:ln>
            <a:noFill/>
          </a:ln>
        </p:spPr>
      </p:pic>
      <p:sp>
        <p:nvSpPr>
          <p:cNvPr id="10" name="Google Shape;10;p2"/>
          <p:cNvSpPr txBox="1">
            <a:spLocks noGrp="1"/>
          </p:cNvSpPr>
          <p:nvPr>
            <p:ph type="ctrTitle"/>
          </p:nvPr>
        </p:nvSpPr>
        <p:spPr>
          <a:xfrm>
            <a:off x="1396950" y="1449775"/>
            <a:ext cx="6350100" cy="1695300"/>
          </a:xfrm>
          <a:prstGeom prst="rect">
            <a:avLst/>
          </a:prstGeom>
          <a:solidFill>
            <a:schemeClr val="lt2"/>
          </a:solidFill>
        </p:spPr>
        <p:txBody>
          <a:bodyPr spcFirstLastPara="1" wrap="square" lIns="91425" tIns="91425" rIns="91425" bIns="91425" anchor="ctr" anchorCtr="0">
            <a:noAutofit/>
          </a:bodyPr>
          <a:lstStyle>
            <a:lvl1pPr lvl="0">
              <a:lnSpc>
                <a:spcPct val="80000"/>
              </a:lnSpc>
              <a:spcBef>
                <a:spcPts val="0"/>
              </a:spcBef>
              <a:spcAft>
                <a:spcPts val="0"/>
              </a:spcAft>
              <a:buClr>
                <a:srgbClr val="191919"/>
              </a:buClr>
              <a:buSzPts val="5200"/>
              <a:buNone/>
              <a:defRPr sz="6000" b="0">
                <a:latin typeface="Figtree Black"/>
                <a:ea typeface="Figtree Black"/>
                <a:cs typeface="Figtree Black"/>
                <a:sym typeface="Figtree Black"/>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1396950" y="3198775"/>
            <a:ext cx="6350100" cy="475800"/>
          </a:xfrm>
          <a:prstGeom prst="rect">
            <a:avLst/>
          </a:prstGeom>
          <a:noFill/>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latin typeface="Barlow"/>
                <a:ea typeface="Barlow"/>
                <a:cs typeface="Barlow"/>
                <a:sym typeface="Barlow"/>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2">
  <p:cSld name="CUSTOM_4_1_1">
    <p:spTree>
      <p:nvGrpSpPr>
        <p:cNvPr id="1" name="Shape 80"/>
        <p:cNvGrpSpPr/>
        <p:nvPr/>
      </p:nvGrpSpPr>
      <p:grpSpPr>
        <a:xfrm>
          <a:off x="0" y="0"/>
          <a:ext cx="0" cy="0"/>
          <a:chOff x="0" y="0"/>
          <a:chExt cx="0" cy="0"/>
        </a:xfrm>
      </p:grpSpPr>
      <p:pic>
        <p:nvPicPr>
          <p:cNvPr id="81" name="Google Shape;81;p16"/>
          <p:cNvPicPr preferRelativeResize="0"/>
          <p:nvPr/>
        </p:nvPicPr>
        <p:blipFill>
          <a:blip r:embed="rId2">
            <a:alphaModFix/>
          </a:blip>
          <a:stretch>
            <a:fillRect/>
          </a:stretch>
        </p:blipFill>
        <p:spPr>
          <a:xfrm rot="10800000">
            <a:off x="0" y="-7"/>
            <a:ext cx="9144000" cy="5143511"/>
          </a:xfrm>
          <a:prstGeom prst="rect">
            <a:avLst/>
          </a:prstGeom>
          <a:noFill/>
          <a:ln>
            <a:noFill/>
          </a:ln>
        </p:spPr>
      </p:pic>
      <p:sp>
        <p:nvSpPr>
          <p:cNvPr id="82" name="Google Shape;82;p16"/>
          <p:cNvSpPr txBox="1">
            <a:spLocks noGrp="1"/>
          </p:cNvSpPr>
          <p:nvPr>
            <p:ph type="title"/>
          </p:nvPr>
        </p:nvSpPr>
        <p:spPr>
          <a:xfrm>
            <a:off x="720000" y="445025"/>
            <a:ext cx="7704000" cy="572700"/>
          </a:xfrm>
          <a:prstGeom prst="rect">
            <a:avLst/>
          </a:prstGeom>
          <a:solidFill>
            <a:schemeClr val="lt2"/>
          </a:solidFill>
        </p:spPr>
        <p:txBody>
          <a:bodyPr spcFirstLastPara="1" wrap="square" lIns="91425" tIns="91425" rIns="91425" bIns="91425" anchor="t" anchorCtr="0">
            <a:noAutofit/>
          </a:bodyPr>
          <a:lstStyle>
            <a:lvl1pPr lvl="0" rtl="0">
              <a:spcBef>
                <a:spcPts val="0"/>
              </a:spcBef>
              <a:spcAft>
                <a:spcPts val="0"/>
              </a:spcAft>
              <a:buSzPts val="2300"/>
              <a:buNone/>
              <a:defRPr sz="2500" b="0">
                <a:latin typeface="Figtree Black"/>
                <a:ea typeface="Figtree Black"/>
                <a:cs typeface="Figtree Black"/>
                <a:sym typeface="Figtree Black"/>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3" name="Google Shape;83;p16"/>
          <p:cNvSpPr txBox="1">
            <a:spLocks noGrp="1"/>
          </p:cNvSpPr>
          <p:nvPr>
            <p:ph type="subTitle" idx="1"/>
          </p:nvPr>
        </p:nvSpPr>
        <p:spPr>
          <a:xfrm>
            <a:off x="713225" y="1115125"/>
            <a:ext cx="7740600" cy="250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200"/>
              <a:buFont typeface="Nunito Light"/>
              <a:buChar char="●"/>
              <a:defRPr/>
            </a:lvl1pPr>
            <a:lvl2pPr lvl="1" algn="ctr" rtl="0">
              <a:lnSpc>
                <a:spcPct val="100000"/>
              </a:lnSpc>
              <a:spcBef>
                <a:spcPts val="0"/>
              </a:spcBef>
              <a:spcAft>
                <a:spcPts val="0"/>
              </a:spcAft>
              <a:buSzPts val="1200"/>
              <a:buFont typeface="Nunito Light"/>
              <a:buChar char="○"/>
              <a:defRPr/>
            </a:lvl2pPr>
            <a:lvl3pPr lvl="2" algn="ctr" rtl="0">
              <a:lnSpc>
                <a:spcPct val="100000"/>
              </a:lnSpc>
              <a:spcBef>
                <a:spcPts val="0"/>
              </a:spcBef>
              <a:spcAft>
                <a:spcPts val="0"/>
              </a:spcAft>
              <a:buSzPts val="1200"/>
              <a:buFont typeface="Nunito Light"/>
              <a:buChar char="■"/>
              <a:defRPr/>
            </a:lvl3pPr>
            <a:lvl4pPr lvl="3" algn="ctr" rtl="0">
              <a:lnSpc>
                <a:spcPct val="100000"/>
              </a:lnSpc>
              <a:spcBef>
                <a:spcPts val="0"/>
              </a:spcBef>
              <a:spcAft>
                <a:spcPts val="0"/>
              </a:spcAft>
              <a:buSzPts val="1200"/>
              <a:buFont typeface="Nunito Light"/>
              <a:buChar char="●"/>
              <a:defRPr/>
            </a:lvl4pPr>
            <a:lvl5pPr lvl="4" algn="ctr" rtl="0">
              <a:lnSpc>
                <a:spcPct val="100000"/>
              </a:lnSpc>
              <a:spcBef>
                <a:spcPts val="0"/>
              </a:spcBef>
              <a:spcAft>
                <a:spcPts val="0"/>
              </a:spcAft>
              <a:buSzPts val="1200"/>
              <a:buFont typeface="Nunito Light"/>
              <a:buChar char="○"/>
              <a:defRPr/>
            </a:lvl5pPr>
            <a:lvl6pPr lvl="5" algn="ctr" rtl="0">
              <a:lnSpc>
                <a:spcPct val="100000"/>
              </a:lnSpc>
              <a:spcBef>
                <a:spcPts val="0"/>
              </a:spcBef>
              <a:spcAft>
                <a:spcPts val="0"/>
              </a:spcAft>
              <a:buSzPts val="1200"/>
              <a:buFont typeface="Nunito Light"/>
              <a:buChar char="■"/>
              <a:defRPr/>
            </a:lvl6pPr>
            <a:lvl7pPr lvl="6" algn="ctr" rtl="0">
              <a:lnSpc>
                <a:spcPct val="100000"/>
              </a:lnSpc>
              <a:spcBef>
                <a:spcPts val="0"/>
              </a:spcBef>
              <a:spcAft>
                <a:spcPts val="0"/>
              </a:spcAft>
              <a:buSzPts val="1200"/>
              <a:buFont typeface="Nunito Light"/>
              <a:buChar char="●"/>
              <a:defRPr/>
            </a:lvl7pPr>
            <a:lvl8pPr lvl="7" algn="ctr" rtl="0">
              <a:lnSpc>
                <a:spcPct val="100000"/>
              </a:lnSpc>
              <a:spcBef>
                <a:spcPts val="0"/>
              </a:spcBef>
              <a:spcAft>
                <a:spcPts val="0"/>
              </a:spcAft>
              <a:buSzPts val="1200"/>
              <a:buFont typeface="Nunito Light"/>
              <a:buChar char="○"/>
              <a:defRPr/>
            </a:lvl8pPr>
            <a:lvl9pPr lvl="8" algn="ctr" rtl="0">
              <a:lnSpc>
                <a:spcPct val="100000"/>
              </a:lnSpc>
              <a:spcBef>
                <a:spcPts val="0"/>
              </a:spcBef>
              <a:spcAft>
                <a:spcPts val="0"/>
              </a:spcAft>
              <a:buSzPts val="1200"/>
              <a:buFont typeface="Nunito Light"/>
              <a:buChar char="■"/>
              <a:defRPr/>
            </a:lvl9pPr>
          </a:lstStyle>
          <a:p>
            <a:endParaRPr/>
          </a:p>
        </p:txBody>
      </p:sp>
      <p:sp>
        <p:nvSpPr>
          <p:cNvPr id="84" name="Google Shape;84;p16"/>
          <p:cNvSpPr/>
          <p:nvPr/>
        </p:nvSpPr>
        <p:spPr>
          <a:xfrm>
            <a:off x="462000" y="187025"/>
            <a:ext cx="258000" cy="258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85"/>
        <p:cNvGrpSpPr/>
        <p:nvPr/>
      </p:nvGrpSpPr>
      <p:grpSpPr>
        <a:xfrm>
          <a:off x="0" y="0"/>
          <a:ext cx="0" cy="0"/>
          <a:chOff x="0" y="0"/>
          <a:chExt cx="0" cy="0"/>
        </a:xfrm>
      </p:grpSpPr>
      <p:pic>
        <p:nvPicPr>
          <p:cNvPr id="86" name="Google Shape;86;p17"/>
          <p:cNvPicPr preferRelativeResize="0"/>
          <p:nvPr/>
        </p:nvPicPr>
        <p:blipFill>
          <a:blip r:embed="rId2">
            <a:alphaModFix/>
          </a:blip>
          <a:stretch>
            <a:fillRect/>
          </a:stretch>
        </p:blipFill>
        <p:spPr>
          <a:xfrm>
            <a:off x="0" y="0"/>
            <a:ext cx="9144000" cy="5143500"/>
          </a:xfrm>
          <a:prstGeom prst="rect">
            <a:avLst/>
          </a:prstGeom>
          <a:noFill/>
          <a:ln>
            <a:noFill/>
          </a:ln>
        </p:spPr>
      </p:pic>
      <p:sp>
        <p:nvSpPr>
          <p:cNvPr id="87" name="Google Shape;87;p17"/>
          <p:cNvSpPr txBox="1">
            <a:spLocks noGrp="1"/>
          </p:cNvSpPr>
          <p:nvPr>
            <p:ph type="title"/>
          </p:nvPr>
        </p:nvSpPr>
        <p:spPr>
          <a:xfrm>
            <a:off x="720000" y="445025"/>
            <a:ext cx="7704000" cy="572700"/>
          </a:xfrm>
          <a:prstGeom prst="rect">
            <a:avLst/>
          </a:prstGeom>
          <a:solidFill>
            <a:schemeClr val="lt2"/>
          </a:solidFill>
        </p:spPr>
        <p:txBody>
          <a:bodyPr spcFirstLastPara="1" wrap="square" lIns="91425" tIns="91425" rIns="91425" bIns="91425" anchor="ctr" anchorCtr="0">
            <a:noAutofit/>
          </a:bodyPr>
          <a:lstStyle>
            <a:lvl1pPr lvl="0" rtl="0">
              <a:spcBef>
                <a:spcPts val="0"/>
              </a:spcBef>
              <a:spcAft>
                <a:spcPts val="0"/>
              </a:spcAft>
              <a:buSzPts val="2300"/>
              <a:buNone/>
              <a:defRPr sz="2500" b="0">
                <a:latin typeface="Figtree Black"/>
                <a:ea typeface="Figtree Black"/>
                <a:cs typeface="Figtree Black"/>
                <a:sym typeface="Figtree Black"/>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8" name="Google Shape;88;p17"/>
          <p:cNvSpPr txBox="1">
            <a:spLocks noGrp="1"/>
          </p:cNvSpPr>
          <p:nvPr>
            <p:ph type="subTitle" idx="1"/>
          </p:nvPr>
        </p:nvSpPr>
        <p:spPr>
          <a:xfrm>
            <a:off x="1305700" y="2539525"/>
            <a:ext cx="1932300" cy="1683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atin typeface="Barlow"/>
                <a:ea typeface="Barlow"/>
                <a:cs typeface="Barlow"/>
                <a:sym typeface="Barlow"/>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9" name="Google Shape;89;p17"/>
          <p:cNvSpPr txBox="1">
            <a:spLocks noGrp="1"/>
          </p:cNvSpPr>
          <p:nvPr>
            <p:ph type="subTitle" idx="2"/>
          </p:nvPr>
        </p:nvSpPr>
        <p:spPr>
          <a:xfrm>
            <a:off x="3567947" y="2539525"/>
            <a:ext cx="1932300" cy="1683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atin typeface="Barlow"/>
                <a:ea typeface="Barlow"/>
                <a:cs typeface="Barlow"/>
                <a:sym typeface="Barlow"/>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0" name="Google Shape;90;p17"/>
          <p:cNvSpPr txBox="1">
            <a:spLocks noGrp="1"/>
          </p:cNvSpPr>
          <p:nvPr>
            <p:ph type="subTitle" idx="3"/>
          </p:nvPr>
        </p:nvSpPr>
        <p:spPr>
          <a:xfrm>
            <a:off x="5830199" y="2539525"/>
            <a:ext cx="1932300" cy="1683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atin typeface="Barlow"/>
                <a:ea typeface="Barlow"/>
                <a:cs typeface="Barlow"/>
                <a:sym typeface="Barlow"/>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1" name="Google Shape;91;p17"/>
          <p:cNvSpPr txBox="1">
            <a:spLocks noGrp="1"/>
          </p:cNvSpPr>
          <p:nvPr>
            <p:ph type="subTitle" idx="4"/>
          </p:nvPr>
        </p:nvSpPr>
        <p:spPr>
          <a:xfrm>
            <a:off x="1305700" y="1802875"/>
            <a:ext cx="1932300" cy="80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700">
                <a:solidFill>
                  <a:schemeClr val="dk1"/>
                </a:solidFill>
                <a:latin typeface="Figtree ExtraBold"/>
                <a:ea typeface="Figtree ExtraBold"/>
                <a:cs typeface="Figtree ExtraBold"/>
                <a:sym typeface="Figtree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2" name="Google Shape;92;p17"/>
          <p:cNvSpPr txBox="1">
            <a:spLocks noGrp="1"/>
          </p:cNvSpPr>
          <p:nvPr>
            <p:ph type="subTitle" idx="5"/>
          </p:nvPr>
        </p:nvSpPr>
        <p:spPr>
          <a:xfrm>
            <a:off x="3567946" y="1802875"/>
            <a:ext cx="1932300" cy="80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700">
                <a:solidFill>
                  <a:schemeClr val="dk1"/>
                </a:solidFill>
                <a:latin typeface="Figtree ExtraBold"/>
                <a:ea typeface="Figtree ExtraBold"/>
                <a:cs typeface="Figtree ExtraBold"/>
                <a:sym typeface="Figtree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3" name="Google Shape;93;p17"/>
          <p:cNvSpPr txBox="1">
            <a:spLocks noGrp="1"/>
          </p:cNvSpPr>
          <p:nvPr>
            <p:ph type="subTitle" idx="6"/>
          </p:nvPr>
        </p:nvSpPr>
        <p:spPr>
          <a:xfrm>
            <a:off x="5830192" y="1802875"/>
            <a:ext cx="1932300" cy="80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700">
                <a:solidFill>
                  <a:schemeClr val="dk1"/>
                </a:solidFill>
                <a:latin typeface="Figtree ExtraBold"/>
                <a:ea typeface="Figtree ExtraBold"/>
                <a:cs typeface="Figtree ExtraBold"/>
                <a:sym typeface="Figtree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4" name="Google Shape;94;p17"/>
          <p:cNvSpPr/>
          <p:nvPr/>
        </p:nvSpPr>
        <p:spPr>
          <a:xfrm>
            <a:off x="462000" y="1017725"/>
            <a:ext cx="258000" cy="258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2">
  <p:cSld name="CUSTOM_10_1">
    <p:spTree>
      <p:nvGrpSpPr>
        <p:cNvPr id="1" name="Shape 127"/>
        <p:cNvGrpSpPr/>
        <p:nvPr/>
      </p:nvGrpSpPr>
      <p:grpSpPr>
        <a:xfrm>
          <a:off x="0" y="0"/>
          <a:ext cx="0" cy="0"/>
          <a:chOff x="0" y="0"/>
          <a:chExt cx="0" cy="0"/>
        </a:xfrm>
      </p:grpSpPr>
      <p:pic>
        <p:nvPicPr>
          <p:cNvPr id="128" name="Google Shape;128;p21"/>
          <p:cNvPicPr preferRelativeResize="0"/>
          <p:nvPr/>
        </p:nvPicPr>
        <p:blipFill>
          <a:blip r:embed="rId2">
            <a:alphaModFix/>
          </a:blip>
          <a:stretch>
            <a:fillRect/>
          </a:stretch>
        </p:blipFill>
        <p:spPr>
          <a:xfrm flipH="1">
            <a:off x="0" y="4"/>
            <a:ext cx="9144000" cy="5143495"/>
          </a:xfrm>
          <a:prstGeom prst="rect">
            <a:avLst/>
          </a:prstGeom>
          <a:noFill/>
          <a:ln>
            <a:noFill/>
          </a:ln>
        </p:spPr>
      </p:pic>
      <p:sp>
        <p:nvSpPr>
          <p:cNvPr id="129" name="Google Shape;129;p21"/>
          <p:cNvSpPr txBox="1">
            <a:spLocks noGrp="1"/>
          </p:cNvSpPr>
          <p:nvPr>
            <p:ph type="title"/>
          </p:nvPr>
        </p:nvSpPr>
        <p:spPr>
          <a:xfrm>
            <a:off x="713225" y="445025"/>
            <a:ext cx="7717500" cy="572700"/>
          </a:xfrm>
          <a:prstGeom prst="rect">
            <a:avLst/>
          </a:prstGeom>
          <a:solidFill>
            <a:schemeClr val="lt2"/>
          </a:solidFill>
        </p:spPr>
        <p:txBody>
          <a:bodyPr spcFirstLastPara="1" wrap="square" lIns="91425" tIns="91425" rIns="91425" bIns="91425" anchor="ctr" anchorCtr="0">
            <a:noAutofit/>
          </a:bodyPr>
          <a:lstStyle>
            <a:lvl1pPr lvl="0" rtl="0">
              <a:spcBef>
                <a:spcPts val="0"/>
              </a:spcBef>
              <a:spcAft>
                <a:spcPts val="0"/>
              </a:spcAft>
              <a:buSzPts val="2300"/>
              <a:buNone/>
              <a:defRPr sz="2500" b="0">
                <a:latin typeface="Figtree Black"/>
                <a:ea typeface="Figtree Black"/>
                <a:cs typeface="Figtree Black"/>
                <a:sym typeface="Figtree Black"/>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a:endParaRPr/>
          </a:p>
        </p:txBody>
      </p:sp>
      <p:sp>
        <p:nvSpPr>
          <p:cNvPr id="130" name="Google Shape;130;p21"/>
          <p:cNvSpPr/>
          <p:nvPr/>
        </p:nvSpPr>
        <p:spPr>
          <a:xfrm>
            <a:off x="8430725" y="187025"/>
            <a:ext cx="258000" cy="258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6"/>
        <p:cNvGrpSpPr/>
        <p:nvPr/>
      </p:nvGrpSpPr>
      <p:grpSpPr>
        <a:xfrm>
          <a:off x="0" y="0"/>
          <a:ext cx="0" cy="0"/>
          <a:chOff x="0" y="0"/>
          <a:chExt cx="0" cy="0"/>
        </a:xfrm>
      </p:grpSpPr>
      <p:pic>
        <p:nvPicPr>
          <p:cNvPr id="137" name="Google Shape;137;p23"/>
          <p:cNvPicPr preferRelativeResize="0"/>
          <p:nvPr/>
        </p:nvPicPr>
        <p:blipFill>
          <a:blip r:embed="rId2">
            <a:alphaModFix/>
          </a:blip>
          <a:stretch>
            <a:fillRect/>
          </a:stretch>
        </p:blipFill>
        <p:spPr>
          <a:xfrm rot="10800000">
            <a:off x="0" y="0"/>
            <a:ext cx="9144000" cy="51435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38"/>
        <p:cNvGrpSpPr/>
        <p:nvPr/>
      </p:nvGrpSpPr>
      <p:grpSpPr>
        <a:xfrm>
          <a:off x="0" y="0"/>
          <a:ext cx="0" cy="0"/>
          <a:chOff x="0" y="0"/>
          <a:chExt cx="0" cy="0"/>
        </a:xfrm>
      </p:grpSpPr>
      <p:pic>
        <p:nvPicPr>
          <p:cNvPr id="139" name="Google Shape;139;p24"/>
          <p:cNvPicPr preferRelativeResize="0"/>
          <p:nvPr/>
        </p:nvPicPr>
        <p:blipFill>
          <a:blip r:embed="rId2">
            <a:alphaModFix/>
          </a:blip>
          <a:stretch>
            <a:fillRect/>
          </a:stretch>
        </p:blipFill>
        <p:spPr>
          <a:xfrm rot="10800000" flipH="1">
            <a:off x="0" y="0"/>
            <a:ext cx="9144000"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rot="10800000" flipH="1">
            <a:off x="0" y="0"/>
            <a:ext cx="9144000" cy="5143500"/>
          </a:xfrm>
          <a:prstGeom prst="rect">
            <a:avLst/>
          </a:prstGeom>
          <a:noFill/>
          <a:ln>
            <a:noFill/>
          </a:ln>
        </p:spPr>
      </p:pic>
      <p:sp>
        <p:nvSpPr>
          <p:cNvPr id="14" name="Google Shape;14;p3"/>
          <p:cNvSpPr txBox="1">
            <a:spLocks noGrp="1"/>
          </p:cNvSpPr>
          <p:nvPr>
            <p:ph type="title"/>
          </p:nvPr>
        </p:nvSpPr>
        <p:spPr>
          <a:xfrm>
            <a:off x="1057625" y="2297250"/>
            <a:ext cx="5345100" cy="893400"/>
          </a:xfrm>
          <a:prstGeom prst="rect">
            <a:avLst/>
          </a:prstGeom>
          <a:solidFill>
            <a:schemeClr val="lt2"/>
          </a:solidFill>
        </p:spPr>
        <p:txBody>
          <a:bodyPr spcFirstLastPara="1" wrap="square" lIns="91425" tIns="91425" rIns="91425" bIns="91425" anchor="ctr" anchorCtr="0">
            <a:noAutofit/>
          </a:bodyPr>
          <a:lstStyle>
            <a:lvl1pPr lvl="0" algn="ctr">
              <a:spcBef>
                <a:spcPts val="0"/>
              </a:spcBef>
              <a:spcAft>
                <a:spcPts val="0"/>
              </a:spcAft>
              <a:buSzPts val="3600"/>
              <a:buNone/>
              <a:defRPr sz="4700" b="0">
                <a:latin typeface="Figtree Black"/>
                <a:ea typeface="Figtree Black"/>
                <a:cs typeface="Figtree Black"/>
                <a:sym typeface="Figtree Black"/>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6402725" y="2297250"/>
            <a:ext cx="1149900" cy="893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5700" b="0">
                <a:solidFill>
                  <a:schemeClr val="lt1"/>
                </a:solidFill>
                <a:latin typeface="Figtree Black"/>
                <a:ea typeface="Figtree Black"/>
                <a:cs typeface="Figtree Black"/>
                <a:sym typeface="Figtree Black"/>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pic>
        <p:nvPicPr>
          <p:cNvPr id="22" name="Google Shape;22;p5"/>
          <p:cNvPicPr preferRelativeResize="0"/>
          <p:nvPr/>
        </p:nvPicPr>
        <p:blipFill>
          <a:blip r:embed="rId2">
            <a:alphaModFix/>
          </a:blip>
          <a:stretch>
            <a:fillRect/>
          </a:stretch>
        </p:blipFill>
        <p:spPr>
          <a:xfrm rot="10800000" flipH="1">
            <a:off x="25" y="0"/>
            <a:ext cx="9144000" cy="5143500"/>
          </a:xfrm>
          <a:prstGeom prst="rect">
            <a:avLst/>
          </a:prstGeom>
          <a:noFill/>
          <a:ln>
            <a:noFill/>
          </a:ln>
        </p:spPr>
      </p:pic>
      <p:sp>
        <p:nvSpPr>
          <p:cNvPr id="23" name="Google Shape;23;p5"/>
          <p:cNvSpPr txBox="1">
            <a:spLocks noGrp="1"/>
          </p:cNvSpPr>
          <p:nvPr>
            <p:ph type="title"/>
          </p:nvPr>
        </p:nvSpPr>
        <p:spPr>
          <a:xfrm>
            <a:off x="720000" y="445025"/>
            <a:ext cx="7704000" cy="572700"/>
          </a:xfrm>
          <a:prstGeom prst="rect">
            <a:avLst/>
          </a:prstGeom>
          <a:solidFill>
            <a:schemeClr val="lt2"/>
          </a:solidFill>
        </p:spPr>
        <p:txBody>
          <a:bodyPr spcFirstLastPara="1" wrap="square" lIns="91425" tIns="91425" rIns="91425" bIns="91425" anchor="t" anchorCtr="0">
            <a:noAutofit/>
          </a:bodyPr>
          <a:lstStyle>
            <a:lvl1pPr lvl="0" rtl="0">
              <a:spcBef>
                <a:spcPts val="0"/>
              </a:spcBef>
              <a:spcAft>
                <a:spcPts val="0"/>
              </a:spcAft>
              <a:buSzPts val="2300"/>
              <a:buNone/>
              <a:defRPr sz="2500" b="0">
                <a:latin typeface="Figtree Black"/>
                <a:ea typeface="Figtree Black"/>
                <a:cs typeface="Figtree Black"/>
                <a:sym typeface="Figtree Black"/>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4" name="Google Shape;24;p5"/>
          <p:cNvSpPr txBox="1">
            <a:spLocks noGrp="1"/>
          </p:cNvSpPr>
          <p:nvPr>
            <p:ph type="subTitle" idx="1"/>
          </p:nvPr>
        </p:nvSpPr>
        <p:spPr>
          <a:xfrm>
            <a:off x="4130950" y="2551300"/>
            <a:ext cx="2505600" cy="129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atin typeface="Barlow"/>
                <a:ea typeface="Barlow"/>
                <a:cs typeface="Barlow"/>
                <a:sym typeface="Barlow"/>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5" name="Google Shape;25;p5"/>
          <p:cNvSpPr txBox="1">
            <a:spLocks noGrp="1"/>
          </p:cNvSpPr>
          <p:nvPr>
            <p:ph type="subTitle" idx="2"/>
          </p:nvPr>
        </p:nvSpPr>
        <p:spPr>
          <a:xfrm>
            <a:off x="1312750" y="2551300"/>
            <a:ext cx="2505600" cy="1297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atin typeface="Barlow"/>
                <a:ea typeface="Barlow"/>
                <a:cs typeface="Barlow"/>
                <a:sym typeface="Barlow"/>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6" name="Google Shape;26;p5"/>
          <p:cNvSpPr txBox="1">
            <a:spLocks noGrp="1"/>
          </p:cNvSpPr>
          <p:nvPr>
            <p:ph type="subTitle" idx="3"/>
          </p:nvPr>
        </p:nvSpPr>
        <p:spPr>
          <a:xfrm>
            <a:off x="1312750" y="2203359"/>
            <a:ext cx="2505600" cy="406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700">
                <a:solidFill>
                  <a:schemeClr val="dk1"/>
                </a:solidFill>
                <a:latin typeface="Figtree ExtraBold"/>
                <a:ea typeface="Figtree ExtraBold"/>
                <a:cs typeface="Figtree ExtraBold"/>
                <a:sym typeface="Figtree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7" name="Google Shape;27;p5"/>
          <p:cNvSpPr txBox="1">
            <a:spLocks noGrp="1"/>
          </p:cNvSpPr>
          <p:nvPr>
            <p:ph type="subTitle" idx="4"/>
          </p:nvPr>
        </p:nvSpPr>
        <p:spPr>
          <a:xfrm>
            <a:off x="4130950" y="2203359"/>
            <a:ext cx="2505600" cy="406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700">
                <a:solidFill>
                  <a:schemeClr val="dk1"/>
                </a:solidFill>
                <a:latin typeface="Figtree ExtraBold"/>
                <a:ea typeface="Figtree ExtraBold"/>
                <a:cs typeface="Figtree ExtraBold"/>
                <a:sym typeface="Figtree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8" name="Google Shape;28;p5"/>
          <p:cNvSpPr/>
          <p:nvPr/>
        </p:nvSpPr>
        <p:spPr>
          <a:xfrm>
            <a:off x="8424000" y="187025"/>
            <a:ext cx="258000" cy="258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8"/>
        <p:cNvGrpSpPr/>
        <p:nvPr/>
      </p:nvGrpSpPr>
      <p:grpSpPr>
        <a:xfrm>
          <a:off x="0" y="0"/>
          <a:ext cx="0" cy="0"/>
          <a:chOff x="0" y="0"/>
          <a:chExt cx="0" cy="0"/>
        </a:xfrm>
      </p:grpSpPr>
      <p:pic>
        <p:nvPicPr>
          <p:cNvPr id="39" name="Google Shape;39;p8"/>
          <p:cNvPicPr preferRelativeResize="0"/>
          <p:nvPr/>
        </p:nvPicPr>
        <p:blipFill>
          <a:blip r:embed="rId2">
            <a:alphaModFix/>
          </a:blip>
          <a:stretch>
            <a:fillRect/>
          </a:stretch>
        </p:blipFill>
        <p:spPr>
          <a:xfrm flipH="1">
            <a:off x="0" y="0"/>
            <a:ext cx="9144000" cy="5143500"/>
          </a:xfrm>
          <a:prstGeom prst="rect">
            <a:avLst/>
          </a:prstGeom>
          <a:noFill/>
          <a:ln>
            <a:noFill/>
          </a:ln>
        </p:spPr>
      </p:pic>
      <p:sp>
        <p:nvSpPr>
          <p:cNvPr id="40" name="Google Shape;40;p8"/>
          <p:cNvSpPr txBox="1">
            <a:spLocks noGrp="1"/>
          </p:cNvSpPr>
          <p:nvPr>
            <p:ph type="title"/>
          </p:nvPr>
        </p:nvSpPr>
        <p:spPr>
          <a:xfrm>
            <a:off x="1398300" y="2038200"/>
            <a:ext cx="6347400" cy="10515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7000"/>
              <a:buNone/>
              <a:defRPr sz="7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p:nvPr/>
        </p:nvSpPr>
        <p:spPr>
          <a:xfrm>
            <a:off x="1053900" y="1693800"/>
            <a:ext cx="344400" cy="344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pic>
        <p:nvPicPr>
          <p:cNvPr id="43" name="Google Shape;43;p9"/>
          <p:cNvPicPr preferRelativeResize="0"/>
          <p:nvPr/>
        </p:nvPicPr>
        <p:blipFill>
          <a:blip r:embed="rId2">
            <a:alphaModFix/>
          </a:blip>
          <a:stretch>
            <a:fillRect/>
          </a:stretch>
        </p:blipFill>
        <p:spPr>
          <a:xfrm rot="10800000" flipH="1">
            <a:off x="0" y="0"/>
            <a:ext cx="9144000" cy="5143500"/>
          </a:xfrm>
          <a:prstGeom prst="rect">
            <a:avLst/>
          </a:prstGeom>
          <a:noFill/>
          <a:ln>
            <a:noFill/>
          </a:ln>
        </p:spPr>
      </p:pic>
      <p:sp>
        <p:nvSpPr>
          <p:cNvPr id="44" name="Google Shape;44;p9"/>
          <p:cNvSpPr txBox="1">
            <a:spLocks noGrp="1"/>
          </p:cNvSpPr>
          <p:nvPr>
            <p:ph type="title"/>
          </p:nvPr>
        </p:nvSpPr>
        <p:spPr>
          <a:xfrm>
            <a:off x="1678075" y="2094400"/>
            <a:ext cx="5330400" cy="1051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000"/>
              <a:buNone/>
              <a:defRPr sz="7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5" name="Google Shape;45;p9"/>
          <p:cNvSpPr txBox="1">
            <a:spLocks noGrp="1"/>
          </p:cNvSpPr>
          <p:nvPr>
            <p:ph type="subTitle" idx="1"/>
          </p:nvPr>
        </p:nvSpPr>
        <p:spPr>
          <a:xfrm>
            <a:off x="1678050" y="3153500"/>
            <a:ext cx="5330400" cy="436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 name="Google Shape;46;p9"/>
          <p:cNvSpPr/>
          <p:nvPr/>
        </p:nvSpPr>
        <p:spPr>
          <a:xfrm>
            <a:off x="7008475" y="1750000"/>
            <a:ext cx="344400" cy="344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sp>
        <p:nvSpPr>
          <p:cNvPr id="48" name="Google Shape;48;p10"/>
          <p:cNvSpPr>
            <a:spLocks noGrp="1"/>
          </p:cNvSpPr>
          <p:nvPr>
            <p:ph type="pic" idx="2"/>
          </p:nvPr>
        </p:nvSpPr>
        <p:spPr>
          <a:xfrm>
            <a:off x="100" y="-10325"/>
            <a:ext cx="9144000" cy="5143500"/>
          </a:xfrm>
          <a:prstGeom prst="rect">
            <a:avLst/>
          </a:prstGeom>
          <a:noFill/>
          <a:ln>
            <a:noFill/>
          </a:ln>
        </p:spPr>
      </p:sp>
      <p:sp>
        <p:nvSpPr>
          <p:cNvPr id="49" name="Google Shape;49;p10"/>
          <p:cNvSpPr txBox="1">
            <a:spLocks noGrp="1"/>
          </p:cNvSpPr>
          <p:nvPr>
            <p:ph type="title"/>
          </p:nvPr>
        </p:nvSpPr>
        <p:spPr>
          <a:xfrm>
            <a:off x="720000" y="4014450"/>
            <a:ext cx="7704000" cy="572700"/>
          </a:xfrm>
          <a:prstGeom prst="rect">
            <a:avLst/>
          </a:prstGeom>
          <a:solidFill>
            <a:schemeClr val="lt2"/>
          </a:solidFill>
          <a:ln>
            <a:noFill/>
          </a:ln>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Font typeface="Figtree Black"/>
              <a:buNone/>
              <a:defRPr sz="2500" b="0">
                <a:latin typeface="Figtree Black"/>
                <a:ea typeface="Figtree Black"/>
                <a:cs typeface="Figtree Black"/>
                <a:sym typeface="Figtree Black"/>
              </a:defRPr>
            </a:lvl2pPr>
            <a:lvl3pPr lvl="2" algn="ctr" rtl="0">
              <a:spcBef>
                <a:spcPts val="0"/>
              </a:spcBef>
              <a:spcAft>
                <a:spcPts val="0"/>
              </a:spcAft>
              <a:buSzPts val="2500"/>
              <a:buFont typeface="Figtree Black"/>
              <a:buNone/>
              <a:defRPr sz="2500" b="0">
                <a:latin typeface="Figtree Black"/>
                <a:ea typeface="Figtree Black"/>
                <a:cs typeface="Figtree Black"/>
                <a:sym typeface="Figtree Black"/>
              </a:defRPr>
            </a:lvl3pPr>
            <a:lvl4pPr lvl="3" algn="ctr" rtl="0">
              <a:spcBef>
                <a:spcPts val="0"/>
              </a:spcBef>
              <a:spcAft>
                <a:spcPts val="0"/>
              </a:spcAft>
              <a:buSzPts val="2500"/>
              <a:buFont typeface="Figtree Black"/>
              <a:buNone/>
              <a:defRPr sz="2500" b="0">
                <a:latin typeface="Figtree Black"/>
                <a:ea typeface="Figtree Black"/>
                <a:cs typeface="Figtree Black"/>
                <a:sym typeface="Figtree Black"/>
              </a:defRPr>
            </a:lvl4pPr>
            <a:lvl5pPr lvl="4" algn="ctr" rtl="0">
              <a:spcBef>
                <a:spcPts val="0"/>
              </a:spcBef>
              <a:spcAft>
                <a:spcPts val="0"/>
              </a:spcAft>
              <a:buSzPts val="2500"/>
              <a:buFont typeface="Figtree Black"/>
              <a:buNone/>
              <a:defRPr sz="2500" b="0">
                <a:latin typeface="Figtree Black"/>
                <a:ea typeface="Figtree Black"/>
                <a:cs typeface="Figtree Black"/>
                <a:sym typeface="Figtree Black"/>
              </a:defRPr>
            </a:lvl5pPr>
            <a:lvl6pPr lvl="5" algn="ctr" rtl="0">
              <a:spcBef>
                <a:spcPts val="0"/>
              </a:spcBef>
              <a:spcAft>
                <a:spcPts val="0"/>
              </a:spcAft>
              <a:buSzPts val="2500"/>
              <a:buFont typeface="Figtree Black"/>
              <a:buNone/>
              <a:defRPr sz="2500" b="0">
                <a:latin typeface="Figtree Black"/>
                <a:ea typeface="Figtree Black"/>
                <a:cs typeface="Figtree Black"/>
                <a:sym typeface="Figtree Black"/>
              </a:defRPr>
            </a:lvl6pPr>
            <a:lvl7pPr lvl="6" algn="ctr" rtl="0">
              <a:spcBef>
                <a:spcPts val="0"/>
              </a:spcBef>
              <a:spcAft>
                <a:spcPts val="0"/>
              </a:spcAft>
              <a:buSzPts val="2500"/>
              <a:buFont typeface="Figtree Black"/>
              <a:buNone/>
              <a:defRPr sz="2500" b="0">
                <a:latin typeface="Figtree Black"/>
                <a:ea typeface="Figtree Black"/>
                <a:cs typeface="Figtree Black"/>
                <a:sym typeface="Figtree Black"/>
              </a:defRPr>
            </a:lvl7pPr>
            <a:lvl8pPr lvl="7" algn="ctr" rtl="0">
              <a:spcBef>
                <a:spcPts val="0"/>
              </a:spcBef>
              <a:spcAft>
                <a:spcPts val="0"/>
              </a:spcAft>
              <a:buSzPts val="2500"/>
              <a:buFont typeface="Figtree Black"/>
              <a:buNone/>
              <a:defRPr sz="2500" b="0">
                <a:latin typeface="Figtree Black"/>
                <a:ea typeface="Figtree Black"/>
                <a:cs typeface="Figtree Black"/>
                <a:sym typeface="Figtree Black"/>
              </a:defRPr>
            </a:lvl8pPr>
            <a:lvl9pPr lvl="8" algn="ctr" rtl="0">
              <a:spcBef>
                <a:spcPts val="0"/>
              </a:spcBef>
              <a:spcAft>
                <a:spcPts val="0"/>
              </a:spcAft>
              <a:buSzPts val="2500"/>
              <a:buFont typeface="Figtree Black"/>
              <a:buNone/>
              <a:defRPr sz="2500" b="0">
                <a:latin typeface="Figtree Black"/>
                <a:ea typeface="Figtree Black"/>
                <a:cs typeface="Figtree Black"/>
                <a:sym typeface="Figtree Black"/>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0"/>
        <p:cNvGrpSpPr/>
        <p:nvPr/>
      </p:nvGrpSpPr>
      <p:grpSpPr>
        <a:xfrm>
          <a:off x="0" y="0"/>
          <a:ext cx="0" cy="0"/>
          <a:chOff x="0" y="0"/>
          <a:chExt cx="0" cy="0"/>
        </a:xfrm>
      </p:grpSpPr>
      <p:pic>
        <p:nvPicPr>
          <p:cNvPr id="51" name="Google Shape;51;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52" name="Google Shape;52;p11"/>
          <p:cNvSpPr txBox="1">
            <a:spLocks noGrp="1"/>
          </p:cNvSpPr>
          <p:nvPr>
            <p:ph type="title" hasCustomPrompt="1"/>
          </p:nvPr>
        </p:nvSpPr>
        <p:spPr>
          <a:xfrm>
            <a:off x="1283975" y="1849550"/>
            <a:ext cx="6576000" cy="1108500"/>
          </a:xfrm>
          <a:prstGeom prst="rect">
            <a:avLst/>
          </a:prstGeom>
          <a:solidFill>
            <a:schemeClr val="lt2"/>
          </a:solidFill>
        </p:spPr>
        <p:txBody>
          <a:bodyPr spcFirstLastPara="1" wrap="square" lIns="91425" tIns="91425" rIns="91425" bIns="91425" anchor="ctr" anchorCtr="0">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3" name="Google Shape;53;p11"/>
          <p:cNvSpPr txBox="1">
            <a:spLocks noGrp="1"/>
          </p:cNvSpPr>
          <p:nvPr>
            <p:ph type="subTitle" idx="1"/>
          </p:nvPr>
        </p:nvSpPr>
        <p:spPr>
          <a:xfrm>
            <a:off x="1284000" y="2958050"/>
            <a:ext cx="6576000" cy="42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54"/>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55"/>
        <p:cNvGrpSpPr/>
        <p:nvPr/>
      </p:nvGrpSpPr>
      <p:grpSpPr>
        <a:xfrm>
          <a:off x="0" y="0"/>
          <a:ext cx="0" cy="0"/>
          <a:chOff x="0" y="0"/>
          <a:chExt cx="0" cy="0"/>
        </a:xfrm>
      </p:grpSpPr>
      <p:pic>
        <p:nvPicPr>
          <p:cNvPr id="56" name="Google Shape;56;p13"/>
          <p:cNvPicPr preferRelativeResize="0"/>
          <p:nvPr/>
        </p:nvPicPr>
        <p:blipFill>
          <a:blip r:embed="rId2">
            <a:alphaModFix/>
          </a:blip>
          <a:stretch>
            <a:fillRect/>
          </a:stretch>
        </p:blipFill>
        <p:spPr>
          <a:xfrm rot="10800000" flipH="1">
            <a:off x="0" y="0"/>
            <a:ext cx="9144000" cy="5143500"/>
          </a:xfrm>
          <a:prstGeom prst="rect">
            <a:avLst/>
          </a:prstGeom>
          <a:noFill/>
          <a:ln>
            <a:noFill/>
          </a:ln>
        </p:spPr>
      </p:pic>
      <p:sp>
        <p:nvSpPr>
          <p:cNvPr id="57" name="Google Shape;57;p13"/>
          <p:cNvSpPr txBox="1">
            <a:spLocks noGrp="1"/>
          </p:cNvSpPr>
          <p:nvPr>
            <p:ph type="title"/>
          </p:nvPr>
        </p:nvSpPr>
        <p:spPr>
          <a:xfrm>
            <a:off x="720000" y="445025"/>
            <a:ext cx="7704000" cy="572700"/>
          </a:xfrm>
          <a:prstGeom prst="rect">
            <a:avLst/>
          </a:prstGeom>
          <a:solidFill>
            <a:schemeClr val="lt2"/>
          </a:solidFill>
        </p:spPr>
        <p:txBody>
          <a:bodyPr spcFirstLastPara="1" wrap="square" lIns="91425" tIns="91425" rIns="91425" bIns="91425" anchor="t" anchorCtr="0">
            <a:noAutofit/>
          </a:bodyPr>
          <a:lstStyle>
            <a:lvl1pPr lvl="0" rtl="0">
              <a:spcBef>
                <a:spcPts val="0"/>
              </a:spcBef>
              <a:spcAft>
                <a:spcPts val="0"/>
              </a:spcAft>
              <a:buSzPts val="2300"/>
              <a:buNone/>
              <a:defRPr sz="2500" b="0">
                <a:latin typeface="Figtree Black"/>
                <a:ea typeface="Figtree Black"/>
                <a:cs typeface="Figtree Black"/>
                <a:sym typeface="Figtree Black"/>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8" name="Google Shape;58;p13"/>
          <p:cNvSpPr txBox="1">
            <a:spLocks noGrp="1"/>
          </p:cNvSpPr>
          <p:nvPr>
            <p:ph type="title" idx="2" hasCustomPrompt="1"/>
          </p:nvPr>
        </p:nvSpPr>
        <p:spPr>
          <a:xfrm>
            <a:off x="720000" y="1763158"/>
            <a:ext cx="649200" cy="447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lt1"/>
              </a:buClr>
              <a:buSzPts val="3000"/>
              <a:buNone/>
              <a:defRPr sz="2300" b="0">
                <a:solidFill>
                  <a:schemeClr val="lt1"/>
                </a:solidFill>
                <a:latin typeface="Figtree Black"/>
                <a:ea typeface="Figtree Black"/>
                <a:cs typeface="Figtree Black"/>
                <a:sym typeface="Figtree Black"/>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sp>
        <p:nvSpPr>
          <p:cNvPr id="59" name="Google Shape;59;p13"/>
          <p:cNvSpPr txBox="1">
            <a:spLocks noGrp="1"/>
          </p:cNvSpPr>
          <p:nvPr>
            <p:ph type="title" idx="3" hasCustomPrompt="1"/>
          </p:nvPr>
        </p:nvSpPr>
        <p:spPr>
          <a:xfrm>
            <a:off x="720000" y="3196566"/>
            <a:ext cx="649200" cy="4476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lt1"/>
              </a:buClr>
              <a:buSzPts val="3000"/>
              <a:buNone/>
              <a:defRPr sz="2300" b="0">
                <a:solidFill>
                  <a:schemeClr val="lt1"/>
                </a:solidFill>
                <a:latin typeface="Figtree Black"/>
                <a:ea typeface="Figtree Black"/>
                <a:cs typeface="Figtree Black"/>
                <a:sym typeface="Figtree Black"/>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sp>
        <p:nvSpPr>
          <p:cNvPr id="60" name="Google Shape;60;p13"/>
          <p:cNvSpPr txBox="1">
            <a:spLocks noGrp="1"/>
          </p:cNvSpPr>
          <p:nvPr>
            <p:ph type="title" idx="4" hasCustomPrompt="1"/>
          </p:nvPr>
        </p:nvSpPr>
        <p:spPr>
          <a:xfrm>
            <a:off x="3385913" y="1763158"/>
            <a:ext cx="649200" cy="447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lt1"/>
              </a:buClr>
              <a:buSzPts val="3000"/>
              <a:buNone/>
              <a:defRPr sz="2300" b="0">
                <a:solidFill>
                  <a:schemeClr val="lt1"/>
                </a:solidFill>
                <a:latin typeface="Figtree Black"/>
                <a:ea typeface="Figtree Black"/>
                <a:cs typeface="Figtree Black"/>
                <a:sym typeface="Figtree Black"/>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sp>
        <p:nvSpPr>
          <p:cNvPr id="61" name="Google Shape;61;p13"/>
          <p:cNvSpPr txBox="1">
            <a:spLocks noGrp="1"/>
          </p:cNvSpPr>
          <p:nvPr>
            <p:ph type="title" idx="5" hasCustomPrompt="1"/>
          </p:nvPr>
        </p:nvSpPr>
        <p:spPr>
          <a:xfrm>
            <a:off x="3385913" y="3196566"/>
            <a:ext cx="649200" cy="4476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lt1"/>
              </a:buClr>
              <a:buSzPts val="3000"/>
              <a:buNone/>
              <a:defRPr sz="2300" b="0">
                <a:solidFill>
                  <a:schemeClr val="lt1"/>
                </a:solidFill>
                <a:latin typeface="Figtree Black"/>
                <a:ea typeface="Figtree Black"/>
                <a:cs typeface="Figtree Black"/>
                <a:sym typeface="Figtree Black"/>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sp>
        <p:nvSpPr>
          <p:cNvPr id="62" name="Google Shape;62;p13"/>
          <p:cNvSpPr txBox="1">
            <a:spLocks noGrp="1"/>
          </p:cNvSpPr>
          <p:nvPr>
            <p:ph type="title" idx="6" hasCustomPrompt="1"/>
          </p:nvPr>
        </p:nvSpPr>
        <p:spPr>
          <a:xfrm>
            <a:off x="6051825" y="1763150"/>
            <a:ext cx="646800" cy="447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lt1"/>
              </a:buClr>
              <a:buSzPts val="3000"/>
              <a:buNone/>
              <a:defRPr sz="2300" b="0">
                <a:solidFill>
                  <a:schemeClr val="lt1"/>
                </a:solidFill>
                <a:latin typeface="Figtree Black"/>
                <a:ea typeface="Figtree Black"/>
                <a:cs typeface="Figtree Black"/>
                <a:sym typeface="Figtree Black"/>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sp>
        <p:nvSpPr>
          <p:cNvPr id="63" name="Google Shape;63;p13"/>
          <p:cNvSpPr txBox="1">
            <a:spLocks noGrp="1"/>
          </p:cNvSpPr>
          <p:nvPr>
            <p:ph type="title" idx="7" hasCustomPrompt="1"/>
          </p:nvPr>
        </p:nvSpPr>
        <p:spPr>
          <a:xfrm>
            <a:off x="6051825" y="3196566"/>
            <a:ext cx="649200" cy="4476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lt1"/>
              </a:buClr>
              <a:buSzPts val="3000"/>
              <a:buNone/>
              <a:defRPr sz="2300" b="0">
                <a:solidFill>
                  <a:schemeClr val="lt1"/>
                </a:solidFill>
                <a:latin typeface="Figtree Black"/>
                <a:ea typeface="Figtree Black"/>
                <a:cs typeface="Figtree Black"/>
                <a:sym typeface="Figtree Black"/>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sp>
        <p:nvSpPr>
          <p:cNvPr id="64" name="Google Shape;64;p13"/>
          <p:cNvSpPr txBox="1">
            <a:spLocks noGrp="1"/>
          </p:cNvSpPr>
          <p:nvPr>
            <p:ph type="subTitle" idx="1"/>
          </p:nvPr>
        </p:nvSpPr>
        <p:spPr>
          <a:xfrm>
            <a:off x="720000" y="2210750"/>
            <a:ext cx="2305500" cy="73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1700">
                <a:solidFill>
                  <a:schemeClr val="dk1"/>
                </a:solidFill>
                <a:latin typeface="Figtree ExtraBold"/>
                <a:ea typeface="Figtree ExtraBold"/>
                <a:cs typeface="Figtree ExtraBold"/>
                <a:sym typeface="Figtree Extra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5" name="Google Shape;65;p13"/>
          <p:cNvSpPr txBox="1">
            <a:spLocks noGrp="1"/>
          </p:cNvSpPr>
          <p:nvPr>
            <p:ph type="subTitle" idx="8"/>
          </p:nvPr>
        </p:nvSpPr>
        <p:spPr>
          <a:xfrm>
            <a:off x="3385913" y="2210750"/>
            <a:ext cx="2305500" cy="73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1700">
                <a:solidFill>
                  <a:schemeClr val="dk1"/>
                </a:solidFill>
                <a:latin typeface="Figtree ExtraBold"/>
                <a:ea typeface="Figtree ExtraBold"/>
                <a:cs typeface="Figtree ExtraBold"/>
                <a:sym typeface="Figtree Extra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6" name="Google Shape;66;p13"/>
          <p:cNvSpPr txBox="1">
            <a:spLocks noGrp="1"/>
          </p:cNvSpPr>
          <p:nvPr>
            <p:ph type="subTitle" idx="9"/>
          </p:nvPr>
        </p:nvSpPr>
        <p:spPr>
          <a:xfrm>
            <a:off x="6051825" y="2210750"/>
            <a:ext cx="2305500" cy="73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1700">
                <a:solidFill>
                  <a:schemeClr val="dk1"/>
                </a:solidFill>
                <a:latin typeface="Figtree ExtraBold"/>
                <a:ea typeface="Figtree ExtraBold"/>
                <a:cs typeface="Figtree ExtraBold"/>
                <a:sym typeface="Figtree Extra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7" name="Google Shape;67;p13"/>
          <p:cNvSpPr txBox="1">
            <a:spLocks noGrp="1"/>
          </p:cNvSpPr>
          <p:nvPr>
            <p:ph type="subTitle" idx="13"/>
          </p:nvPr>
        </p:nvSpPr>
        <p:spPr>
          <a:xfrm>
            <a:off x="720000" y="3644125"/>
            <a:ext cx="2304300" cy="73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1700">
                <a:solidFill>
                  <a:schemeClr val="dk1"/>
                </a:solidFill>
                <a:latin typeface="Figtree ExtraBold"/>
                <a:ea typeface="Figtree ExtraBold"/>
                <a:cs typeface="Figtree ExtraBold"/>
                <a:sym typeface="Figtree Extra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8" name="Google Shape;68;p13"/>
          <p:cNvSpPr txBox="1">
            <a:spLocks noGrp="1"/>
          </p:cNvSpPr>
          <p:nvPr>
            <p:ph type="subTitle" idx="14"/>
          </p:nvPr>
        </p:nvSpPr>
        <p:spPr>
          <a:xfrm>
            <a:off x="3385913" y="3644125"/>
            <a:ext cx="2305500" cy="73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1700">
                <a:solidFill>
                  <a:schemeClr val="dk1"/>
                </a:solidFill>
                <a:latin typeface="Figtree ExtraBold"/>
                <a:ea typeface="Figtree ExtraBold"/>
                <a:cs typeface="Figtree ExtraBold"/>
                <a:sym typeface="Figtree Extra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9" name="Google Shape;69;p13"/>
          <p:cNvSpPr txBox="1">
            <a:spLocks noGrp="1"/>
          </p:cNvSpPr>
          <p:nvPr>
            <p:ph type="subTitle" idx="15"/>
          </p:nvPr>
        </p:nvSpPr>
        <p:spPr>
          <a:xfrm>
            <a:off x="6051825" y="3644125"/>
            <a:ext cx="2304300" cy="73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1700">
                <a:solidFill>
                  <a:schemeClr val="dk1"/>
                </a:solidFill>
                <a:latin typeface="Figtree ExtraBold"/>
                <a:ea typeface="Figtree ExtraBold"/>
                <a:cs typeface="Figtree ExtraBold"/>
                <a:sym typeface="Figtree ExtraBol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0" name="Google Shape;70;p13"/>
          <p:cNvSpPr/>
          <p:nvPr/>
        </p:nvSpPr>
        <p:spPr>
          <a:xfrm>
            <a:off x="462000" y="187025"/>
            <a:ext cx="258000" cy="258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solidFill>
            <a:schemeClr val="lt2"/>
          </a:solid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300"/>
              <a:buFont typeface="Figtree Black"/>
              <a:buNone/>
              <a:defRPr sz="2300">
                <a:solidFill>
                  <a:schemeClr val="dk1"/>
                </a:solidFill>
                <a:latin typeface="Figtree Black"/>
                <a:ea typeface="Figtree Black"/>
                <a:cs typeface="Figtree Black"/>
                <a:sym typeface="Figtree Black"/>
              </a:defRPr>
            </a:lvl1pPr>
            <a:lvl2pPr lvl="1"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2pPr>
            <a:lvl3pPr lvl="2"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3pPr>
            <a:lvl4pPr lvl="3"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4pPr>
            <a:lvl5pPr lvl="4"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5pPr>
            <a:lvl6pPr lvl="5"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6pPr>
            <a:lvl7pPr lvl="6"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7pPr>
            <a:lvl8pPr lvl="7"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8pPr>
            <a:lvl9pPr lvl="8" rtl="0">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1pPr>
            <a:lvl2pPr marL="914400" lvl="1"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2pPr>
            <a:lvl3pPr marL="1371600" lvl="2"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3pPr>
            <a:lvl4pPr marL="1828800" lvl="3"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4pPr>
            <a:lvl5pPr marL="2286000" lvl="4"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5pPr>
            <a:lvl6pPr marL="2743200" lvl="5"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6pPr>
            <a:lvl7pPr marL="3200400" lvl="6"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7pPr>
            <a:lvl8pPr marL="3657600" lvl="7"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8pPr>
            <a:lvl9pPr marL="4114800" lvl="8"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5" r:id="rId5"/>
    <p:sldLayoutId id="2147483656" r:id="rId6"/>
    <p:sldLayoutId id="2147483657" r:id="rId7"/>
    <p:sldLayoutId id="2147483658" r:id="rId8"/>
    <p:sldLayoutId id="2147483659" r:id="rId9"/>
    <p:sldLayoutId id="2147483662" r:id="rId10"/>
    <p:sldLayoutId id="2147483663" r:id="rId11"/>
    <p:sldLayoutId id="2147483667" r:id="rId12"/>
    <p:sldLayoutId id="2147483669" r:id="rId13"/>
    <p:sldLayoutId id="2147483670"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3.jp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9"/>
        <p:cNvGrpSpPr/>
        <p:nvPr/>
      </p:nvGrpSpPr>
      <p:grpSpPr>
        <a:xfrm>
          <a:off x="0" y="0"/>
          <a:ext cx="0" cy="0"/>
          <a:chOff x="0" y="0"/>
          <a:chExt cx="0" cy="0"/>
        </a:xfrm>
      </p:grpSpPr>
      <p:sp>
        <p:nvSpPr>
          <p:cNvPr id="150" name="Google Shape;150;p28"/>
          <p:cNvSpPr txBox="1">
            <a:spLocks noGrp="1"/>
          </p:cNvSpPr>
          <p:nvPr>
            <p:ph type="ctrTitle"/>
          </p:nvPr>
        </p:nvSpPr>
        <p:spPr>
          <a:xfrm>
            <a:off x="1396950" y="1105376"/>
            <a:ext cx="7518450" cy="2293144"/>
          </a:xfrm>
          <a:prstGeom prst="rect">
            <a:avLst/>
          </a:prstGeom>
        </p:spPr>
        <p:txBody>
          <a:bodyPr spcFirstLastPara="1" wrap="square" lIns="91425" tIns="91425" rIns="91425" bIns="91425" anchor="ctr" anchorCtr="0">
            <a:noAutofit/>
          </a:bodyPr>
          <a:lstStyle/>
          <a:p>
            <a:pPr fontAlgn="base"/>
            <a:r>
              <a:rPr lang="en" dirty="0">
                <a:latin typeface="+mn-lt"/>
              </a:rPr>
              <a:t>Analysis of </a:t>
            </a:r>
            <a:r>
              <a:rPr lang="en-AU" b="1" dirty="0">
                <a:solidFill>
                  <a:schemeClr val="accent5"/>
                </a:solidFill>
                <a:latin typeface="+mn-lt"/>
              </a:rPr>
              <a:t>Kickstarter Projects</a:t>
            </a:r>
          </a:p>
        </p:txBody>
      </p:sp>
      <p:sp>
        <p:nvSpPr>
          <p:cNvPr id="151" name="Google Shape;151;p28"/>
          <p:cNvSpPr txBox="1">
            <a:spLocks noGrp="1"/>
          </p:cNvSpPr>
          <p:nvPr>
            <p:ph type="subTitle" idx="1"/>
          </p:nvPr>
        </p:nvSpPr>
        <p:spPr>
          <a:xfrm>
            <a:off x="0" y="3970020"/>
            <a:ext cx="6350100" cy="952500"/>
          </a:xfrm>
          <a:prstGeom prst="rect">
            <a:avLst/>
          </a:prstGeom>
        </p:spPr>
        <p:txBody>
          <a:bodyPr spcFirstLastPara="1" wrap="square" lIns="91425" tIns="91425" rIns="91425" bIns="91425" anchor="t" anchorCtr="0">
            <a:noAutofit/>
          </a:bodyPr>
          <a:lstStyle/>
          <a:p>
            <a:pPr marL="0" lvl="0" indent="0"/>
            <a:r>
              <a:rPr lang="en-AU" dirty="0" err="1"/>
              <a:t>Fahim</a:t>
            </a:r>
            <a:r>
              <a:rPr lang="en-AU" dirty="0"/>
              <a:t> </a:t>
            </a:r>
            <a:r>
              <a:rPr lang="en-AU" dirty="0" err="1"/>
              <a:t>Istiak</a:t>
            </a:r>
            <a:r>
              <a:rPr lang="en-AU" dirty="0"/>
              <a:t> - 2407699 </a:t>
            </a:r>
          </a:p>
          <a:p>
            <a:pPr marL="0" lvl="0" indent="0"/>
            <a:r>
              <a:rPr lang="en-AU" dirty="0"/>
              <a:t>Mohammad </a:t>
            </a:r>
            <a:r>
              <a:rPr lang="en-AU" dirty="0" err="1"/>
              <a:t>Rakibur</a:t>
            </a:r>
            <a:r>
              <a:rPr lang="en-AU" dirty="0"/>
              <a:t> Rahman - 2410695</a:t>
            </a:r>
          </a:p>
          <a:p>
            <a:pPr marL="0" lvl="0" indent="0"/>
            <a:r>
              <a:rPr lang="en-AU" dirty="0" err="1"/>
              <a:t>Mazidul</a:t>
            </a:r>
            <a:r>
              <a:rPr lang="en-AU" dirty="0"/>
              <a:t> Islam - 2503039</a:t>
            </a:r>
            <a:endParaRPr dirty="0"/>
          </a:p>
        </p:txBody>
      </p:sp>
      <p:sp>
        <p:nvSpPr>
          <p:cNvPr id="152" name="Google Shape;152;p28"/>
          <p:cNvSpPr/>
          <p:nvPr/>
        </p:nvSpPr>
        <p:spPr>
          <a:xfrm>
            <a:off x="1052550" y="1105375"/>
            <a:ext cx="344400" cy="344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5" name="Google Shape;205;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US" b="1" dirty="0">
                <a:latin typeface="+mj-lt"/>
              </a:rPr>
              <a:t>Exploratory Data Analysis</a:t>
            </a:r>
            <a:endParaRPr lang="en-US" dirty="0">
              <a:latin typeface="+mj-lt"/>
            </a:endParaRPr>
          </a:p>
        </p:txBody>
      </p:sp>
      <p:graphicFrame>
        <p:nvGraphicFramePr>
          <p:cNvPr id="9" name="Table 8">
            <a:extLst>
              <a:ext uri="{FF2B5EF4-FFF2-40B4-BE49-F238E27FC236}">
                <a16:creationId xmlns:a16="http://schemas.microsoft.com/office/drawing/2014/main" id="{AA5E5F5D-04A2-451E-C772-94BC8731CECF}"/>
              </a:ext>
            </a:extLst>
          </p:cNvPr>
          <p:cNvGraphicFramePr>
            <a:graphicFrameLocks noGrp="1"/>
          </p:cNvGraphicFramePr>
          <p:nvPr>
            <p:extLst>
              <p:ext uri="{D42A27DB-BD31-4B8C-83A1-F6EECF244321}">
                <p14:modId xmlns:p14="http://schemas.microsoft.com/office/powerpoint/2010/main" val="2756341730"/>
              </p:ext>
            </p:extLst>
          </p:nvPr>
        </p:nvGraphicFramePr>
        <p:xfrm>
          <a:off x="2079965" y="1322160"/>
          <a:ext cx="4984070" cy="3108960"/>
        </p:xfrm>
        <a:graphic>
          <a:graphicData uri="http://schemas.openxmlformats.org/drawingml/2006/table">
            <a:tbl>
              <a:tblPr/>
              <a:tblGrid>
                <a:gridCol w="2492035">
                  <a:extLst>
                    <a:ext uri="{9D8B030D-6E8A-4147-A177-3AD203B41FA5}">
                      <a16:colId xmlns:a16="http://schemas.microsoft.com/office/drawing/2014/main" val="1727056666"/>
                    </a:ext>
                  </a:extLst>
                </a:gridCol>
                <a:gridCol w="2492035">
                  <a:extLst>
                    <a:ext uri="{9D8B030D-6E8A-4147-A177-3AD203B41FA5}">
                      <a16:colId xmlns:a16="http://schemas.microsoft.com/office/drawing/2014/main" val="4017221891"/>
                    </a:ext>
                  </a:extLst>
                </a:gridCol>
              </a:tblGrid>
              <a:tr h="313040">
                <a:tc>
                  <a:txBody>
                    <a:bodyPr/>
                    <a:lstStyle/>
                    <a:p>
                      <a:pPr algn="ctr"/>
                      <a:r>
                        <a:rPr lang="en-GB" sz="1400" b="1"/>
                        <a:t>Variable</a:t>
                      </a:r>
                      <a:endParaRPr lang="en-GB"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b="1" dirty="0"/>
                        <a:t>Mean, SD</a:t>
                      </a:r>
                      <a:br>
                        <a:rPr lang="en-GB" sz="1400" b="1" dirty="0"/>
                      </a:br>
                      <a:r>
                        <a:rPr lang="en-GB" sz="1400" b="1" dirty="0"/>
                        <a:t>Min-Max</a:t>
                      </a:r>
                      <a:endParaRPr lang="en-GB"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67940471"/>
                  </a:ext>
                </a:extLst>
              </a:tr>
              <a:tr h="313040">
                <a:tc>
                  <a:txBody>
                    <a:bodyPr/>
                    <a:lstStyle/>
                    <a:p>
                      <a:r>
                        <a:rPr lang="en-GB" sz="1400" b="1"/>
                        <a:t>Days Allotted</a:t>
                      </a:r>
                      <a:endParaRPr lang="en-GB"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dirty="0"/>
                        <a:t>33.42, 12.88 </a:t>
                      </a:r>
                      <a:br>
                        <a:rPr lang="en-GB" sz="1400" dirty="0"/>
                      </a:br>
                      <a:r>
                        <a:rPr lang="en-GB" sz="1400" dirty="0"/>
                        <a:t>1 – 92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862706"/>
                  </a:ext>
                </a:extLst>
              </a:tr>
              <a:tr h="313040">
                <a:tc>
                  <a:txBody>
                    <a:bodyPr/>
                    <a:lstStyle/>
                    <a:p>
                      <a:r>
                        <a:rPr lang="en-GB" sz="1400" b="1"/>
                        <a:t>Fundraising Goal (USD)</a:t>
                      </a:r>
                      <a:endParaRPr lang="en-GB"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dirty="0"/>
                        <a:t>5,871.67, 6,104.14 </a:t>
                      </a:r>
                      <a:br>
                        <a:rPr lang="en-GB" sz="1400" dirty="0"/>
                      </a:br>
                      <a:r>
                        <a:rPr lang="en-GB" sz="1400" dirty="0"/>
                        <a:t>1.00 – 27,000.00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67877127"/>
                  </a:ext>
                </a:extLst>
              </a:tr>
              <a:tr h="313040">
                <a:tc>
                  <a:txBody>
                    <a:bodyPr/>
                    <a:lstStyle/>
                    <a:p>
                      <a:r>
                        <a:rPr lang="en-GB" sz="1400" b="1"/>
                        <a:t>Fundraising Pledged (USD)</a:t>
                      </a:r>
                      <a:endParaRPr lang="en-GB"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dirty="0"/>
                        <a:t>2,340.04, 3,956.52 </a:t>
                      </a:r>
                      <a:br>
                        <a:rPr lang="en-GB" sz="1400" dirty="0"/>
                      </a:br>
                      <a:r>
                        <a:rPr lang="en-GB" sz="1400" dirty="0"/>
                        <a:t>0 – 206,751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3675922"/>
                  </a:ext>
                </a:extLst>
              </a:tr>
              <a:tr h="313040">
                <a:tc>
                  <a:txBody>
                    <a:bodyPr/>
                    <a:lstStyle/>
                    <a:p>
                      <a:r>
                        <a:rPr lang="en-GB" sz="1400" b="1"/>
                        <a:t>Completion Percentage (%)</a:t>
                      </a:r>
                      <a:endParaRPr lang="en-GB"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dirty="0"/>
                        <a:t>184.15, 6,403.14 </a:t>
                      </a:r>
                      <a:br>
                        <a:rPr lang="en-GB" sz="1400" dirty="0"/>
                      </a:br>
                      <a:r>
                        <a:rPr lang="en-GB" sz="1400" dirty="0"/>
                        <a:t>0 – 1,506,600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8571670"/>
                  </a:ext>
                </a:extLst>
              </a:tr>
              <a:tr h="313040">
                <a:tc>
                  <a:txBody>
                    <a:bodyPr/>
                    <a:lstStyle/>
                    <a:p>
                      <a:r>
                        <a:rPr lang="en-GB" sz="1400" b="1"/>
                        <a:t>Number of Backers</a:t>
                      </a:r>
                      <a:endParaRPr lang="en-GB"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1400" dirty="0"/>
                        <a:t>29.87, 33.81 </a:t>
                      </a:r>
                      <a:br>
                        <a:rPr lang="en-GB" sz="1400" dirty="0"/>
                      </a:br>
                      <a:r>
                        <a:rPr lang="en-GB" sz="1400" dirty="0"/>
                        <a:t>1 – 140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14035365"/>
                  </a:ext>
                </a:extLst>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3">
          <a:extLst>
            <a:ext uri="{FF2B5EF4-FFF2-40B4-BE49-F238E27FC236}">
              <a16:creationId xmlns:a16="http://schemas.microsoft.com/office/drawing/2014/main" id="{C0DD8701-4A6C-9072-76D7-35E40A0F5CDD}"/>
            </a:ext>
          </a:extLst>
        </p:cNvPr>
        <p:cNvGrpSpPr/>
        <p:nvPr/>
      </p:nvGrpSpPr>
      <p:grpSpPr>
        <a:xfrm>
          <a:off x="0" y="0"/>
          <a:ext cx="0" cy="0"/>
          <a:chOff x="0" y="0"/>
          <a:chExt cx="0" cy="0"/>
        </a:xfrm>
      </p:grpSpPr>
      <p:sp>
        <p:nvSpPr>
          <p:cNvPr id="204" name="Google Shape;204;p33">
            <a:extLst>
              <a:ext uri="{FF2B5EF4-FFF2-40B4-BE49-F238E27FC236}">
                <a16:creationId xmlns:a16="http://schemas.microsoft.com/office/drawing/2014/main" id="{50AE1EB0-CEA4-3CA3-E7EF-BFD204A06699}"/>
              </a:ext>
            </a:extLst>
          </p:cNvPr>
          <p:cNvSpPr txBox="1">
            <a:spLocks noGrp="1"/>
          </p:cNvSpPr>
          <p:nvPr>
            <p:ph type="subTitle" idx="4"/>
          </p:nvPr>
        </p:nvSpPr>
        <p:spPr>
          <a:xfrm>
            <a:off x="4983480" y="1598841"/>
            <a:ext cx="3826590" cy="456198"/>
          </a:xfrm>
          <a:prstGeom prst="rect">
            <a:avLst/>
          </a:prstGeom>
        </p:spPr>
        <p:txBody>
          <a:bodyPr spcFirstLastPara="1" wrap="square" lIns="91425" tIns="91425" rIns="91425" bIns="91425" anchor="b" anchorCtr="0">
            <a:noAutofit/>
          </a:bodyPr>
          <a:lstStyle/>
          <a:p>
            <a:pPr>
              <a:buFont typeface="Arial" panose="020B0604020202020204" pitchFamily="34" charset="0"/>
              <a:buChar char="•"/>
            </a:pPr>
            <a:r>
              <a:rPr lang="en-AU" sz="1600" b="1" dirty="0">
                <a:latin typeface="+mj-lt"/>
              </a:rPr>
              <a:t>125,669</a:t>
            </a:r>
            <a:r>
              <a:rPr lang="en-AU" sz="1600" dirty="0">
                <a:latin typeface="+mj-lt"/>
              </a:rPr>
              <a:t> </a:t>
            </a:r>
            <a:r>
              <a:rPr lang="en-AU" sz="1600" b="1" dirty="0">
                <a:latin typeface="+mj-lt"/>
              </a:rPr>
              <a:t>failed</a:t>
            </a:r>
            <a:r>
              <a:rPr lang="en-AU" sz="1600" dirty="0">
                <a:latin typeface="+mj-lt"/>
              </a:rPr>
              <a:t> projects</a:t>
            </a:r>
          </a:p>
        </p:txBody>
      </p:sp>
      <p:sp>
        <p:nvSpPr>
          <p:cNvPr id="205" name="Google Shape;205;p33">
            <a:extLst>
              <a:ext uri="{FF2B5EF4-FFF2-40B4-BE49-F238E27FC236}">
                <a16:creationId xmlns:a16="http://schemas.microsoft.com/office/drawing/2014/main" id="{F46110F1-2272-9D58-CDF2-4C3FB95CD322}"/>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US" b="1" dirty="0">
                <a:latin typeface="+mj-lt"/>
              </a:rPr>
              <a:t>Success Rate (Failed vs Successful Projects)</a:t>
            </a:r>
            <a:endParaRPr lang="en-US" dirty="0">
              <a:latin typeface="+mj-lt"/>
            </a:endParaRPr>
          </a:p>
        </p:txBody>
      </p:sp>
      <p:sp>
        <p:nvSpPr>
          <p:cNvPr id="206" name="Google Shape;206;p33">
            <a:extLst>
              <a:ext uri="{FF2B5EF4-FFF2-40B4-BE49-F238E27FC236}">
                <a16:creationId xmlns:a16="http://schemas.microsoft.com/office/drawing/2014/main" id="{F4F3AB06-4ABD-A265-7A59-029A1DB98DDB}"/>
              </a:ext>
            </a:extLst>
          </p:cNvPr>
          <p:cNvSpPr txBox="1">
            <a:spLocks noGrp="1"/>
          </p:cNvSpPr>
          <p:nvPr>
            <p:ph type="subTitle" idx="1"/>
          </p:nvPr>
        </p:nvSpPr>
        <p:spPr>
          <a:xfrm>
            <a:off x="4983480" y="2824218"/>
            <a:ext cx="4008120" cy="1298830"/>
          </a:xfrm>
          <a:prstGeom prst="rect">
            <a:avLst/>
          </a:prstGeom>
        </p:spPr>
        <p:txBody>
          <a:bodyPr spcFirstLastPara="1" wrap="square" lIns="91425" tIns="91425" rIns="91425" bIns="91425" anchor="t" anchorCtr="0">
            <a:noAutofit/>
          </a:bodyPr>
          <a:lstStyle/>
          <a:p>
            <a:pPr marL="152400" indent="0"/>
            <a:r>
              <a:rPr lang="en-US" sz="1600" dirty="0">
                <a:latin typeface="Arial" panose="020B0604020202020204" pitchFamily="34" charset="0"/>
                <a:cs typeface="Arial" panose="020B0604020202020204" pitchFamily="34" charset="0"/>
              </a:rPr>
              <a:t>The number of </a:t>
            </a:r>
            <a:r>
              <a:rPr lang="en-US" sz="1600" b="1" dirty="0">
                <a:latin typeface="Arial" panose="020B0604020202020204" pitchFamily="34" charset="0"/>
                <a:cs typeface="Arial" panose="020B0604020202020204" pitchFamily="34" charset="0"/>
              </a:rPr>
              <a:t>failed</a:t>
            </a:r>
            <a:r>
              <a:rPr lang="en-US" sz="1600" dirty="0">
                <a:latin typeface="Arial" panose="020B0604020202020204" pitchFamily="34" charset="0"/>
                <a:cs typeface="Arial" panose="020B0604020202020204" pitchFamily="34" charset="0"/>
              </a:rPr>
              <a:t> projects is significantly higher than the </a:t>
            </a:r>
            <a:r>
              <a:rPr lang="en-US" sz="1600" b="1" dirty="0">
                <a:latin typeface="Arial" panose="020B0604020202020204" pitchFamily="34" charset="0"/>
                <a:cs typeface="Arial" panose="020B0604020202020204" pitchFamily="34" charset="0"/>
              </a:rPr>
              <a:t>successful</a:t>
            </a:r>
            <a:r>
              <a:rPr lang="en-US" sz="1600">
                <a:latin typeface="Arial" panose="020B0604020202020204" pitchFamily="34" charset="0"/>
                <a:cs typeface="Arial" panose="020B0604020202020204" pitchFamily="34" charset="0"/>
              </a:rPr>
              <a:t> </a:t>
            </a:r>
            <a:r>
              <a:rPr lang="en-US" sz="1600" smtClean="0">
                <a:latin typeface="Arial" panose="020B0604020202020204" pitchFamily="34" charset="0"/>
                <a:cs typeface="Arial" panose="020B0604020202020204" pitchFamily="34" charset="0"/>
              </a:rPr>
              <a:t>ones</a:t>
            </a:r>
            <a:r>
              <a:rPr lang="en-US" sz="1600" dirty="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144580A0-4252-B028-05FB-8D4775B2D4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000" y="1294042"/>
            <a:ext cx="4118700" cy="2829006"/>
          </a:xfrm>
          <a:prstGeom prst="rect">
            <a:avLst/>
          </a:prstGeom>
        </p:spPr>
      </p:pic>
      <p:sp>
        <p:nvSpPr>
          <p:cNvPr id="25" name="Google Shape;204;p33">
            <a:extLst>
              <a:ext uri="{FF2B5EF4-FFF2-40B4-BE49-F238E27FC236}">
                <a16:creationId xmlns:a16="http://schemas.microsoft.com/office/drawing/2014/main" id="{7E8DBAB9-14C3-CC3B-48CF-5D2F8BA4F87E}"/>
              </a:ext>
            </a:extLst>
          </p:cNvPr>
          <p:cNvSpPr txBox="1">
            <a:spLocks noGrp="1"/>
          </p:cNvSpPr>
          <p:nvPr>
            <p:ph type="subTitle" idx="4"/>
          </p:nvPr>
        </p:nvSpPr>
        <p:spPr>
          <a:xfrm>
            <a:off x="4983480" y="2123586"/>
            <a:ext cx="3886200" cy="456198"/>
          </a:xfrm>
          <a:prstGeom prst="rect">
            <a:avLst/>
          </a:prstGeom>
        </p:spPr>
        <p:txBody>
          <a:bodyPr spcFirstLastPara="1" wrap="square" lIns="91425" tIns="91425" rIns="91425" bIns="91425" anchor="b" anchorCtr="0">
            <a:noAutofit/>
          </a:bodyPr>
          <a:lstStyle/>
          <a:p>
            <a:pPr>
              <a:buFont typeface="Arial" panose="020B0604020202020204" pitchFamily="34" charset="0"/>
              <a:buChar char="•"/>
            </a:pPr>
            <a:r>
              <a:rPr lang="en-AU" sz="1600" b="1" dirty="0">
                <a:latin typeface="+mj-lt"/>
              </a:rPr>
              <a:t>93,383</a:t>
            </a:r>
            <a:r>
              <a:rPr lang="en-AU" sz="1600" dirty="0">
                <a:latin typeface="+mj-lt"/>
              </a:rPr>
              <a:t> </a:t>
            </a:r>
            <a:r>
              <a:rPr lang="en-AU" sz="1600" b="1" dirty="0">
                <a:latin typeface="+mj-lt"/>
              </a:rPr>
              <a:t>successful</a:t>
            </a:r>
            <a:r>
              <a:rPr lang="en-AU" sz="1600" dirty="0">
                <a:latin typeface="+mj-lt"/>
              </a:rPr>
              <a:t> projects</a:t>
            </a:r>
          </a:p>
        </p:txBody>
      </p:sp>
    </p:spTree>
    <p:extLst>
      <p:ext uri="{BB962C8B-B14F-4D97-AF65-F5344CB8AC3E}">
        <p14:creationId xmlns:p14="http://schemas.microsoft.com/office/powerpoint/2010/main" val="42726051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3"/>
          <p:cNvSpPr txBox="1">
            <a:spLocks noGrp="1"/>
          </p:cNvSpPr>
          <p:nvPr>
            <p:ph type="subTitle" idx="4"/>
          </p:nvPr>
        </p:nvSpPr>
        <p:spPr>
          <a:xfrm>
            <a:off x="5089430" y="2270759"/>
            <a:ext cx="4054569" cy="822961"/>
          </a:xfrm>
          <a:prstGeom prst="rect">
            <a:avLst/>
          </a:prstGeom>
        </p:spPr>
        <p:txBody>
          <a:bodyPr spcFirstLastPara="1" wrap="square" lIns="91425" tIns="91425" rIns="91425" bIns="91425" anchor="b" anchorCtr="0">
            <a:noAutofit/>
          </a:bodyPr>
          <a:lstStyle/>
          <a:p>
            <a:pPr marL="438150" indent="-285750">
              <a:buFont typeface="Arial" panose="020B0604020202020204" pitchFamily="34" charset="0"/>
              <a:buChar char="•"/>
            </a:pPr>
            <a:r>
              <a:rPr lang="en-US" sz="1600" dirty="0">
                <a:latin typeface="+mj-lt"/>
              </a:rPr>
              <a:t>The </a:t>
            </a:r>
            <a:r>
              <a:rPr lang="en-US" sz="1600" b="1" dirty="0">
                <a:latin typeface="+mj-lt"/>
              </a:rPr>
              <a:t>correlation</a:t>
            </a:r>
            <a:r>
              <a:rPr lang="en-US" sz="1600" dirty="0">
                <a:latin typeface="+mj-lt"/>
              </a:rPr>
              <a:t>  is </a:t>
            </a:r>
            <a:r>
              <a:rPr lang="en-US" sz="1600" b="1" dirty="0">
                <a:latin typeface="+mj-lt"/>
              </a:rPr>
              <a:t> 0.02</a:t>
            </a:r>
            <a:r>
              <a:rPr lang="en-US" sz="1600" dirty="0">
                <a:latin typeface="+mj-lt"/>
              </a:rPr>
              <a:t>, indicating a very weak negative correlation.</a:t>
            </a:r>
            <a:endParaRPr lang="en-AU" sz="1600" dirty="0">
              <a:latin typeface="+mj-lt"/>
            </a:endParaRPr>
          </a:p>
        </p:txBody>
      </p:sp>
      <p:sp>
        <p:nvSpPr>
          <p:cNvPr id="205" name="Google Shape;205;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US" b="1" dirty="0">
                <a:latin typeface="+mj-lt"/>
              </a:rPr>
              <a:t>Fundraising Goal vs Completion Percentage</a:t>
            </a:r>
            <a:endParaRPr lang="en-US" dirty="0">
              <a:latin typeface="+mj-l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081" y="1516380"/>
            <a:ext cx="4872350" cy="3025140"/>
          </a:xfrm>
          <a:prstGeom prst="rect">
            <a:avLst/>
          </a:prstGeom>
        </p:spPr>
      </p:pic>
    </p:spTree>
    <p:extLst>
      <p:ext uri="{BB962C8B-B14F-4D97-AF65-F5344CB8AC3E}">
        <p14:creationId xmlns:p14="http://schemas.microsoft.com/office/powerpoint/2010/main" val="1027341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3"/>
          <p:cNvSpPr txBox="1">
            <a:spLocks noGrp="1"/>
          </p:cNvSpPr>
          <p:nvPr>
            <p:ph type="subTitle" idx="4"/>
          </p:nvPr>
        </p:nvSpPr>
        <p:spPr>
          <a:xfrm>
            <a:off x="5440680" y="1415324"/>
            <a:ext cx="3703320" cy="1133384"/>
          </a:xfrm>
          <a:prstGeom prst="rect">
            <a:avLst/>
          </a:prstGeom>
        </p:spPr>
        <p:txBody>
          <a:bodyPr spcFirstLastPara="1" wrap="square" lIns="91425" tIns="91425" rIns="91425" bIns="91425" anchor="b" anchorCtr="0">
            <a:noAutofit/>
          </a:bodyPr>
          <a:lstStyle/>
          <a:p>
            <a:r>
              <a:rPr lang="en-AU" b="1" dirty="0">
                <a:latin typeface="+mj-lt"/>
              </a:rPr>
              <a:t>Key Observations:</a:t>
            </a:r>
          </a:p>
          <a:p>
            <a:pPr marL="323850" indent="-171450">
              <a:buFont typeface="Arial" panose="020B0604020202020204" pitchFamily="34" charset="0"/>
              <a:buChar char="•"/>
            </a:pPr>
            <a:r>
              <a:rPr lang="en-US" sz="1200" b="1" dirty="0">
                <a:latin typeface="+mj-lt"/>
              </a:rPr>
              <a:t>Concentration of Projects with Low backers</a:t>
            </a:r>
          </a:p>
          <a:p>
            <a:pPr marL="323850" indent="-171450">
              <a:buFont typeface="Arial" panose="020B0604020202020204" pitchFamily="34" charset="0"/>
              <a:buChar char="•"/>
            </a:pPr>
            <a:r>
              <a:rPr lang="en-AU" sz="1200" b="1" dirty="0">
                <a:latin typeface="+mj-lt"/>
              </a:rPr>
              <a:t>Exponential Decline</a:t>
            </a:r>
            <a:endParaRPr lang="en-AU" sz="1200" dirty="0">
              <a:latin typeface="+mj-lt"/>
            </a:endParaRPr>
          </a:p>
          <a:p>
            <a:pPr marL="323850" indent="-171450">
              <a:buFont typeface="Arial" panose="020B0604020202020204" pitchFamily="34" charset="0"/>
              <a:buChar char="•"/>
            </a:pPr>
            <a:r>
              <a:rPr lang="en-AU" sz="1200" b="1" dirty="0">
                <a:latin typeface="+mj-lt"/>
              </a:rPr>
              <a:t>Highly Skewed Distribution</a:t>
            </a:r>
            <a:endParaRPr lang="en-AU" sz="1200" dirty="0">
              <a:latin typeface="+mj-lt"/>
            </a:endParaRPr>
          </a:p>
          <a:p>
            <a:pPr marL="323850" indent="-171450">
              <a:buFont typeface="Arial" panose="020B0604020202020204" pitchFamily="34" charset="0"/>
              <a:buChar char="•"/>
            </a:pPr>
            <a:r>
              <a:rPr lang="en-AU" sz="1200" b="1" dirty="0">
                <a:latin typeface="+mj-lt"/>
              </a:rPr>
              <a:t>Long Tail</a:t>
            </a:r>
            <a:endParaRPr lang="en-AU" sz="1200" dirty="0">
              <a:latin typeface="+mj-lt"/>
            </a:endParaRPr>
          </a:p>
        </p:txBody>
      </p:sp>
      <p:sp>
        <p:nvSpPr>
          <p:cNvPr id="205" name="Google Shape;205;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US" b="1" dirty="0">
                <a:latin typeface="+mj-lt"/>
              </a:rPr>
              <a:t>Distribution of Backer Counts</a:t>
            </a:r>
            <a:endParaRPr lang="en-US" dirty="0">
              <a:latin typeface="+mj-lt"/>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979" y="1415324"/>
            <a:ext cx="5249701" cy="3083856"/>
          </a:xfrm>
          <a:prstGeom prst="rect">
            <a:avLst/>
          </a:prstGeom>
        </p:spPr>
      </p:pic>
      <p:sp>
        <p:nvSpPr>
          <p:cNvPr id="6" name="Google Shape;204;p33"/>
          <p:cNvSpPr txBox="1">
            <a:spLocks noGrp="1"/>
          </p:cNvSpPr>
          <p:nvPr>
            <p:ph type="subTitle" idx="4"/>
          </p:nvPr>
        </p:nvSpPr>
        <p:spPr>
          <a:xfrm>
            <a:off x="5440680" y="2548708"/>
            <a:ext cx="3703320" cy="1199720"/>
          </a:xfrm>
          <a:prstGeom prst="rect">
            <a:avLst/>
          </a:prstGeom>
        </p:spPr>
        <p:txBody>
          <a:bodyPr spcFirstLastPara="1" wrap="square" lIns="91425" tIns="91425" rIns="91425" bIns="91425" anchor="b" anchorCtr="0">
            <a:noAutofit/>
          </a:bodyPr>
          <a:lstStyle/>
          <a:p>
            <a:pPr marL="152400" indent="0"/>
            <a:r>
              <a:rPr lang="en-AU" b="1" dirty="0">
                <a:latin typeface="+mj-lt"/>
              </a:rPr>
              <a:t>Possible Insights</a:t>
            </a:r>
            <a:r>
              <a:rPr lang="en-AU" dirty="0">
                <a:latin typeface="+mj-lt"/>
              </a:rPr>
              <a:t>:</a:t>
            </a:r>
          </a:p>
          <a:p>
            <a:pPr marL="323850" indent="-171450">
              <a:buFont typeface="Arial" panose="020B0604020202020204" pitchFamily="34" charset="0"/>
              <a:buChar char="•"/>
            </a:pPr>
            <a:r>
              <a:rPr lang="en-US" sz="1200" b="1" dirty="0">
                <a:latin typeface="+mj-lt"/>
              </a:rPr>
              <a:t>Backer Count as a Success Indicator</a:t>
            </a:r>
          </a:p>
          <a:p>
            <a:pPr marL="323850" indent="-171450">
              <a:buFont typeface="Arial" panose="020B0604020202020204" pitchFamily="34" charset="0"/>
              <a:buChar char="•"/>
            </a:pPr>
            <a:r>
              <a:rPr lang="en-AU" sz="1200" b="1" dirty="0">
                <a:latin typeface="+mj-lt"/>
              </a:rPr>
              <a:t>Focus on Smaller Backer Project</a:t>
            </a:r>
            <a:endParaRPr lang="en-AU" sz="1200" dirty="0">
              <a:latin typeface="+mj-lt"/>
            </a:endParaRPr>
          </a:p>
          <a:p>
            <a:pPr marL="323850" indent="-171450">
              <a:buFont typeface="Arial" panose="020B0604020202020204" pitchFamily="34" charset="0"/>
              <a:buChar char="•"/>
            </a:pPr>
            <a:r>
              <a:rPr lang="en-AU" sz="1200" b="1" dirty="0">
                <a:latin typeface="+mj-lt"/>
              </a:rPr>
              <a:t>Outliers</a:t>
            </a:r>
            <a:endParaRPr lang="en-AU" sz="1200" dirty="0">
              <a:latin typeface="+mj-lt"/>
            </a:endParaRPr>
          </a:p>
          <a:p>
            <a:endParaRPr lang="en-AU" sz="1200" dirty="0"/>
          </a:p>
        </p:txBody>
      </p:sp>
      <p:sp>
        <p:nvSpPr>
          <p:cNvPr id="7" name="Google Shape;204;p33"/>
          <p:cNvSpPr txBox="1">
            <a:spLocks noGrp="1"/>
          </p:cNvSpPr>
          <p:nvPr>
            <p:ph type="subTitle" idx="4"/>
          </p:nvPr>
        </p:nvSpPr>
        <p:spPr>
          <a:xfrm>
            <a:off x="5440680" y="3618174"/>
            <a:ext cx="3703320" cy="837588"/>
          </a:xfrm>
          <a:prstGeom prst="rect">
            <a:avLst/>
          </a:prstGeom>
        </p:spPr>
        <p:txBody>
          <a:bodyPr spcFirstLastPara="1" wrap="square" lIns="91425" tIns="91425" rIns="91425" bIns="91425" anchor="b" anchorCtr="0">
            <a:noAutofit/>
          </a:bodyPr>
          <a:lstStyle/>
          <a:p>
            <a:pPr marL="152400" indent="0"/>
            <a:r>
              <a:rPr lang="en-AU" b="1" dirty="0"/>
              <a:t>Recommendations</a:t>
            </a:r>
            <a:r>
              <a:rPr lang="en-AU" dirty="0"/>
              <a:t>:</a:t>
            </a:r>
            <a:endParaRPr lang="en-AU" dirty="0">
              <a:latin typeface="+mj-lt"/>
            </a:endParaRPr>
          </a:p>
          <a:p>
            <a:pPr marL="323850" indent="-171450">
              <a:buFont typeface="Arial" panose="020B0604020202020204" pitchFamily="34" charset="0"/>
              <a:buChar char="•"/>
            </a:pPr>
            <a:r>
              <a:rPr lang="en-AU" sz="1200" b="1" dirty="0">
                <a:latin typeface="+mj-lt"/>
              </a:rPr>
              <a:t>Targeting Small Backer Projects</a:t>
            </a:r>
            <a:endParaRPr lang="en-AU" sz="1200" dirty="0">
              <a:latin typeface="+mj-lt"/>
            </a:endParaRPr>
          </a:p>
          <a:p>
            <a:pPr marL="323850" indent="-171450">
              <a:buFont typeface="Arial" panose="020B0604020202020204" pitchFamily="34" charset="0"/>
              <a:buChar char="•"/>
            </a:pPr>
            <a:r>
              <a:rPr lang="en-AU" sz="1200" b="1" dirty="0" err="1">
                <a:latin typeface="+mj-lt"/>
              </a:rPr>
              <a:t>Analyzing</a:t>
            </a:r>
            <a:r>
              <a:rPr lang="en-AU" sz="1200" b="1" dirty="0">
                <a:latin typeface="+mj-lt"/>
              </a:rPr>
              <a:t> High Backer Projects</a:t>
            </a:r>
            <a:endParaRPr lang="en-AU" sz="1200" dirty="0">
              <a:latin typeface="+mj-lt"/>
            </a:endParaRPr>
          </a:p>
        </p:txBody>
      </p:sp>
    </p:spTree>
    <p:extLst>
      <p:ext uri="{BB962C8B-B14F-4D97-AF65-F5344CB8AC3E}">
        <p14:creationId xmlns:p14="http://schemas.microsoft.com/office/powerpoint/2010/main" val="11885441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3"/>
          <p:cNvSpPr txBox="1">
            <a:spLocks noGrp="1"/>
          </p:cNvSpPr>
          <p:nvPr>
            <p:ph type="subTitle" idx="4"/>
          </p:nvPr>
        </p:nvSpPr>
        <p:spPr>
          <a:xfrm>
            <a:off x="5440680" y="1415324"/>
            <a:ext cx="3703320" cy="1133384"/>
          </a:xfrm>
          <a:prstGeom prst="rect">
            <a:avLst/>
          </a:prstGeom>
        </p:spPr>
        <p:txBody>
          <a:bodyPr spcFirstLastPara="1" wrap="square" lIns="91425" tIns="91425" rIns="91425" bIns="91425" anchor="b" anchorCtr="0">
            <a:noAutofit/>
          </a:bodyPr>
          <a:lstStyle/>
          <a:p>
            <a:r>
              <a:rPr lang="en-AU" b="1" dirty="0">
                <a:latin typeface="+mj-lt"/>
              </a:rPr>
              <a:t>Trend:</a:t>
            </a:r>
          </a:p>
          <a:p>
            <a:pPr marL="323850" indent="-171450">
              <a:buFont typeface="Arial" panose="020B0604020202020204" pitchFamily="34" charset="0"/>
              <a:buChar char="•"/>
            </a:pPr>
            <a:r>
              <a:rPr lang="en-US" sz="1200" b="1" dirty="0">
                <a:latin typeface="+mj-lt"/>
              </a:rPr>
              <a:t>Similar Success Rates Across Countries</a:t>
            </a:r>
          </a:p>
          <a:p>
            <a:pPr>
              <a:buFont typeface="Arial" panose="020B0604020202020204" pitchFamily="34" charset="0"/>
              <a:buChar char="•"/>
            </a:pPr>
            <a:endParaRPr lang="en-AU" sz="1200" dirty="0">
              <a:latin typeface="+mj-lt"/>
            </a:endParaRPr>
          </a:p>
        </p:txBody>
      </p:sp>
      <p:sp>
        <p:nvSpPr>
          <p:cNvPr id="205" name="Google Shape;205;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US" b="1" dirty="0" smtClean="0">
                <a:latin typeface="+mj-lt"/>
              </a:rPr>
              <a:t>Success rate by country</a:t>
            </a:r>
            <a:endParaRPr lang="en-US" dirty="0">
              <a:latin typeface="+mj-lt"/>
            </a:endParaRPr>
          </a:p>
        </p:txBody>
      </p:sp>
      <p:sp>
        <p:nvSpPr>
          <p:cNvPr id="6" name="Google Shape;204;p33"/>
          <p:cNvSpPr txBox="1">
            <a:spLocks noGrp="1"/>
          </p:cNvSpPr>
          <p:nvPr>
            <p:ph type="subTitle" idx="4"/>
          </p:nvPr>
        </p:nvSpPr>
        <p:spPr>
          <a:xfrm>
            <a:off x="5440680" y="2591743"/>
            <a:ext cx="3703320" cy="979735"/>
          </a:xfrm>
          <a:prstGeom prst="rect">
            <a:avLst/>
          </a:prstGeom>
        </p:spPr>
        <p:txBody>
          <a:bodyPr spcFirstLastPara="1" wrap="square" lIns="91425" tIns="91425" rIns="91425" bIns="91425" anchor="b" anchorCtr="0">
            <a:noAutofit/>
          </a:bodyPr>
          <a:lstStyle/>
          <a:p>
            <a:pPr marL="152400" indent="0"/>
            <a:r>
              <a:rPr lang="en-AU" b="1" dirty="0"/>
              <a:t>High Success Rate Countries </a:t>
            </a:r>
            <a:r>
              <a:rPr lang="en-AU" dirty="0">
                <a:latin typeface="+mj-lt"/>
              </a:rPr>
              <a:t>:</a:t>
            </a:r>
          </a:p>
          <a:p>
            <a:pPr marL="323850" indent="-171450">
              <a:buFont typeface="Arial" panose="020B0604020202020204" pitchFamily="34" charset="0"/>
              <a:buChar char="•"/>
            </a:pPr>
            <a:r>
              <a:rPr lang="en-AU" sz="1200" dirty="0">
                <a:latin typeface="+mj-lt"/>
              </a:rPr>
              <a:t> </a:t>
            </a:r>
            <a:r>
              <a:rPr lang="en-AU" sz="1200" b="1" dirty="0">
                <a:latin typeface="+mj-lt"/>
              </a:rPr>
              <a:t>IE (Ireland)</a:t>
            </a:r>
            <a:r>
              <a:rPr lang="en-AU" sz="1200" dirty="0">
                <a:latin typeface="+mj-lt"/>
              </a:rPr>
              <a:t>, </a:t>
            </a:r>
          </a:p>
          <a:p>
            <a:pPr marL="323850" indent="-171450">
              <a:buFont typeface="Arial" panose="020B0604020202020204" pitchFamily="34" charset="0"/>
              <a:buChar char="•"/>
            </a:pPr>
            <a:r>
              <a:rPr lang="en-AU" sz="1200" b="1" dirty="0">
                <a:latin typeface="+mj-lt"/>
              </a:rPr>
              <a:t>DE (Germany)</a:t>
            </a:r>
          </a:p>
          <a:p>
            <a:pPr marL="323850" indent="-171450">
              <a:buFont typeface="Arial" panose="020B0604020202020204" pitchFamily="34" charset="0"/>
              <a:buChar char="•"/>
            </a:pPr>
            <a:r>
              <a:rPr lang="en-AU" sz="1200" b="1" dirty="0">
                <a:latin typeface="+mj-lt"/>
              </a:rPr>
              <a:t>BE (Belgium)</a:t>
            </a:r>
            <a:endParaRPr lang="en-AU" sz="1200" dirty="0">
              <a:latin typeface="+mj-lt"/>
            </a:endParaRPr>
          </a:p>
        </p:txBody>
      </p:sp>
      <p:sp>
        <p:nvSpPr>
          <p:cNvPr id="7" name="Google Shape;204;p33"/>
          <p:cNvSpPr txBox="1">
            <a:spLocks noGrp="1"/>
          </p:cNvSpPr>
          <p:nvPr>
            <p:ph type="subTitle" idx="4"/>
          </p:nvPr>
        </p:nvSpPr>
        <p:spPr>
          <a:xfrm>
            <a:off x="5440680" y="3756182"/>
            <a:ext cx="3703320" cy="1001542"/>
          </a:xfrm>
          <a:prstGeom prst="rect">
            <a:avLst/>
          </a:prstGeom>
        </p:spPr>
        <p:txBody>
          <a:bodyPr spcFirstLastPara="1" wrap="square" lIns="91425" tIns="91425" rIns="91425" bIns="91425" anchor="b" anchorCtr="0">
            <a:noAutofit/>
          </a:bodyPr>
          <a:lstStyle/>
          <a:p>
            <a:pPr marL="152400" indent="0"/>
            <a:r>
              <a:rPr lang="en-US" b="1" dirty="0">
                <a:latin typeface="+mj-lt"/>
              </a:rPr>
              <a:t>Low Success Rates Countries </a:t>
            </a:r>
            <a:r>
              <a:rPr lang="en-AU" dirty="0">
                <a:latin typeface="+mj-lt"/>
              </a:rPr>
              <a:t>:</a:t>
            </a:r>
          </a:p>
          <a:p>
            <a:pPr marL="323850" indent="-171450">
              <a:buFont typeface="Arial" panose="020B0604020202020204" pitchFamily="34" charset="0"/>
              <a:buChar char="•"/>
            </a:pPr>
            <a:r>
              <a:rPr lang="en-US" sz="1200" b="1" dirty="0">
                <a:latin typeface="+mj-lt"/>
              </a:rPr>
              <a:t>Norway</a:t>
            </a:r>
            <a:r>
              <a:rPr lang="en-US" sz="1200" dirty="0">
                <a:latin typeface="+mj-lt"/>
              </a:rPr>
              <a:t> </a:t>
            </a:r>
          </a:p>
          <a:p>
            <a:pPr marL="323850" indent="-171450">
              <a:buFont typeface="Arial" panose="020B0604020202020204" pitchFamily="34" charset="0"/>
              <a:buChar char="•"/>
            </a:pPr>
            <a:r>
              <a:rPr lang="en-US" sz="1200" b="1" dirty="0">
                <a:latin typeface="+mj-lt"/>
              </a:rPr>
              <a:t>Sweden</a:t>
            </a:r>
            <a:endParaRPr lang="en-AU" sz="1200" dirty="0">
              <a:latin typeface="+mj-l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222" y="1635309"/>
            <a:ext cx="5262458" cy="2401659"/>
          </a:xfrm>
          <a:prstGeom prst="rect">
            <a:avLst/>
          </a:prstGeom>
        </p:spPr>
      </p:pic>
    </p:spTree>
    <p:extLst>
      <p:ext uri="{BB962C8B-B14F-4D97-AF65-F5344CB8AC3E}">
        <p14:creationId xmlns:p14="http://schemas.microsoft.com/office/powerpoint/2010/main" val="31416665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5" name="Google Shape;205;p33"/>
          <p:cNvSpPr txBox="1">
            <a:spLocks noGrp="1"/>
          </p:cNvSpPr>
          <p:nvPr>
            <p:ph type="title"/>
          </p:nvPr>
        </p:nvSpPr>
        <p:spPr>
          <a:xfrm>
            <a:off x="468540" y="422165"/>
            <a:ext cx="7955460" cy="572700"/>
          </a:xfrm>
          <a:prstGeom prst="rect">
            <a:avLst/>
          </a:prstGeom>
        </p:spPr>
        <p:txBody>
          <a:bodyPr spcFirstLastPara="1" wrap="square" lIns="91425" tIns="91425" rIns="91425" bIns="91425" anchor="t" anchorCtr="0">
            <a:noAutofit/>
          </a:bodyPr>
          <a:lstStyle/>
          <a:p>
            <a:r>
              <a:rPr lang="en-US" b="1" dirty="0">
                <a:latin typeface="+mj-lt"/>
              </a:rPr>
              <a:t>Correlation of Numeric Feature</a:t>
            </a:r>
            <a:endParaRPr lang="en-US" dirty="0">
              <a:latin typeface="+mj-lt"/>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540" y="1161572"/>
            <a:ext cx="3691980" cy="3678651"/>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05300" y="1911999"/>
            <a:ext cx="4732020" cy="1837041"/>
          </a:xfrm>
          <a:prstGeom prst="rect">
            <a:avLst/>
          </a:prstGeom>
        </p:spPr>
      </p:pic>
    </p:spTree>
    <p:extLst>
      <p:ext uri="{BB962C8B-B14F-4D97-AF65-F5344CB8AC3E}">
        <p14:creationId xmlns:p14="http://schemas.microsoft.com/office/powerpoint/2010/main" val="20575218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latin typeface="+mj-lt"/>
              </a:rPr>
              <a:t>Model Building</a:t>
            </a:r>
            <a:endParaRPr b="1" dirty="0">
              <a:latin typeface="+mj-lt"/>
            </a:endParaRPr>
          </a:p>
        </p:txBody>
      </p:sp>
      <p:sp>
        <p:nvSpPr>
          <p:cNvPr id="229" name="Google Shape;229;p34"/>
          <p:cNvSpPr txBox="1">
            <a:spLocks noGrp="1"/>
          </p:cNvSpPr>
          <p:nvPr>
            <p:ph type="subTitle" idx="4"/>
          </p:nvPr>
        </p:nvSpPr>
        <p:spPr>
          <a:xfrm>
            <a:off x="720000" y="1672710"/>
            <a:ext cx="1932300" cy="401995"/>
          </a:xfrm>
          <a:prstGeom prst="rect">
            <a:avLst/>
          </a:prstGeom>
        </p:spPr>
        <p:txBody>
          <a:bodyPr spcFirstLastPara="1" wrap="square" lIns="91425" tIns="91425" rIns="91425" bIns="91425" anchor="b" anchorCtr="0">
            <a:noAutofit/>
          </a:bodyPr>
          <a:lstStyle/>
          <a:p>
            <a:pPr marL="0" lvl="0" indent="0"/>
            <a:r>
              <a:rPr lang="en-AU" sz="1600" b="1" dirty="0">
                <a:latin typeface="+mj-lt"/>
              </a:rPr>
              <a:t>Model Used</a:t>
            </a:r>
            <a:r>
              <a:rPr lang="en-AU" sz="1600" dirty="0">
                <a:latin typeface="+mj-lt"/>
              </a:rPr>
              <a:t>:</a:t>
            </a:r>
            <a:endParaRPr sz="1600" dirty="0">
              <a:latin typeface="+mj-lt"/>
            </a:endParaRPr>
          </a:p>
        </p:txBody>
      </p:sp>
      <p:sp>
        <p:nvSpPr>
          <p:cNvPr id="230" name="Google Shape;230;p34"/>
          <p:cNvSpPr txBox="1">
            <a:spLocks noGrp="1"/>
          </p:cNvSpPr>
          <p:nvPr>
            <p:ph type="subTitle" idx="5"/>
          </p:nvPr>
        </p:nvSpPr>
        <p:spPr>
          <a:xfrm>
            <a:off x="2493522" y="1636981"/>
            <a:ext cx="2436614" cy="473452"/>
          </a:xfrm>
          <a:prstGeom prst="rect">
            <a:avLst/>
          </a:prstGeom>
        </p:spPr>
        <p:txBody>
          <a:bodyPr spcFirstLastPara="1" wrap="square" lIns="91425" tIns="91425" rIns="91425" bIns="91425" anchor="b" anchorCtr="0">
            <a:noAutofit/>
          </a:bodyPr>
          <a:lstStyle/>
          <a:p>
            <a:pPr marL="0" lvl="0" indent="0"/>
            <a:r>
              <a:rPr lang="en-AU" sz="1600" b="1" dirty="0">
                <a:latin typeface="+mj-lt"/>
              </a:rPr>
              <a:t>Alternative Classifier</a:t>
            </a:r>
            <a:r>
              <a:rPr lang="en-AU" sz="1600" dirty="0">
                <a:latin typeface="+mj-lt"/>
              </a:rPr>
              <a:t>:</a:t>
            </a:r>
            <a:endParaRPr sz="1600" dirty="0">
              <a:latin typeface="+mj-lt"/>
            </a:endParaRPr>
          </a:p>
        </p:txBody>
      </p:sp>
      <p:sp>
        <p:nvSpPr>
          <p:cNvPr id="231" name="Google Shape;231;p34"/>
          <p:cNvSpPr txBox="1">
            <a:spLocks noGrp="1"/>
          </p:cNvSpPr>
          <p:nvPr>
            <p:ph type="subTitle" idx="1"/>
          </p:nvPr>
        </p:nvSpPr>
        <p:spPr>
          <a:xfrm>
            <a:off x="719999" y="2000569"/>
            <a:ext cx="1648038" cy="849311"/>
          </a:xfrm>
          <a:prstGeom prst="rect">
            <a:avLst/>
          </a:prstGeom>
        </p:spPr>
        <p:txBody>
          <a:bodyPr spcFirstLastPara="1" wrap="square" lIns="91425" tIns="91425" rIns="91425" bIns="91425" anchor="t" anchorCtr="0">
            <a:noAutofit/>
          </a:bodyPr>
          <a:lstStyle/>
          <a:p>
            <a:pPr marL="0" lvl="0" indent="0"/>
            <a:r>
              <a:rPr lang="en-AU" dirty="0">
                <a:latin typeface="+mj-lt"/>
              </a:rPr>
              <a:t>Logistic Regression (primary classifier).</a:t>
            </a:r>
            <a:endParaRPr dirty="0">
              <a:latin typeface="+mj-lt"/>
            </a:endParaRPr>
          </a:p>
        </p:txBody>
      </p:sp>
      <p:sp>
        <p:nvSpPr>
          <p:cNvPr id="232" name="Google Shape;232;p34"/>
          <p:cNvSpPr txBox="1">
            <a:spLocks noGrp="1"/>
          </p:cNvSpPr>
          <p:nvPr>
            <p:ph type="subTitle" idx="2"/>
          </p:nvPr>
        </p:nvSpPr>
        <p:spPr>
          <a:xfrm>
            <a:off x="2493521" y="2066777"/>
            <a:ext cx="1912102" cy="508475"/>
          </a:xfrm>
          <a:prstGeom prst="rect">
            <a:avLst/>
          </a:prstGeom>
        </p:spPr>
        <p:txBody>
          <a:bodyPr spcFirstLastPara="1" wrap="square" lIns="91425" tIns="91425" rIns="91425" bIns="91425" anchor="t" anchorCtr="0">
            <a:noAutofit/>
          </a:bodyPr>
          <a:lstStyle/>
          <a:p>
            <a:pPr marL="0" lvl="0" indent="0"/>
            <a:r>
              <a:rPr lang="en-AU" dirty="0">
                <a:latin typeface="+mj-lt"/>
              </a:rPr>
              <a:t>Random Forest Classifier</a:t>
            </a:r>
            <a:endParaRPr dirty="0">
              <a:latin typeface="+mj-lt"/>
            </a:endParaRPr>
          </a:p>
        </p:txBody>
      </p:sp>
      <p:sp>
        <p:nvSpPr>
          <p:cNvPr id="234" name="Google Shape;234;p34"/>
          <p:cNvSpPr txBox="1">
            <a:spLocks noGrp="1"/>
          </p:cNvSpPr>
          <p:nvPr>
            <p:ph type="subTitle" idx="6"/>
          </p:nvPr>
        </p:nvSpPr>
        <p:spPr>
          <a:xfrm>
            <a:off x="4930135" y="1672710"/>
            <a:ext cx="2047257" cy="452557"/>
          </a:xfrm>
          <a:prstGeom prst="rect">
            <a:avLst/>
          </a:prstGeom>
        </p:spPr>
        <p:txBody>
          <a:bodyPr spcFirstLastPara="1" wrap="square" lIns="91425" tIns="91425" rIns="91425" bIns="91425" anchor="b" anchorCtr="0">
            <a:noAutofit/>
          </a:bodyPr>
          <a:lstStyle/>
          <a:p>
            <a:pPr marL="0" lvl="0" indent="0"/>
            <a:r>
              <a:rPr lang="en-AU" sz="1600" b="1" dirty="0">
                <a:latin typeface="+mj-lt"/>
              </a:rPr>
              <a:t>Libraries Used</a:t>
            </a:r>
            <a:r>
              <a:rPr lang="en-AU" sz="1600" dirty="0">
                <a:latin typeface="+mj-lt"/>
              </a:rPr>
              <a:t>:</a:t>
            </a:r>
            <a:endParaRPr sz="1600" dirty="0">
              <a:latin typeface="+mj-lt"/>
            </a:endParaRPr>
          </a:p>
        </p:txBody>
      </p:sp>
      <p:sp>
        <p:nvSpPr>
          <p:cNvPr id="5" name="Rectangle 3"/>
          <p:cNvSpPr>
            <a:spLocks noGrp="1" noChangeArrowheads="1"/>
          </p:cNvSpPr>
          <p:nvPr>
            <p:ph type="subTitle" idx="3"/>
          </p:nvPr>
        </p:nvSpPr>
        <p:spPr bwMode="auto">
          <a:xfrm>
            <a:off x="4930136" y="2217600"/>
            <a:ext cx="4213864"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err="1">
                <a:ln>
                  <a:noFill/>
                </a:ln>
                <a:solidFill>
                  <a:schemeClr val="tx1"/>
                </a:solidFill>
                <a:effectLst/>
                <a:latin typeface="+mj-lt"/>
              </a:rPr>
              <a:t>pyspark.ml.classification</a:t>
            </a:r>
            <a:r>
              <a:rPr kumimoji="0" lang="en-US" altLang="en-US" b="0" i="0" u="none" strike="noStrike" cap="none" normalizeH="0" baseline="0" dirty="0">
                <a:ln>
                  <a:noFill/>
                </a:ln>
                <a:solidFill>
                  <a:schemeClr val="tx1"/>
                </a:solidFill>
                <a:effectLst/>
                <a:latin typeface="+mj-lt"/>
              </a:rPr>
              <a:t> for</a:t>
            </a:r>
            <a:r>
              <a:rPr kumimoji="0" lang="en-US" altLang="en-US" b="0" i="0" u="none" strike="noStrike" cap="none" normalizeH="0" dirty="0">
                <a:ln>
                  <a:noFill/>
                </a:ln>
                <a:solidFill>
                  <a:schemeClr val="tx1"/>
                </a:solidFill>
                <a:effectLst/>
                <a:latin typeface="+mj-lt"/>
              </a:rPr>
              <a:t> </a:t>
            </a:r>
            <a:r>
              <a:rPr kumimoji="0" lang="en-US" altLang="en-US" b="0" i="0" u="none" strike="noStrike" cap="none" normalizeH="0" baseline="0" dirty="0">
                <a:ln>
                  <a:noFill/>
                </a:ln>
                <a:solidFill>
                  <a:schemeClr val="tx1"/>
                </a:solidFill>
                <a:effectLst/>
                <a:latin typeface="+mj-lt"/>
              </a:rPr>
              <a:t> </a:t>
            </a:r>
            <a:r>
              <a:rPr kumimoji="0" lang="en-US" altLang="en-US" b="0" i="0" u="none" strike="noStrike" cap="none" normalizeH="0" baseline="0" dirty="0" err="1">
                <a:ln>
                  <a:noFill/>
                </a:ln>
                <a:solidFill>
                  <a:schemeClr val="tx1"/>
                </a:solidFill>
                <a:effectLst/>
                <a:latin typeface="+mj-lt"/>
              </a:rPr>
              <a:t>LogisticRegression</a:t>
            </a:r>
            <a:r>
              <a:rPr kumimoji="0" lang="en-US" altLang="en-US" b="0" i="0" u="none" strike="noStrike" cap="none" normalizeH="0" baseline="0" dirty="0">
                <a:ln>
                  <a:noFill/>
                </a:ln>
                <a:solidFill>
                  <a:schemeClr val="tx1"/>
                </a:solidFill>
                <a:effectLst/>
                <a:latin typeface="+mj-lt"/>
              </a:rPr>
              <a:t>, </a:t>
            </a:r>
            <a:r>
              <a:rPr kumimoji="0" lang="en-US" altLang="en-US" b="0" i="0" u="none" strike="noStrike" cap="none" normalizeH="0" baseline="0" dirty="0" err="1">
                <a:ln>
                  <a:noFill/>
                </a:ln>
                <a:solidFill>
                  <a:schemeClr val="tx1"/>
                </a:solidFill>
                <a:effectLst/>
                <a:latin typeface="+mj-lt"/>
              </a:rPr>
              <a:t>RandomForestClassifier</a:t>
            </a:r>
            <a:r>
              <a:rPr kumimoji="0" lang="en-US" altLang="en-US" b="0" i="0" u="none" strike="noStrike" cap="none" normalizeH="0" baseline="0" dirty="0">
                <a:ln>
                  <a:noFill/>
                </a:ln>
                <a:solidFill>
                  <a:schemeClr val="tx1"/>
                </a:solidFill>
                <a:effectLst/>
                <a:latin typeface="+mj-lt"/>
              </a:rPr>
              <a:t>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mj-lt"/>
            </a:endParaRPr>
          </a:p>
          <a:p>
            <a:pPr marL="285750" indent="-285750" eaLnBrk="0" fontAlgn="base" hangingPunct="0">
              <a:spcBef>
                <a:spcPct val="0"/>
              </a:spcBef>
              <a:spcAft>
                <a:spcPct val="0"/>
              </a:spcAft>
              <a:buClrTx/>
              <a:buSzTx/>
              <a:buFont typeface="Arial" panose="020B0604020202020204" pitchFamily="34" charset="0"/>
              <a:buChar char="•"/>
            </a:pPr>
            <a:r>
              <a:rPr lang="en-US" altLang="en-US" dirty="0" err="1">
                <a:solidFill>
                  <a:schemeClr val="tx1"/>
                </a:solidFill>
                <a:latin typeface="+mj-lt"/>
              </a:rPr>
              <a:t>pyspark.ml.feature</a:t>
            </a:r>
            <a:r>
              <a:rPr lang="en-US" altLang="en-US" dirty="0">
                <a:solidFill>
                  <a:schemeClr val="tx1"/>
                </a:solidFill>
                <a:latin typeface="+mj-lt"/>
              </a:rPr>
              <a:t> for </a:t>
            </a:r>
            <a:r>
              <a:rPr lang="en-US" altLang="en-US" dirty="0" err="1">
                <a:solidFill>
                  <a:schemeClr val="tx1"/>
                </a:solidFill>
                <a:latin typeface="+mj-lt"/>
              </a:rPr>
              <a:t>StringIndexer</a:t>
            </a:r>
            <a:r>
              <a:rPr lang="en-US" altLang="en-US" dirty="0">
                <a:solidFill>
                  <a:schemeClr val="tx1"/>
                </a:solidFill>
                <a:latin typeface="+mj-lt"/>
              </a:rPr>
              <a:t>, </a:t>
            </a:r>
            <a:r>
              <a:rPr lang="en-US" altLang="en-US" dirty="0" err="1">
                <a:solidFill>
                  <a:schemeClr val="tx1"/>
                </a:solidFill>
                <a:latin typeface="+mj-lt"/>
              </a:rPr>
              <a:t>VectorAssembler</a:t>
            </a:r>
            <a:r>
              <a:rPr lang="en-US" altLang="en-US" dirty="0">
                <a:solidFill>
                  <a:schemeClr val="tx1"/>
                </a:solidFill>
                <a:latin typeface="+mj-lt"/>
              </a:rPr>
              <a:t> </a:t>
            </a:r>
          </a:p>
          <a:p>
            <a:pPr marL="0" indent="0" eaLnBrk="0" fontAlgn="base" hangingPunct="0">
              <a:spcBef>
                <a:spcPct val="0"/>
              </a:spcBef>
              <a:spcAft>
                <a:spcPct val="0"/>
              </a:spcAft>
              <a:buClrTx/>
              <a:buSzTx/>
            </a:pPr>
            <a:endParaRPr lang="en-US" altLang="en-US" dirty="0">
              <a:solidFill>
                <a:schemeClr val="tx1"/>
              </a:solidFill>
              <a:latin typeface="+mj-lt"/>
            </a:endParaRPr>
          </a:p>
          <a:p>
            <a:pPr marL="285750" lvl="0" indent="-285750" eaLnBrk="0" fontAlgn="base" hangingPunct="0">
              <a:spcBef>
                <a:spcPct val="0"/>
              </a:spcBef>
              <a:spcAft>
                <a:spcPct val="0"/>
              </a:spcAft>
              <a:buClrTx/>
              <a:buSzTx/>
              <a:buFont typeface="Arial" panose="020B0604020202020204" pitchFamily="34" charset="0"/>
              <a:buChar char="•"/>
            </a:pPr>
            <a:r>
              <a:rPr lang="en-US" altLang="en-US" dirty="0" err="1">
                <a:solidFill>
                  <a:schemeClr val="tx1"/>
                </a:solidFill>
                <a:latin typeface="+mj-lt"/>
              </a:rPr>
              <a:t>pyspark.ml.tuning</a:t>
            </a:r>
            <a:r>
              <a:rPr lang="en-US" altLang="en-US" dirty="0">
                <a:solidFill>
                  <a:schemeClr val="tx1"/>
                </a:solidFill>
                <a:latin typeface="+mj-lt"/>
              </a:rPr>
              <a:t> for cross-validation and </a:t>
            </a:r>
            <a:r>
              <a:rPr lang="en-US" altLang="en-US" dirty="0" err="1">
                <a:solidFill>
                  <a:schemeClr val="tx1"/>
                </a:solidFill>
                <a:latin typeface="+mj-lt"/>
              </a:rPr>
              <a:t>hyperparameter</a:t>
            </a:r>
            <a:r>
              <a:rPr lang="en-US" altLang="en-US" dirty="0">
                <a:solidFill>
                  <a:schemeClr val="tx1"/>
                </a:solidFill>
                <a:latin typeface="+mj-lt"/>
              </a:rPr>
              <a:t> tuning </a:t>
            </a:r>
          </a:p>
          <a:p>
            <a:pPr marL="285750" indent="-285750" eaLnBrk="0" fontAlgn="base" hangingPunct="0">
              <a:spcBef>
                <a:spcPct val="0"/>
              </a:spcBef>
              <a:spcAft>
                <a:spcPct val="0"/>
              </a:spcAft>
              <a:buClrTx/>
              <a:buSzTx/>
              <a:buFont typeface="Arial" panose="020B0604020202020204" pitchFamily="34" charset="0"/>
              <a:buChar char="•"/>
            </a:pPr>
            <a:endParaRPr lang="en-US" altLang="en-US" dirty="0">
              <a:solidFill>
                <a:schemeClr val="tx1"/>
              </a:solidFill>
              <a:latin typeface="+mj-l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mj-l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latin typeface="+mj-lt"/>
              </a:rPr>
              <a:t>Model Evaluation</a:t>
            </a:r>
            <a:endParaRPr b="1" dirty="0">
              <a:latin typeface="+mj-lt"/>
            </a:endParaRPr>
          </a:p>
        </p:txBody>
      </p:sp>
      <p:sp>
        <p:nvSpPr>
          <p:cNvPr id="229" name="Google Shape;229;p34"/>
          <p:cNvSpPr txBox="1">
            <a:spLocks noGrp="1"/>
          </p:cNvSpPr>
          <p:nvPr>
            <p:ph type="subTitle" idx="4"/>
          </p:nvPr>
        </p:nvSpPr>
        <p:spPr>
          <a:xfrm>
            <a:off x="720000" y="1672710"/>
            <a:ext cx="1932300" cy="401995"/>
          </a:xfrm>
          <a:prstGeom prst="rect">
            <a:avLst/>
          </a:prstGeom>
        </p:spPr>
        <p:txBody>
          <a:bodyPr spcFirstLastPara="1" wrap="square" lIns="91425" tIns="91425" rIns="91425" bIns="91425" anchor="b" anchorCtr="0">
            <a:noAutofit/>
          </a:bodyPr>
          <a:lstStyle/>
          <a:p>
            <a:pPr marL="0" lvl="0" indent="0"/>
            <a:r>
              <a:rPr lang="en-AU" sz="1600" b="1" dirty="0">
                <a:latin typeface="+mj-lt"/>
              </a:rPr>
              <a:t>Train-Test Split:</a:t>
            </a:r>
            <a:endParaRPr sz="1600" dirty="0">
              <a:latin typeface="+mj-lt"/>
            </a:endParaRPr>
          </a:p>
        </p:txBody>
      </p:sp>
      <p:sp>
        <p:nvSpPr>
          <p:cNvPr id="230" name="Google Shape;230;p34"/>
          <p:cNvSpPr txBox="1">
            <a:spLocks noGrp="1"/>
          </p:cNvSpPr>
          <p:nvPr>
            <p:ph type="subTitle" idx="5"/>
          </p:nvPr>
        </p:nvSpPr>
        <p:spPr>
          <a:xfrm>
            <a:off x="2523358" y="1601775"/>
            <a:ext cx="2436614" cy="473452"/>
          </a:xfrm>
          <a:prstGeom prst="rect">
            <a:avLst/>
          </a:prstGeom>
        </p:spPr>
        <p:txBody>
          <a:bodyPr spcFirstLastPara="1" wrap="square" lIns="91425" tIns="91425" rIns="91425" bIns="91425" anchor="b" anchorCtr="0">
            <a:noAutofit/>
          </a:bodyPr>
          <a:lstStyle/>
          <a:p>
            <a:pPr marL="0" lvl="0" indent="0"/>
            <a:r>
              <a:rPr lang="en-AU" sz="1600" b="1" dirty="0">
                <a:latin typeface="+mj-lt"/>
              </a:rPr>
              <a:t>Evaluation Metrics:</a:t>
            </a:r>
            <a:endParaRPr sz="1600" dirty="0">
              <a:latin typeface="+mj-lt"/>
            </a:endParaRPr>
          </a:p>
        </p:txBody>
      </p:sp>
      <p:sp>
        <p:nvSpPr>
          <p:cNvPr id="231" name="Google Shape;231;p34"/>
          <p:cNvSpPr txBox="1">
            <a:spLocks noGrp="1"/>
          </p:cNvSpPr>
          <p:nvPr>
            <p:ph type="subTitle" idx="1"/>
          </p:nvPr>
        </p:nvSpPr>
        <p:spPr>
          <a:xfrm>
            <a:off x="722673" y="2000568"/>
            <a:ext cx="1648038" cy="849311"/>
          </a:xfrm>
          <a:prstGeom prst="rect">
            <a:avLst/>
          </a:prstGeom>
        </p:spPr>
        <p:txBody>
          <a:bodyPr spcFirstLastPara="1" wrap="square" lIns="91425" tIns="91425" rIns="91425" bIns="91425" anchor="t" anchorCtr="0">
            <a:noAutofit/>
          </a:bodyPr>
          <a:lstStyle/>
          <a:p>
            <a:pPr marL="171450" lvl="0" indent="-171450">
              <a:buFont typeface="Arial" panose="020B0604020202020204" pitchFamily="34" charset="0"/>
              <a:buChar char="•"/>
            </a:pPr>
            <a:r>
              <a:rPr lang="en-AU" sz="1600" dirty="0">
                <a:latin typeface="+mj-lt"/>
              </a:rPr>
              <a:t>80% training</a:t>
            </a:r>
          </a:p>
          <a:p>
            <a:pPr marL="171450" lvl="0" indent="-171450">
              <a:buFont typeface="Arial" panose="020B0604020202020204" pitchFamily="34" charset="0"/>
              <a:buChar char="•"/>
            </a:pPr>
            <a:r>
              <a:rPr lang="en-AU" sz="1600" dirty="0">
                <a:latin typeface="+mj-lt"/>
              </a:rPr>
              <a:t>20% testing.</a:t>
            </a:r>
            <a:endParaRPr sz="1600" dirty="0">
              <a:latin typeface="+mj-lt"/>
            </a:endParaRPr>
          </a:p>
        </p:txBody>
      </p:sp>
      <p:sp>
        <p:nvSpPr>
          <p:cNvPr id="232" name="Google Shape;232;p34"/>
          <p:cNvSpPr txBox="1">
            <a:spLocks noGrp="1"/>
          </p:cNvSpPr>
          <p:nvPr>
            <p:ph type="subTitle" idx="2"/>
          </p:nvPr>
        </p:nvSpPr>
        <p:spPr>
          <a:xfrm>
            <a:off x="2613657" y="2074705"/>
            <a:ext cx="2070859" cy="2931635"/>
          </a:xfrm>
          <a:prstGeom prst="rect">
            <a:avLst/>
          </a:prstGeom>
        </p:spPr>
        <p:txBody>
          <a:bodyPr spcFirstLastPara="1" wrap="square" lIns="91425" tIns="91425" rIns="91425" bIns="91425" anchor="t" anchorCtr="0">
            <a:noAutofit/>
          </a:bodyPr>
          <a:lstStyle/>
          <a:p>
            <a:pPr marL="171450" lvl="0" indent="-171450">
              <a:buFont typeface="Arial" panose="020B0604020202020204" pitchFamily="34" charset="0"/>
              <a:buChar char="•"/>
            </a:pPr>
            <a:r>
              <a:rPr lang="en-US" sz="1600" dirty="0">
                <a:latin typeface="+mj-lt"/>
              </a:rPr>
              <a:t>ROC AUC Score: Evaluates the model's ability to distinguish between classes.</a:t>
            </a:r>
          </a:p>
          <a:p>
            <a:pPr marL="0" lvl="0" indent="0"/>
            <a:endParaRPr lang="en-US" sz="1600" dirty="0">
              <a:latin typeface="+mj-lt"/>
            </a:endParaRPr>
          </a:p>
          <a:p>
            <a:pPr marL="171450" lvl="0" indent="-171450">
              <a:buFont typeface="Arial" panose="020B0604020202020204" pitchFamily="34" charset="0"/>
              <a:buChar char="•"/>
            </a:pPr>
            <a:r>
              <a:rPr lang="en-US" sz="1600" dirty="0">
                <a:latin typeface="+mj-lt"/>
              </a:rPr>
              <a:t>Accuracy: Assesses overall prediction correctness.</a:t>
            </a:r>
            <a:endParaRPr sz="1600" dirty="0">
              <a:latin typeface="+mj-lt"/>
            </a:endParaRPr>
          </a:p>
        </p:txBody>
      </p:sp>
      <p:sp>
        <p:nvSpPr>
          <p:cNvPr id="234" name="Google Shape;234;p34"/>
          <p:cNvSpPr txBox="1">
            <a:spLocks noGrp="1"/>
          </p:cNvSpPr>
          <p:nvPr>
            <p:ph type="subTitle" idx="6"/>
          </p:nvPr>
        </p:nvSpPr>
        <p:spPr>
          <a:xfrm>
            <a:off x="4927462" y="1647428"/>
            <a:ext cx="2047257" cy="452557"/>
          </a:xfrm>
          <a:prstGeom prst="rect">
            <a:avLst/>
          </a:prstGeom>
        </p:spPr>
        <p:txBody>
          <a:bodyPr spcFirstLastPara="1" wrap="square" lIns="91425" tIns="91425" rIns="91425" bIns="91425" anchor="b" anchorCtr="0">
            <a:noAutofit/>
          </a:bodyPr>
          <a:lstStyle/>
          <a:p>
            <a:pPr marL="0" lvl="0" indent="0"/>
            <a:r>
              <a:rPr lang="en-AU" sz="1600" b="1" dirty="0">
                <a:latin typeface="+mj-lt"/>
              </a:rPr>
              <a:t>Cross-Validation</a:t>
            </a:r>
            <a:endParaRPr sz="1600" dirty="0">
              <a:latin typeface="+mj-lt"/>
            </a:endParaRPr>
          </a:p>
        </p:txBody>
      </p:sp>
      <p:sp>
        <p:nvSpPr>
          <p:cNvPr id="5" name="Rectangle 3"/>
          <p:cNvSpPr>
            <a:spLocks noGrp="1" noChangeArrowheads="1"/>
          </p:cNvSpPr>
          <p:nvPr>
            <p:ph type="subTitle" idx="3"/>
          </p:nvPr>
        </p:nvSpPr>
        <p:spPr bwMode="auto">
          <a:xfrm>
            <a:off x="4927462" y="2188159"/>
            <a:ext cx="4213864"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600" dirty="0">
                <a:solidFill>
                  <a:schemeClr val="tx1"/>
                </a:solidFill>
                <a:latin typeface="+mj-lt"/>
              </a:rPr>
              <a:t>3-fold cross-validation used with a parameter grid to tune </a:t>
            </a:r>
            <a:r>
              <a:rPr lang="en-US" altLang="en-US" sz="1600" dirty="0" err="1">
                <a:solidFill>
                  <a:schemeClr val="tx1"/>
                </a:solidFill>
                <a:latin typeface="+mj-lt"/>
              </a:rPr>
              <a:t>regParam</a:t>
            </a:r>
            <a:r>
              <a:rPr lang="en-US" altLang="en-US" sz="1600" dirty="0">
                <a:solidFill>
                  <a:schemeClr val="tx1"/>
                </a:solidFill>
                <a:latin typeface="+mj-lt"/>
              </a:rPr>
              <a:t> and </a:t>
            </a:r>
            <a:r>
              <a:rPr lang="en-US" altLang="en-US" sz="1600" dirty="0" err="1">
                <a:solidFill>
                  <a:schemeClr val="tx1"/>
                </a:solidFill>
                <a:latin typeface="+mj-lt"/>
              </a:rPr>
              <a:t>maxIter</a:t>
            </a:r>
            <a:r>
              <a:rPr lang="en-US" altLang="en-US" sz="1600" dirty="0">
                <a:solidFill>
                  <a:schemeClr val="tx1"/>
                </a:solidFill>
                <a:latin typeface="+mj-lt"/>
              </a:rPr>
              <a:t> for logistic regression.</a:t>
            </a:r>
            <a:endParaRPr kumimoji="0" lang="en-US" altLang="en-US" sz="1600" b="0" i="0" u="none" strike="noStrike" cap="none" normalizeH="0" baseline="0" dirty="0">
              <a:ln>
                <a:noFill/>
              </a:ln>
              <a:solidFill>
                <a:schemeClr val="tx1"/>
              </a:solidFill>
              <a:effectLst/>
              <a:latin typeface="+mj-lt"/>
            </a:endParaRPr>
          </a:p>
          <a:p>
            <a:pPr marL="285750" indent="-285750" eaLnBrk="0" fontAlgn="base" hangingPunct="0">
              <a:spcBef>
                <a:spcPct val="0"/>
              </a:spcBef>
              <a:spcAft>
                <a:spcPct val="0"/>
              </a:spcAft>
              <a:buClrTx/>
              <a:buSzTx/>
              <a:buFont typeface="Arial" panose="020B0604020202020204" pitchFamily="34" charset="0"/>
              <a:buChar char="•"/>
            </a:pPr>
            <a:endParaRPr lang="en-US" altLang="en-US" sz="1600" dirty="0">
              <a:solidFill>
                <a:schemeClr val="tx1"/>
              </a:solidFill>
              <a:latin typeface="+mj-l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21013280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44"/>
          <p:cNvSpPr txBox="1">
            <a:spLocks noGrp="1"/>
          </p:cNvSpPr>
          <p:nvPr>
            <p:ph type="title"/>
          </p:nvPr>
        </p:nvSpPr>
        <p:spPr>
          <a:xfrm>
            <a:off x="713225" y="445025"/>
            <a:ext cx="7717500" cy="572700"/>
          </a:xfrm>
          <a:prstGeom prst="rect">
            <a:avLst/>
          </a:prstGeom>
        </p:spPr>
        <p:txBody>
          <a:bodyPr spcFirstLastPara="1" wrap="square" lIns="91425" tIns="91425" rIns="91425" bIns="91425" anchor="ctr" anchorCtr="0">
            <a:noAutofit/>
          </a:bodyPr>
          <a:lstStyle/>
          <a:p>
            <a:r>
              <a:rPr lang="en-AU" b="1" dirty="0">
                <a:latin typeface="+mj-lt"/>
              </a:rPr>
              <a:t>Model Random forest evaluation</a:t>
            </a:r>
          </a:p>
        </p:txBody>
      </p:sp>
      <p:sp>
        <p:nvSpPr>
          <p:cNvPr id="463" name="Google Shape;463;p44"/>
          <p:cNvSpPr txBox="1"/>
          <p:nvPr/>
        </p:nvSpPr>
        <p:spPr>
          <a:xfrm>
            <a:off x="1208525" y="2430231"/>
            <a:ext cx="3247972" cy="283037"/>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chemeClr val="lt1"/>
                </a:solidFill>
                <a:latin typeface="+mj-lt"/>
                <a:ea typeface="Figtree ExtraBold"/>
                <a:cs typeface="Figtree ExtraBold"/>
                <a:sym typeface="Figtree ExtraBold"/>
              </a:rPr>
              <a:t>ROC AUC Score : 0.99986</a:t>
            </a:r>
            <a:endParaRPr sz="1800" b="1" dirty="0">
              <a:solidFill>
                <a:schemeClr val="lt1"/>
              </a:solidFill>
              <a:latin typeface="+mj-lt"/>
              <a:ea typeface="Figtree ExtraBold"/>
              <a:cs typeface="Figtree ExtraBold"/>
              <a:sym typeface="Figtree ExtraBold"/>
            </a:endParaRPr>
          </a:p>
        </p:txBody>
      </p:sp>
      <p:sp>
        <p:nvSpPr>
          <p:cNvPr id="464" name="Google Shape;464;p44"/>
          <p:cNvSpPr txBox="1"/>
          <p:nvPr/>
        </p:nvSpPr>
        <p:spPr>
          <a:xfrm>
            <a:off x="4835645" y="2430231"/>
            <a:ext cx="3247972" cy="283037"/>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chemeClr val="lt1"/>
                </a:solidFill>
                <a:latin typeface="+mj-lt"/>
                <a:ea typeface="Figtree ExtraBold"/>
                <a:cs typeface="Figtree ExtraBold"/>
                <a:sym typeface="Figtree ExtraBold"/>
              </a:rPr>
              <a:t>Accuracy : 0.99984</a:t>
            </a:r>
            <a:endParaRPr sz="1800" b="1" dirty="0">
              <a:solidFill>
                <a:schemeClr val="lt1"/>
              </a:solidFill>
              <a:latin typeface="+mj-lt"/>
              <a:ea typeface="Figtree ExtraBold"/>
              <a:cs typeface="Figtree ExtraBold"/>
              <a:sym typeface="Figtree ExtraBold"/>
            </a:endParaRPr>
          </a:p>
        </p:txBody>
      </p:sp>
    </p:spTree>
    <p:extLst>
      <p:ext uri="{BB962C8B-B14F-4D97-AF65-F5344CB8AC3E}">
        <p14:creationId xmlns:p14="http://schemas.microsoft.com/office/powerpoint/2010/main" val="1853934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44"/>
          <p:cNvSpPr txBox="1">
            <a:spLocks noGrp="1"/>
          </p:cNvSpPr>
          <p:nvPr>
            <p:ph type="title"/>
          </p:nvPr>
        </p:nvSpPr>
        <p:spPr>
          <a:xfrm>
            <a:off x="713225" y="445025"/>
            <a:ext cx="7717500" cy="572700"/>
          </a:xfrm>
          <a:prstGeom prst="rect">
            <a:avLst/>
          </a:prstGeom>
        </p:spPr>
        <p:txBody>
          <a:bodyPr spcFirstLastPara="1" wrap="square" lIns="91425" tIns="91425" rIns="91425" bIns="91425" anchor="ctr" anchorCtr="0">
            <a:noAutofit/>
          </a:bodyPr>
          <a:lstStyle/>
          <a:p>
            <a:r>
              <a:rPr lang="en-AU" b="1" dirty="0">
                <a:latin typeface="+mj-lt"/>
              </a:rPr>
              <a:t>Model Logistic regression evaluation</a:t>
            </a:r>
          </a:p>
        </p:txBody>
      </p:sp>
      <p:sp>
        <p:nvSpPr>
          <p:cNvPr id="463" name="Google Shape;463;p44"/>
          <p:cNvSpPr txBox="1"/>
          <p:nvPr/>
        </p:nvSpPr>
        <p:spPr>
          <a:xfrm>
            <a:off x="967740" y="2408631"/>
            <a:ext cx="3809999" cy="57912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lvl="0"/>
            <a:r>
              <a:rPr lang="da-DK" sz="1800" b="1" dirty="0">
                <a:solidFill>
                  <a:schemeClr val="lt1"/>
                </a:solidFill>
                <a:latin typeface="+mj-lt"/>
                <a:ea typeface="Figtree ExtraBold"/>
                <a:cs typeface="Figtree ExtraBold"/>
                <a:sym typeface="Figtree ExtraBold"/>
              </a:rPr>
              <a:t>ROC AUC score for Logistic regression: 0.99997</a:t>
            </a:r>
            <a:endParaRPr sz="1800" b="1" dirty="0">
              <a:solidFill>
                <a:schemeClr val="lt1"/>
              </a:solidFill>
              <a:latin typeface="+mj-lt"/>
              <a:ea typeface="Figtree ExtraBold"/>
              <a:cs typeface="Figtree ExtraBold"/>
              <a:sym typeface="Figtree ExtraBold"/>
            </a:endParaRPr>
          </a:p>
        </p:txBody>
      </p:sp>
      <p:sp>
        <p:nvSpPr>
          <p:cNvPr id="464" name="Google Shape;464;p44"/>
          <p:cNvSpPr txBox="1"/>
          <p:nvPr/>
        </p:nvSpPr>
        <p:spPr>
          <a:xfrm>
            <a:off x="4835644" y="2408631"/>
            <a:ext cx="3439676" cy="57912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lvl="0"/>
            <a:r>
              <a:rPr lang="en-US" sz="1800" b="1" dirty="0">
                <a:solidFill>
                  <a:schemeClr val="lt1"/>
                </a:solidFill>
                <a:latin typeface="+mj-lt"/>
                <a:ea typeface="Figtree ExtraBold"/>
                <a:cs typeface="Figtree ExtraBold"/>
                <a:sym typeface="Figtree ExtraBold"/>
              </a:rPr>
              <a:t>Accuracy for Logistic regression: 0.999977</a:t>
            </a:r>
            <a:endParaRPr sz="1800" b="1" dirty="0">
              <a:solidFill>
                <a:schemeClr val="lt1"/>
              </a:solidFill>
              <a:latin typeface="+mj-lt"/>
              <a:ea typeface="Figtree ExtraBold"/>
              <a:cs typeface="Figtree ExtraBold"/>
              <a:sym typeface="Figtree ExtraBold"/>
            </a:endParaRPr>
          </a:p>
        </p:txBody>
      </p:sp>
      <p:pic>
        <p:nvPicPr>
          <p:cNvPr id="3" name="Picture 2" descr="A graph of a positive rate&#10;&#10;AI-generated content may be incorrect.">
            <a:extLst>
              <a:ext uri="{FF2B5EF4-FFF2-40B4-BE49-F238E27FC236}">
                <a16:creationId xmlns:a16="http://schemas.microsoft.com/office/drawing/2014/main" id="{685DD70F-2CF0-F9CA-923C-F58043211E5C}"/>
              </a:ext>
            </a:extLst>
          </p:cNvPr>
          <p:cNvPicPr>
            <a:picLocks noChangeAspect="1"/>
          </p:cNvPicPr>
          <p:nvPr/>
        </p:nvPicPr>
        <p:blipFill>
          <a:blip r:embed="rId3"/>
          <a:srcRect t="1176" r="5751" b="2442"/>
          <a:stretch/>
        </p:blipFill>
        <p:spPr>
          <a:xfrm>
            <a:off x="4835644" y="1575605"/>
            <a:ext cx="3677218" cy="282429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5" name="Google Shape;205;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AU" b="1" dirty="0">
                <a:latin typeface="+mj-lt"/>
              </a:rPr>
              <a:t>Project Description</a:t>
            </a:r>
            <a:endParaRPr lang="en-US" b="1" dirty="0">
              <a:latin typeface="+mj-lt"/>
            </a:endParaRPr>
          </a:p>
        </p:txBody>
      </p:sp>
      <p:sp>
        <p:nvSpPr>
          <p:cNvPr id="6" name="Rectangle 2"/>
          <p:cNvSpPr>
            <a:spLocks noGrp="1" noChangeArrowheads="1"/>
          </p:cNvSpPr>
          <p:nvPr>
            <p:ph type="subTitle" idx="1"/>
          </p:nvPr>
        </p:nvSpPr>
        <p:spPr bwMode="auto">
          <a:xfrm>
            <a:off x="201840" y="1367047"/>
            <a:ext cx="7776300" cy="2084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742950" lvl="1" indent="-285750" algn="l" eaLnBrk="0" fontAlgn="base" hangingPunct="0">
              <a:spcBef>
                <a:spcPct val="0"/>
              </a:spcBef>
              <a:spcAft>
                <a:spcPct val="0"/>
              </a:spcAft>
              <a:buClrTx/>
              <a:buSzTx/>
              <a:buFont typeface="Arial" panose="020B0604020202020204" pitchFamily="34" charset="0"/>
              <a:buChar char="•"/>
            </a:pPr>
            <a:r>
              <a:rPr lang="en-US" altLang="en-US" sz="1800" dirty="0">
                <a:solidFill>
                  <a:schemeClr val="tx1"/>
                </a:solidFill>
                <a:latin typeface="+mj-lt"/>
              </a:rPr>
              <a:t>Objective: Predict Kickstarter project success or failure using machine learning.</a:t>
            </a:r>
          </a:p>
          <a:p>
            <a:pPr marL="742950" lvl="1" indent="-285750" algn="l" eaLnBrk="0" fontAlgn="base" hangingPunct="0">
              <a:spcBef>
                <a:spcPct val="0"/>
              </a:spcBef>
              <a:spcAft>
                <a:spcPct val="0"/>
              </a:spcAft>
              <a:buClrTx/>
              <a:buSzTx/>
              <a:buFont typeface="Arial" panose="020B0604020202020204" pitchFamily="34" charset="0"/>
              <a:buChar char="•"/>
            </a:pPr>
            <a:r>
              <a:rPr lang="en-US" altLang="en-US" sz="1800" dirty="0">
                <a:solidFill>
                  <a:schemeClr val="tx1"/>
                </a:solidFill>
                <a:latin typeface="+mj-lt"/>
              </a:rPr>
              <a:t>Dataset: 377,364 Kickstarter projects across categories (art, music, tech, etc.).</a:t>
            </a:r>
          </a:p>
          <a:p>
            <a:pPr marL="742950" lvl="1" indent="-285750" algn="l" eaLnBrk="0" fontAlgn="base" hangingPunct="0">
              <a:spcBef>
                <a:spcPct val="0"/>
              </a:spcBef>
              <a:spcAft>
                <a:spcPct val="0"/>
              </a:spcAft>
              <a:buClrTx/>
              <a:buSzTx/>
              <a:buFont typeface="Arial" panose="020B0604020202020204" pitchFamily="34" charset="0"/>
              <a:buChar char="•"/>
            </a:pPr>
            <a:r>
              <a:rPr lang="en-US" altLang="en-US" sz="1800" dirty="0">
                <a:solidFill>
                  <a:schemeClr val="tx1"/>
                </a:solidFill>
                <a:latin typeface="+mj-lt"/>
              </a:rPr>
              <a:t>Task: Binary classification — predict successful or failed.</a:t>
            </a:r>
          </a:p>
          <a:p>
            <a:pPr marL="457200" lvl="1" indent="0" algn="l" eaLnBrk="0" fontAlgn="base" hangingPunct="0">
              <a:spcBef>
                <a:spcPct val="0"/>
              </a:spcBef>
              <a:spcAft>
                <a:spcPct val="0"/>
              </a:spcAft>
              <a:buClrTx/>
              <a:buSzTx/>
              <a:buFontTx/>
              <a:buChar char="•"/>
            </a:pPr>
            <a:endParaRPr kumimoji="0" lang="en-US" altLang="en-US" sz="1800" b="1" i="0" u="none" strike="noStrike" cap="none" normalizeH="0" baseline="0" dirty="0">
              <a:ln>
                <a:noFill/>
              </a:ln>
              <a:solidFill>
                <a:schemeClr val="tx1"/>
              </a:solidFill>
              <a:effectLst/>
              <a:latin typeface="+mj-l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12354531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44"/>
          <p:cNvSpPr txBox="1">
            <a:spLocks noGrp="1"/>
          </p:cNvSpPr>
          <p:nvPr>
            <p:ph type="title"/>
          </p:nvPr>
        </p:nvSpPr>
        <p:spPr>
          <a:xfrm>
            <a:off x="713225" y="445025"/>
            <a:ext cx="7717500" cy="572700"/>
          </a:xfrm>
          <a:prstGeom prst="rect">
            <a:avLst/>
          </a:prstGeom>
        </p:spPr>
        <p:txBody>
          <a:bodyPr spcFirstLastPara="1" wrap="square" lIns="91425" tIns="91425" rIns="91425" bIns="91425" anchor="ctr" anchorCtr="0">
            <a:noAutofit/>
          </a:bodyPr>
          <a:lstStyle/>
          <a:p>
            <a:r>
              <a:rPr lang="en-AU" b="1" dirty="0">
                <a:latin typeface="+mj-lt"/>
              </a:rPr>
              <a:t>Model Logistic regression evaluation</a:t>
            </a:r>
          </a:p>
        </p:txBody>
      </p:sp>
      <p:sp>
        <p:nvSpPr>
          <p:cNvPr id="463" name="Google Shape;463;p44"/>
          <p:cNvSpPr txBox="1"/>
          <p:nvPr/>
        </p:nvSpPr>
        <p:spPr>
          <a:xfrm>
            <a:off x="562086" y="1748601"/>
            <a:ext cx="3586721" cy="5727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lvl="0"/>
            <a:r>
              <a:rPr lang="en-US" sz="1600" b="1" dirty="0">
                <a:solidFill>
                  <a:schemeClr val="lt1"/>
                </a:solidFill>
                <a:latin typeface="+mj-lt"/>
                <a:ea typeface="Figtree ExtraBold"/>
                <a:cs typeface="Figtree ExtraBold"/>
                <a:sym typeface="Figtree ExtraBold"/>
              </a:rPr>
              <a:t>ROC AUC score after 5-fold cross-validation: </a:t>
            </a:r>
            <a:r>
              <a:rPr lang="en-US" sz="1600" b="1" dirty="0" smtClean="0">
                <a:solidFill>
                  <a:schemeClr val="lt1"/>
                </a:solidFill>
                <a:latin typeface="+mj-lt"/>
                <a:ea typeface="Figtree ExtraBold"/>
                <a:cs typeface="Figtree ExtraBold"/>
                <a:sym typeface="Figtree ExtraBold"/>
              </a:rPr>
              <a:t>0.9398612927515554</a:t>
            </a:r>
            <a:endParaRPr sz="1600" b="1" dirty="0">
              <a:solidFill>
                <a:schemeClr val="lt1"/>
              </a:solidFill>
              <a:latin typeface="+mj-lt"/>
              <a:ea typeface="Figtree ExtraBold"/>
              <a:cs typeface="Figtree ExtraBold"/>
              <a:sym typeface="Figtree ExtraBold"/>
            </a:endParaRPr>
          </a:p>
        </p:txBody>
      </p:sp>
      <p:sp>
        <p:nvSpPr>
          <p:cNvPr id="464" name="Google Shape;464;p44"/>
          <p:cNvSpPr txBox="1"/>
          <p:nvPr/>
        </p:nvSpPr>
        <p:spPr>
          <a:xfrm>
            <a:off x="4752516" y="1748601"/>
            <a:ext cx="3295714" cy="5727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lvl="0"/>
            <a:r>
              <a:rPr lang="en-US" sz="1600" b="1" dirty="0">
                <a:solidFill>
                  <a:schemeClr val="lt1"/>
                </a:solidFill>
                <a:latin typeface="+mj-lt"/>
                <a:ea typeface="Figtree ExtraBold"/>
                <a:cs typeface="Figtree ExtraBold"/>
                <a:sym typeface="Figtree ExtraBold"/>
              </a:rPr>
              <a:t>Accuracy after 5-fold cross-validation: </a:t>
            </a:r>
            <a:r>
              <a:rPr lang="en-US" sz="1600" b="1" dirty="0" smtClean="0">
                <a:solidFill>
                  <a:schemeClr val="lt1"/>
                </a:solidFill>
                <a:latin typeface="+mj-lt"/>
                <a:ea typeface="Figtree ExtraBold"/>
                <a:cs typeface="Figtree ExtraBold"/>
                <a:sym typeface="Figtree ExtraBold"/>
              </a:rPr>
              <a:t>0.9398397472585334</a:t>
            </a:r>
            <a:endParaRPr sz="1600" b="1" dirty="0">
              <a:solidFill>
                <a:schemeClr val="lt1"/>
              </a:solidFill>
              <a:latin typeface="+mj-lt"/>
              <a:ea typeface="Figtree ExtraBold"/>
              <a:cs typeface="Figtree ExtraBold"/>
              <a:sym typeface="Figtree ExtraBold"/>
            </a:endParaRPr>
          </a:p>
        </p:txBody>
      </p:sp>
      <p:sp>
        <p:nvSpPr>
          <p:cNvPr id="5" name="Google Shape;463;p44"/>
          <p:cNvSpPr txBox="1"/>
          <p:nvPr/>
        </p:nvSpPr>
        <p:spPr>
          <a:xfrm>
            <a:off x="562086" y="3638644"/>
            <a:ext cx="3707633" cy="46482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lvl="0"/>
            <a:r>
              <a:rPr lang="en-US" sz="1600" b="1" dirty="0">
                <a:solidFill>
                  <a:schemeClr val="lt1"/>
                </a:solidFill>
                <a:latin typeface="+mj-lt"/>
                <a:ea typeface="Figtree ExtraBold"/>
                <a:cs typeface="Figtree ExtraBold"/>
                <a:sym typeface="Figtree ExtraBold"/>
              </a:rPr>
              <a:t>ROC AUC score after regularization: </a:t>
            </a:r>
            <a:r>
              <a:rPr lang="en-US" sz="1600" b="1" dirty="0" smtClean="0">
                <a:solidFill>
                  <a:schemeClr val="lt1"/>
                </a:solidFill>
                <a:latin typeface="+mj-lt"/>
                <a:ea typeface="Figtree ExtraBold"/>
                <a:cs typeface="Figtree ExtraBold"/>
                <a:sym typeface="Figtree ExtraBold"/>
              </a:rPr>
              <a:t>0.9178612927515554</a:t>
            </a:r>
            <a:endParaRPr sz="1600" b="1" dirty="0">
              <a:solidFill>
                <a:schemeClr val="lt1"/>
              </a:solidFill>
              <a:latin typeface="+mj-lt"/>
              <a:ea typeface="Figtree ExtraBold"/>
              <a:cs typeface="Figtree ExtraBold"/>
              <a:sym typeface="Figtree ExtraBold"/>
            </a:endParaRPr>
          </a:p>
        </p:txBody>
      </p:sp>
      <p:sp>
        <p:nvSpPr>
          <p:cNvPr id="6" name="Google Shape;464;p44"/>
          <p:cNvSpPr txBox="1"/>
          <p:nvPr/>
        </p:nvSpPr>
        <p:spPr>
          <a:xfrm>
            <a:off x="4752517" y="3638644"/>
            <a:ext cx="3295714" cy="46482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lvl="0"/>
            <a:r>
              <a:rPr lang="en-US" sz="1600" b="1" dirty="0">
                <a:solidFill>
                  <a:schemeClr val="lt1"/>
                </a:solidFill>
                <a:latin typeface="+mj-lt"/>
                <a:ea typeface="Figtree ExtraBold"/>
                <a:cs typeface="Figtree ExtraBold"/>
                <a:sym typeface="Figtree ExtraBold"/>
              </a:rPr>
              <a:t>Accuracy after regularization: </a:t>
            </a:r>
            <a:r>
              <a:rPr lang="en-US" sz="1600" b="1" dirty="0" smtClean="0">
                <a:solidFill>
                  <a:schemeClr val="lt1"/>
                </a:solidFill>
                <a:latin typeface="+mj-lt"/>
                <a:ea typeface="Figtree ExtraBold"/>
                <a:cs typeface="Figtree ExtraBold"/>
                <a:sym typeface="Figtree ExtraBold"/>
              </a:rPr>
              <a:t>0.9178397472585334</a:t>
            </a:r>
            <a:endParaRPr sz="1600" b="1" dirty="0">
              <a:solidFill>
                <a:schemeClr val="lt1"/>
              </a:solidFill>
              <a:latin typeface="+mj-lt"/>
              <a:ea typeface="Figtree ExtraBold"/>
              <a:cs typeface="Figtree ExtraBold"/>
              <a:sym typeface="Figtree ExtraBold"/>
            </a:endParaRPr>
          </a:p>
        </p:txBody>
      </p:sp>
      <p:pic>
        <p:nvPicPr>
          <p:cNvPr id="3" name="Picture 2" descr="A graph of a receiver operating characteristic curve&#10;&#10;AI-generated content may be incorrect.">
            <a:extLst>
              <a:ext uri="{FF2B5EF4-FFF2-40B4-BE49-F238E27FC236}">
                <a16:creationId xmlns:a16="http://schemas.microsoft.com/office/drawing/2014/main" id="{2A48CC7F-A300-C6F0-C394-16BD93D5E838}"/>
              </a:ext>
            </a:extLst>
          </p:cNvPr>
          <p:cNvPicPr>
            <a:picLocks noChangeAspect="1"/>
          </p:cNvPicPr>
          <p:nvPr/>
        </p:nvPicPr>
        <p:blipFill>
          <a:blip r:embed="rId3"/>
          <a:srcRect r="5932"/>
          <a:stretch/>
        </p:blipFill>
        <p:spPr>
          <a:xfrm>
            <a:off x="4752512" y="1142071"/>
            <a:ext cx="3295713" cy="1891364"/>
          </a:xfrm>
          <a:prstGeom prst="rect">
            <a:avLst/>
          </a:prstGeom>
        </p:spPr>
      </p:pic>
      <p:pic>
        <p:nvPicPr>
          <p:cNvPr id="4" name="Picture 3" descr="A graph of a receiver operating characteristic curve&#10;&#10;AI-generated content may be incorrect.">
            <a:extLst>
              <a:ext uri="{FF2B5EF4-FFF2-40B4-BE49-F238E27FC236}">
                <a16:creationId xmlns:a16="http://schemas.microsoft.com/office/drawing/2014/main" id="{81A693DF-F493-2D54-F4F7-F5AF4BAED221}"/>
              </a:ext>
            </a:extLst>
          </p:cNvPr>
          <p:cNvPicPr>
            <a:picLocks noChangeAspect="1"/>
          </p:cNvPicPr>
          <p:nvPr/>
        </p:nvPicPr>
        <p:blipFill>
          <a:blip r:embed="rId3"/>
          <a:srcRect r="5932"/>
          <a:stretch/>
        </p:blipFill>
        <p:spPr>
          <a:xfrm>
            <a:off x="4752511" y="3157781"/>
            <a:ext cx="3295713" cy="1891364"/>
          </a:xfrm>
          <a:prstGeom prst="rect">
            <a:avLst/>
          </a:prstGeom>
        </p:spPr>
      </p:pic>
    </p:spTree>
    <p:extLst>
      <p:ext uri="{BB962C8B-B14F-4D97-AF65-F5344CB8AC3E}">
        <p14:creationId xmlns:p14="http://schemas.microsoft.com/office/powerpoint/2010/main" val="87390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58">
          <a:extLst>
            <a:ext uri="{FF2B5EF4-FFF2-40B4-BE49-F238E27FC236}">
              <a16:creationId xmlns:a16="http://schemas.microsoft.com/office/drawing/2014/main" id="{1EB6B78C-7989-B6E1-1CF7-DDF0523FCE46}"/>
            </a:ext>
          </a:extLst>
        </p:cNvPr>
        <p:cNvGrpSpPr/>
        <p:nvPr/>
      </p:nvGrpSpPr>
      <p:grpSpPr>
        <a:xfrm>
          <a:off x="0" y="0"/>
          <a:ext cx="0" cy="0"/>
          <a:chOff x="0" y="0"/>
          <a:chExt cx="0" cy="0"/>
        </a:xfrm>
      </p:grpSpPr>
      <p:sp>
        <p:nvSpPr>
          <p:cNvPr id="459" name="Google Shape;459;p44">
            <a:extLst>
              <a:ext uri="{FF2B5EF4-FFF2-40B4-BE49-F238E27FC236}">
                <a16:creationId xmlns:a16="http://schemas.microsoft.com/office/drawing/2014/main" id="{8F7AC4A6-873E-B1BA-9623-623EDEFD6B91}"/>
              </a:ext>
            </a:extLst>
          </p:cNvPr>
          <p:cNvSpPr txBox="1">
            <a:spLocks noGrp="1"/>
          </p:cNvSpPr>
          <p:nvPr>
            <p:ph type="title"/>
          </p:nvPr>
        </p:nvSpPr>
        <p:spPr>
          <a:xfrm>
            <a:off x="713225" y="445025"/>
            <a:ext cx="7717500" cy="572700"/>
          </a:xfrm>
          <a:prstGeom prst="rect">
            <a:avLst/>
          </a:prstGeom>
        </p:spPr>
        <p:txBody>
          <a:bodyPr spcFirstLastPara="1" wrap="square" lIns="91425" tIns="91425" rIns="91425" bIns="91425" anchor="ctr" anchorCtr="0">
            <a:noAutofit/>
          </a:bodyPr>
          <a:lstStyle/>
          <a:p>
            <a:r>
              <a:rPr lang="en-AU" b="1" dirty="0">
                <a:latin typeface="+mj-lt"/>
              </a:rPr>
              <a:t>Discussion and Limitations</a:t>
            </a:r>
          </a:p>
        </p:txBody>
      </p:sp>
      <p:sp>
        <p:nvSpPr>
          <p:cNvPr id="4" name="TextBox 3">
            <a:extLst>
              <a:ext uri="{FF2B5EF4-FFF2-40B4-BE49-F238E27FC236}">
                <a16:creationId xmlns:a16="http://schemas.microsoft.com/office/drawing/2014/main" id="{54D445F8-6AFE-F16C-1233-77B29414141D}"/>
              </a:ext>
            </a:extLst>
          </p:cNvPr>
          <p:cNvSpPr txBox="1"/>
          <p:nvPr/>
        </p:nvSpPr>
        <p:spPr>
          <a:xfrm>
            <a:off x="1371576" y="1610540"/>
            <a:ext cx="6128746" cy="738664"/>
          </a:xfrm>
          <a:prstGeom prst="rect">
            <a:avLst/>
          </a:prstGeom>
          <a:noFill/>
          <a:ln>
            <a:solidFill>
              <a:schemeClr val="tx1"/>
            </a:solidFill>
          </a:ln>
        </p:spPr>
        <p:txBody>
          <a:bodyPr wrap="square">
            <a:spAutoFit/>
          </a:bodyPr>
          <a:lstStyle/>
          <a:p>
            <a:pPr>
              <a:buFont typeface="Arial" panose="020B0604020202020204" pitchFamily="34" charset="0"/>
              <a:buChar char="•"/>
            </a:pPr>
            <a:r>
              <a:rPr lang="en-GB">
                <a:solidFill>
                  <a:schemeClr val="tx1"/>
                </a:solidFill>
              </a:rPr>
              <a:t>✅ Clean, high-quality structured data</a:t>
            </a:r>
          </a:p>
          <a:p>
            <a:pPr>
              <a:buFont typeface="Arial" panose="020B0604020202020204" pitchFamily="34" charset="0"/>
              <a:buChar char="•"/>
            </a:pPr>
            <a:r>
              <a:rPr lang="en-GB">
                <a:solidFill>
                  <a:schemeClr val="tx1"/>
                </a:solidFill>
              </a:rPr>
              <a:t>✅ Strong signals from features like </a:t>
            </a:r>
            <a:r>
              <a:rPr lang="en-GB" b="1">
                <a:solidFill>
                  <a:schemeClr val="tx1"/>
                </a:solidFill>
              </a:rPr>
              <a:t>goal</a:t>
            </a:r>
            <a:r>
              <a:rPr lang="en-GB">
                <a:solidFill>
                  <a:schemeClr val="tx1"/>
                </a:solidFill>
              </a:rPr>
              <a:t>, </a:t>
            </a:r>
            <a:r>
              <a:rPr lang="en-GB" b="1">
                <a:solidFill>
                  <a:schemeClr val="tx1"/>
                </a:solidFill>
              </a:rPr>
              <a:t>backers</a:t>
            </a:r>
            <a:r>
              <a:rPr lang="en-GB">
                <a:solidFill>
                  <a:schemeClr val="tx1"/>
                </a:solidFill>
              </a:rPr>
              <a:t>, and </a:t>
            </a:r>
            <a:r>
              <a:rPr lang="en-GB" b="1">
                <a:solidFill>
                  <a:schemeClr val="tx1"/>
                </a:solidFill>
              </a:rPr>
              <a:t>duration</a:t>
            </a:r>
            <a:endParaRPr lang="en-GB">
              <a:solidFill>
                <a:schemeClr val="tx1"/>
              </a:solidFill>
            </a:endParaRPr>
          </a:p>
          <a:p>
            <a:pPr>
              <a:buFont typeface="Arial" panose="020B0604020202020204" pitchFamily="34" charset="0"/>
              <a:buChar char="•"/>
            </a:pPr>
            <a:r>
              <a:rPr lang="en-GB">
                <a:solidFill>
                  <a:schemeClr val="tx1"/>
                </a:solidFill>
              </a:rPr>
              <a:t>✅ Balanced binary outcome (</a:t>
            </a:r>
            <a:r>
              <a:rPr lang="en-GB" b="1">
                <a:solidFill>
                  <a:schemeClr val="tx1"/>
                </a:solidFill>
              </a:rPr>
              <a:t>Success</a:t>
            </a:r>
            <a:r>
              <a:rPr lang="en-GB">
                <a:solidFill>
                  <a:schemeClr val="tx1"/>
                </a:solidFill>
              </a:rPr>
              <a:t> vs </a:t>
            </a:r>
            <a:r>
              <a:rPr lang="en-GB" b="1">
                <a:solidFill>
                  <a:schemeClr val="tx1"/>
                </a:solidFill>
              </a:rPr>
              <a:t>Failed</a:t>
            </a:r>
            <a:r>
              <a:rPr lang="en-GB">
                <a:solidFill>
                  <a:schemeClr val="tx1"/>
                </a:solidFill>
              </a:rPr>
              <a:t>)</a:t>
            </a:r>
            <a:endParaRPr lang="en-GB" dirty="0">
              <a:solidFill>
                <a:schemeClr val="tx1"/>
              </a:solidFill>
            </a:endParaRPr>
          </a:p>
        </p:txBody>
      </p:sp>
      <p:sp>
        <p:nvSpPr>
          <p:cNvPr id="8" name="TextBox 7">
            <a:extLst>
              <a:ext uri="{FF2B5EF4-FFF2-40B4-BE49-F238E27FC236}">
                <a16:creationId xmlns:a16="http://schemas.microsoft.com/office/drawing/2014/main" id="{B5660655-C5FF-99E0-FB86-410D3AF5CE72}"/>
              </a:ext>
            </a:extLst>
          </p:cNvPr>
          <p:cNvSpPr txBox="1"/>
          <p:nvPr/>
        </p:nvSpPr>
        <p:spPr>
          <a:xfrm>
            <a:off x="1371576" y="3095907"/>
            <a:ext cx="6128746" cy="954107"/>
          </a:xfrm>
          <a:prstGeom prst="rect">
            <a:avLst/>
          </a:prstGeom>
          <a:noFill/>
          <a:ln>
            <a:solidFill>
              <a:schemeClr val="tx1"/>
            </a:solidFill>
          </a:ln>
        </p:spPr>
        <p:txBody>
          <a:bodyPr wrap="square">
            <a:spAutoFit/>
          </a:bodyPr>
          <a:lstStyle/>
          <a:p>
            <a:pPr>
              <a:buFont typeface="Arial" panose="020B0604020202020204" pitchFamily="34" charset="0"/>
              <a:buChar char="•"/>
            </a:pPr>
            <a:r>
              <a:rPr lang="en-GB" dirty="0" smtClean="0">
                <a:solidFill>
                  <a:schemeClr val="tx1"/>
                </a:solidFill>
              </a:rPr>
              <a:t>️ </a:t>
            </a:r>
            <a:r>
              <a:rPr lang="en-GB" dirty="0">
                <a:solidFill>
                  <a:schemeClr val="tx1"/>
                </a:solidFill>
              </a:rPr>
              <a:t>Ignored rich </a:t>
            </a:r>
            <a:r>
              <a:rPr lang="en-GB" b="1" dirty="0">
                <a:solidFill>
                  <a:schemeClr val="tx1"/>
                </a:solidFill>
              </a:rPr>
              <a:t>text features</a:t>
            </a:r>
            <a:r>
              <a:rPr lang="en-GB" dirty="0">
                <a:solidFill>
                  <a:schemeClr val="tx1"/>
                </a:solidFill>
              </a:rPr>
              <a:t> (e.g., project descriptions)</a:t>
            </a:r>
          </a:p>
          <a:p>
            <a:pPr>
              <a:buFont typeface="Arial" panose="020B0604020202020204" pitchFamily="34" charset="0"/>
              <a:buChar char="•"/>
            </a:pPr>
            <a:r>
              <a:rPr lang="en-GB" dirty="0" smtClean="0">
                <a:solidFill>
                  <a:schemeClr val="tx1"/>
                </a:solidFill>
              </a:rPr>
              <a:t>️ </a:t>
            </a:r>
            <a:r>
              <a:rPr lang="en-GB" dirty="0">
                <a:solidFill>
                  <a:schemeClr val="tx1"/>
                </a:solidFill>
              </a:rPr>
              <a:t>No analysis of </a:t>
            </a:r>
            <a:r>
              <a:rPr lang="en-GB" b="1" dirty="0">
                <a:solidFill>
                  <a:schemeClr val="tx1"/>
                </a:solidFill>
              </a:rPr>
              <a:t>Twitter/social media signals</a:t>
            </a:r>
            <a:endParaRPr lang="en-GB" dirty="0">
              <a:solidFill>
                <a:schemeClr val="tx1"/>
              </a:solidFill>
            </a:endParaRPr>
          </a:p>
          <a:p>
            <a:pPr>
              <a:buFont typeface="Arial" panose="020B0604020202020204" pitchFamily="34" charset="0"/>
              <a:buChar char="•"/>
            </a:pPr>
            <a:r>
              <a:rPr lang="en-GB" dirty="0" smtClean="0">
                <a:solidFill>
                  <a:schemeClr val="tx1"/>
                </a:solidFill>
              </a:rPr>
              <a:t>️ </a:t>
            </a:r>
            <a:r>
              <a:rPr lang="en-GB" dirty="0">
                <a:solidFill>
                  <a:schemeClr val="tx1"/>
                </a:solidFill>
              </a:rPr>
              <a:t>Limited comparison with other models (e.g., </a:t>
            </a:r>
            <a:r>
              <a:rPr lang="en-GB" b="1" dirty="0">
                <a:solidFill>
                  <a:schemeClr val="tx1"/>
                </a:solidFill>
              </a:rPr>
              <a:t>Gradient Boosting</a:t>
            </a:r>
            <a:r>
              <a:rPr lang="en-GB" dirty="0">
                <a:solidFill>
                  <a:schemeClr val="tx1"/>
                </a:solidFill>
              </a:rPr>
              <a:t>, </a:t>
            </a:r>
            <a:r>
              <a:rPr lang="en-GB" b="1" dirty="0" err="1" smtClean="0">
                <a:solidFill>
                  <a:schemeClr val="tx1"/>
                </a:solidFill>
              </a:rPr>
              <a:t>XGBoost</a:t>
            </a:r>
            <a:r>
              <a:rPr lang="en-GB" dirty="0" smtClean="0">
                <a:solidFill>
                  <a:schemeClr val="tx1"/>
                </a:solidFill>
              </a:rPr>
              <a:t>)</a:t>
            </a:r>
            <a:endParaRPr lang="en-GB" dirty="0">
              <a:solidFill>
                <a:schemeClr val="tx1"/>
              </a:solidFill>
            </a:endParaRPr>
          </a:p>
        </p:txBody>
      </p:sp>
      <p:sp>
        <p:nvSpPr>
          <p:cNvPr id="10" name="TextBox 9">
            <a:extLst>
              <a:ext uri="{FF2B5EF4-FFF2-40B4-BE49-F238E27FC236}">
                <a16:creationId xmlns:a16="http://schemas.microsoft.com/office/drawing/2014/main" id="{0DF59ABA-A66E-D78A-C450-8AC0488A6318}"/>
              </a:ext>
            </a:extLst>
          </p:cNvPr>
          <p:cNvSpPr txBox="1"/>
          <p:nvPr/>
        </p:nvSpPr>
        <p:spPr>
          <a:xfrm>
            <a:off x="1371576" y="1302763"/>
            <a:ext cx="4572000" cy="307777"/>
          </a:xfrm>
          <a:prstGeom prst="rect">
            <a:avLst/>
          </a:prstGeom>
          <a:noFill/>
        </p:spPr>
        <p:txBody>
          <a:bodyPr wrap="square">
            <a:spAutoFit/>
          </a:bodyPr>
          <a:lstStyle/>
          <a:p>
            <a:pPr>
              <a:buNone/>
            </a:pPr>
            <a:r>
              <a:rPr lang="en-GB" b="1" dirty="0">
                <a:solidFill>
                  <a:srgbClr val="5FBBC7"/>
                </a:solidFill>
              </a:rPr>
              <a:t>Why did Logistic Regression perform well?</a:t>
            </a:r>
            <a:endParaRPr lang="en-GB" dirty="0">
              <a:solidFill>
                <a:srgbClr val="5FBBC7"/>
              </a:solidFill>
            </a:endParaRPr>
          </a:p>
        </p:txBody>
      </p:sp>
      <p:sp>
        <p:nvSpPr>
          <p:cNvPr id="12" name="TextBox 11">
            <a:extLst>
              <a:ext uri="{FF2B5EF4-FFF2-40B4-BE49-F238E27FC236}">
                <a16:creationId xmlns:a16="http://schemas.microsoft.com/office/drawing/2014/main" id="{DD60FF83-E244-095F-FFD3-8DE8C44CE20A}"/>
              </a:ext>
            </a:extLst>
          </p:cNvPr>
          <p:cNvSpPr txBox="1"/>
          <p:nvPr/>
        </p:nvSpPr>
        <p:spPr>
          <a:xfrm>
            <a:off x="1371576" y="2788130"/>
            <a:ext cx="4572000" cy="307777"/>
          </a:xfrm>
          <a:prstGeom prst="rect">
            <a:avLst/>
          </a:prstGeom>
          <a:noFill/>
        </p:spPr>
        <p:txBody>
          <a:bodyPr wrap="square">
            <a:spAutoFit/>
          </a:bodyPr>
          <a:lstStyle/>
          <a:p>
            <a:pPr>
              <a:buNone/>
            </a:pPr>
            <a:r>
              <a:rPr lang="en-GB" b="1" dirty="0">
                <a:solidFill>
                  <a:srgbClr val="5FBBC7"/>
                </a:solidFill>
              </a:rPr>
              <a:t>Limitations to note</a:t>
            </a:r>
            <a:endParaRPr lang="en-GB" dirty="0">
              <a:solidFill>
                <a:srgbClr val="5FBBC7"/>
              </a:solidFill>
            </a:endParaRPr>
          </a:p>
        </p:txBody>
      </p:sp>
    </p:spTree>
    <p:extLst>
      <p:ext uri="{BB962C8B-B14F-4D97-AF65-F5344CB8AC3E}">
        <p14:creationId xmlns:p14="http://schemas.microsoft.com/office/powerpoint/2010/main" val="26160978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58">
          <a:extLst>
            <a:ext uri="{FF2B5EF4-FFF2-40B4-BE49-F238E27FC236}">
              <a16:creationId xmlns:a16="http://schemas.microsoft.com/office/drawing/2014/main" id="{70A6185D-B369-5891-B77A-89CB998ECB8E}"/>
            </a:ext>
          </a:extLst>
        </p:cNvPr>
        <p:cNvGrpSpPr/>
        <p:nvPr/>
      </p:nvGrpSpPr>
      <p:grpSpPr>
        <a:xfrm>
          <a:off x="0" y="0"/>
          <a:ext cx="0" cy="0"/>
          <a:chOff x="0" y="0"/>
          <a:chExt cx="0" cy="0"/>
        </a:xfrm>
      </p:grpSpPr>
      <p:sp>
        <p:nvSpPr>
          <p:cNvPr id="459" name="Google Shape;459;p44">
            <a:extLst>
              <a:ext uri="{FF2B5EF4-FFF2-40B4-BE49-F238E27FC236}">
                <a16:creationId xmlns:a16="http://schemas.microsoft.com/office/drawing/2014/main" id="{FE00B399-8ACF-0552-1592-23AA9CC6879D}"/>
              </a:ext>
            </a:extLst>
          </p:cNvPr>
          <p:cNvSpPr txBox="1">
            <a:spLocks noGrp="1"/>
          </p:cNvSpPr>
          <p:nvPr>
            <p:ph type="title"/>
          </p:nvPr>
        </p:nvSpPr>
        <p:spPr>
          <a:xfrm>
            <a:off x="713225" y="445025"/>
            <a:ext cx="7717500" cy="572700"/>
          </a:xfrm>
          <a:prstGeom prst="rect">
            <a:avLst/>
          </a:prstGeom>
        </p:spPr>
        <p:txBody>
          <a:bodyPr spcFirstLastPara="1" wrap="square" lIns="91425" tIns="91425" rIns="91425" bIns="91425" anchor="ctr" anchorCtr="0">
            <a:noAutofit/>
          </a:bodyPr>
          <a:lstStyle/>
          <a:p>
            <a:r>
              <a:rPr lang="en-AU" b="1" dirty="0">
                <a:latin typeface="+mj-lt"/>
              </a:rPr>
              <a:t>Conclusion &amp; Future Work</a:t>
            </a:r>
          </a:p>
        </p:txBody>
      </p:sp>
      <p:sp>
        <p:nvSpPr>
          <p:cNvPr id="4" name="TextBox 3">
            <a:extLst>
              <a:ext uri="{FF2B5EF4-FFF2-40B4-BE49-F238E27FC236}">
                <a16:creationId xmlns:a16="http://schemas.microsoft.com/office/drawing/2014/main" id="{1BCDDE3B-1520-31B0-A19B-FD0CC8A9CA34}"/>
              </a:ext>
            </a:extLst>
          </p:cNvPr>
          <p:cNvSpPr txBox="1"/>
          <p:nvPr/>
        </p:nvSpPr>
        <p:spPr>
          <a:xfrm>
            <a:off x="778373" y="1349392"/>
            <a:ext cx="6786208" cy="1169551"/>
          </a:xfrm>
          <a:prstGeom prst="rect">
            <a:avLst/>
          </a:prstGeom>
          <a:noFill/>
          <a:ln>
            <a:solidFill>
              <a:schemeClr val="tx1"/>
            </a:solidFill>
          </a:ln>
        </p:spPr>
        <p:txBody>
          <a:bodyPr wrap="square">
            <a:spAutoFit/>
          </a:bodyPr>
          <a:lstStyle/>
          <a:p>
            <a:pPr marL="285750" indent="-285750">
              <a:buClr>
                <a:schemeClr val="tx1"/>
              </a:buClr>
              <a:buFont typeface="Wingdings" panose="05000000000000000000" pitchFamily="2" charset="2"/>
              <a:buChar char="Ø"/>
            </a:pPr>
            <a:r>
              <a:rPr lang="en-GB" dirty="0">
                <a:solidFill>
                  <a:schemeClr val="tx1"/>
                </a:solidFill>
              </a:rPr>
              <a:t>Developed a </a:t>
            </a:r>
            <a:r>
              <a:rPr lang="en-GB" b="1" dirty="0">
                <a:solidFill>
                  <a:schemeClr val="tx1"/>
                </a:solidFill>
              </a:rPr>
              <a:t>highly accurate Kickstarter classifier</a:t>
            </a:r>
            <a:r>
              <a:rPr lang="en-GB" dirty="0">
                <a:solidFill>
                  <a:schemeClr val="tx1"/>
                </a:solidFill>
              </a:rPr>
              <a:t> using </a:t>
            </a:r>
            <a:r>
              <a:rPr lang="en-GB" b="1" dirty="0" err="1">
                <a:solidFill>
                  <a:schemeClr val="tx1"/>
                </a:solidFill>
              </a:rPr>
              <a:t>PySpark</a:t>
            </a:r>
            <a:r>
              <a:rPr lang="en-GB" b="1" dirty="0">
                <a:solidFill>
                  <a:schemeClr val="tx1"/>
                </a:solidFill>
              </a:rPr>
              <a:t> + Logistic </a:t>
            </a:r>
            <a:r>
              <a:rPr lang="en-GB" b="1" dirty="0" smtClean="0">
                <a:solidFill>
                  <a:schemeClr val="tx1"/>
                </a:solidFill>
              </a:rPr>
              <a:t>Regression and Random Forest</a:t>
            </a:r>
            <a:endParaRPr lang="en-GB" dirty="0">
              <a:solidFill>
                <a:schemeClr val="tx1"/>
              </a:solidFill>
            </a:endParaRPr>
          </a:p>
          <a:p>
            <a:pPr marL="285750" indent="-285750">
              <a:buClr>
                <a:schemeClr val="tx1"/>
              </a:buClr>
              <a:buFont typeface="Wingdings" panose="05000000000000000000" pitchFamily="2" charset="2"/>
              <a:buChar char="Ø"/>
            </a:pPr>
            <a:r>
              <a:rPr lang="en-GB" dirty="0">
                <a:solidFill>
                  <a:schemeClr val="tx1"/>
                </a:solidFill>
              </a:rPr>
              <a:t>Achieved </a:t>
            </a:r>
            <a:r>
              <a:rPr lang="en-GB" b="1" dirty="0">
                <a:solidFill>
                  <a:schemeClr val="tx1"/>
                </a:solidFill>
              </a:rPr>
              <a:t>ROC AUC &amp; Accuracy ≈ </a:t>
            </a:r>
            <a:r>
              <a:rPr lang="en-GB" b="1" dirty="0" smtClean="0">
                <a:solidFill>
                  <a:schemeClr val="tx1"/>
                </a:solidFill>
              </a:rPr>
              <a:t>93%</a:t>
            </a:r>
            <a:r>
              <a:rPr lang="en-GB" dirty="0" smtClean="0">
                <a:solidFill>
                  <a:schemeClr val="tx1"/>
                </a:solidFill>
              </a:rPr>
              <a:t>, </a:t>
            </a:r>
            <a:r>
              <a:rPr lang="en-GB" dirty="0">
                <a:solidFill>
                  <a:schemeClr val="tx1"/>
                </a:solidFill>
              </a:rPr>
              <a:t>outperforming previous studies</a:t>
            </a:r>
          </a:p>
          <a:p>
            <a:pPr marL="285750" indent="-285750">
              <a:buClr>
                <a:schemeClr val="tx1"/>
              </a:buClr>
              <a:buFont typeface="Wingdings" panose="05000000000000000000" pitchFamily="2" charset="2"/>
              <a:buChar char="Ø"/>
            </a:pPr>
            <a:r>
              <a:rPr lang="en-GB" dirty="0">
                <a:solidFill>
                  <a:schemeClr val="tx1"/>
                </a:solidFill>
              </a:rPr>
              <a:t>Showed that </a:t>
            </a:r>
            <a:r>
              <a:rPr lang="en-GB" b="1" dirty="0">
                <a:solidFill>
                  <a:schemeClr val="tx1"/>
                </a:solidFill>
              </a:rPr>
              <a:t>structured features alone</a:t>
            </a:r>
            <a:r>
              <a:rPr lang="en-GB" dirty="0">
                <a:solidFill>
                  <a:schemeClr val="tx1"/>
                </a:solidFill>
              </a:rPr>
              <a:t> can be highly predictive with proper preprocessing</a:t>
            </a:r>
          </a:p>
        </p:txBody>
      </p:sp>
      <p:sp>
        <p:nvSpPr>
          <p:cNvPr id="8" name="TextBox 7">
            <a:extLst>
              <a:ext uri="{FF2B5EF4-FFF2-40B4-BE49-F238E27FC236}">
                <a16:creationId xmlns:a16="http://schemas.microsoft.com/office/drawing/2014/main" id="{2953DF86-2226-B4DC-4A10-29022943EA46}"/>
              </a:ext>
            </a:extLst>
          </p:cNvPr>
          <p:cNvSpPr txBox="1"/>
          <p:nvPr/>
        </p:nvSpPr>
        <p:spPr>
          <a:xfrm>
            <a:off x="778372" y="2962638"/>
            <a:ext cx="6786207" cy="738664"/>
          </a:xfrm>
          <a:prstGeom prst="rect">
            <a:avLst/>
          </a:prstGeom>
          <a:noFill/>
          <a:ln>
            <a:solidFill>
              <a:schemeClr val="tx1"/>
            </a:solidFill>
          </a:ln>
        </p:spPr>
        <p:txBody>
          <a:bodyPr wrap="square">
            <a:spAutoFit/>
          </a:bodyPr>
          <a:lstStyle/>
          <a:p>
            <a:pPr marL="285750" indent="-285750">
              <a:buClr>
                <a:schemeClr val="tx1"/>
              </a:buClr>
              <a:buFont typeface="Wingdings" panose="05000000000000000000" pitchFamily="2" charset="2"/>
              <a:buChar char="q"/>
            </a:pPr>
            <a:r>
              <a:rPr lang="en-GB" dirty="0">
                <a:solidFill>
                  <a:schemeClr val="tx1"/>
                </a:solidFill>
              </a:rPr>
              <a:t>Apply </a:t>
            </a:r>
            <a:r>
              <a:rPr lang="en-GB" b="1" dirty="0">
                <a:solidFill>
                  <a:schemeClr val="tx1"/>
                </a:solidFill>
              </a:rPr>
              <a:t>NLP</a:t>
            </a:r>
            <a:r>
              <a:rPr lang="en-GB" dirty="0">
                <a:solidFill>
                  <a:schemeClr val="tx1"/>
                </a:solidFill>
              </a:rPr>
              <a:t> to </a:t>
            </a:r>
            <a:r>
              <a:rPr lang="en-GB" dirty="0" err="1">
                <a:solidFill>
                  <a:schemeClr val="tx1"/>
                </a:solidFill>
              </a:rPr>
              <a:t>analyze</a:t>
            </a:r>
            <a:r>
              <a:rPr lang="en-GB" dirty="0">
                <a:solidFill>
                  <a:schemeClr val="tx1"/>
                </a:solidFill>
              </a:rPr>
              <a:t> project descriptions</a:t>
            </a:r>
          </a:p>
          <a:p>
            <a:pPr marL="285750" indent="-285750">
              <a:buClr>
                <a:schemeClr val="tx1"/>
              </a:buClr>
              <a:buFont typeface="Wingdings" panose="05000000000000000000" pitchFamily="2" charset="2"/>
              <a:buChar char="q"/>
            </a:pPr>
            <a:r>
              <a:rPr lang="en-GB" dirty="0">
                <a:solidFill>
                  <a:schemeClr val="tx1"/>
                </a:solidFill>
              </a:rPr>
              <a:t>Incorporate </a:t>
            </a:r>
            <a:r>
              <a:rPr lang="en-GB" b="1" dirty="0">
                <a:solidFill>
                  <a:schemeClr val="tx1"/>
                </a:solidFill>
              </a:rPr>
              <a:t>social media signals</a:t>
            </a:r>
            <a:r>
              <a:rPr lang="en-GB" dirty="0">
                <a:solidFill>
                  <a:schemeClr val="tx1"/>
                </a:solidFill>
              </a:rPr>
              <a:t> (e.g., tweet sentiment)</a:t>
            </a:r>
          </a:p>
          <a:p>
            <a:pPr marL="285750" indent="-285750">
              <a:buClr>
                <a:schemeClr val="tx1"/>
              </a:buClr>
              <a:buFont typeface="Wingdings" panose="05000000000000000000" pitchFamily="2" charset="2"/>
              <a:buChar char="q"/>
            </a:pPr>
            <a:r>
              <a:rPr lang="en-GB" dirty="0">
                <a:solidFill>
                  <a:schemeClr val="tx1"/>
                </a:solidFill>
              </a:rPr>
              <a:t>Explore </a:t>
            </a:r>
            <a:r>
              <a:rPr lang="en-GB" b="1" dirty="0">
                <a:solidFill>
                  <a:schemeClr val="tx1"/>
                </a:solidFill>
              </a:rPr>
              <a:t>ensemble models</a:t>
            </a:r>
            <a:r>
              <a:rPr lang="en-GB" dirty="0">
                <a:solidFill>
                  <a:schemeClr val="tx1"/>
                </a:solidFill>
              </a:rPr>
              <a:t> like </a:t>
            </a:r>
            <a:r>
              <a:rPr lang="en-GB" b="1" dirty="0" err="1">
                <a:solidFill>
                  <a:schemeClr val="tx1"/>
                </a:solidFill>
              </a:rPr>
              <a:t>XGBoost</a:t>
            </a:r>
            <a:r>
              <a:rPr lang="en-GB" dirty="0">
                <a:solidFill>
                  <a:schemeClr val="tx1"/>
                </a:solidFill>
              </a:rPr>
              <a:t> or </a:t>
            </a:r>
            <a:r>
              <a:rPr lang="en-GB" b="1" dirty="0">
                <a:solidFill>
                  <a:schemeClr val="tx1"/>
                </a:solidFill>
              </a:rPr>
              <a:t>Random Forest</a:t>
            </a:r>
            <a:endParaRPr lang="en-GB" dirty="0">
              <a:solidFill>
                <a:schemeClr val="tx1"/>
              </a:solidFill>
            </a:endParaRPr>
          </a:p>
        </p:txBody>
      </p:sp>
      <p:sp>
        <p:nvSpPr>
          <p:cNvPr id="3" name="TextBox 2">
            <a:extLst>
              <a:ext uri="{FF2B5EF4-FFF2-40B4-BE49-F238E27FC236}">
                <a16:creationId xmlns:a16="http://schemas.microsoft.com/office/drawing/2014/main" id="{2027ACAF-EF72-4633-52E2-EAAAD9A5E68B}"/>
              </a:ext>
            </a:extLst>
          </p:cNvPr>
          <p:cNvSpPr txBox="1"/>
          <p:nvPr/>
        </p:nvSpPr>
        <p:spPr>
          <a:xfrm>
            <a:off x="778371" y="4117271"/>
            <a:ext cx="6786209" cy="307777"/>
          </a:xfrm>
          <a:prstGeom prst="rect">
            <a:avLst/>
          </a:prstGeom>
          <a:noFill/>
          <a:ln>
            <a:solidFill>
              <a:schemeClr val="tx1"/>
            </a:solidFill>
          </a:ln>
        </p:spPr>
        <p:txBody>
          <a:bodyPr wrap="square">
            <a:spAutoFit/>
          </a:bodyPr>
          <a:lstStyle/>
          <a:p>
            <a:r>
              <a:rPr lang="en-GB" dirty="0">
                <a:solidFill>
                  <a:schemeClr val="tx1"/>
                </a:solidFill>
              </a:rPr>
              <a:t>Simple models + smart feature engineering + scalable tools = big impact</a:t>
            </a:r>
          </a:p>
        </p:txBody>
      </p:sp>
      <p:sp>
        <p:nvSpPr>
          <p:cNvPr id="6" name="TextBox 5">
            <a:extLst>
              <a:ext uri="{FF2B5EF4-FFF2-40B4-BE49-F238E27FC236}">
                <a16:creationId xmlns:a16="http://schemas.microsoft.com/office/drawing/2014/main" id="{3201D7FE-ABA5-8888-078E-5C2D28184E79}"/>
              </a:ext>
            </a:extLst>
          </p:cNvPr>
          <p:cNvSpPr txBox="1"/>
          <p:nvPr/>
        </p:nvSpPr>
        <p:spPr>
          <a:xfrm>
            <a:off x="713225" y="1041615"/>
            <a:ext cx="1507626" cy="307777"/>
          </a:xfrm>
          <a:prstGeom prst="rect">
            <a:avLst/>
          </a:prstGeom>
          <a:noFill/>
        </p:spPr>
        <p:txBody>
          <a:bodyPr wrap="square">
            <a:spAutoFit/>
          </a:bodyPr>
          <a:lstStyle/>
          <a:p>
            <a:pPr>
              <a:buNone/>
            </a:pPr>
            <a:r>
              <a:rPr lang="en-GB" b="1" dirty="0">
                <a:solidFill>
                  <a:srgbClr val="5FBBC7"/>
                </a:solidFill>
              </a:rPr>
              <a:t>Key Outcomes</a:t>
            </a:r>
            <a:endParaRPr lang="en-GB" dirty="0">
              <a:solidFill>
                <a:srgbClr val="5FBBC7"/>
              </a:solidFill>
            </a:endParaRPr>
          </a:p>
        </p:txBody>
      </p:sp>
      <p:sp>
        <p:nvSpPr>
          <p:cNvPr id="9" name="TextBox 8">
            <a:extLst>
              <a:ext uri="{FF2B5EF4-FFF2-40B4-BE49-F238E27FC236}">
                <a16:creationId xmlns:a16="http://schemas.microsoft.com/office/drawing/2014/main" id="{7E67D230-C6CD-AB2D-54CD-A1F8ACDB9293}"/>
              </a:ext>
            </a:extLst>
          </p:cNvPr>
          <p:cNvSpPr txBox="1"/>
          <p:nvPr/>
        </p:nvSpPr>
        <p:spPr>
          <a:xfrm>
            <a:off x="713225" y="2657443"/>
            <a:ext cx="2395577" cy="307777"/>
          </a:xfrm>
          <a:prstGeom prst="rect">
            <a:avLst/>
          </a:prstGeom>
          <a:noFill/>
        </p:spPr>
        <p:txBody>
          <a:bodyPr wrap="square">
            <a:spAutoFit/>
          </a:bodyPr>
          <a:lstStyle/>
          <a:p>
            <a:r>
              <a:rPr lang="en-GB" b="1" dirty="0">
                <a:solidFill>
                  <a:srgbClr val="5FBBC7"/>
                </a:solidFill>
              </a:rPr>
              <a:t>Future Improvements</a:t>
            </a:r>
            <a:endParaRPr lang="en-GB" dirty="0">
              <a:solidFill>
                <a:srgbClr val="5FBBC7"/>
              </a:solidFill>
            </a:endParaRPr>
          </a:p>
        </p:txBody>
      </p:sp>
      <p:sp>
        <p:nvSpPr>
          <p:cNvPr id="11" name="TextBox 10">
            <a:extLst>
              <a:ext uri="{FF2B5EF4-FFF2-40B4-BE49-F238E27FC236}">
                <a16:creationId xmlns:a16="http://schemas.microsoft.com/office/drawing/2014/main" id="{7D48FFBA-3D61-87DF-564B-1B2416349F17}"/>
              </a:ext>
            </a:extLst>
          </p:cNvPr>
          <p:cNvSpPr txBox="1"/>
          <p:nvPr/>
        </p:nvSpPr>
        <p:spPr>
          <a:xfrm>
            <a:off x="713225" y="3852608"/>
            <a:ext cx="1507626" cy="307777"/>
          </a:xfrm>
          <a:prstGeom prst="rect">
            <a:avLst/>
          </a:prstGeom>
          <a:noFill/>
        </p:spPr>
        <p:txBody>
          <a:bodyPr wrap="square">
            <a:spAutoFit/>
          </a:bodyPr>
          <a:lstStyle/>
          <a:p>
            <a:r>
              <a:rPr lang="en-GB" b="1" dirty="0">
                <a:solidFill>
                  <a:srgbClr val="5FBBC7"/>
                </a:solidFill>
              </a:rPr>
              <a:t>Takeaway</a:t>
            </a:r>
            <a:endParaRPr lang="en-GB" dirty="0">
              <a:solidFill>
                <a:srgbClr val="5FBBC7"/>
              </a:solidFill>
            </a:endParaRPr>
          </a:p>
        </p:txBody>
      </p:sp>
    </p:spTree>
    <p:extLst>
      <p:ext uri="{BB962C8B-B14F-4D97-AF65-F5344CB8AC3E}">
        <p14:creationId xmlns:p14="http://schemas.microsoft.com/office/powerpoint/2010/main" val="24267853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65"/>
        <p:cNvGrpSpPr/>
        <p:nvPr/>
      </p:nvGrpSpPr>
      <p:grpSpPr>
        <a:xfrm>
          <a:off x="0" y="0"/>
          <a:ext cx="0" cy="0"/>
          <a:chOff x="0" y="0"/>
          <a:chExt cx="0" cy="0"/>
        </a:xfrm>
      </p:grpSpPr>
      <p:sp>
        <p:nvSpPr>
          <p:cNvPr id="766" name="Google Shape;766;p5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mj-lt"/>
              </a:rPr>
              <a:t>References</a:t>
            </a:r>
            <a:endParaRPr b="1" dirty="0">
              <a:latin typeface="+mj-lt"/>
            </a:endParaRPr>
          </a:p>
        </p:txBody>
      </p:sp>
      <p:sp>
        <p:nvSpPr>
          <p:cNvPr id="767" name="Google Shape;767;p50"/>
          <p:cNvSpPr txBox="1">
            <a:spLocks noGrp="1"/>
          </p:cNvSpPr>
          <p:nvPr>
            <p:ph type="subTitle" idx="1"/>
          </p:nvPr>
        </p:nvSpPr>
        <p:spPr>
          <a:xfrm>
            <a:off x="713225" y="1115124"/>
            <a:ext cx="7740600" cy="3197795"/>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AU" sz="1400" dirty="0"/>
              <a:t>1. Li, A., Shun, K., et al. (2017). Predicting Success in Crowdfunding Campaigns.</a:t>
            </a:r>
          </a:p>
          <a:p>
            <a:pPr marL="0" lvl="0" indent="0">
              <a:buClr>
                <a:schemeClr val="dk1"/>
              </a:buClr>
              <a:buSzPts val="1100"/>
              <a:buNone/>
            </a:pPr>
            <a:r>
              <a:rPr lang="en-AU" sz="1400" dirty="0"/>
              <a:t>2. </a:t>
            </a:r>
            <a:r>
              <a:rPr lang="en-AU" sz="1400" dirty="0" err="1"/>
              <a:t>Xie</a:t>
            </a:r>
            <a:r>
              <a:rPr lang="en-AU" sz="1400" dirty="0"/>
              <a:t>, Y., Lu, Y., et al. (2018). Data-Driven Analysis of Crowdfunding Campaign Success and Failure.</a:t>
            </a:r>
          </a:p>
          <a:p>
            <a:pPr marL="0" lvl="0" indent="0">
              <a:buClr>
                <a:schemeClr val="dk1"/>
              </a:buClr>
              <a:buSzPts val="1100"/>
              <a:buNone/>
            </a:pPr>
            <a:r>
              <a:rPr lang="en-AU" sz="1400" dirty="0"/>
              <a:t>3. </a:t>
            </a:r>
            <a:r>
              <a:rPr lang="en-AU" sz="1400" dirty="0" err="1"/>
              <a:t>Agerri</a:t>
            </a:r>
            <a:r>
              <a:rPr lang="en-AU" sz="1400" dirty="0"/>
              <a:t>, D., Garcia-Gomez, M., et al. (2017). Success of Crowdfunding Campaigns: A Machine Learning Approach.</a:t>
            </a:r>
          </a:p>
          <a:p>
            <a:pPr marL="0" lvl="0" indent="0">
              <a:buClr>
                <a:schemeClr val="dk1"/>
              </a:buClr>
              <a:buSzPts val="1100"/>
              <a:buNone/>
            </a:pPr>
            <a:r>
              <a:rPr lang="en-AU" sz="1400" dirty="0"/>
              <a:t>4. Li, Z., Lee, L., et al. (2016). Empirical Study of Predicting Success in Crowdfunding Projects.</a:t>
            </a:r>
          </a:p>
          <a:p>
            <a:pPr marL="0" lvl="0" indent="0">
              <a:buClr>
                <a:schemeClr val="dk1"/>
              </a:buClr>
              <a:buSzPts val="1100"/>
              <a:buNone/>
            </a:pPr>
            <a:r>
              <a:rPr lang="en-AU" sz="1400" dirty="0"/>
              <a:t>5. Park, H. S., Kim, J. G., et al. (2020). A Meta-Analysis of Factors Influencing Crowdfunding Success.</a:t>
            </a:r>
          </a:p>
          <a:p>
            <a:pPr marL="0" lvl="0" indent="0">
              <a:buClr>
                <a:schemeClr val="dk1"/>
              </a:buClr>
              <a:buSzPts val="1100"/>
              <a:buNone/>
            </a:pPr>
            <a:r>
              <a:rPr lang="en-AU" sz="1400" dirty="0"/>
              <a:t>6. Liu, B. R., Liu, F., et al. (2018). Social Media Predictive Power for Crowdfunding Success.</a:t>
            </a:r>
          </a:p>
          <a:p>
            <a:pPr marL="0" lvl="0" indent="0">
              <a:buClr>
                <a:schemeClr val="dk1"/>
              </a:buClr>
              <a:buSzPts val="1100"/>
              <a:buNone/>
            </a:pPr>
            <a:r>
              <a:rPr lang="en-AU" sz="1400" dirty="0"/>
              <a:t>7. Kickstarter Dataset, </a:t>
            </a:r>
            <a:r>
              <a:rPr lang="en-AU" sz="1400" dirty="0" err="1"/>
              <a:t>Kaggle</a:t>
            </a:r>
            <a:r>
              <a:rPr lang="en-AU" sz="1400" dirty="0"/>
              <a:t>. https://www.kaggle.com/datasets/kemical/kickstarter-projects</a:t>
            </a:r>
          </a:p>
          <a:p>
            <a:pPr marL="0" lvl="0" indent="0">
              <a:buClr>
                <a:schemeClr val="dk1"/>
              </a:buClr>
              <a:buSzPts val="1100"/>
              <a:buNone/>
            </a:pPr>
            <a:r>
              <a:rPr lang="en-AU" sz="1400" dirty="0"/>
              <a:t>8. </a:t>
            </a:r>
            <a:r>
              <a:rPr lang="en-AU" sz="1400" dirty="0" err="1"/>
              <a:t>PySpark</a:t>
            </a:r>
            <a:r>
              <a:rPr lang="en-AU" sz="1400" dirty="0"/>
              <a:t> Documentation. https://spark.apache.org/docs/latest/api/python/index.html</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7"/>
          <p:cNvSpPr txBox="1">
            <a:spLocks noGrp="1"/>
          </p:cNvSpPr>
          <p:nvPr>
            <p:ph type="title"/>
          </p:nvPr>
        </p:nvSpPr>
        <p:spPr>
          <a:xfrm>
            <a:off x="1283975" y="1849550"/>
            <a:ext cx="6576000" cy="110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 you</a:t>
            </a:r>
            <a:endParaRPr dirty="0"/>
          </a:p>
        </p:txBody>
      </p:sp>
      <p:sp>
        <p:nvSpPr>
          <p:cNvPr id="310" name="Google Shape;310;p37"/>
          <p:cNvSpPr txBox="1">
            <a:spLocks noGrp="1"/>
          </p:cNvSpPr>
          <p:nvPr>
            <p:ph type="subTitle" idx="1"/>
          </p:nvPr>
        </p:nvSpPr>
        <p:spPr>
          <a:xfrm>
            <a:off x="1284000" y="2958050"/>
            <a:ext cx="6576000" cy="42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Any questions?</a:t>
            </a:r>
            <a:endParaRPr dirty="0"/>
          </a:p>
        </p:txBody>
      </p:sp>
      <p:sp>
        <p:nvSpPr>
          <p:cNvPr id="311" name="Google Shape;311;p37"/>
          <p:cNvSpPr/>
          <p:nvPr/>
        </p:nvSpPr>
        <p:spPr>
          <a:xfrm>
            <a:off x="7859975" y="1505150"/>
            <a:ext cx="344400" cy="344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3">
          <a:extLst>
            <a:ext uri="{FF2B5EF4-FFF2-40B4-BE49-F238E27FC236}">
              <a16:creationId xmlns:a16="http://schemas.microsoft.com/office/drawing/2014/main" id="{8AF75AD5-ED82-8B2B-286A-AE44435D4E9E}"/>
            </a:ext>
          </a:extLst>
        </p:cNvPr>
        <p:cNvGrpSpPr/>
        <p:nvPr/>
      </p:nvGrpSpPr>
      <p:grpSpPr>
        <a:xfrm>
          <a:off x="0" y="0"/>
          <a:ext cx="0" cy="0"/>
          <a:chOff x="0" y="0"/>
          <a:chExt cx="0" cy="0"/>
        </a:xfrm>
      </p:grpSpPr>
      <p:sp>
        <p:nvSpPr>
          <p:cNvPr id="205" name="Google Shape;205;p33">
            <a:extLst>
              <a:ext uri="{FF2B5EF4-FFF2-40B4-BE49-F238E27FC236}">
                <a16:creationId xmlns:a16="http://schemas.microsoft.com/office/drawing/2014/main" id="{C2BB7FFE-23F0-D20C-819A-095784E768AD}"/>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AU" b="1" dirty="0">
                <a:latin typeface="+mj-lt"/>
              </a:rPr>
              <a:t>Related Work</a:t>
            </a:r>
            <a:endParaRPr lang="en-US" b="1" dirty="0">
              <a:latin typeface="+mj-lt"/>
            </a:endParaRPr>
          </a:p>
        </p:txBody>
      </p:sp>
      <p:sp>
        <p:nvSpPr>
          <p:cNvPr id="6" name="Rectangle 2">
            <a:extLst>
              <a:ext uri="{FF2B5EF4-FFF2-40B4-BE49-F238E27FC236}">
                <a16:creationId xmlns:a16="http://schemas.microsoft.com/office/drawing/2014/main" id="{1EC3A6D3-B5C1-767A-E8E6-2695709794E1}"/>
              </a:ext>
            </a:extLst>
          </p:cNvPr>
          <p:cNvSpPr>
            <a:spLocks noGrp="1" noChangeArrowheads="1"/>
          </p:cNvSpPr>
          <p:nvPr>
            <p:ph type="subTitle" idx="1"/>
          </p:nvPr>
        </p:nvSpPr>
        <p:spPr bwMode="auto">
          <a:xfrm>
            <a:off x="429714" y="1108215"/>
            <a:ext cx="7704000"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540000" lvl="1" indent="-180000" algn="just" eaLnBrk="0" fontAlgn="base" hangingPunct="0">
              <a:spcBef>
                <a:spcPct val="0"/>
              </a:spcBef>
              <a:spcAft>
                <a:spcPct val="0"/>
              </a:spcAft>
              <a:buClrTx/>
              <a:buSzTx/>
              <a:buFont typeface="Arial" panose="020B0604020202020204" pitchFamily="34" charset="0"/>
              <a:buChar char="•"/>
            </a:pPr>
            <a:r>
              <a:rPr lang="en-GB" altLang="en-US" sz="1600" dirty="0">
                <a:solidFill>
                  <a:schemeClr val="tx1"/>
                </a:solidFill>
                <a:latin typeface="+mj-lt"/>
              </a:rPr>
              <a:t>Li et al. (2017) emphasized the use of NLP on campaign descriptions and found Random Forest and SVM effective for predicting success.</a:t>
            </a:r>
          </a:p>
          <a:p>
            <a:pPr marL="540000" lvl="1" indent="-180000" algn="just" eaLnBrk="0" fontAlgn="base" hangingPunct="0">
              <a:spcBef>
                <a:spcPct val="0"/>
              </a:spcBef>
              <a:spcAft>
                <a:spcPct val="0"/>
              </a:spcAft>
              <a:buClrTx/>
              <a:buSzTx/>
              <a:buFont typeface="Arial" panose="020B0604020202020204" pitchFamily="34" charset="0"/>
              <a:buChar char="•"/>
            </a:pPr>
            <a:endParaRPr lang="en-GB" altLang="en-US" sz="1000" dirty="0">
              <a:solidFill>
                <a:schemeClr val="tx1"/>
              </a:solidFill>
              <a:latin typeface="+mj-lt"/>
            </a:endParaRPr>
          </a:p>
          <a:p>
            <a:pPr marL="540000" lvl="1" indent="-180000" algn="just" eaLnBrk="0" fontAlgn="base" hangingPunct="0">
              <a:spcBef>
                <a:spcPct val="0"/>
              </a:spcBef>
              <a:spcAft>
                <a:spcPct val="0"/>
              </a:spcAft>
              <a:buClrTx/>
              <a:buSzTx/>
              <a:buFont typeface="Arial" panose="020B0604020202020204" pitchFamily="34" charset="0"/>
              <a:buChar char="•"/>
            </a:pPr>
            <a:r>
              <a:rPr lang="en-GB" altLang="en-US" sz="1600" dirty="0">
                <a:solidFill>
                  <a:schemeClr val="tx1"/>
                </a:solidFill>
                <a:latin typeface="+mj-lt"/>
              </a:rPr>
              <a:t>Xie et al. (2018) used Kickstarter and Indiegogo data, highlighting campaign category, duration, and initial funding speed as strong predictors.</a:t>
            </a:r>
          </a:p>
          <a:p>
            <a:pPr marL="540000" lvl="1" indent="-180000" algn="just" eaLnBrk="0" fontAlgn="base" hangingPunct="0">
              <a:spcBef>
                <a:spcPct val="0"/>
              </a:spcBef>
              <a:spcAft>
                <a:spcPct val="0"/>
              </a:spcAft>
              <a:buClrTx/>
              <a:buSzTx/>
              <a:buFont typeface="Arial" panose="020B0604020202020204" pitchFamily="34" charset="0"/>
              <a:buChar char="•"/>
            </a:pPr>
            <a:endParaRPr lang="en-GB" altLang="en-US" sz="1000" dirty="0">
              <a:solidFill>
                <a:schemeClr val="tx1"/>
              </a:solidFill>
              <a:latin typeface="+mj-lt"/>
            </a:endParaRPr>
          </a:p>
          <a:p>
            <a:pPr marL="540000" lvl="1" indent="-180000" algn="just" eaLnBrk="0" fontAlgn="base" hangingPunct="0">
              <a:spcBef>
                <a:spcPct val="0"/>
              </a:spcBef>
              <a:spcAft>
                <a:spcPct val="0"/>
              </a:spcAft>
              <a:buClrTx/>
              <a:buSzTx/>
              <a:buFont typeface="Arial" panose="020B0604020202020204" pitchFamily="34" charset="0"/>
              <a:buChar char="•"/>
            </a:pPr>
            <a:r>
              <a:rPr lang="en-GB" altLang="en-US" sz="1600" dirty="0" err="1">
                <a:solidFill>
                  <a:schemeClr val="tx1"/>
                </a:solidFill>
                <a:latin typeface="+mj-lt"/>
              </a:rPr>
              <a:t>Agerri</a:t>
            </a:r>
            <a:r>
              <a:rPr lang="en-GB" altLang="en-US" sz="1600" dirty="0">
                <a:solidFill>
                  <a:schemeClr val="tx1"/>
                </a:solidFill>
                <a:latin typeface="+mj-lt"/>
              </a:rPr>
              <a:t> et al. (2017) applied ensemble methods like Boosted Trees and emphasized the value of feature engineering.</a:t>
            </a:r>
          </a:p>
          <a:p>
            <a:pPr marL="540000" lvl="1" indent="-180000" algn="just" eaLnBrk="0" fontAlgn="base" hangingPunct="0">
              <a:spcBef>
                <a:spcPct val="0"/>
              </a:spcBef>
              <a:spcAft>
                <a:spcPct val="0"/>
              </a:spcAft>
              <a:buClrTx/>
              <a:buSzTx/>
              <a:buFont typeface="Arial" panose="020B0604020202020204" pitchFamily="34" charset="0"/>
              <a:buChar char="•"/>
            </a:pPr>
            <a:endParaRPr lang="en-GB" altLang="en-US" sz="1000" dirty="0">
              <a:solidFill>
                <a:schemeClr val="tx1"/>
              </a:solidFill>
              <a:latin typeface="+mj-lt"/>
            </a:endParaRPr>
          </a:p>
          <a:p>
            <a:pPr marL="540000" lvl="1" indent="-180000" algn="just" eaLnBrk="0" fontAlgn="base" hangingPunct="0">
              <a:spcBef>
                <a:spcPct val="0"/>
              </a:spcBef>
              <a:spcAft>
                <a:spcPct val="0"/>
              </a:spcAft>
              <a:buClrTx/>
              <a:buSzTx/>
              <a:buFont typeface="Arial" panose="020B0604020202020204" pitchFamily="34" charset="0"/>
              <a:buChar char="•"/>
            </a:pPr>
            <a:r>
              <a:rPr lang="en-GB" altLang="en-US" sz="1600" dirty="0">
                <a:solidFill>
                  <a:schemeClr val="tx1"/>
                </a:solidFill>
                <a:latin typeface="+mj-lt"/>
              </a:rPr>
              <a:t>Li &amp; Lee (2016) showed that language in project descriptions was a strong predictor and used SVM and logistic regression.</a:t>
            </a:r>
          </a:p>
          <a:p>
            <a:pPr marL="540000" lvl="1" indent="-180000" algn="just" eaLnBrk="0" fontAlgn="base" hangingPunct="0">
              <a:spcBef>
                <a:spcPct val="0"/>
              </a:spcBef>
              <a:spcAft>
                <a:spcPct val="0"/>
              </a:spcAft>
              <a:buClrTx/>
              <a:buSzTx/>
              <a:buFont typeface="Arial" panose="020B0604020202020204" pitchFamily="34" charset="0"/>
              <a:buChar char="•"/>
            </a:pPr>
            <a:endParaRPr lang="en-GB" altLang="en-US" sz="1000" dirty="0">
              <a:solidFill>
                <a:schemeClr val="tx1"/>
              </a:solidFill>
              <a:latin typeface="+mj-lt"/>
            </a:endParaRPr>
          </a:p>
          <a:p>
            <a:pPr marL="540000" lvl="1" indent="-180000" algn="just" eaLnBrk="0" fontAlgn="base" hangingPunct="0">
              <a:spcBef>
                <a:spcPct val="0"/>
              </a:spcBef>
              <a:spcAft>
                <a:spcPct val="0"/>
              </a:spcAft>
              <a:buClrTx/>
              <a:buSzTx/>
              <a:buFont typeface="Arial" panose="020B0604020202020204" pitchFamily="34" charset="0"/>
              <a:buChar char="•"/>
            </a:pPr>
            <a:r>
              <a:rPr lang="en-GB" altLang="en-US" sz="1600" dirty="0">
                <a:solidFill>
                  <a:schemeClr val="tx1"/>
                </a:solidFill>
                <a:latin typeface="+mj-lt"/>
              </a:rPr>
              <a:t>Park et al. (2020) presented a meta-analysis identifying key success factors: goal size, backer engagement, and category.</a:t>
            </a:r>
          </a:p>
          <a:p>
            <a:pPr marL="540000" lvl="1" indent="-180000" algn="just" eaLnBrk="0" fontAlgn="base" hangingPunct="0">
              <a:spcBef>
                <a:spcPct val="0"/>
              </a:spcBef>
              <a:spcAft>
                <a:spcPct val="0"/>
              </a:spcAft>
              <a:buClrTx/>
              <a:buSzTx/>
              <a:buFont typeface="Arial" panose="020B0604020202020204" pitchFamily="34" charset="0"/>
              <a:buChar char="•"/>
            </a:pPr>
            <a:endParaRPr lang="en-GB" altLang="en-US" sz="1000" dirty="0">
              <a:solidFill>
                <a:schemeClr val="tx1"/>
              </a:solidFill>
              <a:latin typeface="+mj-lt"/>
            </a:endParaRPr>
          </a:p>
          <a:p>
            <a:pPr marL="540000" lvl="1" indent="-180000" algn="just" eaLnBrk="0" fontAlgn="base" hangingPunct="0">
              <a:spcBef>
                <a:spcPct val="0"/>
              </a:spcBef>
              <a:spcAft>
                <a:spcPct val="0"/>
              </a:spcAft>
              <a:buClrTx/>
              <a:buSzTx/>
              <a:buFont typeface="Arial" panose="020B0604020202020204" pitchFamily="34" charset="0"/>
              <a:buChar char="•"/>
            </a:pPr>
            <a:r>
              <a:rPr lang="en-GB" altLang="en-US" sz="1600" dirty="0">
                <a:solidFill>
                  <a:schemeClr val="tx1"/>
                </a:solidFill>
                <a:latin typeface="+mj-lt"/>
              </a:rPr>
              <a:t>Liu et al. (2018) introduced social media sentiment from Twitter as an external predictor.</a:t>
            </a:r>
          </a:p>
        </p:txBody>
      </p:sp>
    </p:spTree>
    <p:extLst>
      <p:ext uri="{BB962C8B-B14F-4D97-AF65-F5344CB8AC3E}">
        <p14:creationId xmlns:p14="http://schemas.microsoft.com/office/powerpoint/2010/main" val="8256983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2"/>
          <p:cNvSpPr txBox="1">
            <a:spLocks noGrp="1"/>
          </p:cNvSpPr>
          <p:nvPr>
            <p:ph type="title"/>
          </p:nvPr>
        </p:nvSpPr>
        <p:spPr>
          <a:xfrm>
            <a:off x="1918685" y="2297250"/>
            <a:ext cx="5345100" cy="8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latin typeface="+mj-lt"/>
              </a:rPr>
              <a:t>Data</a:t>
            </a:r>
            <a:endParaRPr b="1" dirty="0">
              <a:latin typeface="+mj-lt"/>
            </a:endParaRPr>
          </a:p>
        </p:txBody>
      </p:sp>
      <p:sp>
        <p:nvSpPr>
          <p:cNvPr id="199" name="Google Shape;199;p32"/>
          <p:cNvSpPr/>
          <p:nvPr/>
        </p:nvSpPr>
        <p:spPr>
          <a:xfrm>
            <a:off x="713225" y="1952850"/>
            <a:ext cx="344400" cy="344400"/>
          </a:xfrm>
          <a:prstGeom prst="rect">
            <a:avLst/>
          </a:prstGeom>
          <a:solidFill>
            <a:srgbClr val="2FE7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5" name="Google Shape;205;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AU" b="1" dirty="0">
                <a:latin typeface="+mj-lt"/>
              </a:rPr>
              <a:t>Data Exploration</a:t>
            </a:r>
            <a:endParaRPr lang="en-US" b="1" dirty="0">
              <a:latin typeface="+mj-lt"/>
            </a:endParaRPr>
          </a:p>
        </p:txBody>
      </p:sp>
      <p:sp>
        <p:nvSpPr>
          <p:cNvPr id="6" name="Rectangle 2"/>
          <p:cNvSpPr>
            <a:spLocks noGrp="1" noChangeArrowheads="1"/>
          </p:cNvSpPr>
          <p:nvPr>
            <p:ph type="subTitle" idx="1"/>
          </p:nvPr>
        </p:nvSpPr>
        <p:spPr bwMode="auto">
          <a:xfrm>
            <a:off x="720724" y="1339275"/>
            <a:ext cx="7703276"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j-lt"/>
              </a:rPr>
              <a:t> Overview of Dataset:</a:t>
            </a:r>
            <a:endParaRPr kumimoji="0" lang="en-US" altLang="en-US" sz="1600" b="0" i="0" u="none" strike="noStrike" cap="none" normalizeH="0" baseline="0" dirty="0">
              <a:ln>
                <a:noFill/>
              </a:ln>
              <a:solidFill>
                <a:schemeClr val="tx1"/>
              </a:solidFill>
              <a:effectLst/>
              <a:latin typeface="+mj-lt"/>
            </a:endParaRPr>
          </a:p>
          <a:p>
            <a:pPr marL="457200" lvl="1" indent="0" algn="l" eaLnBrk="0" fontAlgn="base" hangingPunct="0">
              <a:spcBef>
                <a:spcPct val="0"/>
              </a:spcBef>
              <a:spcAft>
                <a:spcPct val="0"/>
              </a:spcAft>
              <a:buClrTx/>
              <a:buSzTx/>
              <a:buFontTx/>
              <a:buChar char="•"/>
            </a:pPr>
            <a:r>
              <a:rPr kumimoji="0" lang="en-US" altLang="en-US" sz="1600" b="0" i="0" u="none" strike="noStrike" cap="none" normalizeH="0" baseline="0" dirty="0">
                <a:ln>
                  <a:noFill/>
                </a:ln>
                <a:solidFill>
                  <a:schemeClr val="tx1"/>
                </a:solidFill>
                <a:effectLst/>
                <a:latin typeface="+mj-lt"/>
              </a:rPr>
              <a:t> Explored key categorical variables: state, </a:t>
            </a:r>
            <a:r>
              <a:rPr kumimoji="0" lang="en-US" altLang="en-US" sz="1600" b="0" i="0" u="none" strike="noStrike" cap="none" normalizeH="0" baseline="0" dirty="0" err="1">
                <a:ln>
                  <a:noFill/>
                </a:ln>
                <a:solidFill>
                  <a:schemeClr val="tx1"/>
                </a:solidFill>
                <a:effectLst/>
                <a:latin typeface="+mj-lt"/>
              </a:rPr>
              <a:t>main_category</a:t>
            </a:r>
            <a:r>
              <a:rPr kumimoji="0" lang="en-US" altLang="en-US" sz="1600" b="0" i="0" u="none" strike="noStrike" cap="none" normalizeH="0" baseline="0" dirty="0">
                <a:ln>
                  <a:noFill/>
                </a:ln>
                <a:solidFill>
                  <a:schemeClr val="tx1"/>
                </a:solidFill>
                <a:effectLst/>
                <a:latin typeface="+mj-lt"/>
              </a:rPr>
              <a:t>, category,  currency, country.</a:t>
            </a:r>
          </a:p>
          <a:p>
            <a:pPr marL="457200" lvl="1" indent="0" algn="l" eaLnBrk="0" fontAlgn="base" hangingPunct="0">
              <a:spcBef>
                <a:spcPct val="0"/>
              </a:spcBef>
              <a:spcAft>
                <a:spcPct val="0"/>
              </a:spcAft>
              <a:buClrTx/>
              <a:buSzTx/>
              <a:buFontTx/>
              <a:buChar char="•"/>
            </a:pPr>
            <a:r>
              <a:rPr kumimoji="0" lang="en-US" altLang="en-US" sz="1600" b="0" i="0" u="none" strike="noStrike" cap="none" normalizeH="0" baseline="0" dirty="0">
                <a:ln>
                  <a:noFill/>
                </a:ln>
                <a:solidFill>
                  <a:schemeClr val="tx1"/>
                </a:solidFill>
                <a:effectLst/>
                <a:latin typeface="+mj-lt"/>
              </a:rPr>
              <a:t> Found distinct counts:</a:t>
            </a:r>
            <a:br>
              <a:rPr kumimoji="0" lang="en-US" altLang="en-US" sz="1600" b="0" i="0" u="none" strike="noStrike" cap="none" normalizeH="0" baseline="0" dirty="0">
                <a:ln>
                  <a:noFill/>
                </a:ln>
                <a:solidFill>
                  <a:schemeClr val="tx1"/>
                </a:solidFill>
                <a:effectLst/>
                <a:latin typeface="+mj-lt"/>
              </a:rPr>
            </a:br>
            <a:r>
              <a:rPr kumimoji="0" lang="en-US" altLang="en-US" sz="1600" b="0" i="0" u="none" strike="noStrike" cap="none" normalizeH="0" baseline="0" dirty="0">
                <a:ln>
                  <a:noFill/>
                </a:ln>
                <a:solidFill>
                  <a:schemeClr val="tx1"/>
                </a:solidFill>
                <a:effectLst/>
                <a:latin typeface="+mj-lt"/>
              </a:rPr>
              <a:t>159 categories, 15 main categories, 14 currencies, 22 countries.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j-lt"/>
              </a:rPr>
              <a:t> Understanding State Outcomes:</a:t>
            </a:r>
            <a:endParaRPr kumimoji="0" lang="en-US" altLang="en-US" sz="1600" b="0" i="0" u="none" strike="noStrike" cap="none" normalizeH="0" baseline="0" dirty="0">
              <a:ln>
                <a:noFill/>
              </a:ln>
              <a:solidFill>
                <a:schemeClr val="tx1"/>
              </a:solidFill>
              <a:effectLst/>
              <a:latin typeface="+mj-lt"/>
            </a:endParaRPr>
          </a:p>
          <a:p>
            <a:pPr marL="457200" lvl="1" indent="0" algn="l" eaLnBrk="0" fontAlgn="base" hangingPunct="0">
              <a:spcBef>
                <a:spcPct val="0"/>
              </a:spcBef>
              <a:spcAft>
                <a:spcPct val="0"/>
              </a:spcAft>
              <a:buClrTx/>
              <a:buSzTx/>
              <a:buFontTx/>
              <a:buChar char="•"/>
            </a:pPr>
            <a:r>
              <a:rPr kumimoji="0" lang="en-US" altLang="en-US" sz="1600" b="0" i="0" u="none" strike="noStrike" cap="none" normalizeH="0" baseline="0" dirty="0">
                <a:ln>
                  <a:noFill/>
                </a:ln>
                <a:solidFill>
                  <a:schemeClr val="tx1"/>
                </a:solidFill>
                <a:effectLst/>
                <a:latin typeface="+mj-lt"/>
              </a:rPr>
              <a:t> 5 possible project states: </a:t>
            </a:r>
            <a:r>
              <a:rPr kumimoji="0" lang="en-US" altLang="en-US" sz="1600" b="0" i="1" u="none" strike="noStrike" cap="none" normalizeH="0" baseline="0" dirty="0">
                <a:ln>
                  <a:noFill/>
                </a:ln>
                <a:solidFill>
                  <a:schemeClr val="tx1"/>
                </a:solidFill>
                <a:effectLst/>
                <a:latin typeface="+mj-lt"/>
              </a:rPr>
              <a:t>failed, successful, canceled, suspended,  live</a:t>
            </a:r>
            <a:r>
              <a:rPr kumimoji="0" lang="en-US" altLang="en-US" sz="1600" b="0" i="0" u="none" strike="noStrike" cap="none" normalizeH="0" baseline="0" dirty="0">
                <a:ln>
                  <a:noFill/>
                </a:ln>
                <a:solidFill>
                  <a:schemeClr val="tx1"/>
                </a:solidFill>
                <a:effectLst/>
                <a:latin typeface="+mj-lt"/>
              </a:rPr>
              <a:t>.</a:t>
            </a:r>
          </a:p>
          <a:p>
            <a:pPr marL="457200" lvl="1" indent="0" algn="l" eaLnBrk="0" fontAlgn="base" hangingPunct="0">
              <a:spcBef>
                <a:spcPct val="0"/>
              </a:spcBef>
              <a:spcAft>
                <a:spcPct val="0"/>
              </a:spcAft>
              <a:buClrTx/>
              <a:buSzTx/>
              <a:buFontTx/>
              <a:buChar char="•"/>
            </a:pPr>
            <a:r>
              <a:rPr kumimoji="0" lang="en-US" altLang="en-US" sz="1600" b="0" i="1" u="none" strike="noStrike" cap="none" normalizeH="0" baseline="0" dirty="0">
                <a:ln>
                  <a:noFill/>
                </a:ln>
                <a:solidFill>
                  <a:schemeClr val="tx1"/>
                </a:solidFill>
                <a:effectLst/>
                <a:latin typeface="+mj-lt"/>
              </a:rPr>
              <a:t> Failed</a:t>
            </a:r>
            <a:r>
              <a:rPr kumimoji="0" lang="en-US" altLang="en-US" sz="1600" b="0" i="0" u="none" strike="noStrike" cap="none" normalizeH="0" baseline="0" dirty="0">
                <a:ln>
                  <a:noFill/>
                </a:ln>
                <a:solidFill>
                  <a:schemeClr val="tx1"/>
                </a:solidFill>
                <a:effectLst/>
                <a:latin typeface="+mj-lt"/>
              </a:rPr>
              <a:t> and </a:t>
            </a:r>
            <a:r>
              <a:rPr kumimoji="0" lang="en-US" altLang="en-US" sz="1600" b="0" i="1" u="none" strike="noStrike" cap="none" normalizeH="0" baseline="0" dirty="0">
                <a:ln>
                  <a:noFill/>
                </a:ln>
                <a:solidFill>
                  <a:schemeClr val="tx1"/>
                </a:solidFill>
                <a:effectLst/>
                <a:latin typeface="+mj-lt"/>
              </a:rPr>
              <a:t>Successful</a:t>
            </a:r>
            <a:r>
              <a:rPr kumimoji="0" lang="en-US" altLang="en-US" sz="1600" b="0" i="0" u="none" strike="noStrike" cap="none" normalizeH="0" baseline="0" dirty="0">
                <a:ln>
                  <a:noFill/>
                </a:ln>
                <a:solidFill>
                  <a:schemeClr val="tx1"/>
                </a:solidFill>
                <a:effectLst/>
                <a:latin typeface="+mj-lt"/>
              </a:rPr>
              <a:t> projects make up </a:t>
            </a:r>
            <a:r>
              <a:rPr kumimoji="0" lang="en-US" altLang="en-US" sz="1600" b="1" i="0" u="none" strike="noStrike" cap="none" normalizeH="0" baseline="0" dirty="0">
                <a:ln>
                  <a:noFill/>
                </a:ln>
                <a:solidFill>
                  <a:schemeClr val="tx1"/>
                </a:solidFill>
                <a:effectLst/>
                <a:latin typeface="+mj-lt"/>
              </a:rPr>
              <a:t>~88%</a:t>
            </a:r>
            <a:r>
              <a:rPr kumimoji="0" lang="en-US" altLang="en-US" sz="1600" b="0" i="0" u="none" strike="noStrike" cap="none" normalizeH="0" baseline="0" dirty="0">
                <a:ln>
                  <a:noFill/>
                </a:ln>
                <a:solidFill>
                  <a:schemeClr val="tx1"/>
                </a:solidFill>
                <a:effectLst/>
                <a:latin typeface="+mj-lt"/>
              </a:rPr>
              <a:t> of the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j-lt"/>
              </a:rPr>
              <a:t> Distribution Analysis:</a:t>
            </a:r>
            <a:endParaRPr kumimoji="0" lang="en-US" altLang="en-US" sz="1600" b="0" i="0" u="none" strike="noStrike" cap="none" normalizeH="0" baseline="0" dirty="0">
              <a:ln>
                <a:noFill/>
              </a:ln>
              <a:solidFill>
                <a:schemeClr val="tx1"/>
              </a:solidFill>
              <a:effectLst/>
              <a:latin typeface="+mj-lt"/>
            </a:endParaRPr>
          </a:p>
          <a:p>
            <a:pPr marL="457200" lvl="1" indent="0" algn="l" eaLnBrk="0" fontAlgn="base" hangingPunct="0">
              <a:spcBef>
                <a:spcPct val="0"/>
              </a:spcBef>
              <a:spcAft>
                <a:spcPct val="0"/>
              </a:spcAft>
              <a:buClrTx/>
              <a:buSzTx/>
              <a:buFontTx/>
              <a:buChar char="•"/>
            </a:pPr>
            <a:r>
              <a:rPr kumimoji="0" lang="en-US" altLang="en-US" sz="1600" b="0" i="0" u="none" strike="noStrike" cap="none" normalizeH="0" baseline="0" dirty="0">
                <a:ln>
                  <a:noFill/>
                </a:ln>
                <a:solidFill>
                  <a:schemeClr val="tx1"/>
                </a:solidFill>
                <a:effectLst/>
                <a:latin typeface="+mj-lt"/>
              </a:rPr>
              <a:t> Most projects are from the </a:t>
            </a:r>
            <a:r>
              <a:rPr kumimoji="0" lang="en-US" altLang="en-US" sz="1600" b="1" i="0" u="none" strike="noStrike" cap="none" normalizeH="0" baseline="0" dirty="0">
                <a:ln>
                  <a:noFill/>
                </a:ln>
                <a:solidFill>
                  <a:schemeClr val="tx1"/>
                </a:solidFill>
                <a:effectLst/>
                <a:latin typeface="+mj-lt"/>
              </a:rPr>
              <a:t>US</a:t>
            </a:r>
            <a:r>
              <a:rPr kumimoji="0" lang="en-US" altLang="en-US" sz="1600" b="0" i="0" u="none" strike="noStrike" cap="none" normalizeH="0" baseline="0" dirty="0">
                <a:ln>
                  <a:noFill/>
                </a:ln>
                <a:solidFill>
                  <a:schemeClr val="tx1"/>
                </a:solidFill>
                <a:effectLst/>
                <a:latin typeface="+mj-lt"/>
              </a:rPr>
              <a:t>.</a:t>
            </a:r>
          </a:p>
          <a:p>
            <a:pPr marL="457200" lvl="1" indent="0" algn="l" eaLnBrk="0" fontAlgn="base" hangingPunct="0">
              <a:spcBef>
                <a:spcPct val="0"/>
              </a:spcBef>
              <a:spcAft>
                <a:spcPct val="0"/>
              </a:spcAft>
              <a:buClrTx/>
              <a:buSzTx/>
              <a:buFontTx/>
              <a:buChar char="•"/>
            </a:pPr>
            <a:r>
              <a:rPr kumimoji="0" lang="en-US" altLang="en-US" sz="1600" b="0" i="0" u="none" strike="noStrike" cap="none" normalizeH="0" baseline="0" dirty="0">
                <a:ln>
                  <a:noFill/>
                </a:ln>
                <a:solidFill>
                  <a:schemeClr val="tx1"/>
                </a:solidFill>
                <a:effectLst/>
                <a:latin typeface="+mj-lt"/>
              </a:rPr>
              <a:t> State-wise: Majority of projects are either </a:t>
            </a:r>
            <a:r>
              <a:rPr kumimoji="0" lang="en-US" altLang="en-US" sz="1600" b="0" i="1" u="none" strike="noStrike" cap="none" normalizeH="0" baseline="0" dirty="0">
                <a:ln>
                  <a:noFill/>
                </a:ln>
                <a:solidFill>
                  <a:schemeClr val="tx1"/>
                </a:solidFill>
                <a:effectLst/>
                <a:latin typeface="+mj-lt"/>
              </a:rPr>
              <a:t>failed</a:t>
            </a:r>
            <a:r>
              <a:rPr kumimoji="0" lang="en-US" altLang="en-US" sz="1600" b="0" i="0" u="none" strike="noStrike" cap="none" normalizeH="0" baseline="0" dirty="0">
                <a:ln>
                  <a:noFill/>
                </a:ln>
                <a:solidFill>
                  <a:schemeClr val="tx1"/>
                </a:solidFill>
                <a:effectLst/>
                <a:latin typeface="+mj-lt"/>
              </a:rPr>
              <a:t> or </a:t>
            </a:r>
            <a:r>
              <a:rPr kumimoji="0" lang="en-US" altLang="en-US" sz="1600" b="0" i="1" u="none" strike="noStrike" cap="none" normalizeH="0" baseline="0" dirty="0">
                <a:ln>
                  <a:noFill/>
                </a:ln>
                <a:solidFill>
                  <a:schemeClr val="tx1"/>
                </a:solidFill>
                <a:effectLst/>
                <a:latin typeface="+mj-lt"/>
              </a:rPr>
              <a:t>successful</a:t>
            </a:r>
            <a:endParaRPr kumimoji="0" lang="en-US" altLang="en-US" sz="16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34614482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5" name="Google Shape;205;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AU" b="1" dirty="0">
                <a:latin typeface="+mj-lt"/>
              </a:rPr>
              <a:t>Data Cleansing </a:t>
            </a:r>
            <a:endParaRPr lang="en-US" b="1" dirty="0">
              <a:latin typeface="+mj-lt"/>
            </a:endParaRPr>
          </a:p>
        </p:txBody>
      </p:sp>
      <p:sp>
        <p:nvSpPr>
          <p:cNvPr id="8" name="Rectangle 2"/>
          <p:cNvSpPr>
            <a:spLocks noGrp="1" noChangeArrowheads="1"/>
          </p:cNvSpPr>
          <p:nvPr>
            <p:ph type="subTitle" idx="1"/>
          </p:nvPr>
        </p:nvSpPr>
        <p:spPr bwMode="auto">
          <a:xfrm>
            <a:off x="720000" y="1306320"/>
            <a:ext cx="8424000"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ClrTx/>
              <a:buSzTx/>
              <a:buFont typeface="Arial" panose="020B0604020202020204" pitchFamily="34" charset="0"/>
              <a:buChar char="•"/>
            </a:pPr>
            <a:r>
              <a:rPr lang="en-US" altLang="en-US" sz="1600" dirty="0">
                <a:solidFill>
                  <a:schemeClr val="tx1"/>
                </a:solidFill>
                <a:latin typeface="+mj-lt"/>
              </a:rPr>
              <a:t>Kept only projects with valid states (failed and successful).</a:t>
            </a:r>
          </a:p>
          <a:p>
            <a:pPr marL="285750" lvl="0" indent="-285750" eaLnBrk="0" fontAlgn="base" hangingPunct="0">
              <a:spcBef>
                <a:spcPct val="0"/>
              </a:spcBef>
              <a:spcAft>
                <a:spcPct val="0"/>
              </a:spcAft>
              <a:buClrTx/>
              <a:buSzTx/>
              <a:buFont typeface="Arial" panose="020B0604020202020204" pitchFamily="34" charset="0"/>
              <a:buChar char="•"/>
            </a:pPr>
            <a:r>
              <a:rPr lang="en-US" altLang="en-US" sz="1600" dirty="0">
                <a:solidFill>
                  <a:schemeClr val="tx1"/>
                </a:solidFill>
                <a:latin typeface="+mj-lt"/>
              </a:rPr>
              <a:t>Removed invalid/malformed entries from </a:t>
            </a:r>
            <a:r>
              <a:rPr lang="en-US" altLang="en-US" sz="1600" dirty="0" err="1">
                <a:solidFill>
                  <a:schemeClr val="tx1"/>
                </a:solidFill>
                <a:latin typeface="+mj-lt"/>
              </a:rPr>
              <a:t>main_category</a:t>
            </a:r>
            <a:r>
              <a:rPr lang="en-US" altLang="en-US" sz="1600" dirty="0">
                <a:solidFill>
                  <a:schemeClr val="tx1"/>
                </a:solidFill>
                <a:latin typeface="+mj-lt"/>
              </a:rPr>
              <a:t> and country.</a:t>
            </a:r>
          </a:p>
          <a:p>
            <a:pPr marL="285750" lvl="0" indent="-285750" eaLnBrk="0" fontAlgn="base" hangingPunct="0">
              <a:spcBef>
                <a:spcPct val="0"/>
              </a:spcBef>
              <a:spcAft>
                <a:spcPct val="0"/>
              </a:spcAft>
              <a:buClrTx/>
              <a:buSzTx/>
              <a:buFont typeface="Arial" panose="020B0604020202020204" pitchFamily="34" charset="0"/>
              <a:buChar char="•"/>
            </a:pPr>
            <a:r>
              <a:rPr lang="en-US" altLang="en-US" sz="1600" dirty="0">
                <a:solidFill>
                  <a:schemeClr val="tx1"/>
                </a:solidFill>
                <a:latin typeface="+mj-lt"/>
              </a:rPr>
              <a:t>Dropped projects with a fundraising goal of $0.</a:t>
            </a:r>
          </a:p>
          <a:p>
            <a:pPr marL="285750" lvl="0" indent="-285750" eaLnBrk="0" fontAlgn="base" hangingPunct="0">
              <a:spcBef>
                <a:spcPct val="0"/>
              </a:spcBef>
              <a:spcAft>
                <a:spcPct val="0"/>
              </a:spcAft>
              <a:buClrTx/>
              <a:buSzTx/>
              <a:buFont typeface="Arial" panose="020B0604020202020204" pitchFamily="34" charset="0"/>
              <a:buChar char="•"/>
            </a:pPr>
            <a:r>
              <a:rPr lang="en-US" altLang="en-US" sz="1600" dirty="0">
                <a:solidFill>
                  <a:schemeClr val="tx1"/>
                </a:solidFill>
                <a:latin typeface="+mj-lt"/>
              </a:rPr>
              <a:t>Data Type Corrections: Cast numerical columns (</a:t>
            </a:r>
            <a:r>
              <a:rPr lang="en-US" altLang="en-US" sz="1600" dirty="0" err="1">
                <a:solidFill>
                  <a:schemeClr val="tx1"/>
                </a:solidFill>
                <a:latin typeface="+mj-lt"/>
              </a:rPr>
              <a:t>fundraising_goal</a:t>
            </a:r>
            <a:r>
              <a:rPr lang="en-US" altLang="en-US" sz="1600" dirty="0">
                <a:solidFill>
                  <a:schemeClr val="tx1"/>
                </a:solidFill>
                <a:latin typeface="+mj-lt"/>
              </a:rPr>
              <a:t>, </a:t>
            </a:r>
            <a:r>
              <a:rPr lang="en-US" altLang="en-US" sz="1600" dirty="0" err="1">
                <a:solidFill>
                  <a:schemeClr val="tx1"/>
                </a:solidFill>
                <a:latin typeface="+mj-lt"/>
              </a:rPr>
              <a:t>fundraising_pledged</a:t>
            </a:r>
            <a:r>
              <a:rPr lang="en-US" altLang="en-US" sz="1600" dirty="0">
                <a:solidFill>
                  <a:schemeClr val="tx1"/>
                </a:solidFill>
                <a:latin typeface="+mj-lt"/>
              </a:rPr>
              <a:t>, backers) to appropriate types.</a:t>
            </a:r>
          </a:p>
          <a:p>
            <a:pPr marL="285750" lvl="0" indent="-285750" eaLnBrk="0" fontAlgn="base" hangingPunct="0">
              <a:spcBef>
                <a:spcPct val="0"/>
              </a:spcBef>
              <a:spcAft>
                <a:spcPct val="0"/>
              </a:spcAft>
              <a:buClrTx/>
              <a:buSzTx/>
              <a:buFont typeface="Arial" panose="020B0604020202020204" pitchFamily="34" charset="0"/>
              <a:buChar char="•"/>
            </a:pPr>
            <a:r>
              <a:rPr lang="en-US" altLang="en-US" sz="1600" dirty="0">
                <a:solidFill>
                  <a:schemeClr val="tx1"/>
                </a:solidFill>
                <a:latin typeface="+mj-lt"/>
              </a:rPr>
              <a:t>Checked and confirmed no missing values after cleaning.</a:t>
            </a:r>
          </a:p>
          <a:p>
            <a:pPr marL="285750" lvl="0" indent="-285750" eaLnBrk="0" fontAlgn="base" hangingPunct="0">
              <a:spcBef>
                <a:spcPct val="0"/>
              </a:spcBef>
              <a:spcAft>
                <a:spcPct val="0"/>
              </a:spcAft>
              <a:buClrTx/>
              <a:buSzTx/>
              <a:buFont typeface="Arial" panose="020B0604020202020204" pitchFamily="34" charset="0"/>
              <a:buChar char="•"/>
            </a:pPr>
            <a:r>
              <a:rPr lang="en-US" sz="1600" dirty="0">
                <a:latin typeface="+mj-lt"/>
              </a:rPr>
              <a:t>Dropped any duplicate rows to ensure uniqueness. </a:t>
            </a:r>
          </a:p>
          <a:p>
            <a:pPr marL="285750" lvl="0" indent="-285750" eaLnBrk="0" fontAlgn="base" hangingPunct="0">
              <a:spcBef>
                <a:spcPct val="0"/>
              </a:spcBef>
              <a:spcAft>
                <a:spcPct val="0"/>
              </a:spcAft>
              <a:buClrTx/>
              <a:buSzTx/>
              <a:buFont typeface="Arial" panose="020B0604020202020204" pitchFamily="34" charset="0"/>
              <a:buChar char="•"/>
            </a:pPr>
            <a:r>
              <a:rPr lang="en-US" sz="1600" dirty="0">
                <a:latin typeface="+mj-lt"/>
              </a:rPr>
              <a:t>Removed outliers in </a:t>
            </a:r>
            <a:r>
              <a:rPr lang="en-US" sz="1600" dirty="0" err="1">
                <a:latin typeface="+mj-lt"/>
              </a:rPr>
              <a:t>fundraising_goal</a:t>
            </a:r>
            <a:r>
              <a:rPr lang="en-US" sz="1600" dirty="0">
                <a:latin typeface="+mj-lt"/>
              </a:rPr>
              <a:t> and backers using Interquartile Range (IQR) method. </a:t>
            </a:r>
          </a:p>
          <a:p>
            <a:pPr marL="285750" lvl="0" indent="-285750" eaLnBrk="0" fontAlgn="base" hangingPunct="0">
              <a:spcBef>
                <a:spcPct val="0"/>
              </a:spcBef>
              <a:spcAft>
                <a:spcPct val="0"/>
              </a:spcAft>
              <a:buClrTx/>
              <a:buSzTx/>
              <a:buFont typeface="Arial" panose="020B0604020202020204" pitchFamily="34" charset="0"/>
              <a:buChar char="•"/>
            </a:pPr>
            <a:r>
              <a:rPr lang="en-US" sz="1600" dirty="0">
                <a:latin typeface="+mj-lt"/>
              </a:rPr>
              <a:t>Trimmed whitespaces and converted values to uppercase for consistency.</a:t>
            </a:r>
          </a:p>
          <a:p>
            <a:pPr marL="0" lvl="0" indent="0" eaLnBrk="0" fontAlgn="base" hangingPunct="0">
              <a:spcBef>
                <a:spcPct val="0"/>
              </a:spcBef>
              <a:spcAft>
                <a:spcPct val="0"/>
              </a:spcAft>
              <a:buClrTx/>
              <a:buSzTx/>
            </a:pPr>
            <a:endParaRPr lang="en-US" altLang="en-US" sz="1600" dirty="0">
              <a:solidFill>
                <a:schemeClr val="tx1"/>
              </a:solidFill>
              <a:latin typeface="Arial" panose="020B0604020202020204" pitchFamily="34" charset="0"/>
            </a:endParaRPr>
          </a:p>
        </p:txBody>
      </p:sp>
    </p:spTree>
    <p:extLst>
      <p:ext uri="{BB962C8B-B14F-4D97-AF65-F5344CB8AC3E}">
        <p14:creationId xmlns:p14="http://schemas.microsoft.com/office/powerpoint/2010/main" val="30703456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0"/>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latin typeface="+mj-lt"/>
              </a:rPr>
              <a:t>Feature</a:t>
            </a:r>
            <a:r>
              <a:rPr lang="en" dirty="0">
                <a:latin typeface="+mj-lt"/>
              </a:rPr>
              <a:t> </a:t>
            </a:r>
            <a:r>
              <a:rPr lang="en" b="1" dirty="0">
                <a:latin typeface="+mj-lt"/>
              </a:rPr>
              <a:t>Engineering</a:t>
            </a:r>
            <a:endParaRPr b="1" dirty="0">
              <a:latin typeface="+mj-lt"/>
            </a:endParaRPr>
          </a:p>
        </p:txBody>
      </p:sp>
      <p:sp>
        <p:nvSpPr>
          <p:cNvPr id="167" name="Google Shape;167;p30"/>
          <p:cNvSpPr txBox="1">
            <a:spLocks noGrp="1"/>
          </p:cNvSpPr>
          <p:nvPr>
            <p:ph type="title" idx="2"/>
          </p:nvPr>
        </p:nvSpPr>
        <p:spPr>
          <a:xfrm>
            <a:off x="720000" y="1483017"/>
            <a:ext cx="8062850" cy="424029"/>
          </a:xfrm>
          <a:prstGeom prst="rect">
            <a:avLst/>
          </a:prstGeom>
        </p:spPr>
        <p:txBody>
          <a:bodyPr spcFirstLastPara="1" wrap="square" lIns="91425" tIns="91425" rIns="91425" bIns="91425" anchor="b" anchorCtr="0">
            <a:noAutofit/>
          </a:bodyPr>
          <a:lstStyle/>
          <a:p>
            <a:pPr lvl="0"/>
            <a:r>
              <a:rPr lang="en" sz="1600" dirty="0">
                <a:latin typeface="+mj-lt"/>
              </a:rPr>
              <a:t>01 : </a:t>
            </a:r>
            <a:r>
              <a:rPr lang="en-US" sz="1600" dirty="0">
                <a:solidFill>
                  <a:schemeClr val="accent5"/>
                </a:solidFill>
                <a:latin typeface="+mj-lt"/>
              </a:rPr>
              <a:t>Selected relevant features from the dataset for model input.</a:t>
            </a:r>
            <a:endParaRPr sz="1600" dirty="0">
              <a:solidFill>
                <a:schemeClr val="accent5"/>
              </a:solidFill>
              <a:latin typeface="+mj-lt"/>
            </a:endParaRPr>
          </a:p>
        </p:txBody>
      </p:sp>
      <p:sp>
        <p:nvSpPr>
          <p:cNvPr id="32" name="Google Shape;167;p30"/>
          <p:cNvSpPr txBox="1">
            <a:spLocks noGrp="1"/>
          </p:cNvSpPr>
          <p:nvPr>
            <p:ph type="title" idx="2"/>
          </p:nvPr>
        </p:nvSpPr>
        <p:spPr>
          <a:xfrm>
            <a:off x="720000" y="1945146"/>
            <a:ext cx="8424000" cy="544161"/>
          </a:xfrm>
          <a:prstGeom prst="rect">
            <a:avLst/>
          </a:prstGeom>
        </p:spPr>
        <p:txBody>
          <a:bodyPr spcFirstLastPara="1" wrap="square" lIns="91425" tIns="91425" rIns="91425" bIns="91425" anchor="b" anchorCtr="0">
            <a:noAutofit/>
          </a:bodyPr>
          <a:lstStyle/>
          <a:p>
            <a:pPr lvl="0"/>
            <a:r>
              <a:rPr lang="en" sz="1600" dirty="0">
                <a:latin typeface="+mj-lt"/>
              </a:rPr>
              <a:t>02 : </a:t>
            </a:r>
            <a:r>
              <a:rPr lang="en-US" sz="1600" dirty="0">
                <a:solidFill>
                  <a:schemeClr val="accent5"/>
                </a:solidFill>
                <a:latin typeface="+mj-lt"/>
              </a:rPr>
              <a:t>Categorical encoding: Converted categorical variables (category, </a:t>
            </a:r>
            <a:r>
              <a:rPr lang="en-US" sz="1600" dirty="0" err="1">
                <a:solidFill>
                  <a:schemeClr val="accent5"/>
                </a:solidFill>
                <a:latin typeface="+mj-lt"/>
              </a:rPr>
              <a:t>main_category</a:t>
            </a:r>
            <a:r>
              <a:rPr lang="en-US" sz="1600" dirty="0">
                <a:solidFill>
                  <a:schemeClr val="accent5"/>
                </a:solidFill>
                <a:latin typeface="+mj-lt"/>
              </a:rPr>
              <a:t>, currency, country) into numeric using ‘</a:t>
            </a:r>
            <a:r>
              <a:rPr lang="en-US" sz="1600" dirty="0" err="1">
                <a:solidFill>
                  <a:schemeClr val="accent5"/>
                </a:solidFill>
                <a:latin typeface="+mj-lt"/>
              </a:rPr>
              <a:t>StringIndexer</a:t>
            </a:r>
            <a:r>
              <a:rPr lang="en-US" sz="1600" dirty="0">
                <a:solidFill>
                  <a:schemeClr val="accent5"/>
                </a:solidFill>
                <a:latin typeface="+mj-lt"/>
              </a:rPr>
              <a:t>’.</a:t>
            </a:r>
            <a:endParaRPr sz="1600" dirty="0">
              <a:solidFill>
                <a:schemeClr val="accent5"/>
              </a:solidFill>
              <a:latin typeface="+mj-lt"/>
            </a:endParaRPr>
          </a:p>
        </p:txBody>
      </p:sp>
      <p:sp>
        <p:nvSpPr>
          <p:cNvPr id="33" name="Google Shape;167;p30"/>
          <p:cNvSpPr txBox="1">
            <a:spLocks noGrp="1"/>
          </p:cNvSpPr>
          <p:nvPr>
            <p:ph type="title" idx="2"/>
          </p:nvPr>
        </p:nvSpPr>
        <p:spPr>
          <a:xfrm>
            <a:off x="720000" y="2648876"/>
            <a:ext cx="8062850" cy="424029"/>
          </a:xfrm>
          <a:prstGeom prst="rect">
            <a:avLst/>
          </a:prstGeom>
        </p:spPr>
        <p:txBody>
          <a:bodyPr spcFirstLastPara="1" wrap="square" lIns="91425" tIns="91425" rIns="91425" bIns="91425" anchor="b" anchorCtr="0">
            <a:noAutofit/>
          </a:bodyPr>
          <a:lstStyle/>
          <a:p>
            <a:pPr lvl="0"/>
            <a:r>
              <a:rPr lang="en" sz="1600" dirty="0">
                <a:latin typeface="+mj-lt"/>
              </a:rPr>
              <a:t>03: </a:t>
            </a:r>
            <a:r>
              <a:rPr lang="en-US" sz="1600" dirty="0">
                <a:solidFill>
                  <a:schemeClr val="accent5"/>
                </a:solidFill>
                <a:latin typeface="+mj-lt"/>
              </a:rPr>
              <a:t>Created feature vectors using ‘</a:t>
            </a:r>
            <a:r>
              <a:rPr lang="en-US" sz="1600" dirty="0" err="1">
                <a:solidFill>
                  <a:schemeClr val="accent5"/>
                </a:solidFill>
                <a:latin typeface="+mj-lt"/>
              </a:rPr>
              <a:t>VectorAssembler</a:t>
            </a:r>
            <a:r>
              <a:rPr lang="en-US" sz="1600" dirty="0">
                <a:solidFill>
                  <a:schemeClr val="accent5"/>
                </a:solidFill>
                <a:latin typeface="+mj-lt"/>
              </a:rPr>
              <a:t>’ to combine numeric and encoded features.</a:t>
            </a:r>
            <a:endParaRPr sz="1600" dirty="0">
              <a:solidFill>
                <a:schemeClr val="accent5"/>
              </a:solidFill>
              <a:latin typeface="+mj-lt"/>
            </a:endParaRPr>
          </a:p>
        </p:txBody>
      </p:sp>
      <p:sp>
        <p:nvSpPr>
          <p:cNvPr id="34" name="Google Shape;167;p30"/>
          <p:cNvSpPr txBox="1">
            <a:spLocks noGrp="1"/>
          </p:cNvSpPr>
          <p:nvPr>
            <p:ph type="title" idx="2"/>
          </p:nvPr>
        </p:nvSpPr>
        <p:spPr>
          <a:xfrm>
            <a:off x="720000" y="3232474"/>
            <a:ext cx="8062850" cy="424029"/>
          </a:xfrm>
          <a:prstGeom prst="rect">
            <a:avLst/>
          </a:prstGeom>
        </p:spPr>
        <p:txBody>
          <a:bodyPr spcFirstLastPara="1" wrap="square" lIns="91425" tIns="91425" rIns="91425" bIns="91425" anchor="b" anchorCtr="0">
            <a:noAutofit/>
          </a:bodyPr>
          <a:lstStyle/>
          <a:p>
            <a:pPr lvl="0"/>
            <a:r>
              <a:rPr lang="en" sz="1600" dirty="0">
                <a:latin typeface="+mj-lt"/>
              </a:rPr>
              <a:t>04 : </a:t>
            </a:r>
            <a:r>
              <a:rPr lang="en-US" sz="1600" dirty="0">
                <a:solidFill>
                  <a:schemeClr val="accent5"/>
                </a:solidFill>
                <a:latin typeface="+mj-lt"/>
              </a:rPr>
              <a:t>Target encoding: Converted the target column status into a numeric label using ‘</a:t>
            </a:r>
            <a:r>
              <a:rPr lang="en-US" sz="1600" dirty="0" err="1">
                <a:solidFill>
                  <a:schemeClr val="accent5"/>
                </a:solidFill>
                <a:latin typeface="+mj-lt"/>
              </a:rPr>
              <a:t>StringIndexer</a:t>
            </a:r>
            <a:r>
              <a:rPr lang="en-US" sz="1600" dirty="0">
                <a:solidFill>
                  <a:schemeClr val="accent5"/>
                </a:solidFill>
                <a:latin typeface="+mj-lt"/>
              </a:rPr>
              <a:t>’.</a:t>
            </a:r>
            <a:endParaRPr sz="1600" dirty="0">
              <a:solidFill>
                <a:schemeClr val="accent5"/>
              </a:solidFill>
              <a:latin typeface="+mj-lt"/>
            </a:endParaRPr>
          </a:p>
        </p:txBody>
      </p:sp>
      <p:sp>
        <p:nvSpPr>
          <p:cNvPr id="35" name="Google Shape;167;p30"/>
          <p:cNvSpPr txBox="1">
            <a:spLocks noGrp="1"/>
          </p:cNvSpPr>
          <p:nvPr>
            <p:ph type="title" idx="2"/>
          </p:nvPr>
        </p:nvSpPr>
        <p:spPr>
          <a:xfrm>
            <a:off x="720000" y="3656503"/>
            <a:ext cx="8062850" cy="601412"/>
          </a:xfrm>
          <a:prstGeom prst="rect">
            <a:avLst/>
          </a:prstGeom>
        </p:spPr>
        <p:txBody>
          <a:bodyPr spcFirstLastPara="1" wrap="square" lIns="91425" tIns="91425" rIns="91425" bIns="91425" anchor="b" anchorCtr="0">
            <a:noAutofit/>
          </a:bodyPr>
          <a:lstStyle/>
          <a:p>
            <a:pPr lvl="0"/>
            <a:r>
              <a:rPr lang="en" sz="1600" dirty="0">
                <a:latin typeface="+mj-lt"/>
              </a:rPr>
              <a:t>05 : </a:t>
            </a:r>
            <a:r>
              <a:rPr lang="en-US" sz="1600" dirty="0">
                <a:solidFill>
                  <a:schemeClr val="accent5"/>
                </a:solidFill>
                <a:latin typeface="+mj-lt"/>
              </a:rPr>
              <a:t>Correlation analysis: Performed pairwise correlation among numeric features to understand relationships.</a:t>
            </a:r>
            <a:endParaRPr sz="1600" dirty="0">
              <a:solidFill>
                <a:schemeClr val="accent5"/>
              </a:solidFill>
              <a:latin typeface="+mj-l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5" name="Google Shape;205;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AU" b="1" dirty="0">
                <a:latin typeface="+mj-lt"/>
              </a:rPr>
              <a:t>Dataset Summary</a:t>
            </a:r>
            <a:endParaRPr lang="en-US" b="1" dirty="0">
              <a:latin typeface="+mj-lt"/>
            </a:endParaRPr>
          </a:p>
        </p:txBody>
      </p:sp>
      <p:sp>
        <p:nvSpPr>
          <p:cNvPr id="8" name="Rectangle 2"/>
          <p:cNvSpPr>
            <a:spLocks noGrp="1" noChangeArrowheads="1"/>
          </p:cNvSpPr>
          <p:nvPr>
            <p:ph type="subTitle" idx="1"/>
          </p:nvPr>
        </p:nvSpPr>
        <p:spPr bwMode="auto">
          <a:xfrm>
            <a:off x="720000" y="1397284"/>
            <a:ext cx="589416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0" indent="-285750" eaLnBrk="0" fontAlgn="base" hangingPunct="0">
              <a:spcBef>
                <a:spcPct val="0"/>
              </a:spcBef>
              <a:spcAft>
                <a:spcPct val="0"/>
              </a:spcAft>
              <a:buClrTx/>
              <a:buSzTx/>
              <a:buFont typeface="Arial" panose="020B0604020202020204" pitchFamily="34" charset="0"/>
              <a:buChar char="•"/>
            </a:pPr>
            <a:r>
              <a:rPr lang="en-US" altLang="en-US" sz="1600" dirty="0">
                <a:solidFill>
                  <a:schemeClr val="tx1"/>
                </a:solidFill>
                <a:latin typeface="+mj-lt"/>
              </a:rPr>
              <a:t>Final dataset has 219052 rows.</a:t>
            </a:r>
          </a:p>
          <a:p>
            <a:pPr marL="285750" lvl="0" indent="-285750" eaLnBrk="0" fontAlgn="base" hangingPunct="0">
              <a:spcBef>
                <a:spcPct val="0"/>
              </a:spcBef>
              <a:spcAft>
                <a:spcPct val="0"/>
              </a:spcAft>
              <a:buClrTx/>
              <a:buSzTx/>
              <a:buFont typeface="Arial" panose="020B0604020202020204" pitchFamily="34" charset="0"/>
              <a:buChar char="•"/>
            </a:pPr>
            <a:r>
              <a:rPr lang="en-US" altLang="en-US" sz="1600" u="sng" dirty="0">
                <a:solidFill>
                  <a:schemeClr val="tx1"/>
                </a:solidFill>
                <a:latin typeface="+mj-lt"/>
              </a:rPr>
              <a:t>11</a:t>
            </a:r>
            <a:r>
              <a:rPr lang="en-US" altLang="en-US" sz="1600" dirty="0">
                <a:solidFill>
                  <a:schemeClr val="tx1"/>
                </a:solidFill>
                <a:latin typeface="+mj-lt"/>
              </a:rPr>
              <a:t> cleaned and engineered columns.</a:t>
            </a:r>
          </a:p>
          <a:p>
            <a:pPr marL="285750" lvl="0" indent="-285750" eaLnBrk="0" fontAlgn="base" hangingPunct="0">
              <a:spcBef>
                <a:spcPct val="0"/>
              </a:spcBef>
              <a:spcAft>
                <a:spcPct val="0"/>
              </a:spcAft>
              <a:buClrTx/>
              <a:buSzTx/>
              <a:buFont typeface="Arial" panose="020B0604020202020204" pitchFamily="34" charset="0"/>
              <a:buChar char="•"/>
            </a:pPr>
            <a:r>
              <a:rPr lang="en-US" altLang="en-US" sz="1600" dirty="0">
                <a:solidFill>
                  <a:schemeClr val="tx1"/>
                </a:solidFill>
                <a:latin typeface="+mj-lt"/>
              </a:rPr>
              <a:t>Ready for Modeling</a:t>
            </a:r>
          </a:p>
          <a:p>
            <a:pPr marL="285750" lvl="0" indent="-285750" eaLnBrk="0" fontAlgn="base" hangingPunct="0">
              <a:spcBef>
                <a:spcPct val="0"/>
              </a:spcBef>
              <a:spcAft>
                <a:spcPct val="0"/>
              </a:spcAft>
              <a:buClrTx/>
              <a:buSzTx/>
              <a:buFont typeface="Arial" panose="020B0604020202020204" pitchFamily="34" charset="0"/>
              <a:buChar char="•"/>
            </a:pPr>
            <a:r>
              <a:rPr lang="en-US" altLang="en-US" sz="1600" dirty="0">
                <a:solidFill>
                  <a:schemeClr val="tx1"/>
                </a:solidFill>
                <a:latin typeface="+mj-lt"/>
              </a:rPr>
              <a:t>Cleaned, consistent, and reliable dataset for further analysis or model building</a:t>
            </a:r>
            <a:endParaRPr lang="en-US" altLang="en-US" sz="1600" dirty="0">
              <a:solidFill>
                <a:schemeClr val="tx1"/>
              </a:solidFill>
              <a:latin typeface="Arial" panose="020B0604020202020204" pitchFamily="34" charset="0"/>
            </a:endParaRPr>
          </a:p>
        </p:txBody>
      </p:sp>
    </p:spTree>
    <p:extLst>
      <p:ext uri="{BB962C8B-B14F-4D97-AF65-F5344CB8AC3E}">
        <p14:creationId xmlns:p14="http://schemas.microsoft.com/office/powerpoint/2010/main" val="29465641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2"/>
          <p:cNvSpPr txBox="1">
            <a:spLocks noGrp="1"/>
          </p:cNvSpPr>
          <p:nvPr>
            <p:ph type="title"/>
          </p:nvPr>
        </p:nvSpPr>
        <p:spPr>
          <a:xfrm>
            <a:off x="1918685" y="2297250"/>
            <a:ext cx="5345100" cy="8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Analysis</a:t>
            </a:r>
            <a:endParaRPr dirty="0"/>
          </a:p>
        </p:txBody>
      </p:sp>
      <p:sp>
        <p:nvSpPr>
          <p:cNvPr id="199" name="Google Shape;199;p32"/>
          <p:cNvSpPr/>
          <p:nvPr/>
        </p:nvSpPr>
        <p:spPr>
          <a:xfrm>
            <a:off x="713225" y="1952850"/>
            <a:ext cx="344400" cy="344400"/>
          </a:xfrm>
          <a:prstGeom prst="rect">
            <a:avLst/>
          </a:prstGeom>
          <a:solidFill>
            <a:srgbClr val="2FE7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4434081"/>
      </p:ext>
    </p:extLst>
  </p:cSld>
  <p:clrMapOvr>
    <a:masterClrMapping/>
  </p:clrMapOvr>
  <p:timing>
    <p:tnLst>
      <p:par>
        <p:cTn id="1" dur="indefinite" restart="never" nodeType="tmRoot"/>
      </p:par>
    </p:tnLst>
  </p:timing>
</p:sld>
</file>

<file path=ppt/theme/theme1.xml><?xml version="1.0" encoding="utf-8"?>
<a:theme xmlns:a="http://schemas.openxmlformats.org/drawingml/2006/main" name="IT Startup Business Plan by Slidesgo">
  <a:themeElements>
    <a:clrScheme name="Simple Light">
      <a:dk1>
        <a:srgbClr val="FFFFFF"/>
      </a:dk1>
      <a:lt1>
        <a:srgbClr val="2FE7E4"/>
      </a:lt1>
      <a:dk2>
        <a:srgbClr val="0A0B20"/>
      </a:dk2>
      <a:lt2>
        <a:srgbClr val="8C52B2"/>
      </a:lt2>
      <a:accent1>
        <a:srgbClr val="646464"/>
      </a:accent1>
      <a:accent2>
        <a:srgbClr val="B8B5B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1306</TotalTime>
  <Words>1080</Words>
  <Application>Microsoft Office PowerPoint</Application>
  <PresentationFormat>On-screen Show (16:9)</PresentationFormat>
  <Paragraphs>159</Paragraphs>
  <Slides>24</Slides>
  <Notes>24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24</vt:i4>
      </vt:variant>
    </vt:vector>
  </HeadingPairs>
  <TitlesOfParts>
    <vt:vector size="36" baseType="lpstr">
      <vt:lpstr>Figtree ExtraBold</vt:lpstr>
      <vt:lpstr>Segoe UI</vt:lpstr>
      <vt:lpstr>Barlow</vt:lpstr>
      <vt:lpstr>Nunito Light</vt:lpstr>
      <vt:lpstr>Wingdings</vt:lpstr>
      <vt:lpstr>Figtree Black</vt:lpstr>
      <vt:lpstr>Arial</vt:lpstr>
      <vt:lpstr>Anaheim</vt:lpstr>
      <vt:lpstr>Open Sans</vt:lpstr>
      <vt:lpstr>Bebas Neue</vt:lpstr>
      <vt:lpstr>Raleway</vt:lpstr>
      <vt:lpstr>IT Startup Business Plan by Slidesgo</vt:lpstr>
      <vt:lpstr>Analysis of Kickstarter Projects</vt:lpstr>
      <vt:lpstr>Project Description</vt:lpstr>
      <vt:lpstr>Related Work</vt:lpstr>
      <vt:lpstr>Data</vt:lpstr>
      <vt:lpstr>Data Exploration</vt:lpstr>
      <vt:lpstr>Data Cleansing </vt:lpstr>
      <vt:lpstr>Feature Engineering</vt:lpstr>
      <vt:lpstr>Dataset Summary</vt:lpstr>
      <vt:lpstr>Analysis</vt:lpstr>
      <vt:lpstr>Exploratory Data Analysis</vt:lpstr>
      <vt:lpstr>Success Rate (Failed vs Successful Projects)</vt:lpstr>
      <vt:lpstr>Fundraising Goal vs Completion Percentage</vt:lpstr>
      <vt:lpstr>Distribution of Backer Counts</vt:lpstr>
      <vt:lpstr>Success rate by country</vt:lpstr>
      <vt:lpstr>Correlation of Numeric Feature</vt:lpstr>
      <vt:lpstr>Model Building</vt:lpstr>
      <vt:lpstr>Model Evaluation</vt:lpstr>
      <vt:lpstr>Model Random forest evaluation</vt:lpstr>
      <vt:lpstr>Model Logistic regression evaluation</vt:lpstr>
      <vt:lpstr>Model Logistic regression evaluation</vt:lpstr>
      <vt:lpstr>Discussion and Limitations</vt:lpstr>
      <vt:lpstr>Conclusion &amp; Future Work</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Kickstarter Projects</dc:title>
  <dc:creator>Rakib</dc:creator>
  <cp:lastModifiedBy>Rakib</cp:lastModifiedBy>
  <cp:revision>31</cp:revision>
  <dcterms:modified xsi:type="dcterms:W3CDTF">2025-05-02T04:35:27Z</dcterms:modified>
</cp:coreProperties>
</file>