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3792" userDrawn="1">
          <p15:clr>
            <a:srgbClr val="A4A3A4"/>
          </p15:clr>
        </p15:guide>
        <p15:guide id="3" orient="horz" pos="3888" userDrawn="1">
          <p15:clr>
            <a:srgbClr val="A4A3A4"/>
          </p15:clr>
        </p15:guide>
        <p15:guide id="4" pos="384" userDrawn="1">
          <p15:clr>
            <a:srgbClr val="A4A3A4"/>
          </p15:clr>
        </p15:guide>
        <p15:guide id="5" pos="7296" userDrawn="1">
          <p15:clr>
            <a:srgbClr val="A4A3A4"/>
          </p15:clr>
        </p15:guide>
        <p15:guide id="6"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432"/>
        <p:guide pos="3792"/>
        <p:guide orient="horz" pos="3888"/>
        <p:guide pos="384"/>
        <p:guide pos="729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AA0F-89A6-5182-2600-BABF3EA189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2B097-1A60-07ED-D76E-B146103B3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7DB225-DFAB-0299-D11D-2E67D1E22316}"/>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5" name="Footer Placeholder 4">
            <a:extLst>
              <a:ext uri="{FF2B5EF4-FFF2-40B4-BE49-F238E27FC236}">
                <a16:creationId xmlns:a16="http://schemas.microsoft.com/office/drawing/2014/main" id="{9E01AFDE-762E-C744-9C5B-F3A21271A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FDB8-F6EB-FFAB-B38A-F27A3626E969}"/>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431408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15F3-F023-9D51-6BB5-09D33FE09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A07C47-4161-D310-DFE6-D668065531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E0A4E-CF6E-9A96-03BD-065AA048ACDB}"/>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5" name="Footer Placeholder 4">
            <a:extLst>
              <a:ext uri="{FF2B5EF4-FFF2-40B4-BE49-F238E27FC236}">
                <a16:creationId xmlns:a16="http://schemas.microsoft.com/office/drawing/2014/main" id="{0BA0A861-13ED-04D5-8895-C5FB6D322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4F4BF-192A-FA4C-AA93-1177FF9DA0B7}"/>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75079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E4EC1-91BB-99F6-3C69-A05704C5E8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353B12-ADF1-AB42-C62C-CB4BBF02D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AFACD-7012-F90C-1D39-03FD64FD40A1}"/>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5" name="Footer Placeholder 4">
            <a:extLst>
              <a:ext uri="{FF2B5EF4-FFF2-40B4-BE49-F238E27FC236}">
                <a16:creationId xmlns:a16="http://schemas.microsoft.com/office/drawing/2014/main" id="{B630C01A-5B27-D047-457B-4C6355698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EC80B-0883-9DFD-9179-AFF4797BA17E}"/>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399334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4AD0-EDFB-07DD-B6C9-635F61981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DB561-846D-E9B0-AB65-219EE00B70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FAD0E-3132-30A9-83AA-B52B7B3E7A28}"/>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5" name="Footer Placeholder 4">
            <a:extLst>
              <a:ext uri="{FF2B5EF4-FFF2-40B4-BE49-F238E27FC236}">
                <a16:creationId xmlns:a16="http://schemas.microsoft.com/office/drawing/2014/main" id="{16A95287-36C4-E0D9-2753-FB6347E56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48408-18B3-690E-1183-7CB146FFB4F8}"/>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214987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CFE7-730F-B4C3-2E9D-197DA3FA9D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7C0C86-7DE4-9E41-1720-1A0F82CBD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43767B-15D6-1CEE-D922-18934A78FB97}"/>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5" name="Footer Placeholder 4">
            <a:extLst>
              <a:ext uri="{FF2B5EF4-FFF2-40B4-BE49-F238E27FC236}">
                <a16:creationId xmlns:a16="http://schemas.microsoft.com/office/drawing/2014/main" id="{9B42C049-7049-D1F4-45C0-6EC5F7864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90FCA-B826-66E7-024B-8E196F8ECDCB}"/>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128519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C132-CA8F-3B0A-EEE6-85CF87153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631116-D75E-A965-8709-D38F840645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C0C0EF-653D-62B7-B5A3-C375412A8F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A59C76-C26D-1A0A-ACA8-49D4173F85FA}"/>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6" name="Footer Placeholder 5">
            <a:extLst>
              <a:ext uri="{FF2B5EF4-FFF2-40B4-BE49-F238E27FC236}">
                <a16:creationId xmlns:a16="http://schemas.microsoft.com/office/drawing/2014/main" id="{9C4BF7F2-8263-0F8A-CFC6-84008F40C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53D1A-112D-9312-E32C-48B93F0B3D43}"/>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396206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9EF4-A59D-7743-37CD-13DF03FA4A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20A7B-A89E-093B-2D82-C3EBA7200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F71D38-8197-6CD4-9F6F-2100A4C96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4D5C80-EFCB-433D-4420-49B1C884D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CA482E-D388-BF2B-418C-9D72878566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708018-3D41-7E84-609C-93B0B4C10ADE}"/>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8" name="Footer Placeholder 7">
            <a:extLst>
              <a:ext uri="{FF2B5EF4-FFF2-40B4-BE49-F238E27FC236}">
                <a16:creationId xmlns:a16="http://schemas.microsoft.com/office/drawing/2014/main" id="{4CADA321-75C7-E9AF-502B-E2C16A6F05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7C297F-FDCD-9B88-C4B4-454200A92878}"/>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4187981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CF9D-2A75-E0F9-BF1C-00499D92F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41C821-C994-0E34-380C-9D0E9665F79E}"/>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4" name="Footer Placeholder 3">
            <a:extLst>
              <a:ext uri="{FF2B5EF4-FFF2-40B4-BE49-F238E27FC236}">
                <a16:creationId xmlns:a16="http://schemas.microsoft.com/office/drawing/2014/main" id="{BBF290D6-4F7F-0C92-2400-B71764FEF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ECB768-6B7D-E290-1A88-18B047232BAF}"/>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180277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801B75-7574-951A-C33C-B0220D3A14B4}"/>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3" name="Footer Placeholder 2">
            <a:extLst>
              <a:ext uri="{FF2B5EF4-FFF2-40B4-BE49-F238E27FC236}">
                <a16:creationId xmlns:a16="http://schemas.microsoft.com/office/drawing/2014/main" id="{DF271AD6-EEB2-14B9-912A-E9D3541B18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88E895-8EB9-1B6B-C14E-58BE63794E95}"/>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390934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0345B-2571-FB7B-251E-8382E34E0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EB22CA-116A-F96A-95CC-1019C10735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4F78C4-D27A-BA25-F0F1-79F8309E2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D6070-2650-CA1C-B8C8-D3B31E556DE5}"/>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6" name="Footer Placeholder 5">
            <a:extLst>
              <a:ext uri="{FF2B5EF4-FFF2-40B4-BE49-F238E27FC236}">
                <a16:creationId xmlns:a16="http://schemas.microsoft.com/office/drawing/2014/main" id="{9FB7CA07-5369-F5DF-6081-2DBEC715F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37F38-55DF-D213-578C-F58D5DB4356C}"/>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217131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9BA3-D5EB-E7DB-6F16-23E090A74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610D23-1D67-88A4-0305-40DA2B3AF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0D56E3-107E-084E-B45A-DEC9673AB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2BD48-6311-22FF-AF83-40A687A839AB}"/>
              </a:ext>
            </a:extLst>
          </p:cNvPr>
          <p:cNvSpPr>
            <a:spLocks noGrp="1"/>
          </p:cNvSpPr>
          <p:nvPr>
            <p:ph type="dt" sz="half" idx="10"/>
          </p:nvPr>
        </p:nvSpPr>
        <p:spPr/>
        <p:txBody>
          <a:bodyPr/>
          <a:lstStyle/>
          <a:p>
            <a:fld id="{9FEBF0EB-B7FF-4CA5-A6EB-E0250C6545C9}" type="datetimeFigureOut">
              <a:rPr lang="en-US" smtClean="0"/>
              <a:t>1/22/2025</a:t>
            </a:fld>
            <a:endParaRPr lang="en-US"/>
          </a:p>
        </p:txBody>
      </p:sp>
      <p:sp>
        <p:nvSpPr>
          <p:cNvPr id="6" name="Footer Placeholder 5">
            <a:extLst>
              <a:ext uri="{FF2B5EF4-FFF2-40B4-BE49-F238E27FC236}">
                <a16:creationId xmlns:a16="http://schemas.microsoft.com/office/drawing/2014/main" id="{B52FFDCF-69F6-8D0C-A246-34EA6E356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7DD9D-3EE2-E7BC-E82B-28DC33DFE0A0}"/>
              </a:ext>
            </a:extLst>
          </p:cNvPr>
          <p:cNvSpPr>
            <a:spLocks noGrp="1"/>
          </p:cNvSpPr>
          <p:nvPr>
            <p:ph type="sldNum" sz="quarter" idx="12"/>
          </p:nvPr>
        </p:nvSpPr>
        <p:spPr/>
        <p:txBody>
          <a:bodyPr/>
          <a:lstStyle/>
          <a:p>
            <a:fld id="{6D8B98F0-C0FB-4443-AC2F-C3781B9032E7}" type="slidenum">
              <a:rPr lang="en-US" smtClean="0"/>
              <a:t>‹#›</a:t>
            </a:fld>
            <a:endParaRPr lang="en-US"/>
          </a:p>
        </p:txBody>
      </p:sp>
    </p:spTree>
    <p:extLst>
      <p:ext uri="{BB962C8B-B14F-4D97-AF65-F5344CB8AC3E}">
        <p14:creationId xmlns:p14="http://schemas.microsoft.com/office/powerpoint/2010/main" val="1100536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9B017-DE94-9C73-F52F-F743ED07A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4AC094-A147-7ABF-8922-81093F530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BA2FA-DDBB-FF08-767D-EE9CC6D4F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EBF0EB-B7FF-4CA5-A6EB-E0250C6545C9}" type="datetimeFigureOut">
              <a:rPr lang="en-US" smtClean="0"/>
              <a:t>1/22/2025</a:t>
            </a:fld>
            <a:endParaRPr lang="en-US"/>
          </a:p>
        </p:txBody>
      </p:sp>
      <p:sp>
        <p:nvSpPr>
          <p:cNvPr id="5" name="Footer Placeholder 4">
            <a:extLst>
              <a:ext uri="{FF2B5EF4-FFF2-40B4-BE49-F238E27FC236}">
                <a16:creationId xmlns:a16="http://schemas.microsoft.com/office/drawing/2014/main" id="{4678879D-9C15-BD41-69A9-CE5BF5E975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24EF7B-9B2F-538C-304A-4BE1A71F5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B98F0-C0FB-4443-AC2F-C3781B9032E7}" type="slidenum">
              <a:rPr lang="en-US" smtClean="0"/>
              <a:t>‹#›</a:t>
            </a:fld>
            <a:endParaRPr lang="en-US"/>
          </a:p>
        </p:txBody>
      </p:sp>
    </p:spTree>
    <p:extLst>
      <p:ext uri="{BB962C8B-B14F-4D97-AF65-F5344CB8AC3E}">
        <p14:creationId xmlns:p14="http://schemas.microsoft.com/office/powerpoint/2010/main" val="246146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i.cs.hku.hk/~provinci/files/b2-programming_challenges.pdf" TargetMode="External"/><Relationship Id="rId2" Type="http://schemas.openxmlformats.org/officeDocument/2006/relationships/hyperlink" Target="https://www.amazon.com/Competitive-Programming-3rd-Steven-Halim/dp/B00FG8MNN8" TargetMode="External"/><Relationship Id="rId1" Type="http://schemas.openxmlformats.org/officeDocument/2006/relationships/slideLayout" Target="../slideLayouts/slideLayout7.xml"/><Relationship Id="rId4" Type="http://schemas.openxmlformats.org/officeDocument/2006/relationships/hyperlink" Target="https://cses.fi/book.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2299A-DCDD-68D7-5B52-DDC04920B020}"/>
              </a:ext>
            </a:extLst>
          </p:cNvPr>
          <p:cNvSpPr txBox="1"/>
          <p:nvPr/>
        </p:nvSpPr>
        <p:spPr>
          <a:xfrm>
            <a:off x="3271520" y="2143760"/>
            <a:ext cx="6400800" cy="2923877"/>
          </a:xfrm>
          <a:prstGeom prst="rect">
            <a:avLst/>
          </a:prstGeom>
          <a:noFill/>
        </p:spPr>
        <p:txBody>
          <a:bodyPr wrap="square" rtlCol="0">
            <a:spAutoFit/>
          </a:bodyPr>
          <a:lstStyle/>
          <a:p>
            <a:r>
              <a:rPr lang="en-US" sz="4600" dirty="0"/>
              <a:t>P: Problems</a:t>
            </a:r>
          </a:p>
          <a:p>
            <a:r>
              <a:rPr lang="en-US" sz="4600" dirty="0"/>
              <a:t>P: </a:t>
            </a:r>
            <a:r>
              <a:rPr lang="en-US" sz="4600" dirty="0">
                <a:solidFill>
                  <a:schemeClr val="tx1">
                    <a:lumMod val="50000"/>
                    <a:lumOff val="50000"/>
                  </a:schemeClr>
                </a:solidFill>
              </a:rPr>
              <a:t>Programming</a:t>
            </a:r>
          </a:p>
          <a:p>
            <a:r>
              <a:rPr lang="en-US" sz="4600" dirty="0"/>
              <a:t>P: </a:t>
            </a:r>
            <a:r>
              <a:rPr lang="en-US" sz="4600" dirty="0">
                <a:solidFill>
                  <a:schemeClr val="tx1">
                    <a:lumMod val="50000"/>
                    <a:lumOff val="50000"/>
                  </a:schemeClr>
                </a:solidFill>
              </a:rPr>
              <a:t>Programming</a:t>
            </a:r>
            <a:r>
              <a:rPr lang="en-US" sz="4600" dirty="0"/>
              <a:t> Language</a:t>
            </a:r>
          </a:p>
          <a:p>
            <a:r>
              <a:rPr lang="en-US" sz="4600" dirty="0"/>
              <a:t>P: </a:t>
            </a:r>
            <a:r>
              <a:rPr lang="en-US" sz="4600" dirty="0">
                <a:solidFill>
                  <a:schemeClr val="tx1">
                    <a:lumMod val="50000"/>
                    <a:lumOff val="50000"/>
                  </a:schemeClr>
                </a:solidFill>
              </a:rPr>
              <a:t>Programming</a:t>
            </a:r>
            <a:r>
              <a:rPr lang="en-US" sz="4600" dirty="0"/>
              <a:t> Contest</a:t>
            </a:r>
          </a:p>
        </p:txBody>
      </p:sp>
    </p:spTree>
    <p:extLst>
      <p:ext uri="{BB962C8B-B14F-4D97-AF65-F5344CB8AC3E}">
        <p14:creationId xmlns:p14="http://schemas.microsoft.com/office/powerpoint/2010/main" val="3198283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17E07-B19B-43CE-75A2-B0E2671A92AE}"/>
            </a:ext>
          </a:extLst>
        </p:cNvPr>
        <p:cNvGrpSpPr/>
        <p:nvPr/>
      </p:nvGrpSpPr>
      <p:grpSpPr>
        <a:xfrm>
          <a:off x="0" y="0"/>
          <a:ext cx="0" cy="0"/>
          <a:chOff x="0" y="0"/>
          <a:chExt cx="0" cy="0"/>
        </a:xfrm>
      </p:grpSpPr>
      <p:pic>
        <p:nvPicPr>
          <p:cNvPr id="1026" name="Picture 2" descr="Paul Erdos">
            <a:extLst>
              <a:ext uri="{FF2B5EF4-FFF2-40B4-BE49-F238E27FC236}">
                <a16:creationId xmlns:a16="http://schemas.microsoft.com/office/drawing/2014/main" id="{83E8E780-EE18-EC0B-8D33-105AC035F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89" y="685800"/>
            <a:ext cx="4525011" cy="54941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1D440FE-A35E-33B5-9D5B-6791DC838766}"/>
                  </a:ext>
                </a:extLst>
              </p:cNvPr>
              <p:cNvSpPr txBox="1"/>
              <p:nvPr/>
            </p:nvSpPr>
            <p:spPr>
              <a:xfrm>
                <a:off x="6019800" y="685800"/>
                <a:ext cx="5515611" cy="5097229"/>
              </a:xfrm>
              <a:prstGeom prst="rect">
                <a:avLst/>
              </a:prstGeom>
              <a:noFill/>
            </p:spPr>
            <p:txBody>
              <a:bodyPr wrap="square" rtlCol="0">
                <a:spAutoFit/>
              </a:bodyPr>
              <a:lstStyle/>
              <a:p>
                <a:r>
                  <a:rPr lang="en-US" sz="2400" b="1" i="0" dirty="0">
                    <a:solidFill>
                      <a:srgbClr val="001D35"/>
                    </a:solidFill>
                    <a:effectLst/>
                  </a:rPr>
                  <a:t>Paul </a:t>
                </a:r>
                <a:r>
                  <a:rPr lang="en-US" sz="2400" b="1" i="0" dirty="0" err="1">
                    <a:solidFill>
                      <a:srgbClr val="001D35"/>
                    </a:solidFill>
                    <a:effectLst/>
                  </a:rPr>
                  <a:t>Erdős</a:t>
                </a:r>
                <a:endParaRPr lang="en-US" b="1" i="0" dirty="0">
                  <a:solidFill>
                    <a:srgbClr val="001D35"/>
                  </a:solidFill>
                  <a:effectLst/>
                </a:endParaRPr>
              </a:p>
              <a:p>
                <a:r>
                  <a:rPr lang="en-US" dirty="0">
                    <a:solidFill>
                      <a:srgbClr val="001D35"/>
                    </a:solidFill>
                  </a:rPr>
                  <a:t>Hungarian Nomad Mathematician</a:t>
                </a:r>
              </a:p>
              <a:p>
                <a:endParaRPr lang="en-US" dirty="0"/>
              </a:p>
              <a:p>
                <a:pPr marL="285750" indent="-285750">
                  <a:buFont typeface="Arial" panose="020B0604020202020204" pitchFamily="34" charset="0"/>
                  <a:buChar char="•"/>
                </a:pPr>
                <a:r>
                  <a:rPr lang="en-US" dirty="0"/>
                  <a:t>Spent one year (1953-54) </a:t>
                </a:r>
                <a:r>
                  <a:rPr lang="en-US" b="0" i="0" dirty="0">
                    <a:solidFill>
                      <a:srgbClr val="001D35"/>
                    </a:solidFill>
                    <a:effectLst/>
                    <a:latin typeface="Google Sans"/>
                  </a:rPr>
                  <a:t>in the mathematics department at the University of Notre Dame in South Bend, Indiana</a:t>
                </a:r>
              </a:p>
              <a:p>
                <a:pPr marL="285750" indent="-285750">
                  <a:buFont typeface="Arial" panose="020B0604020202020204" pitchFamily="34" charset="0"/>
                  <a:buChar char="•"/>
                </a:pPr>
                <a:r>
                  <a:rPr lang="en-US" dirty="0">
                    <a:solidFill>
                      <a:srgbClr val="001D35"/>
                    </a:solidFill>
                    <a:latin typeface="Google Sans"/>
                  </a:rPr>
                  <a:t>Known for around 4000 mathematical papers.</a:t>
                </a:r>
              </a:p>
              <a:p>
                <a:pPr marL="285750" indent="-285750">
                  <a:buFont typeface="Arial" panose="020B0604020202020204" pitchFamily="34" charset="0"/>
                  <a:buChar char="•"/>
                </a:pPr>
                <a:endParaRPr lang="en-US" dirty="0">
                  <a:solidFill>
                    <a:srgbClr val="001D35"/>
                  </a:solidFill>
                  <a:latin typeface="Google Sans"/>
                </a:endParaRPr>
              </a:p>
              <a:p>
                <a:pPr marL="285750" indent="-285750">
                  <a:buFont typeface="Arial" panose="020B0604020202020204" pitchFamily="34" charset="0"/>
                  <a:buChar char="•"/>
                </a:pPr>
                <a:r>
                  <a:rPr lang="en-US" dirty="0">
                    <a:solidFill>
                      <a:srgbClr val="001D35"/>
                    </a:solidFill>
                    <a:latin typeface="Google Sans"/>
                  </a:rPr>
                  <a:t>Best known for The Prime Number Theorem.</a:t>
                </a:r>
              </a:p>
              <a:p>
                <a:endParaRPr lang="en-US" dirty="0">
                  <a:solidFill>
                    <a:srgbClr val="001D35"/>
                  </a:solidFill>
                  <a:latin typeface="Google Sans"/>
                </a:endParaRPr>
              </a:p>
              <a:p>
                <a:pPr/>
                <a14:m>
                  <m:oMathPara xmlns:m="http://schemas.openxmlformats.org/officeDocument/2006/math">
                    <m:oMathParaPr>
                      <m:jc m:val="centerGroup"/>
                    </m:oMathParaPr>
                    <m:oMath xmlns:m="http://schemas.openxmlformats.org/officeDocument/2006/math">
                      <m:func>
                        <m:funcPr>
                          <m:ctrlPr>
                            <a:rPr lang="en-US" i="1" smtClean="0">
                              <a:solidFill>
                                <a:srgbClr val="001D35"/>
                              </a:solidFill>
                              <a:latin typeface="Cambria Math" panose="02040503050406030204" pitchFamily="18" charset="0"/>
                            </a:rPr>
                          </m:ctrlPr>
                        </m:funcPr>
                        <m:fName>
                          <m:limLow>
                            <m:limLowPr>
                              <m:ctrlPr>
                                <a:rPr lang="en-US" i="1" smtClean="0">
                                  <a:solidFill>
                                    <a:srgbClr val="001D35"/>
                                  </a:solidFill>
                                  <a:latin typeface="Cambria Math" panose="02040503050406030204" pitchFamily="18" charset="0"/>
                                </a:rPr>
                              </m:ctrlPr>
                            </m:limLowPr>
                            <m:e>
                              <m:r>
                                <m:rPr>
                                  <m:sty m:val="p"/>
                                </m:rPr>
                                <a:rPr lang="en-US" i="0" smtClean="0">
                                  <a:solidFill>
                                    <a:srgbClr val="001D35"/>
                                  </a:solidFill>
                                  <a:latin typeface="Cambria Math" panose="02040503050406030204" pitchFamily="18" charset="0"/>
                                </a:rPr>
                                <m:t>lim</m:t>
                              </m:r>
                            </m:e>
                            <m:lim>
                              <m:r>
                                <a:rPr lang="en-US" b="0" i="1" smtClean="0">
                                  <a:solidFill>
                                    <a:srgbClr val="001D35"/>
                                  </a:solidFill>
                                  <a:latin typeface="Cambria Math" panose="02040503050406030204" pitchFamily="18" charset="0"/>
                                </a:rPr>
                                <m:t>𝑥</m:t>
                              </m:r>
                              <m:r>
                                <a:rPr lang="en-US" b="0" i="1" smtClean="0">
                                  <a:solidFill>
                                    <a:srgbClr val="001D35"/>
                                  </a:solidFill>
                                  <a:latin typeface="Cambria Math" panose="02040503050406030204" pitchFamily="18" charset="0"/>
                                </a:rPr>
                                <m:t>→∞</m:t>
                              </m:r>
                            </m:lim>
                          </m:limLow>
                        </m:fName>
                        <m:e>
                          <m:f>
                            <m:fPr>
                              <m:ctrlPr>
                                <a:rPr lang="en-US" i="1" smtClean="0">
                                  <a:solidFill>
                                    <a:srgbClr val="001D35"/>
                                  </a:solidFill>
                                  <a:latin typeface="Cambria Math" panose="02040503050406030204" pitchFamily="18" charset="0"/>
                                </a:rPr>
                              </m:ctrlPr>
                            </m:fPr>
                            <m:num>
                              <m:r>
                                <a:rPr lang="en-US" i="1" smtClean="0">
                                  <a:solidFill>
                                    <a:srgbClr val="001D35"/>
                                  </a:solidFill>
                                  <a:latin typeface="Cambria Math" panose="02040503050406030204" pitchFamily="18" charset="0"/>
                                  <a:ea typeface="Cambria Math" panose="02040503050406030204" pitchFamily="18" charset="0"/>
                                </a:rPr>
                                <m:t>𝜋</m:t>
                              </m:r>
                              <m:r>
                                <a:rPr lang="en-US" b="0" i="1" smtClean="0">
                                  <a:solidFill>
                                    <a:srgbClr val="001D35"/>
                                  </a:solidFill>
                                  <a:latin typeface="Cambria Math" panose="02040503050406030204" pitchFamily="18" charset="0"/>
                                  <a:ea typeface="Cambria Math" panose="02040503050406030204" pitchFamily="18" charset="0"/>
                                </a:rPr>
                                <m:t>(</m:t>
                              </m:r>
                              <m:r>
                                <a:rPr lang="en-US" b="0" i="1" smtClean="0">
                                  <a:solidFill>
                                    <a:srgbClr val="001D35"/>
                                  </a:solidFill>
                                  <a:latin typeface="Cambria Math" panose="02040503050406030204" pitchFamily="18" charset="0"/>
                                  <a:ea typeface="Cambria Math" panose="02040503050406030204" pitchFamily="18" charset="0"/>
                                </a:rPr>
                                <m:t>𝑥</m:t>
                              </m:r>
                              <m:r>
                                <a:rPr lang="en-US" b="0" i="1" smtClean="0">
                                  <a:solidFill>
                                    <a:srgbClr val="001D35"/>
                                  </a:solidFill>
                                  <a:latin typeface="Cambria Math" panose="02040503050406030204" pitchFamily="18" charset="0"/>
                                  <a:ea typeface="Cambria Math" panose="02040503050406030204" pitchFamily="18" charset="0"/>
                                </a:rPr>
                                <m:t>)</m:t>
                              </m:r>
                            </m:num>
                            <m:den>
                              <m:f>
                                <m:fPr>
                                  <m:ctrlPr>
                                    <a:rPr lang="en-US" i="1" smtClean="0">
                                      <a:solidFill>
                                        <a:srgbClr val="001D35"/>
                                      </a:solidFill>
                                      <a:latin typeface="Cambria Math" panose="02040503050406030204" pitchFamily="18" charset="0"/>
                                    </a:rPr>
                                  </m:ctrlPr>
                                </m:fPr>
                                <m:num>
                                  <m:r>
                                    <a:rPr lang="en-US" b="0" i="1" smtClean="0">
                                      <a:solidFill>
                                        <a:srgbClr val="001D35"/>
                                      </a:solidFill>
                                      <a:latin typeface="Cambria Math" panose="02040503050406030204" pitchFamily="18" charset="0"/>
                                    </a:rPr>
                                    <m:t>𝑥</m:t>
                                  </m:r>
                                </m:num>
                                <m:den>
                                  <m:r>
                                    <m:rPr>
                                      <m:sty m:val="p"/>
                                    </m:rPr>
                                    <a:rPr lang="en-US" b="0" i="0" smtClean="0">
                                      <a:solidFill>
                                        <a:srgbClr val="001D35"/>
                                      </a:solidFill>
                                      <a:latin typeface="Cambria Math" panose="02040503050406030204" pitchFamily="18" charset="0"/>
                                    </a:rPr>
                                    <m:t>ln</m:t>
                                  </m:r>
                                  <m:r>
                                    <a:rPr lang="en-US" b="0" i="1" smtClean="0">
                                      <a:solidFill>
                                        <a:srgbClr val="001D35"/>
                                      </a:solidFill>
                                      <a:latin typeface="Cambria Math" panose="02040503050406030204" pitchFamily="18" charset="0"/>
                                    </a:rPr>
                                    <m:t>⁡(</m:t>
                                  </m:r>
                                  <m:r>
                                    <a:rPr lang="en-US" b="0" i="1" smtClean="0">
                                      <a:solidFill>
                                        <a:srgbClr val="001D35"/>
                                      </a:solidFill>
                                      <a:latin typeface="Cambria Math" panose="02040503050406030204" pitchFamily="18" charset="0"/>
                                    </a:rPr>
                                    <m:t>𝑥</m:t>
                                  </m:r>
                                  <m:r>
                                    <a:rPr lang="en-US" b="0" i="1" smtClean="0">
                                      <a:solidFill>
                                        <a:srgbClr val="001D35"/>
                                      </a:solidFill>
                                      <a:latin typeface="Cambria Math" panose="02040503050406030204" pitchFamily="18" charset="0"/>
                                    </a:rPr>
                                    <m:t>)</m:t>
                                  </m:r>
                                </m:den>
                              </m:f>
                            </m:den>
                          </m:f>
                          <m:r>
                            <a:rPr lang="en-US" b="0" i="1" smtClean="0">
                              <a:solidFill>
                                <a:srgbClr val="001D35"/>
                              </a:solidFill>
                              <a:latin typeface="Cambria Math" panose="02040503050406030204" pitchFamily="18" charset="0"/>
                            </a:rPr>
                            <m:t>=1</m:t>
                          </m:r>
                        </m:e>
                      </m:func>
                    </m:oMath>
                  </m:oMathPara>
                </a14:m>
                <a:endParaRPr lang="en-US" dirty="0">
                  <a:solidFill>
                    <a:srgbClr val="001D35"/>
                  </a:solidFill>
                  <a:latin typeface="Google Sans"/>
                </a:endParaRPr>
              </a:p>
              <a:p>
                <a:endParaRPr lang="en-US" dirty="0">
                  <a:solidFill>
                    <a:srgbClr val="001D35"/>
                  </a:solidFill>
                  <a:latin typeface="Google Sans"/>
                </a:endParaRPr>
              </a:p>
              <a:p>
                <a:r>
                  <a:rPr lang="en-US" dirty="0">
                    <a:solidFill>
                      <a:srgbClr val="001D35"/>
                    </a:solidFill>
                  </a:rPr>
                  <a:t>Offered $500 for </a:t>
                </a:r>
                <a:r>
                  <a:rPr lang="en-US" dirty="0" err="1">
                    <a:solidFill>
                      <a:srgbClr val="001D35"/>
                    </a:solidFill>
                  </a:rPr>
                  <a:t>Collatz</a:t>
                </a:r>
                <a:r>
                  <a:rPr lang="en-US" dirty="0">
                    <a:solidFill>
                      <a:srgbClr val="001D35"/>
                    </a:solidFill>
                  </a:rPr>
                  <a:t> conjecture! Still an open problem. Try!!</a:t>
                </a:r>
              </a:p>
              <a:p>
                <a:endParaRPr lang="en-US" dirty="0"/>
              </a:p>
              <a:p>
                <a:endParaRPr lang="en-US" dirty="0"/>
              </a:p>
            </p:txBody>
          </p:sp>
        </mc:Choice>
        <mc:Fallback>
          <p:sp>
            <p:nvSpPr>
              <p:cNvPr id="2" name="TextBox 1">
                <a:extLst>
                  <a:ext uri="{FF2B5EF4-FFF2-40B4-BE49-F238E27FC236}">
                    <a16:creationId xmlns:a16="http://schemas.microsoft.com/office/drawing/2014/main" id="{01D440FE-A35E-33B5-9D5B-6791DC838766}"/>
                  </a:ext>
                </a:extLst>
              </p:cNvPr>
              <p:cNvSpPr txBox="1">
                <a:spLocks noRot="1" noChangeAspect="1" noMove="1" noResize="1" noEditPoints="1" noAdjustHandles="1" noChangeArrowheads="1" noChangeShapeType="1" noTextEdit="1"/>
              </p:cNvSpPr>
              <p:nvPr/>
            </p:nvSpPr>
            <p:spPr>
              <a:xfrm>
                <a:off x="6019800" y="685800"/>
                <a:ext cx="5515611" cy="5097229"/>
              </a:xfrm>
              <a:prstGeom prst="rect">
                <a:avLst/>
              </a:prstGeom>
              <a:blipFill>
                <a:blip r:embed="rId3"/>
                <a:stretch>
                  <a:fillRect l="-1770" t="-957" r="-111"/>
                </a:stretch>
              </a:blipFill>
            </p:spPr>
            <p:txBody>
              <a:bodyPr/>
              <a:lstStyle/>
              <a:p>
                <a:r>
                  <a:rPr lang="en-US">
                    <a:noFill/>
                  </a:rPr>
                  <a:t> </a:t>
                </a:r>
              </a:p>
            </p:txBody>
          </p:sp>
        </mc:Fallback>
      </mc:AlternateContent>
    </p:spTree>
    <p:extLst>
      <p:ext uri="{BB962C8B-B14F-4D97-AF65-F5344CB8AC3E}">
        <p14:creationId xmlns:p14="http://schemas.microsoft.com/office/powerpoint/2010/main" val="3517772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503286-D6DC-7E2F-A87E-E46269B78669}"/>
              </a:ext>
            </a:extLst>
          </p:cNvPr>
          <p:cNvPicPr>
            <a:picLocks noChangeAspect="1"/>
          </p:cNvPicPr>
          <p:nvPr/>
        </p:nvPicPr>
        <p:blipFill>
          <a:blip r:embed="rId2"/>
          <a:stretch>
            <a:fillRect/>
          </a:stretch>
        </p:blipFill>
        <p:spPr>
          <a:xfrm>
            <a:off x="6036150" y="1"/>
            <a:ext cx="6155849" cy="6858000"/>
          </a:xfrm>
          <a:prstGeom prst="rect">
            <a:avLst/>
          </a:prstGeom>
        </p:spPr>
      </p:pic>
      <p:sp>
        <p:nvSpPr>
          <p:cNvPr id="4" name="TextBox 3">
            <a:extLst>
              <a:ext uri="{FF2B5EF4-FFF2-40B4-BE49-F238E27FC236}">
                <a16:creationId xmlns:a16="http://schemas.microsoft.com/office/drawing/2014/main" id="{C8E25B05-6403-8461-BF11-B4BA10783F91}"/>
              </a:ext>
            </a:extLst>
          </p:cNvPr>
          <p:cNvSpPr txBox="1"/>
          <p:nvPr/>
        </p:nvSpPr>
        <p:spPr>
          <a:xfrm>
            <a:off x="609600" y="685800"/>
            <a:ext cx="4572000" cy="830997"/>
          </a:xfrm>
          <a:prstGeom prst="rect">
            <a:avLst/>
          </a:prstGeom>
          <a:noFill/>
        </p:spPr>
        <p:txBody>
          <a:bodyPr wrap="square" rtlCol="0">
            <a:spAutoFit/>
          </a:bodyPr>
          <a:lstStyle/>
          <a:p>
            <a:r>
              <a:rPr lang="en-US" sz="2400" b="1" dirty="0"/>
              <a:t>The 3n + 1 problem vs </a:t>
            </a:r>
          </a:p>
          <a:p>
            <a:r>
              <a:rPr lang="en-US" sz="2400" b="1" dirty="0" err="1"/>
              <a:t>Collatz</a:t>
            </a:r>
            <a:r>
              <a:rPr lang="en-US" sz="2400" b="1" dirty="0"/>
              <a:t> Conjecture</a:t>
            </a:r>
            <a:endParaRPr lang="en-US" b="1" dirty="0"/>
          </a:p>
        </p:txBody>
      </p:sp>
      <p:sp>
        <p:nvSpPr>
          <p:cNvPr id="5" name="TextBox 4">
            <a:extLst>
              <a:ext uri="{FF2B5EF4-FFF2-40B4-BE49-F238E27FC236}">
                <a16:creationId xmlns:a16="http://schemas.microsoft.com/office/drawing/2014/main" id="{48BBE10B-4F10-260B-7297-1224F427B865}"/>
              </a:ext>
            </a:extLst>
          </p:cNvPr>
          <p:cNvSpPr txBox="1"/>
          <p:nvPr/>
        </p:nvSpPr>
        <p:spPr>
          <a:xfrm>
            <a:off x="609600" y="1981200"/>
            <a:ext cx="4572000" cy="2308324"/>
          </a:xfrm>
          <a:prstGeom prst="rect">
            <a:avLst/>
          </a:prstGeom>
          <a:noFill/>
        </p:spPr>
        <p:txBody>
          <a:bodyPr wrap="square" rtlCol="0">
            <a:spAutoFit/>
          </a:bodyPr>
          <a:lstStyle/>
          <a:p>
            <a:r>
              <a:rPr lang="en-US" b="1" dirty="0"/>
              <a:t>3n + 1 problem: A computational problem</a:t>
            </a:r>
          </a:p>
          <a:p>
            <a:endParaRPr lang="en-US" dirty="0"/>
          </a:p>
          <a:p>
            <a:r>
              <a:rPr lang="en-US" dirty="0"/>
              <a:t>You will given a positive integer n.</a:t>
            </a:r>
          </a:p>
          <a:p>
            <a:pPr marL="285750" indent="-285750">
              <a:buFont typeface="Arial" panose="020B0604020202020204" pitchFamily="34" charset="0"/>
              <a:buChar char="•"/>
            </a:pPr>
            <a:r>
              <a:rPr lang="en-US" dirty="0"/>
              <a:t>If n is even, repeat the process</a:t>
            </a:r>
          </a:p>
          <a:p>
            <a:pPr marL="285750" indent="-285750">
              <a:buFont typeface="Arial" panose="020B0604020202020204" pitchFamily="34" charset="0"/>
              <a:buChar char="•"/>
            </a:pPr>
            <a:r>
              <a:rPr lang="en-US" dirty="0"/>
              <a:t>If n is odd, find 3n + 1 and repeat the process</a:t>
            </a:r>
          </a:p>
          <a:p>
            <a:pPr marL="285750" indent="-285750">
              <a:buFont typeface="Arial" panose="020B0604020202020204" pitchFamily="34" charset="0"/>
              <a:buChar char="•"/>
            </a:pPr>
            <a:r>
              <a:rPr lang="en-US" dirty="0"/>
              <a:t>If n is 1, stop</a:t>
            </a:r>
          </a:p>
          <a:p>
            <a:endParaRPr lang="en-US" dirty="0"/>
          </a:p>
        </p:txBody>
      </p:sp>
      <p:sp>
        <p:nvSpPr>
          <p:cNvPr id="6" name="TextBox 5">
            <a:extLst>
              <a:ext uri="{FF2B5EF4-FFF2-40B4-BE49-F238E27FC236}">
                <a16:creationId xmlns:a16="http://schemas.microsoft.com/office/drawing/2014/main" id="{4BC620BD-45C3-D324-47A3-9B9A7AAD5292}"/>
              </a:ext>
            </a:extLst>
          </p:cNvPr>
          <p:cNvSpPr txBox="1"/>
          <p:nvPr/>
        </p:nvSpPr>
        <p:spPr>
          <a:xfrm>
            <a:off x="609600" y="4604484"/>
            <a:ext cx="4572000" cy="1477328"/>
          </a:xfrm>
          <a:prstGeom prst="rect">
            <a:avLst/>
          </a:prstGeom>
          <a:noFill/>
        </p:spPr>
        <p:txBody>
          <a:bodyPr wrap="square" rtlCol="0">
            <a:spAutoFit/>
          </a:bodyPr>
          <a:lstStyle/>
          <a:p>
            <a:r>
              <a:rPr lang="en-US" b="1" dirty="0" err="1"/>
              <a:t>Collatz</a:t>
            </a:r>
            <a:r>
              <a:rPr lang="en-US" b="1" dirty="0"/>
              <a:t> Conjecture: A mathematical quest</a:t>
            </a:r>
          </a:p>
          <a:p>
            <a:endParaRPr lang="en-US" dirty="0"/>
          </a:p>
          <a:p>
            <a:r>
              <a:rPr lang="en-US" b="0" dirty="0">
                <a:solidFill>
                  <a:srgbClr val="202122"/>
                </a:solidFill>
                <a:effectLst/>
              </a:rPr>
              <a:t>This process will eventually reach the number 1, regardless of which positive integer is chosen initially.</a:t>
            </a:r>
            <a:endParaRPr lang="en-US" dirty="0"/>
          </a:p>
        </p:txBody>
      </p:sp>
    </p:spTree>
    <p:extLst>
      <p:ext uri="{BB962C8B-B14F-4D97-AF65-F5344CB8AC3E}">
        <p14:creationId xmlns:p14="http://schemas.microsoft.com/office/powerpoint/2010/main" val="182484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Va 11195 解題心得- HackMD">
            <a:extLst>
              <a:ext uri="{FF2B5EF4-FFF2-40B4-BE49-F238E27FC236}">
                <a16:creationId xmlns:a16="http://schemas.microsoft.com/office/drawing/2014/main" id="{FD60CB0F-9088-AD68-FE15-714052A16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463" y="685800"/>
            <a:ext cx="5556938" cy="5486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D877954-4FC9-ED7D-1FF6-8BD853AFA9AD}"/>
              </a:ext>
            </a:extLst>
          </p:cNvPr>
          <p:cNvSpPr txBox="1"/>
          <p:nvPr/>
        </p:nvSpPr>
        <p:spPr>
          <a:xfrm>
            <a:off x="609600" y="685800"/>
            <a:ext cx="4572000" cy="4616648"/>
          </a:xfrm>
          <a:prstGeom prst="rect">
            <a:avLst/>
          </a:prstGeom>
          <a:noFill/>
        </p:spPr>
        <p:txBody>
          <a:bodyPr wrap="square" rtlCol="0">
            <a:spAutoFit/>
          </a:bodyPr>
          <a:lstStyle/>
          <a:p>
            <a:r>
              <a:rPr lang="en-US" sz="2400" b="1" dirty="0"/>
              <a:t>8-Queen Problem</a:t>
            </a:r>
          </a:p>
          <a:p>
            <a:endParaRPr lang="en-US" dirty="0"/>
          </a:p>
          <a:p>
            <a:r>
              <a:rPr lang="en-US" b="1" dirty="0"/>
              <a:t>Most famous variant: </a:t>
            </a:r>
          </a:p>
          <a:p>
            <a:endParaRPr lang="en-US" b="1" dirty="0"/>
          </a:p>
          <a:p>
            <a:r>
              <a:rPr lang="en-US" dirty="0"/>
              <a:t>You are given an 8×8 chess board. You have to  </a:t>
            </a:r>
            <a:r>
              <a:rPr lang="en-US" b="0" i="0" dirty="0">
                <a:solidFill>
                  <a:srgbClr val="000000"/>
                </a:solidFill>
                <a:effectLst/>
              </a:rPr>
              <a:t>place eight queens on it so that no two queens are attacking each other. Find the number of valid configuration.</a:t>
            </a:r>
          </a:p>
          <a:p>
            <a:endParaRPr lang="en-US" dirty="0">
              <a:solidFill>
                <a:srgbClr val="000000"/>
              </a:solidFill>
            </a:endParaRPr>
          </a:p>
          <a:p>
            <a:r>
              <a:rPr lang="en-US" b="1" dirty="0">
                <a:solidFill>
                  <a:srgbClr val="000000"/>
                </a:solidFill>
              </a:rPr>
              <a:t>Variant 2:</a:t>
            </a:r>
            <a:r>
              <a:rPr lang="en-US" dirty="0">
                <a:solidFill>
                  <a:srgbClr val="000000"/>
                </a:solidFill>
              </a:rPr>
              <a:t> </a:t>
            </a:r>
          </a:p>
          <a:p>
            <a:endParaRPr lang="en-US" dirty="0">
              <a:solidFill>
                <a:srgbClr val="000000"/>
              </a:solidFill>
            </a:endParaRPr>
          </a:p>
          <a:p>
            <a:r>
              <a:rPr lang="en-US" dirty="0">
                <a:solidFill>
                  <a:srgbClr val="000000"/>
                </a:solidFill>
              </a:rPr>
              <a:t>You are given a configuration. Now you have to verify if it is a valid one.</a:t>
            </a:r>
          </a:p>
          <a:p>
            <a:endParaRPr lang="en-US" dirty="0">
              <a:solidFill>
                <a:srgbClr val="000000"/>
              </a:solidFill>
            </a:endParaRPr>
          </a:p>
          <a:p>
            <a:r>
              <a:rPr lang="en-US" b="1" dirty="0">
                <a:solidFill>
                  <a:srgbClr val="000000"/>
                </a:solidFill>
              </a:rPr>
              <a:t>Gauss first solved this problem using backtracking.</a:t>
            </a:r>
            <a:endParaRPr lang="en-US" b="1" dirty="0"/>
          </a:p>
        </p:txBody>
      </p:sp>
    </p:spTree>
    <p:extLst>
      <p:ext uri="{BB962C8B-B14F-4D97-AF65-F5344CB8AC3E}">
        <p14:creationId xmlns:p14="http://schemas.microsoft.com/office/powerpoint/2010/main" val="423193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5F16F5-2E64-5741-CF88-20E35451A0C1}"/>
              </a:ext>
            </a:extLst>
          </p:cNvPr>
          <p:cNvSpPr txBox="1"/>
          <p:nvPr/>
        </p:nvSpPr>
        <p:spPr>
          <a:xfrm>
            <a:off x="609600" y="685800"/>
            <a:ext cx="4277360" cy="4708981"/>
          </a:xfrm>
          <a:prstGeom prst="rect">
            <a:avLst/>
          </a:prstGeom>
          <a:noFill/>
        </p:spPr>
        <p:txBody>
          <a:bodyPr wrap="square" rtlCol="0">
            <a:spAutoFit/>
          </a:bodyPr>
          <a:lstStyle/>
          <a:p>
            <a:r>
              <a:rPr lang="en-US" sz="2400" b="1" dirty="0"/>
              <a:t>Beyond 8 Queen problem: N-Queen problem</a:t>
            </a:r>
            <a:endParaRPr lang="en-US" b="1" dirty="0"/>
          </a:p>
          <a:p>
            <a:endParaRPr lang="en-US" dirty="0"/>
          </a:p>
          <a:p>
            <a:r>
              <a:rPr lang="en-US" dirty="0"/>
              <a:t>Now, you are given an integer for N. You have to find the number of valid configuration.</a:t>
            </a:r>
          </a:p>
          <a:p>
            <a:endParaRPr lang="en-US" dirty="0"/>
          </a:p>
          <a:p>
            <a:pPr marL="285750" indent="-285750">
              <a:buFont typeface="Arial" panose="020B0604020202020204" pitchFamily="34" charset="0"/>
              <a:buChar char="•"/>
            </a:pPr>
            <a:r>
              <a:rPr lang="en-US" dirty="0"/>
              <a:t>Can we find the number of valid configurations for any  arbitrary 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It’s a pure computational problem. So far we computed up to N = 27. But it requires parallel computing.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Algorithm is NOT always enough.</a:t>
            </a:r>
          </a:p>
          <a:p>
            <a:endParaRPr lang="en-US" dirty="0"/>
          </a:p>
        </p:txBody>
      </p:sp>
      <p:pic>
        <p:nvPicPr>
          <p:cNvPr id="4" name="Picture 3">
            <a:extLst>
              <a:ext uri="{FF2B5EF4-FFF2-40B4-BE49-F238E27FC236}">
                <a16:creationId xmlns:a16="http://schemas.microsoft.com/office/drawing/2014/main" id="{893A3D35-68F1-9377-80C0-F5556476FFB8}"/>
              </a:ext>
            </a:extLst>
          </p:cNvPr>
          <p:cNvPicPr>
            <a:picLocks noChangeAspect="1"/>
          </p:cNvPicPr>
          <p:nvPr/>
        </p:nvPicPr>
        <p:blipFill rotWithShape="1">
          <a:blip r:embed="rId2"/>
          <a:srcRect r="25748"/>
          <a:stretch/>
        </p:blipFill>
        <p:spPr>
          <a:xfrm>
            <a:off x="6019800" y="685800"/>
            <a:ext cx="3054742" cy="5486400"/>
          </a:xfrm>
          <a:prstGeom prst="rect">
            <a:avLst/>
          </a:prstGeom>
        </p:spPr>
      </p:pic>
    </p:spTree>
    <p:extLst>
      <p:ext uri="{BB962C8B-B14F-4D97-AF65-F5344CB8AC3E}">
        <p14:creationId xmlns:p14="http://schemas.microsoft.com/office/powerpoint/2010/main" val="2111311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E09ECA-7293-2F8F-2950-379D64F554DF}"/>
              </a:ext>
            </a:extLst>
          </p:cNvPr>
          <p:cNvPicPr>
            <a:picLocks noChangeAspect="1"/>
          </p:cNvPicPr>
          <p:nvPr/>
        </p:nvPicPr>
        <p:blipFill>
          <a:blip r:embed="rId2"/>
          <a:stretch>
            <a:fillRect/>
          </a:stretch>
        </p:blipFill>
        <p:spPr>
          <a:xfrm>
            <a:off x="6541133" y="167703"/>
            <a:ext cx="3222627" cy="3261298"/>
          </a:xfrm>
          <a:prstGeom prst="rect">
            <a:avLst/>
          </a:prstGeom>
        </p:spPr>
      </p:pic>
      <p:pic>
        <p:nvPicPr>
          <p:cNvPr id="2050" name="Picture 2">
            <a:extLst>
              <a:ext uri="{FF2B5EF4-FFF2-40B4-BE49-F238E27FC236}">
                <a16:creationId xmlns:a16="http://schemas.microsoft.com/office/drawing/2014/main" id="{EAC3CF79-BAFB-C167-2755-E005C8716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134" y="3670435"/>
            <a:ext cx="4096386" cy="29493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D9AB5E-F381-F498-AFA7-AFA7B3B1D3FD}"/>
              </a:ext>
            </a:extLst>
          </p:cNvPr>
          <p:cNvSpPr txBox="1"/>
          <p:nvPr/>
        </p:nvSpPr>
        <p:spPr>
          <a:xfrm>
            <a:off x="609600" y="1259175"/>
            <a:ext cx="5410200" cy="3973225"/>
          </a:xfrm>
          <a:prstGeom prst="rect">
            <a:avLst/>
          </a:prstGeom>
          <a:noFill/>
        </p:spPr>
        <p:txBody>
          <a:bodyPr wrap="square" rtlCol="0">
            <a:spAutoFit/>
          </a:bodyPr>
          <a:lstStyle/>
          <a:p>
            <a:pPr algn="just"/>
            <a:r>
              <a:rPr lang="en-US" sz="2800" b="1" dirty="0"/>
              <a:t>Two problems from graph search</a:t>
            </a:r>
          </a:p>
          <a:p>
            <a:pPr algn="just"/>
            <a:endParaRPr lang="en-US" dirty="0"/>
          </a:p>
          <a:p>
            <a:pPr marL="342900" indent="-342900" algn="just">
              <a:buAutoNum type="arabicPeriod"/>
            </a:pPr>
            <a:r>
              <a:rPr lang="en-US" dirty="0"/>
              <a:t>Minimum number of hop of a city from Frankfurt.</a:t>
            </a:r>
          </a:p>
          <a:p>
            <a:pPr algn="just"/>
            <a:endParaRPr lang="en-US" dirty="0"/>
          </a:p>
          <a:p>
            <a:pPr marL="285750" indent="-285750" algn="just">
              <a:buFont typeface="Arial" panose="020B0604020202020204" pitchFamily="34" charset="0"/>
              <a:buChar char="•"/>
            </a:pPr>
            <a:r>
              <a:rPr lang="en-US" dirty="0"/>
              <a:t>This requires a BFS. Need to restructure the graph. </a:t>
            </a:r>
          </a:p>
          <a:p>
            <a:pPr marL="285750" indent="-285750" algn="just">
              <a:buFont typeface="Arial" panose="020B0604020202020204" pitchFamily="34" charset="0"/>
              <a:buChar char="•"/>
            </a:pPr>
            <a:r>
              <a:rPr lang="en-US" dirty="0"/>
              <a:t>DON’T need all those distance values.</a:t>
            </a:r>
          </a:p>
          <a:p>
            <a:pPr marL="285750" indent="-285750" algn="just">
              <a:buFont typeface="Arial" panose="020B0604020202020204" pitchFamily="34" charset="0"/>
              <a:buChar char="•"/>
            </a:pPr>
            <a:endParaRPr lang="en-US" dirty="0"/>
          </a:p>
          <a:p>
            <a:pPr algn="just"/>
            <a:r>
              <a:rPr lang="en-US" dirty="0"/>
              <a:t>2. What is the minimum distance of a city from Frankfurt?</a:t>
            </a:r>
          </a:p>
          <a:p>
            <a:pPr algn="just"/>
            <a:endParaRPr lang="en-US" dirty="0"/>
          </a:p>
          <a:p>
            <a:pPr marL="285750" indent="-285750" algn="just">
              <a:buFont typeface="Arial" panose="020B0604020202020204" pitchFamily="34" charset="0"/>
              <a:buChar char="•"/>
            </a:pPr>
            <a:r>
              <a:rPr lang="en-US" dirty="0"/>
              <a:t>This is almost BFS, but modified BFS.</a:t>
            </a:r>
          </a:p>
          <a:p>
            <a:pPr marL="285750" indent="-285750" algn="just">
              <a:buFont typeface="Arial" panose="020B0604020202020204" pitchFamily="34" charset="0"/>
              <a:buChar char="•"/>
            </a:pPr>
            <a:r>
              <a:rPr lang="en-US" dirty="0"/>
              <a:t>The algorithm is called Dijkstra.</a:t>
            </a:r>
          </a:p>
          <a:p>
            <a:pPr marL="285750" indent="-285750" algn="just">
              <a:buFont typeface="Arial" panose="020B0604020202020204" pitchFamily="34" charset="0"/>
              <a:buChar char="•"/>
            </a:pPr>
            <a:r>
              <a:rPr lang="en-US" dirty="0"/>
              <a:t>Need all the distances values.</a:t>
            </a:r>
          </a:p>
        </p:txBody>
      </p:sp>
    </p:spTree>
    <p:extLst>
      <p:ext uri="{BB962C8B-B14F-4D97-AF65-F5344CB8AC3E}">
        <p14:creationId xmlns:p14="http://schemas.microsoft.com/office/powerpoint/2010/main" val="210127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800D2E-597F-E044-1A6D-12FD9785867F}"/>
              </a:ext>
            </a:extLst>
          </p:cNvPr>
          <p:cNvPicPr>
            <a:picLocks noChangeAspect="1"/>
          </p:cNvPicPr>
          <p:nvPr/>
        </p:nvPicPr>
        <p:blipFill>
          <a:blip r:embed="rId2"/>
          <a:stretch>
            <a:fillRect/>
          </a:stretch>
        </p:blipFill>
        <p:spPr>
          <a:xfrm>
            <a:off x="6031007" y="-1"/>
            <a:ext cx="5726345" cy="6858001"/>
          </a:xfrm>
          <a:prstGeom prst="rect">
            <a:avLst/>
          </a:prstGeom>
        </p:spPr>
      </p:pic>
      <p:sp>
        <p:nvSpPr>
          <p:cNvPr id="4" name="TextBox 3">
            <a:extLst>
              <a:ext uri="{FF2B5EF4-FFF2-40B4-BE49-F238E27FC236}">
                <a16:creationId xmlns:a16="http://schemas.microsoft.com/office/drawing/2014/main" id="{F692A68A-B212-DB7A-70A0-93A05F5F2868}"/>
              </a:ext>
            </a:extLst>
          </p:cNvPr>
          <p:cNvSpPr txBox="1"/>
          <p:nvPr/>
        </p:nvSpPr>
        <p:spPr>
          <a:xfrm>
            <a:off x="609600" y="1254760"/>
            <a:ext cx="4216400" cy="3970318"/>
          </a:xfrm>
          <a:prstGeom prst="rect">
            <a:avLst/>
          </a:prstGeom>
          <a:noFill/>
        </p:spPr>
        <p:txBody>
          <a:bodyPr wrap="square" rtlCol="0">
            <a:spAutoFit/>
          </a:bodyPr>
          <a:lstStyle/>
          <a:p>
            <a:r>
              <a:rPr lang="en-US" sz="2400" b="1" dirty="0"/>
              <a:t>Another Graph search problem</a:t>
            </a:r>
          </a:p>
          <a:p>
            <a:r>
              <a:rPr lang="en-US" sz="2400" b="1" dirty="0"/>
              <a:t>Finding out the number of rooms.</a:t>
            </a:r>
          </a:p>
          <a:p>
            <a:endParaRPr lang="en-US" dirty="0"/>
          </a:p>
          <a:p>
            <a:r>
              <a:rPr lang="en-US" dirty="0"/>
              <a:t>You are given a map of floor. There are walls. A room is a place where you can freely move. Now find out the number of rooms.</a:t>
            </a:r>
          </a:p>
          <a:p>
            <a:endParaRPr lang="en-US" dirty="0"/>
          </a:p>
          <a:p>
            <a:pPr marL="285750" indent="-285750">
              <a:buFont typeface="Arial" panose="020B0604020202020204" pitchFamily="34" charset="0"/>
              <a:buChar char="•"/>
            </a:pPr>
            <a:r>
              <a:rPr lang="en-US" dirty="0"/>
              <a:t>Use DFS.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fancy name for this problem is flood-fill. You use it a lot in painting.</a:t>
            </a:r>
          </a:p>
        </p:txBody>
      </p:sp>
    </p:spTree>
    <p:extLst>
      <p:ext uri="{BB962C8B-B14F-4D97-AF65-F5344CB8AC3E}">
        <p14:creationId xmlns:p14="http://schemas.microsoft.com/office/powerpoint/2010/main" val="350473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0F7596-90E9-180E-6E10-23CBC083D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556325"/>
            <a:ext cx="6172200" cy="3934778"/>
          </a:xfrm>
          <a:prstGeom prst="rect">
            <a:avLst/>
          </a:prstGeom>
        </p:spPr>
      </p:pic>
      <p:sp>
        <p:nvSpPr>
          <p:cNvPr id="4" name="TextBox 3">
            <a:extLst>
              <a:ext uri="{FF2B5EF4-FFF2-40B4-BE49-F238E27FC236}">
                <a16:creationId xmlns:a16="http://schemas.microsoft.com/office/drawing/2014/main" id="{79AFAF7A-AE63-C762-4835-F6374390CC47}"/>
              </a:ext>
            </a:extLst>
          </p:cNvPr>
          <p:cNvSpPr txBox="1"/>
          <p:nvPr/>
        </p:nvSpPr>
        <p:spPr>
          <a:xfrm>
            <a:off x="609600" y="1366897"/>
            <a:ext cx="4399280" cy="4124206"/>
          </a:xfrm>
          <a:prstGeom prst="rect">
            <a:avLst/>
          </a:prstGeom>
          <a:noFill/>
        </p:spPr>
        <p:txBody>
          <a:bodyPr wrap="square" rtlCol="0">
            <a:spAutoFit/>
          </a:bodyPr>
          <a:lstStyle/>
          <a:p>
            <a:pPr algn="just"/>
            <a:r>
              <a:rPr lang="en-US" sz="2400" b="1" dirty="0"/>
              <a:t>The Four Color Problem</a:t>
            </a:r>
            <a:endParaRPr lang="en-US" b="1" dirty="0"/>
          </a:p>
          <a:p>
            <a:pPr algn="just"/>
            <a:r>
              <a:rPr lang="en-US" dirty="0"/>
              <a:t>(Not a problem anymore)</a:t>
            </a:r>
          </a:p>
          <a:p>
            <a:pPr algn="just"/>
            <a:r>
              <a:rPr lang="en-US" dirty="0"/>
              <a:t>It’s solved!</a:t>
            </a:r>
          </a:p>
          <a:p>
            <a:pPr algn="just"/>
            <a:endParaRPr lang="en-US" dirty="0"/>
          </a:p>
          <a:p>
            <a:pPr algn="just"/>
            <a:r>
              <a:rPr lang="en-US" dirty="0"/>
              <a:t>Theorem: Any map drawn on a plane can be colored with at most four colors in such a way that no two adjacent regions share the same color.</a:t>
            </a:r>
          </a:p>
          <a:p>
            <a:pPr algn="just"/>
            <a:endParaRPr lang="en-US" dirty="0"/>
          </a:p>
          <a:p>
            <a:pPr algn="just"/>
            <a:r>
              <a:rPr lang="en-US" dirty="0"/>
              <a:t>A purely mathematical problem.</a:t>
            </a:r>
          </a:p>
          <a:p>
            <a:pPr algn="just"/>
            <a:endParaRPr lang="en-US" dirty="0"/>
          </a:p>
          <a:p>
            <a:pPr algn="just"/>
            <a:r>
              <a:rPr lang="en-US" dirty="0"/>
              <a:t>But not solved purely by human. Needed computational help. The first proof of human-computer collaboration.</a:t>
            </a:r>
          </a:p>
        </p:txBody>
      </p:sp>
    </p:spTree>
    <p:extLst>
      <p:ext uri="{BB962C8B-B14F-4D97-AF65-F5344CB8AC3E}">
        <p14:creationId xmlns:p14="http://schemas.microsoft.com/office/powerpoint/2010/main" val="3300318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ravelling Salesman Problem in Java - Javatpoint">
            <a:extLst>
              <a:ext uri="{FF2B5EF4-FFF2-40B4-BE49-F238E27FC236}">
                <a16:creationId xmlns:a16="http://schemas.microsoft.com/office/drawing/2014/main" id="{8F207BBC-5F3E-BC58-FD48-3063A4D6F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053" y="877654"/>
            <a:ext cx="6141947" cy="52183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47AE9A2-A953-4F7A-84E9-DD196283ABFE}"/>
              </a:ext>
            </a:extLst>
          </p:cNvPr>
          <p:cNvSpPr txBox="1"/>
          <p:nvPr/>
        </p:nvSpPr>
        <p:spPr>
          <a:xfrm>
            <a:off x="609600" y="1021080"/>
            <a:ext cx="4338320" cy="3139321"/>
          </a:xfrm>
          <a:prstGeom prst="rect">
            <a:avLst/>
          </a:prstGeom>
          <a:noFill/>
        </p:spPr>
        <p:txBody>
          <a:bodyPr wrap="square" rtlCol="0">
            <a:spAutoFit/>
          </a:bodyPr>
          <a:lstStyle/>
          <a:p>
            <a:r>
              <a:rPr lang="en-US" dirty="0"/>
              <a:t>The TSP: A really Hard Problem</a:t>
            </a:r>
          </a:p>
          <a:p>
            <a:endParaRPr lang="en-US" dirty="0"/>
          </a:p>
          <a:p>
            <a:r>
              <a:rPr lang="en-US" dirty="0"/>
              <a:t>A salesman needs to visit n cities, starting from a given city (a) , visiting each city </a:t>
            </a:r>
            <a:r>
              <a:rPr lang="en-US" b="1" dirty="0"/>
              <a:t>exactly once</a:t>
            </a:r>
            <a:r>
              <a:rPr lang="en-US" dirty="0"/>
              <a:t>, and returning to the starting city. </a:t>
            </a:r>
          </a:p>
          <a:p>
            <a:endParaRPr lang="en-US" dirty="0"/>
          </a:p>
          <a:p>
            <a:r>
              <a:rPr lang="en-US" dirty="0"/>
              <a:t>The </a:t>
            </a:r>
            <a:r>
              <a:rPr lang="en-US" b="1" dirty="0"/>
              <a:t>goal</a:t>
            </a:r>
            <a:r>
              <a:rPr lang="en-US" dirty="0"/>
              <a:t> is to </a:t>
            </a:r>
            <a:r>
              <a:rPr lang="en-US" b="1" dirty="0"/>
              <a:t>find the shortest possible route that minimizes the total travel distance (or cost).</a:t>
            </a:r>
          </a:p>
          <a:p>
            <a:endParaRPr lang="en-US" dirty="0"/>
          </a:p>
        </p:txBody>
      </p:sp>
      <p:sp>
        <p:nvSpPr>
          <p:cNvPr id="3" name="TextBox 2">
            <a:extLst>
              <a:ext uri="{FF2B5EF4-FFF2-40B4-BE49-F238E27FC236}">
                <a16:creationId xmlns:a16="http://schemas.microsoft.com/office/drawing/2014/main" id="{6E3732EB-AF2C-B859-7446-FE4A9D5DA85C}"/>
              </a:ext>
            </a:extLst>
          </p:cNvPr>
          <p:cNvSpPr txBox="1"/>
          <p:nvPr/>
        </p:nvSpPr>
        <p:spPr>
          <a:xfrm>
            <a:off x="609600" y="4064000"/>
            <a:ext cx="4338320" cy="1754326"/>
          </a:xfrm>
          <a:prstGeom prst="rect">
            <a:avLst/>
          </a:prstGeom>
          <a:noFill/>
        </p:spPr>
        <p:txBody>
          <a:bodyPr wrap="square" rtlCol="0">
            <a:spAutoFit/>
          </a:bodyPr>
          <a:lstStyle/>
          <a:p>
            <a:r>
              <a:rPr lang="en-US" b="1" dirty="0"/>
              <a:t>Solution Approaches</a:t>
            </a:r>
          </a:p>
          <a:p>
            <a:r>
              <a:rPr lang="en-US" b="1" dirty="0"/>
              <a:t>Algorithms</a:t>
            </a:r>
            <a:r>
              <a:rPr lang="en-US" dirty="0"/>
              <a:t> (for small n):</a:t>
            </a:r>
          </a:p>
          <a:p>
            <a:pPr marL="742950" lvl="1" indent="-285750">
              <a:buFont typeface="+mj-lt"/>
              <a:buAutoNum type="arabicPeriod"/>
            </a:pPr>
            <a:r>
              <a:rPr lang="en-US" b="1" dirty="0"/>
              <a:t>Brute Force</a:t>
            </a:r>
            <a:r>
              <a:rPr lang="en-US" dirty="0"/>
              <a:t>: Check all (n−1)! possible routes (exponential time).</a:t>
            </a:r>
          </a:p>
          <a:p>
            <a:pPr marL="742950" lvl="1" indent="-285750">
              <a:buFont typeface="+mj-lt"/>
              <a:buAutoNum type="arabicPeriod"/>
            </a:pPr>
            <a:r>
              <a:rPr lang="en-US" b="1" dirty="0"/>
              <a:t>Dynamic Programming</a:t>
            </a:r>
            <a:r>
              <a:rPr lang="en-US" dirty="0"/>
              <a:t> (</a:t>
            </a:r>
            <a:r>
              <a:rPr lang="en-US" b="1" dirty="0"/>
              <a:t>Held-Karp Algorithm</a:t>
            </a:r>
            <a:r>
              <a:rPr lang="en-US" dirty="0"/>
              <a:t>): Solves in </a:t>
            </a:r>
            <a:r>
              <a:rPr lang="en-US" b="1" dirty="0"/>
              <a:t>O(n</a:t>
            </a:r>
            <a:r>
              <a:rPr lang="en-US" b="1" baseline="30000" dirty="0"/>
              <a:t>2</a:t>
            </a:r>
            <a:r>
              <a:rPr lang="en-US" b="1" dirty="0"/>
              <a:t> 2</a:t>
            </a:r>
            <a:r>
              <a:rPr lang="en-US" b="1" baseline="30000" dirty="0"/>
              <a:t>n</a:t>
            </a:r>
            <a:r>
              <a:rPr lang="en-US" b="1" dirty="0"/>
              <a:t>)</a:t>
            </a:r>
            <a:r>
              <a:rPr lang="en-US" dirty="0"/>
              <a:t> time.</a:t>
            </a:r>
          </a:p>
        </p:txBody>
      </p:sp>
    </p:spTree>
    <p:extLst>
      <p:ext uri="{BB962C8B-B14F-4D97-AF65-F5344CB8AC3E}">
        <p14:creationId xmlns:p14="http://schemas.microsoft.com/office/powerpoint/2010/main" val="84513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7B5A9-731F-1612-EEED-3D2C2D987F9D}"/>
              </a:ext>
            </a:extLst>
          </p:cNvPr>
          <p:cNvSpPr txBox="1"/>
          <p:nvPr/>
        </p:nvSpPr>
        <p:spPr>
          <a:xfrm>
            <a:off x="609600" y="1951672"/>
            <a:ext cx="4429760" cy="2954655"/>
          </a:xfrm>
          <a:prstGeom prst="rect">
            <a:avLst/>
          </a:prstGeom>
          <a:noFill/>
        </p:spPr>
        <p:txBody>
          <a:bodyPr wrap="square" rtlCol="0">
            <a:spAutoFit/>
          </a:bodyPr>
          <a:lstStyle/>
          <a:p>
            <a:r>
              <a:rPr lang="en-US" sz="2400" b="1" dirty="0"/>
              <a:t>Problems in Primes</a:t>
            </a:r>
          </a:p>
          <a:p>
            <a:endParaRPr lang="en-US" dirty="0"/>
          </a:p>
          <a:p>
            <a:pPr marL="342900" indent="-342900">
              <a:buAutoNum type="arabicPeriod"/>
            </a:pPr>
            <a:r>
              <a:rPr lang="en-US" dirty="0"/>
              <a:t>Generate all the primes within 100, 1000, 10000…</a:t>
            </a:r>
          </a:p>
          <a:p>
            <a:pPr marL="342900" indent="-342900">
              <a:buAutoNum type="arabicPeriod"/>
            </a:pPr>
            <a:endParaRPr lang="en-US" dirty="0"/>
          </a:p>
          <a:p>
            <a:pPr marL="342900" indent="-342900">
              <a:buAutoNum type="arabicPeriod"/>
            </a:pPr>
            <a:r>
              <a:rPr lang="en-US" dirty="0"/>
              <a:t>What is the largest prime. (solved!)</a:t>
            </a:r>
          </a:p>
          <a:p>
            <a:pPr marL="342900" indent="-342900">
              <a:buAutoNum type="arabicPeriod"/>
            </a:pPr>
            <a:endParaRPr lang="en-US" dirty="0"/>
          </a:p>
          <a:p>
            <a:pPr marL="342900" indent="-342900">
              <a:buAutoNum type="arabicPeriod"/>
            </a:pPr>
            <a:r>
              <a:rPr lang="en-US" dirty="0"/>
              <a:t>What is the largest prime so far…</a:t>
            </a:r>
          </a:p>
          <a:p>
            <a:pPr marL="342900" indent="-342900">
              <a:buAutoNum type="arabicPeriod"/>
            </a:pPr>
            <a:endParaRPr lang="en-US" dirty="0"/>
          </a:p>
          <a:p>
            <a:pPr marL="342900" indent="-342900">
              <a:buAutoNum type="arabicPeriod"/>
            </a:pPr>
            <a:r>
              <a:rPr lang="en-US" dirty="0"/>
              <a:t>How to verify a number is a prime or not?</a:t>
            </a:r>
          </a:p>
        </p:txBody>
      </p:sp>
      <p:sp>
        <p:nvSpPr>
          <p:cNvPr id="3" name="TextBox 2">
            <a:extLst>
              <a:ext uri="{FF2B5EF4-FFF2-40B4-BE49-F238E27FC236}">
                <a16:creationId xmlns:a16="http://schemas.microsoft.com/office/drawing/2014/main" id="{299C4B0E-EE41-2DAB-99BC-55E11BBC5B92}"/>
              </a:ext>
            </a:extLst>
          </p:cNvPr>
          <p:cNvSpPr txBox="1"/>
          <p:nvPr/>
        </p:nvSpPr>
        <p:spPr>
          <a:xfrm>
            <a:off x="6019800" y="695960"/>
            <a:ext cx="5562600" cy="5570756"/>
          </a:xfrm>
          <a:prstGeom prst="rect">
            <a:avLst/>
          </a:prstGeom>
          <a:noFill/>
        </p:spPr>
        <p:txBody>
          <a:bodyPr wrap="square" rtlCol="0">
            <a:spAutoFit/>
          </a:bodyPr>
          <a:lstStyle/>
          <a:p>
            <a:r>
              <a:rPr lang="en-US" dirty="0"/>
              <a:t>We can generate primes by Sieve of Eratosthenes. Its simple yet beautiful!</a:t>
            </a:r>
          </a:p>
          <a:p>
            <a:endParaRPr lang="en-US" dirty="0"/>
          </a:p>
          <a:p>
            <a:r>
              <a:rPr lang="en-US" dirty="0"/>
              <a:t>There is no largest prime! We have a proof of that. One of the earliest and fanciest proof. You know that?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largest prime so far:</a:t>
            </a:r>
          </a:p>
          <a:p>
            <a:r>
              <a:rPr lang="en-US" sz="3200" b="0" i="0" dirty="0">
                <a:solidFill>
                  <a:srgbClr val="202122"/>
                </a:solidFill>
                <a:effectLst/>
              </a:rPr>
              <a:t>	2</a:t>
            </a:r>
            <a:r>
              <a:rPr lang="en-US" sz="3200" b="0" i="0" baseline="30000" dirty="0">
                <a:solidFill>
                  <a:srgbClr val="202122"/>
                </a:solidFill>
                <a:effectLst/>
              </a:rPr>
              <a:t>136,279,841</a:t>
            </a:r>
            <a:r>
              <a:rPr lang="en-US" sz="3200" b="0" i="0" dirty="0">
                <a:solidFill>
                  <a:srgbClr val="202122"/>
                </a:solidFill>
                <a:effectLst/>
              </a:rPr>
              <a:t> − 1</a:t>
            </a:r>
          </a:p>
          <a:p>
            <a:r>
              <a:rPr lang="en-US" dirty="0"/>
              <a:t>Found in October 12, 2024 by GIMPS(Great Internet Mersenne Prime Search). The man is Luke Durant.</a:t>
            </a:r>
          </a:p>
        </p:txBody>
      </p:sp>
      <p:pic>
        <p:nvPicPr>
          <p:cNvPr id="4098" name="Picture 2" descr="Luke Durant spent $2 million ...">
            <a:extLst>
              <a:ext uri="{FF2B5EF4-FFF2-40B4-BE49-F238E27FC236}">
                <a16:creationId xmlns:a16="http://schemas.microsoft.com/office/drawing/2014/main" id="{2CB056EA-7FA6-D551-B0A6-8E9D39997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4510" y="2314525"/>
            <a:ext cx="3489057" cy="21635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uclid - World History Encyclopedia">
            <a:extLst>
              <a:ext uri="{FF2B5EF4-FFF2-40B4-BE49-F238E27FC236}">
                <a16:creationId xmlns:a16="http://schemas.microsoft.com/office/drawing/2014/main" id="{F5AA6A35-5ECB-4ED6-F95B-EB75E32FA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314525"/>
            <a:ext cx="1819123" cy="216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54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C3FA72-50F0-49F9-B2A6-0322531650CB}"/>
              </a:ext>
            </a:extLst>
          </p:cNvPr>
          <p:cNvSpPr txBox="1"/>
          <p:nvPr/>
        </p:nvSpPr>
        <p:spPr>
          <a:xfrm>
            <a:off x="6019800" y="2151727"/>
            <a:ext cx="5562600" cy="2554545"/>
          </a:xfrm>
          <a:prstGeom prst="rect">
            <a:avLst/>
          </a:prstGeom>
          <a:noFill/>
        </p:spPr>
        <p:txBody>
          <a:bodyPr wrap="square" rtlCol="0">
            <a:spAutoFit/>
          </a:bodyPr>
          <a:lstStyle/>
          <a:p>
            <a:pPr algn="just"/>
            <a:r>
              <a:rPr lang="en-US" sz="2000" b="1" dirty="0"/>
              <a:t>Primality Testing</a:t>
            </a:r>
          </a:p>
          <a:p>
            <a:pPr algn="just"/>
            <a:r>
              <a:rPr lang="en-US" sz="2000" dirty="0"/>
              <a:t>How do you test a number n is prime or not?</a:t>
            </a:r>
          </a:p>
          <a:p>
            <a:pPr algn="just"/>
            <a:endParaRPr lang="en-US" sz="2000" dirty="0"/>
          </a:p>
          <a:p>
            <a:pPr algn="just"/>
            <a:r>
              <a:rPr lang="en-US" sz="2000" b="1" dirty="0"/>
              <a:t>Easy Solution: </a:t>
            </a:r>
          </a:p>
          <a:p>
            <a:pPr algn="just"/>
            <a:r>
              <a:rPr lang="en-US" sz="2000" dirty="0"/>
              <a:t>Just divide all the number from 2 to n-1. If found any number then n is composite, otherwise prime.</a:t>
            </a:r>
          </a:p>
          <a:p>
            <a:pPr algn="just"/>
            <a:endParaRPr lang="en-US" sz="2000" dirty="0"/>
          </a:p>
          <a:p>
            <a:pPr algn="just"/>
            <a:r>
              <a:rPr lang="en-US" sz="2000" dirty="0"/>
              <a:t>But this is slow.</a:t>
            </a:r>
          </a:p>
        </p:txBody>
      </p:sp>
    </p:spTree>
    <p:extLst>
      <p:ext uri="{BB962C8B-B14F-4D97-AF65-F5344CB8AC3E}">
        <p14:creationId xmlns:p14="http://schemas.microsoft.com/office/powerpoint/2010/main" val="254216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0EC62A-E512-4E71-B7C8-29F344C54161}"/>
              </a:ext>
            </a:extLst>
          </p:cNvPr>
          <p:cNvSpPr txBox="1"/>
          <p:nvPr/>
        </p:nvSpPr>
        <p:spPr>
          <a:xfrm>
            <a:off x="604520" y="1097311"/>
            <a:ext cx="3647440" cy="523220"/>
          </a:xfrm>
          <a:prstGeom prst="rect">
            <a:avLst/>
          </a:prstGeom>
          <a:noFill/>
        </p:spPr>
        <p:txBody>
          <a:bodyPr wrap="square" rtlCol="0">
            <a:spAutoFit/>
          </a:bodyPr>
          <a:lstStyle/>
          <a:p>
            <a:r>
              <a:rPr lang="en-US" sz="2800" b="1" dirty="0"/>
              <a:t>Problems</a:t>
            </a:r>
          </a:p>
        </p:txBody>
      </p:sp>
      <p:sp>
        <p:nvSpPr>
          <p:cNvPr id="3" name="TextBox 2">
            <a:extLst>
              <a:ext uri="{FF2B5EF4-FFF2-40B4-BE49-F238E27FC236}">
                <a16:creationId xmlns:a16="http://schemas.microsoft.com/office/drawing/2014/main" id="{045793D4-0D4E-6709-E99E-14AF8842A0B5}"/>
              </a:ext>
            </a:extLst>
          </p:cNvPr>
          <p:cNvSpPr txBox="1"/>
          <p:nvPr/>
        </p:nvSpPr>
        <p:spPr>
          <a:xfrm>
            <a:off x="6019800" y="441960"/>
            <a:ext cx="5562600" cy="5909310"/>
          </a:xfrm>
          <a:prstGeom prst="rect">
            <a:avLst/>
          </a:prstGeom>
          <a:noFill/>
        </p:spPr>
        <p:txBody>
          <a:bodyPr wrap="square" rtlCol="0">
            <a:spAutoFit/>
          </a:bodyPr>
          <a:lstStyle/>
          <a:p>
            <a:pPr marL="285750" indent="-285750" algn="just">
              <a:buFont typeface="Arial" panose="020B0604020202020204" pitchFamily="34" charset="0"/>
              <a:buChar char="•"/>
            </a:pPr>
            <a:r>
              <a:rPr lang="en-US" dirty="0"/>
              <a:t>How will society handle the massive wave of unemployment as AI and automation take over human jobs?</a:t>
            </a:r>
          </a:p>
          <a:p>
            <a:pPr algn="just"/>
            <a:endParaRPr lang="en-US" dirty="0"/>
          </a:p>
          <a:p>
            <a:pPr marL="285750" indent="-285750" algn="just">
              <a:buFont typeface="Arial" panose="020B0604020202020204" pitchFamily="34" charset="0"/>
              <a:buChar char="•"/>
            </a:pPr>
            <a:r>
              <a:rPr lang="en-US" dirty="0"/>
              <a:t>How does the brain create thoughts and feelings? Is brain and mind different?</a:t>
            </a:r>
          </a:p>
          <a:p>
            <a:pPr algn="just"/>
            <a:endParaRPr lang="en-US" dirty="0"/>
          </a:p>
          <a:p>
            <a:pPr marL="285750" indent="-285750" algn="just">
              <a:buFont typeface="Arial" panose="020B0604020202020204" pitchFamily="34" charset="0"/>
              <a:buChar char="•"/>
            </a:pPr>
            <a:r>
              <a:rPr lang="en-US" dirty="0">
                <a:solidFill>
                  <a:schemeClr val="tx1">
                    <a:lumMod val="50000"/>
                    <a:lumOff val="50000"/>
                  </a:schemeClr>
                </a:solidFill>
              </a:rPr>
              <a:t>What is the secret behind the pattern of prime numbers, and can we ever fully understand it?</a:t>
            </a:r>
          </a:p>
          <a:p>
            <a:pPr algn="just"/>
            <a:endParaRPr lang="en-US" dirty="0"/>
          </a:p>
          <a:p>
            <a:pPr marL="285750" indent="-285750" algn="just">
              <a:buFont typeface="Arial" panose="020B0604020202020204" pitchFamily="34" charset="0"/>
              <a:buChar char="•"/>
            </a:pPr>
            <a:r>
              <a:rPr lang="en-US" dirty="0"/>
              <a:t>How can a democracy stay strong when people are divided and trust is fading?</a:t>
            </a:r>
          </a:p>
          <a:p>
            <a:pPr algn="just"/>
            <a:endParaRPr lang="en-US" dirty="0"/>
          </a:p>
          <a:p>
            <a:pPr marL="285750" indent="-285750" algn="just">
              <a:buFont typeface="Arial" panose="020B0604020202020204" pitchFamily="34" charset="0"/>
              <a:buChar char="•"/>
            </a:pPr>
            <a:r>
              <a:rPr lang="en-US" dirty="0"/>
              <a:t>How can we reduce the gap between the rich and the poor without slowing progress?</a:t>
            </a:r>
          </a:p>
          <a:p>
            <a:pPr algn="just"/>
            <a:endParaRPr lang="en-US" dirty="0"/>
          </a:p>
          <a:p>
            <a:pPr marL="285750" indent="-285750" algn="just">
              <a:buFont typeface="Arial" panose="020B0604020202020204" pitchFamily="34" charset="0"/>
              <a:buChar char="•"/>
            </a:pPr>
            <a:r>
              <a:rPr lang="en-US" dirty="0">
                <a:solidFill>
                  <a:schemeClr val="tx1">
                    <a:lumMod val="50000"/>
                    <a:lumOff val="50000"/>
                  </a:schemeClr>
                </a:solidFill>
              </a:rPr>
              <a:t>Can we color any map using no more than four colors so that no two neighboring regions have the same color?</a:t>
            </a:r>
          </a:p>
          <a:p>
            <a:pPr algn="just"/>
            <a:endParaRPr lang="en-US" dirty="0"/>
          </a:p>
          <a:p>
            <a:pPr marL="285750" indent="-285750" algn="just">
              <a:buFont typeface="Arial" panose="020B0604020202020204" pitchFamily="34" charset="0"/>
              <a:buChar char="•"/>
            </a:pPr>
            <a:r>
              <a:rPr lang="en-US" b="0" i="0" dirty="0">
                <a:solidFill>
                  <a:srgbClr val="202122"/>
                </a:solidFill>
                <a:effectLst/>
                <a:latin typeface="Arial" panose="020B0604020202020204" pitchFamily="34" charset="0"/>
              </a:rPr>
              <a:t> </a:t>
            </a:r>
            <a:r>
              <a:rPr lang="en-US" b="0" i="0" dirty="0">
                <a:solidFill>
                  <a:schemeClr val="tx1">
                    <a:lumMod val="50000"/>
                    <a:lumOff val="50000"/>
                  </a:schemeClr>
                </a:solidFill>
                <a:effectLst/>
              </a:rPr>
              <a:t>2</a:t>
            </a:r>
            <a:r>
              <a:rPr lang="en-US" b="0" i="0" baseline="30000" dirty="0">
                <a:solidFill>
                  <a:schemeClr val="tx1">
                    <a:lumMod val="50000"/>
                    <a:lumOff val="50000"/>
                  </a:schemeClr>
                </a:solidFill>
                <a:effectLst/>
              </a:rPr>
              <a:t>136,279,841</a:t>
            </a:r>
            <a:r>
              <a:rPr lang="en-US" b="0" i="0" dirty="0">
                <a:solidFill>
                  <a:schemeClr val="tx1">
                    <a:lumMod val="50000"/>
                    <a:lumOff val="50000"/>
                  </a:schemeClr>
                </a:solidFill>
                <a:effectLst/>
              </a:rPr>
              <a:t> − 1 is a prime number?</a:t>
            </a:r>
            <a:endParaRPr lang="en-US" dirty="0">
              <a:solidFill>
                <a:schemeClr val="tx1">
                  <a:lumMod val="50000"/>
                  <a:lumOff val="50000"/>
                </a:schemeClr>
              </a:solidFill>
            </a:endParaRPr>
          </a:p>
        </p:txBody>
      </p:sp>
      <p:sp>
        <p:nvSpPr>
          <p:cNvPr id="5" name="TextBox 4">
            <a:extLst>
              <a:ext uri="{FF2B5EF4-FFF2-40B4-BE49-F238E27FC236}">
                <a16:creationId xmlns:a16="http://schemas.microsoft.com/office/drawing/2014/main" id="{9B4BF593-6017-AE4F-7737-D06DAC840F62}"/>
              </a:ext>
            </a:extLst>
          </p:cNvPr>
          <p:cNvSpPr txBox="1"/>
          <p:nvPr/>
        </p:nvSpPr>
        <p:spPr>
          <a:xfrm>
            <a:off x="1295400" y="2505670"/>
            <a:ext cx="3357880"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Mother of every new idea.</a:t>
            </a:r>
          </a:p>
          <a:p>
            <a:pPr marL="285750" indent="-285750">
              <a:buFont typeface="Arial" panose="020B0604020202020204" pitchFamily="34" charset="0"/>
              <a:buChar char="•"/>
            </a:pPr>
            <a:r>
              <a:rPr lang="en-US" dirty="0"/>
              <a:t>Human asks problems. </a:t>
            </a:r>
          </a:p>
          <a:p>
            <a:pPr marL="285750" indent="-285750">
              <a:buFont typeface="Arial" panose="020B0604020202020204" pitchFamily="34" charset="0"/>
              <a:buChar char="•"/>
            </a:pPr>
            <a:r>
              <a:rPr lang="en-US" dirty="0"/>
              <a:t>And human finds solutions.</a:t>
            </a:r>
          </a:p>
        </p:txBody>
      </p:sp>
      <p:sp>
        <p:nvSpPr>
          <p:cNvPr id="6" name="TextBox 5">
            <a:extLst>
              <a:ext uri="{FF2B5EF4-FFF2-40B4-BE49-F238E27FC236}">
                <a16:creationId xmlns:a16="http://schemas.microsoft.com/office/drawing/2014/main" id="{5A2E9AF1-68B2-EAA9-1C1D-67795A2F1D16}"/>
              </a:ext>
            </a:extLst>
          </p:cNvPr>
          <p:cNvSpPr txBox="1"/>
          <p:nvPr/>
        </p:nvSpPr>
        <p:spPr>
          <a:xfrm>
            <a:off x="1295400" y="1609130"/>
            <a:ext cx="3276600" cy="646331"/>
          </a:xfrm>
          <a:prstGeom prst="rect">
            <a:avLst/>
          </a:prstGeom>
          <a:noFill/>
        </p:spPr>
        <p:txBody>
          <a:bodyPr wrap="square" rtlCol="0">
            <a:spAutoFit/>
          </a:bodyPr>
          <a:lstStyle/>
          <a:p>
            <a:r>
              <a:rPr lang="en-US" dirty="0"/>
              <a:t>The motivation of human creativity.</a:t>
            </a:r>
          </a:p>
        </p:txBody>
      </p:sp>
      <p:sp>
        <p:nvSpPr>
          <p:cNvPr id="7" name="TextBox 6">
            <a:extLst>
              <a:ext uri="{FF2B5EF4-FFF2-40B4-BE49-F238E27FC236}">
                <a16:creationId xmlns:a16="http://schemas.microsoft.com/office/drawing/2014/main" id="{A9154B87-F3EF-D19D-A90B-AFC97B541885}"/>
              </a:ext>
            </a:extLst>
          </p:cNvPr>
          <p:cNvSpPr txBox="1"/>
          <p:nvPr/>
        </p:nvSpPr>
        <p:spPr>
          <a:xfrm>
            <a:off x="1295400" y="4480561"/>
            <a:ext cx="2961640" cy="923330"/>
          </a:xfrm>
          <a:prstGeom prst="rect">
            <a:avLst/>
          </a:prstGeom>
          <a:noFill/>
        </p:spPr>
        <p:txBody>
          <a:bodyPr wrap="square" rtlCol="0">
            <a:spAutoFit/>
          </a:bodyPr>
          <a:lstStyle/>
          <a:p>
            <a:r>
              <a:rPr lang="en-US" b="1" dirty="0"/>
              <a:t>The history of human civilization is the history of problems.</a:t>
            </a:r>
          </a:p>
        </p:txBody>
      </p:sp>
    </p:spTree>
    <p:extLst>
      <p:ext uri="{BB962C8B-B14F-4D97-AF65-F5344CB8AC3E}">
        <p14:creationId xmlns:p14="http://schemas.microsoft.com/office/powerpoint/2010/main" val="3629299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E560B-F8E5-E483-FAB9-550B482A83BE}"/>
              </a:ext>
            </a:extLst>
          </p:cNvPr>
          <p:cNvPicPr>
            <a:picLocks noChangeAspect="1"/>
          </p:cNvPicPr>
          <p:nvPr/>
        </p:nvPicPr>
        <p:blipFill>
          <a:blip r:embed="rId2"/>
          <a:stretch>
            <a:fillRect/>
          </a:stretch>
        </p:blipFill>
        <p:spPr>
          <a:xfrm>
            <a:off x="498181" y="1432560"/>
            <a:ext cx="11387965" cy="4409440"/>
          </a:xfrm>
          <a:prstGeom prst="rect">
            <a:avLst/>
          </a:prstGeom>
        </p:spPr>
      </p:pic>
    </p:spTree>
    <p:extLst>
      <p:ext uri="{BB962C8B-B14F-4D97-AF65-F5344CB8AC3E}">
        <p14:creationId xmlns:p14="http://schemas.microsoft.com/office/powerpoint/2010/main" val="2834785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783BE-4855-D46F-BE0E-A67D48233B16}"/>
              </a:ext>
            </a:extLst>
          </p:cNvPr>
          <p:cNvSpPr txBox="1"/>
          <p:nvPr/>
        </p:nvSpPr>
        <p:spPr>
          <a:xfrm>
            <a:off x="609600" y="1407676"/>
            <a:ext cx="4297680" cy="800219"/>
          </a:xfrm>
          <a:prstGeom prst="rect">
            <a:avLst/>
          </a:prstGeom>
          <a:noFill/>
        </p:spPr>
        <p:txBody>
          <a:bodyPr wrap="square" rtlCol="0">
            <a:spAutoFit/>
          </a:bodyPr>
          <a:lstStyle/>
          <a:p>
            <a:r>
              <a:rPr lang="en-US" sz="2800" b="1" dirty="0"/>
              <a:t>Programming Language</a:t>
            </a:r>
            <a:endParaRPr lang="en-US" b="1" dirty="0"/>
          </a:p>
          <a:p>
            <a:r>
              <a:rPr lang="en-US" dirty="0"/>
              <a:t>The real way to use a computer</a:t>
            </a:r>
          </a:p>
        </p:txBody>
      </p:sp>
      <p:sp>
        <p:nvSpPr>
          <p:cNvPr id="4" name="TextBox 3">
            <a:extLst>
              <a:ext uri="{FF2B5EF4-FFF2-40B4-BE49-F238E27FC236}">
                <a16:creationId xmlns:a16="http://schemas.microsoft.com/office/drawing/2014/main" id="{0BB6AE09-D21C-0AEB-CAF9-26E1E830B6B2}"/>
              </a:ext>
            </a:extLst>
          </p:cNvPr>
          <p:cNvSpPr txBox="1"/>
          <p:nvPr/>
        </p:nvSpPr>
        <p:spPr>
          <a:xfrm>
            <a:off x="6019800" y="2987318"/>
            <a:ext cx="598424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What is language?!</a:t>
            </a:r>
          </a:p>
          <a:p>
            <a:pPr marL="742950" lvl="1" indent="-285750">
              <a:buFont typeface="Arial" panose="020B0604020202020204" pitchFamily="34" charset="0"/>
              <a:buChar char="•"/>
            </a:pPr>
            <a:r>
              <a:rPr lang="en-US" dirty="0"/>
              <a:t>Natural Language</a:t>
            </a:r>
          </a:p>
          <a:p>
            <a:pPr marL="742950" lvl="1" indent="-285750">
              <a:buFont typeface="Arial" panose="020B0604020202020204" pitchFamily="34" charset="0"/>
              <a:buChar char="•"/>
            </a:pPr>
            <a:r>
              <a:rPr lang="en-US" dirty="0"/>
              <a:t>Formal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language, that’s why there are problems!</a:t>
            </a:r>
          </a:p>
          <a:p>
            <a:pPr marL="285750" indent="-285750">
              <a:buFont typeface="Arial" panose="020B0604020202020204" pitchFamily="34" charset="0"/>
              <a:buChar char="•"/>
            </a:pPr>
            <a:r>
              <a:rPr lang="en-US" dirty="0"/>
              <a:t>We live in a language mediated reality.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Make your language better!</a:t>
            </a:r>
          </a:p>
        </p:txBody>
      </p:sp>
      <p:sp>
        <p:nvSpPr>
          <p:cNvPr id="5" name="TextBox 4">
            <a:extLst>
              <a:ext uri="{FF2B5EF4-FFF2-40B4-BE49-F238E27FC236}">
                <a16:creationId xmlns:a16="http://schemas.microsoft.com/office/drawing/2014/main" id="{4172DB85-E801-C7A1-4DEC-E6EEC41B76B8}"/>
              </a:ext>
            </a:extLst>
          </p:cNvPr>
          <p:cNvSpPr txBox="1"/>
          <p:nvPr/>
        </p:nvSpPr>
        <p:spPr>
          <a:xfrm>
            <a:off x="609600" y="2545080"/>
            <a:ext cx="4297680" cy="2862322"/>
          </a:xfrm>
          <a:prstGeom prst="rect">
            <a:avLst/>
          </a:prstGeom>
          <a:noFill/>
        </p:spPr>
        <p:txBody>
          <a:bodyPr wrap="square" rtlCol="0">
            <a:spAutoFit/>
          </a:bodyPr>
          <a:lstStyle/>
          <a:p>
            <a:r>
              <a:rPr lang="en-US" dirty="0"/>
              <a:t>For programming competition:</a:t>
            </a:r>
          </a:p>
          <a:p>
            <a:endParaRPr lang="en-US" dirty="0"/>
          </a:p>
          <a:p>
            <a:r>
              <a:rPr lang="en-US" dirty="0"/>
              <a:t>Choose any programming language that has three qualities:</a:t>
            </a:r>
          </a:p>
          <a:p>
            <a:endParaRPr lang="en-US" dirty="0"/>
          </a:p>
          <a:p>
            <a:pPr marL="342900" indent="-342900">
              <a:buAutoNum type="arabicPeriod"/>
            </a:pPr>
            <a:r>
              <a:rPr lang="en-US" dirty="0"/>
              <a:t>Easy to use</a:t>
            </a:r>
          </a:p>
          <a:p>
            <a:pPr marL="342900" indent="-342900">
              <a:buAutoNum type="arabicPeriod"/>
            </a:pPr>
            <a:endParaRPr lang="en-US" dirty="0"/>
          </a:p>
          <a:p>
            <a:pPr marL="342900" indent="-342900">
              <a:buAutoNum type="arabicPeriod"/>
            </a:pPr>
            <a:r>
              <a:rPr lang="en-US" dirty="0"/>
              <a:t>Fast Compilation</a:t>
            </a:r>
          </a:p>
          <a:p>
            <a:pPr marL="342900" indent="-342900">
              <a:buAutoNum type="arabicPeriod"/>
            </a:pPr>
            <a:endParaRPr lang="en-US" dirty="0"/>
          </a:p>
          <a:p>
            <a:pPr marL="342900" indent="-342900">
              <a:buAutoNum type="arabicPeriod"/>
            </a:pPr>
            <a:r>
              <a:rPr lang="en-US" dirty="0"/>
              <a:t>Big Community</a:t>
            </a:r>
          </a:p>
        </p:txBody>
      </p:sp>
    </p:spTree>
    <p:extLst>
      <p:ext uri="{BB962C8B-B14F-4D97-AF65-F5344CB8AC3E}">
        <p14:creationId xmlns:p14="http://schemas.microsoft.com/office/powerpoint/2010/main" val="1382092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761AEA-8D6F-982B-E841-5E3F9F04B28D}"/>
              </a:ext>
            </a:extLst>
          </p:cNvPr>
          <p:cNvSpPr txBox="1"/>
          <p:nvPr/>
        </p:nvSpPr>
        <p:spPr>
          <a:xfrm>
            <a:off x="609600" y="685800"/>
            <a:ext cx="4013200" cy="954107"/>
          </a:xfrm>
          <a:prstGeom prst="rect">
            <a:avLst/>
          </a:prstGeom>
          <a:noFill/>
        </p:spPr>
        <p:txBody>
          <a:bodyPr wrap="square" rtlCol="0">
            <a:spAutoFit/>
          </a:bodyPr>
          <a:lstStyle/>
          <a:p>
            <a:r>
              <a:rPr lang="en-US" sz="2800" b="1" dirty="0"/>
              <a:t>The three Programming Languages</a:t>
            </a:r>
            <a:endParaRPr lang="en-US" b="1" dirty="0"/>
          </a:p>
        </p:txBody>
      </p:sp>
      <p:sp>
        <p:nvSpPr>
          <p:cNvPr id="3" name="TextBox 2">
            <a:extLst>
              <a:ext uri="{FF2B5EF4-FFF2-40B4-BE49-F238E27FC236}">
                <a16:creationId xmlns:a16="http://schemas.microsoft.com/office/drawing/2014/main" id="{68F594EA-D7CA-88B0-28E3-37477C329F5A}"/>
              </a:ext>
            </a:extLst>
          </p:cNvPr>
          <p:cNvSpPr txBox="1"/>
          <p:nvPr/>
        </p:nvSpPr>
        <p:spPr>
          <a:xfrm>
            <a:off x="609600" y="3125142"/>
            <a:ext cx="4470647" cy="1477328"/>
          </a:xfrm>
          <a:prstGeom prst="rect">
            <a:avLst/>
          </a:prstGeom>
          <a:noFill/>
        </p:spPr>
        <p:txBody>
          <a:bodyPr wrap="none" rtlCol="0">
            <a:spAutoFit/>
          </a:bodyPr>
          <a:lstStyle/>
          <a:p>
            <a:pPr marL="285750" indent="-285750">
              <a:buFont typeface="Arial" panose="020B0604020202020204" pitchFamily="34" charset="0"/>
              <a:buChar char="•"/>
            </a:pPr>
            <a:r>
              <a:rPr lang="en-US" dirty="0"/>
              <a:t>The C languages : Interface to the machine</a:t>
            </a:r>
          </a:p>
          <a:p>
            <a:endParaRPr lang="en-US" dirty="0"/>
          </a:p>
          <a:p>
            <a:pPr marL="285750" indent="-285750">
              <a:buFont typeface="Arial" panose="020B0604020202020204" pitchFamily="34" charset="0"/>
              <a:buChar char="•"/>
            </a:pPr>
            <a:r>
              <a:rPr lang="en-US" dirty="0"/>
              <a:t>The Python : The interface to the AI/ML</a:t>
            </a:r>
          </a:p>
          <a:p>
            <a:endParaRPr lang="en-US" dirty="0"/>
          </a:p>
          <a:p>
            <a:pPr marL="285750" indent="-285750">
              <a:buFont typeface="Arial" panose="020B0604020202020204" pitchFamily="34" charset="0"/>
              <a:buChar char="•"/>
            </a:pPr>
            <a:r>
              <a:rPr lang="en-US" dirty="0"/>
              <a:t>The JavaScript : The interface to the web</a:t>
            </a:r>
          </a:p>
        </p:txBody>
      </p:sp>
      <p:pic>
        <p:nvPicPr>
          <p:cNvPr id="5122" name="Picture 2" descr="C, C++ Programming | Digilabs - IBM Cloud">
            <a:extLst>
              <a:ext uri="{FF2B5EF4-FFF2-40B4-BE49-F238E27FC236}">
                <a16:creationId xmlns:a16="http://schemas.microsoft.com/office/drawing/2014/main" id="{8CD48FA4-CD37-A29F-F2F7-DF88E8FD8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3120" y="1051560"/>
            <a:ext cx="2397760" cy="17960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gramming with Python | Accredited ...">
            <a:extLst>
              <a:ext uri="{FF2B5EF4-FFF2-40B4-BE49-F238E27FC236}">
                <a16:creationId xmlns:a16="http://schemas.microsoft.com/office/drawing/2014/main" id="{5CB1598E-B994-59C9-E991-FB60EFCC2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740" y="2983809"/>
            <a:ext cx="2638086" cy="147732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JavaScript Tutorial">
            <a:extLst>
              <a:ext uri="{FF2B5EF4-FFF2-40B4-BE49-F238E27FC236}">
                <a16:creationId xmlns:a16="http://schemas.microsoft.com/office/drawing/2014/main" id="{8F02238B-C13B-E2B5-E37B-254770A19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9360" y="4745653"/>
            <a:ext cx="1463040" cy="146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263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8CA239-7C2D-95B5-FA56-815BF60303A8}"/>
              </a:ext>
            </a:extLst>
          </p:cNvPr>
          <p:cNvSpPr txBox="1"/>
          <p:nvPr/>
        </p:nvSpPr>
        <p:spPr>
          <a:xfrm>
            <a:off x="609600" y="685800"/>
            <a:ext cx="5410200" cy="954107"/>
          </a:xfrm>
          <a:prstGeom prst="rect">
            <a:avLst/>
          </a:prstGeom>
          <a:noFill/>
        </p:spPr>
        <p:txBody>
          <a:bodyPr wrap="square" rtlCol="0">
            <a:spAutoFit/>
          </a:bodyPr>
          <a:lstStyle/>
          <a:p>
            <a:pPr algn="just"/>
            <a:r>
              <a:rPr lang="en-US" sz="2800" b="1" dirty="0"/>
              <a:t>Lisp: The other kind of Programming Language</a:t>
            </a:r>
          </a:p>
        </p:txBody>
      </p:sp>
      <p:pic>
        <p:nvPicPr>
          <p:cNvPr id="6146" name="Picture 2" descr="Lisp (programming language) - Wikipedia">
            <a:extLst>
              <a:ext uri="{FF2B5EF4-FFF2-40B4-BE49-F238E27FC236}">
                <a16:creationId xmlns:a16="http://schemas.microsoft.com/office/drawing/2014/main" id="{60533D1C-854F-4C96-16C4-9C0233846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318" y="1885197"/>
            <a:ext cx="3225482" cy="32254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F6CAAB-F2CF-F3D9-859B-22FCE9C863D4}"/>
              </a:ext>
            </a:extLst>
          </p:cNvPr>
          <p:cNvSpPr txBox="1"/>
          <p:nvPr/>
        </p:nvSpPr>
        <p:spPr>
          <a:xfrm>
            <a:off x="6019800" y="1971358"/>
            <a:ext cx="55626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Declarative</a:t>
            </a:r>
          </a:p>
          <a:p>
            <a:pPr marL="742950" lvl="1" indent="-285750">
              <a:buFont typeface="Arial" panose="020B0604020202020204" pitchFamily="34" charset="0"/>
              <a:buChar char="•"/>
            </a:pPr>
            <a:r>
              <a:rPr lang="en-US" dirty="0"/>
              <a:t>Focuses what to compute NOT how to compute</a:t>
            </a:r>
          </a:p>
          <a:p>
            <a:pPr lvl="1"/>
            <a:endParaRPr lang="en-US" dirty="0"/>
          </a:p>
          <a:p>
            <a:pPr marL="285750" indent="-285750">
              <a:buFont typeface="Arial" panose="020B0604020202020204" pitchFamily="34" charset="0"/>
              <a:buChar char="•"/>
            </a:pPr>
            <a:r>
              <a:rPr lang="en-US" dirty="0"/>
              <a:t>Functional</a:t>
            </a:r>
          </a:p>
          <a:p>
            <a:pPr marL="742950" lvl="1" indent="-285750">
              <a:buFont typeface="Arial" panose="020B0604020202020204" pitchFamily="34" charset="0"/>
              <a:buChar char="•"/>
            </a:pPr>
            <a:r>
              <a:rPr lang="en-US" dirty="0"/>
              <a:t>Prefers functions, therefore recursion rather than looping.</a:t>
            </a:r>
          </a:p>
          <a:p>
            <a:pPr lvl="1"/>
            <a:endParaRPr lang="en-US" dirty="0"/>
          </a:p>
          <a:p>
            <a:pPr marL="285750" indent="-285750">
              <a:buFont typeface="Arial" panose="020B0604020202020204" pitchFamily="34" charset="0"/>
              <a:buChar char="•"/>
            </a:pPr>
            <a:r>
              <a:rPr lang="en-US" dirty="0"/>
              <a:t>Uses in AI research</a:t>
            </a:r>
          </a:p>
          <a:p>
            <a:endParaRPr lang="en-US" dirty="0"/>
          </a:p>
          <a:p>
            <a:pPr marL="285750" indent="-285750">
              <a:buFont typeface="Arial" panose="020B0604020202020204" pitchFamily="34" charset="0"/>
              <a:buChar char="•"/>
            </a:pPr>
            <a:r>
              <a:rPr lang="en-US" dirty="0"/>
              <a:t>Immutability</a:t>
            </a:r>
          </a:p>
          <a:p>
            <a:pPr marL="742950" lvl="1" indent="-285750">
              <a:buFont typeface="Arial" panose="020B0604020202020204" pitchFamily="34" charset="0"/>
              <a:buChar char="•"/>
            </a:pPr>
            <a:r>
              <a:rPr lang="en-US" dirty="0"/>
              <a:t>Memory friendly</a:t>
            </a:r>
          </a:p>
        </p:txBody>
      </p:sp>
    </p:spTree>
    <p:extLst>
      <p:ext uri="{BB962C8B-B14F-4D97-AF65-F5344CB8AC3E}">
        <p14:creationId xmlns:p14="http://schemas.microsoft.com/office/powerpoint/2010/main" val="309789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1EFEE-C7F9-02CA-22AB-54EAF0DACC02}"/>
              </a:ext>
            </a:extLst>
          </p:cNvPr>
          <p:cNvSpPr txBox="1"/>
          <p:nvPr/>
        </p:nvSpPr>
        <p:spPr>
          <a:xfrm>
            <a:off x="609600" y="685800"/>
            <a:ext cx="4876800" cy="2893100"/>
          </a:xfrm>
          <a:prstGeom prst="rect">
            <a:avLst/>
          </a:prstGeom>
          <a:noFill/>
        </p:spPr>
        <p:txBody>
          <a:bodyPr wrap="square" rtlCol="0">
            <a:spAutoFit/>
          </a:bodyPr>
          <a:lstStyle/>
          <a:p>
            <a:r>
              <a:rPr lang="en-US" sz="2800" b="1" dirty="0"/>
              <a:t>CP: Competitive Programming</a:t>
            </a:r>
          </a:p>
          <a:p>
            <a:endParaRPr lang="en-US" sz="2800" b="1" dirty="0"/>
          </a:p>
          <a:p>
            <a:r>
              <a:rPr lang="en-US" dirty="0"/>
              <a:t>Why Programming Contest? There are two reasons:</a:t>
            </a:r>
          </a:p>
          <a:p>
            <a:endParaRPr lang="en-US" dirty="0"/>
          </a:p>
          <a:p>
            <a:pPr marL="342900" indent="-342900">
              <a:buAutoNum type="arabicPeriod"/>
            </a:pPr>
            <a:r>
              <a:rPr lang="en-US" dirty="0"/>
              <a:t>To ensure competitiveness</a:t>
            </a:r>
          </a:p>
          <a:p>
            <a:pPr marL="342900" indent="-342900">
              <a:buAutoNum type="arabicPeriod"/>
            </a:pPr>
            <a:endParaRPr lang="en-US" dirty="0"/>
          </a:p>
          <a:p>
            <a:pPr marL="342900" indent="-342900">
              <a:buAutoNum type="arabicPeriod"/>
            </a:pPr>
            <a:r>
              <a:rPr lang="en-US" dirty="0"/>
              <a:t>To foster problem solving capacity, therefore creativity</a:t>
            </a:r>
          </a:p>
        </p:txBody>
      </p:sp>
      <p:sp>
        <p:nvSpPr>
          <p:cNvPr id="3" name="TextBox 2">
            <a:extLst>
              <a:ext uri="{FF2B5EF4-FFF2-40B4-BE49-F238E27FC236}">
                <a16:creationId xmlns:a16="http://schemas.microsoft.com/office/drawing/2014/main" id="{5200A6AD-1FD5-5A15-E14F-FC92C1CD5FA9}"/>
              </a:ext>
            </a:extLst>
          </p:cNvPr>
          <p:cNvSpPr txBox="1"/>
          <p:nvPr/>
        </p:nvSpPr>
        <p:spPr>
          <a:xfrm>
            <a:off x="6019800" y="1305341"/>
            <a:ext cx="5562600" cy="4353779"/>
          </a:xfrm>
          <a:prstGeom prst="rect">
            <a:avLst/>
          </a:prstGeom>
          <a:noFill/>
        </p:spPr>
        <p:txBody>
          <a:bodyPr wrap="square" rtlCol="0">
            <a:spAutoFit/>
          </a:bodyPr>
          <a:lstStyle/>
          <a:p>
            <a:r>
              <a:rPr lang="en-US" dirty="0"/>
              <a:t>Most likely it will </a:t>
            </a:r>
            <a:r>
              <a:rPr lang="en-US" b="1" dirty="0"/>
              <a:t>NOT</a:t>
            </a:r>
            <a:r>
              <a:rPr lang="en-US" dirty="0"/>
              <a:t> give you:</a:t>
            </a:r>
          </a:p>
          <a:p>
            <a:r>
              <a:rPr lang="en-US" dirty="0"/>
              <a:t> </a:t>
            </a:r>
          </a:p>
          <a:p>
            <a:pPr marL="285750" indent="-285750">
              <a:buFont typeface="Arial" panose="020B0604020202020204" pitchFamily="34" charset="0"/>
              <a:buChar char="•"/>
            </a:pPr>
            <a:r>
              <a:rPr lang="en-US" dirty="0"/>
              <a:t>The best job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Nobel Prize</a:t>
            </a:r>
          </a:p>
          <a:p>
            <a:endParaRPr lang="en-US" dirty="0"/>
          </a:p>
          <a:p>
            <a:pPr marL="285750" indent="-285750">
              <a:buFont typeface="Arial" panose="020B0604020202020204" pitchFamily="34" charset="0"/>
              <a:buChar char="•"/>
            </a:pPr>
            <a:r>
              <a:rPr lang="en-US" dirty="0"/>
              <a:t>A ministry</a:t>
            </a:r>
          </a:p>
          <a:p>
            <a:endParaRPr lang="en-US" dirty="0"/>
          </a:p>
          <a:p>
            <a:r>
              <a:rPr lang="en-US" dirty="0"/>
              <a:t>But it will make you:</a:t>
            </a:r>
          </a:p>
          <a:p>
            <a:endParaRPr lang="en-US" dirty="0"/>
          </a:p>
          <a:p>
            <a:pPr marL="285750" indent="-285750">
              <a:buFont typeface="Arial" panose="020B0604020202020204" pitchFamily="34" charset="0"/>
              <a:buChar char="•"/>
            </a:pPr>
            <a:r>
              <a:rPr lang="en-US" dirty="0"/>
              <a:t>Smarter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Visionary</a:t>
            </a:r>
          </a:p>
          <a:p>
            <a:endParaRPr lang="en-US" dirty="0"/>
          </a:p>
          <a:p>
            <a:pPr marL="285750" indent="-285750">
              <a:buFont typeface="Arial" panose="020B0604020202020204" pitchFamily="34" charset="0"/>
              <a:buChar char="•"/>
            </a:pPr>
            <a:r>
              <a:rPr lang="en-US" dirty="0"/>
              <a:t>Thoughtful</a:t>
            </a:r>
          </a:p>
        </p:txBody>
      </p:sp>
      <p:sp>
        <p:nvSpPr>
          <p:cNvPr id="4" name="TextBox 3">
            <a:extLst>
              <a:ext uri="{FF2B5EF4-FFF2-40B4-BE49-F238E27FC236}">
                <a16:creationId xmlns:a16="http://schemas.microsoft.com/office/drawing/2014/main" id="{B24A3297-C709-5BD9-CBE7-B6C3D725E643}"/>
              </a:ext>
            </a:extLst>
          </p:cNvPr>
          <p:cNvSpPr txBox="1"/>
          <p:nvPr/>
        </p:nvSpPr>
        <p:spPr>
          <a:xfrm>
            <a:off x="995680" y="4705013"/>
            <a:ext cx="5410200" cy="954107"/>
          </a:xfrm>
          <a:prstGeom prst="rect">
            <a:avLst/>
          </a:prstGeom>
          <a:noFill/>
        </p:spPr>
        <p:txBody>
          <a:bodyPr wrap="square" rtlCol="0">
            <a:spAutoFit/>
          </a:bodyPr>
          <a:lstStyle/>
          <a:p>
            <a:r>
              <a:rPr lang="en-US" sz="2800" b="1" dirty="0"/>
              <a:t>What is my suggestion? </a:t>
            </a:r>
          </a:p>
          <a:p>
            <a:r>
              <a:rPr lang="en-US" sz="2800" b="1" dirty="0"/>
              <a:t>Why do I do programming?</a:t>
            </a:r>
            <a:endParaRPr lang="en-US" b="1" dirty="0"/>
          </a:p>
        </p:txBody>
      </p:sp>
    </p:spTree>
    <p:extLst>
      <p:ext uri="{BB962C8B-B14F-4D97-AF65-F5344CB8AC3E}">
        <p14:creationId xmlns:p14="http://schemas.microsoft.com/office/powerpoint/2010/main" val="2729100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318EB-BD8A-EFCD-28E4-E4E1D99E32A0}"/>
              </a:ext>
            </a:extLst>
          </p:cNvPr>
          <p:cNvSpPr txBox="1"/>
          <p:nvPr/>
        </p:nvSpPr>
        <p:spPr>
          <a:xfrm>
            <a:off x="6019800" y="452120"/>
            <a:ext cx="5562600" cy="6186309"/>
          </a:xfrm>
          <a:prstGeom prst="rect">
            <a:avLst/>
          </a:prstGeom>
          <a:noFill/>
        </p:spPr>
        <p:txBody>
          <a:bodyPr wrap="square" rtlCol="0">
            <a:spAutoFit/>
          </a:bodyPr>
          <a:lstStyle/>
          <a:p>
            <a:pPr marL="342900" indent="-342900" algn="just">
              <a:buAutoNum type="arabicPeriod"/>
            </a:pPr>
            <a:r>
              <a:rPr lang="en-US" dirty="0"/>
              <a:t>Start learning a programming language. Start with python. Learn everything up to function. Don’t hurry! Understand every bit! But only learning is NOT enough. Need Practice.</a:t>
            </a:r>
          </a:p>
          <a:p>
            <a:pPr marL="342900" indent="-342900" algn="just">
              <a:buAutoNum type="arabicPeriod"/>
            </a:pPr>
            <a:r>
              <a:rPr lang="en-US" dirty="0"/>
              <a:t>Buy three books.</a:t>
            </a:r>
          </a:p>
          <a:p>
            <a:pPr marL="342900" indent="-342900" algn="just">
              <a:buAutoNum type="arabicPeriod"/>
            </a:pPr>
            <a:endParaRPr lang="en-US" dirty="0"/>
          </a:p>
          <a:p>
            <a:pPr marL="342900" indent="-342900" algn="just">
              <a:buAutoNum type="arabicPeriod"/>
            </a:pPr>
            <a:r>
              <a:rPr lang="en-US" dirty="0"/>
              <a:t>Start solving programming. Take easy problems first. Spend one/two months with easy problems. Don’t stay there for long or forever!</a:t>
            </a:r>
          </a:p>
          <a:p>
            <a:pPr marL="342900" indent="-342900" algn="just">
              <a:buAutoNum type="arabicPeriod"/>
            </a:pPr>
            <a:endParaRPr lang="en-US" dirty="0"/>
          </a:p>
          <a:p>
            <a:pPr marL="342900" indent="-342900" algn="just">
              <a:buAutoNum type="arabicPeriod"/>
            </a:pPr>
            <a:r>
              <a:rPr lang="en-US" dirty="0"/>
              <a:t>Now start reading data structures. Start with linked list, queue, priority queue and stack. Try to solve problems that requires these data structures.</a:t>
            </a:r>
          </a:p>
          <a:p>
            <a:pPr marL="342900" indent="-342900" algn="just">
              <a:buAutoNum type="arabicPeriod"/>
            </a:pPr>
            <a:endParaRPr lang="en-US" dirty="0"/>
          </a:p>
          <a:p>
            <a:pPr marL="342900" indent="-342900" algn="just">
              <a:buAutoNum type="arabicPeriod"/>
            </a:pPr>
            <a:r>
              <a:rPr lang="en-US" dirty="0"/>
              <a:t>But you will find  eventually that you need to learn graphs. All these data structures are almost useless alone but powerful with graphs.</a:t>
            </a:r>
          </a:p>
          <a:p>
            <a:pPr marL="342900" indent="-342900" algn="just">
              <a:buAutoNum type="arabicPeriod"/>
            </a:pPr>
            <a:r>
              <a:rPr lang="en-US" dirty="0"/>
              <a:t>But before going to the graph, practice some problems with backtracking. It will give the power of recursion. In this stage you may want to explore dynamic programming or DP. But please don’t.</a:t>
            </a:r>
          </a:p>
          <a:p>
            <a:pPr algn="just"/>
            <a:endParaRPr lang="en-US" dirty="0"/>
          </a:p>
        </p:txBody>
      </p:sp>
      <p:sp>
        <p:nvSpPr>
          <p:cNvPr id="3" name="TextBox 2">
            <a:extLst>
              <a:ext uri="{FF2B5EF4-FFF2-40B4-BE49-F238E27FC236}">
                <a16:creationId xmlns:a16="http://schemas.microsoft.com/office/drawing/2014/main" id="{B747AA61-B0B4-6A3A-3645-9F51D9AB7C4B}"/>
              </a:ext>
            </a:extLst>
          </p:cNvPr>
          <p:cNvSpPr txBox="1"/>
          <p:nvPr/>
        </p:nvSpPr>
        <p:spPr>
          <a:xfrm>
            <a:off x="609600" y="1378297"/>
            <a:ext cx="4358640" cy="4801314"/>
          </a:xfrm>
          <a:prstGeom prst="rect">
            <a:avLst/>
          </a:prstGeom>
          <a:noFill/>
        </p:spPr>
        <p:txBody>
          <a:bodyPr wrap="square" rtlCol="0">
            <a:spAutoFit/>
          </a:bodyPr>
          <a:lstStyle/>
          <a:p>
            <a:r>
              <a:rPr lang="en-US" dirty="0"/>
              <a:t>The three books:</a:t>
            </a:r>
          </a:p>
          <a:p>
            <a:endParaRPr lang="en-US" dirty="0"/>
          </a:p>
          <a:p>
            <a:pPr marL="342900" indent="-342900" algn="l">
              <a:buAutoNum type="arabicPeriod"/>
            </a:pPr>
            <a:r>
              <a:rPr lang="en-US" b="0" i="0" u="none" strike="noStrike" dirty="0">
                <a:effectLst/>
                <a:latin typeface="Google Sans"/>
                <a:hlinkClick r:id="rId2"/>
              </a:rPr>
              <a:t>Competitive Programming 3: Steven Halim</a:t>
            </a:r>
          </a:p>
          <a:p>
            <a:pPr marL="342900" indent="-342900">
              <a:buFontTx/>
              <a:buAutoNum type="arabicPeriod"/>
            </a:pPr>
            <a:r>
              <a:rPr lang="en-US" b="0" i="0" u="none" strike="noStrike" dirty="0">
                <a:effectLst/>
                <a:latin typeface="Google Sans"/>
                <a:hlinkClick r:id="rId3"/>
              </a:rPr>
              <a:t>Programming Challenges</a:t>
            </a:r>
          </a:p>
          <a:p>
            <a:pPr marL="342900" indent="-342900">
              <a:buFontTx/>
              <a:buAutoNum type="arabicPeriod"/>
            </a:pPr>
            <a:r>
              <a:rPr lang="en-US" b="0" i="0" u="none" strike="noStrike" dirty="0">
                <a:effectLst/>
                <a:latin typeface="Google Sans"/>
                <a:hlinkClick r:id="rId4"/>
              </a:rPr>
              <a:t>Competitive Programmer's Handbook</a:t>
            </a:r>
          </a:p>
          <a:p>
            <a:endParaRPr lang="en-US" dirty="0"/>
          </a:p>
          <a:p>
            <a:r>
              <a:rPr lang="en-US" dirty="0"/>
              <a:t>Easy problems topics:</a:t>
            </a:r>
          </a:p>
          <a:p>
            <a:endParaRPr lang="en-US" dirty="0"/>
          </a:p>
          <a:p>
            <a:r>
              <a:rPr lang="en-US" dirty="0"/>
              <a:t>What is an easy problem? The problem you can solve immediately. Do:</a:t>
            </a:r>
          </a:p>
          <a:p>
            <a:endParaRPr lang="en-US" dirty="0"/>
          </a:p>
          <a:p>
            <a:r>
              <a:rPr lang="en-US" dirty="0"/>
              <a:t>Searching: Linear, Binary</a:t>
            </a:r>
          </a:p>
          <a:p>
            <a:r>
              <a:rPr lang="en-US" dirty="0"/>
              <a:t>Sorting: Quick Sort, Merge sort, Bubble Sort</a:t>
            </a:r>
          </a:p>
          <a:p>
            <a:r>
              <a:rPr lang="en-US" dirty="0"/>
              <a:t>Basic Math: Number theoretic Problem</a:t>
            </a:r>
          </a:p>
          <a:p>
            <a:r>
              <a:rPr lang="en-US" dirty="0"/>
              <a:t>Geometry: Easy Geometry</a:t>
            </a:r>
          </a:p>
          <a:p>
            <a:endParaRPr lang="en-US" dirty="0"/>
          </a:p>
        </p:txBody>
      </p:sp>
      <p:sp>
        <p:nvSpPr>
          <p:cNvPr id="4" name="TextBox 3">
            <a:extLst>
              <a:ext uri="{FF2B5EF4-FFF2-40B4-BE49-F238E27FC236}">
                <a16:creationId xmlns:a16="http://schemas.microsoft.com/office/drawing/2014/main" id="{07C6AD67-86B9-2A3E-074D-E99EC7EA4C81}"/>
              </a:ext>
            </a:extLst>
          </p:cNvPr>
          <p:cNvSpPr txBox="1"/>
          <p:nvPr/>
        </p:nvSpPr>
        <p:spPr>
          <a:xfrm>
            <a:off x="609600" y="685800"/>
            <a:ext cx="4572000" cy="523220"/>
          </a:xfrm>
          <a:prstGeom prst="rect">
            <a:avLst/>
          </a:prstGeom>
          <a:noFill/>
        </p:spPr>
        <p:txBody>
          <a:bodyPr wrap="square" rtlCol="0">
            <a:spAutoFit/>
          </a:bodyPr>
          <a:lstStyle/>
          <a:p>
            <a:r>
              <a:rPr lang="en-US" sz="2800" b="1" dirty="0"/>
              <a:t>How to CP</a:t>
            </a:r>
            <a:endParaRPr lang="en-US" b="1" dirty="0"/>
          </a:p>
        </p:txBody>
      </p:sp>
    </p:spTree>
    <p:extLst>
      <p:ext uri="{BB962C8B-B14F-4D97-AF65-F5344CB8AC3E}">
        <p14:creationId xmlns:p14="http://schemas.microsoft.com/office/powerpoint/2010/main" val="1007288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71E80D-3191-1A06-8DD6-CFF0BDE0B32B}"/>
              </a:ext>
            </a:extLst>
          </p:cNvPr>
          <p:cNvSpPr txBox="1"/>
          <p:nvPr/>
        </p:nvSpPr>
        <p:spPr>
          <a:xfrm>
            <a:off x="6019800" y="2118360"/>
            <a:ext cx="5562600" cy="2862322"/>
          </a:xfrm>
          <a:prstGeom prst="rect">
            <a:avLst/>
          </a:prstGeom>
          <a:noFill/>
        </p:spPr>
        <p:txBody>
          <a:bodyPr wrap="square" rtlCol="0">
            <a:spAutoFit/>
          </a:bodyPr>
          <a:lstStyle/>
          <a:p>
            <a:pPr marL="342900" indent="-342900">
              <a:buFont typeface="+mj-lt"/>
              <a:buAutoNum type="arabicPeriod" startAt="7"/>
            </a:pPr>
            <a:r>
              <a:rPr lang="en-US" dirty="0"/>
              <a:t>Start exploring graph.</a:t>
            </a:r>
            <a:br>
              <a:rPr lang="en-US" dirty="0"/>
            </a:br>
            <a:r>
              <a:rPr lang="en-US" dirty="0"/>
              <a:t> </a:t>
            </a:r>
          </a:p>
          <a:p>
            <a:pPr marL="342900" indent="-342900">
              <a:buAutoNum type="arabicPeriod" startAt="7"/>
            </a:pPr>
            <a:r>
              <a:rPr lang="en-US" dirty="0"/>
              <a:t>Now Start exploring DP. Don’t touch DP before you understand the DAGs</a:t>
            </a:r>
            <a:br>
              <a:rPr lang="en-US" dirty="0"/>
            </a:br>
            <a:endParaRPr lang="en-US" dirty="0"/>
          </a:p>
          <a:p>
            <a:pPr marL="342900" indent="-342900">
              <a:buAutoNum type="arabicPeriod" startAt="7"/>
            </a:pPr>
            <a:r>
              <a:rPr lang="en-US" dirty="0"/>
              <a:t>Go deep in graph and DP. Start solving hard problems.</a:t>
            </a:r>
            <a:br>
              <a:rPr lang="en-US" dirty="0"/>
            </a:br>
            <a:endParaRPr lang="en-US" dirty="0"/>
          </a:p>
          <a:p>
            <a:pPr marL="342900" indent="-342900">
              <a:buAutoNum type="arabicPeriod" startAt="7"/>
            </a:pPr>
            <a:r>
              <a:rPr lang="en-US" dirty="0"/>
              <a:t>Explore some geometric problems, game theory and other spinoffs.  </a:t>
            </a:r>
          </a:p>
          <a:p>
            <a:endParaRPr lang="en-US" dirty="0"/>
          </a:p>
        </p:txBody>
      </p:sp>
      <p:sp>
        <p:nvSpPr>
          <p:cNvPr id="3" name="TextBox 2">
            <a:extLst>
              <a:ext uri="{FF2B5EF4-FFF2-40B4-BE49-F238E27FC236}">
                <a16:creationId xmlns:a16="http://schemas.microsoft.com/office/drawing/2014/main" id="{213F9A5D-38AF-AB9A-531B-B0B3EDA9D58F}"/>
              </a:ext>
            </a:extLst>
          </p:cNvPr>
          <p:cNvSpPr txBox="1"/>
          <p:nvPr/>
        </p:nvSpPr>
        <p:spPr>
          <a:xfrm>
            <a:off x="609600" y="685800"/>
            <a:ext cx="4439920" cy="2585323"/>
          </a:xfrm>
          <a:prstGeom prst="rect">
            <a:avLst/>
          </a:prstGeom>
          <a:noFill/>
        </p:spPr>
        <p:txBody>
          <a:bodyPr wrap="square" rtlCol="0">
            <a:spAutoFit/>
          </a:bodyPr>
          <a:lstStyle/>
          <a:p>
            <a:r>
              <a:rPr lang="en-US" b="1" dirty="0"/>
              <a:t>Graph Before DP: </a:t>
            </a:r>
          </a:p>
          <a:p>
            <a:endParaRPr lang="en-US" dirty="0"/>
          </a:p>
          <a:p>
            <a:pPr marL="285750" indent="-285750">
              <a:buFont typeface="Arial" panose="020B0604020202020204" pitchFamily="34" charset="0"/>
              <a:buChar char="•"/>
            </a:pPr>
            <a:r>
              <a:rPr lang="en-US" dirty="0"/>
              <a:t>Start with Search algorithms. Whatever First Search. Shortest Paths. Circuits.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Tree: Binary Tree, Heap, BST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MST, Top Sort</a:t>
            </a:r>
          </a:p>
          <a:p>
            <a:pPr marL="285750" indent="-285750">
              <a:buFont typeface="Arial" panose="020B0604020202020204" pitchFamily="34" charset="0"/>
              <a:buChar char="•"/>
            </a:pPr>
            <a:r>
              <a:rPr lang="en-US" dirty="0"/>
              <a:t>Graph Coloring Problems</a:t>
            </a:r>
          </a:p>
        </p:txBody>
      </p:sp>
      <p:sp>
        <p:nvSpPr>
          <p:cNvPr id="4" name="TextBox 3">
            <a:extLst>
              <a:ext uri="{FF2B5EF4-FFF2-40B4-BE49-F238E27FC236}">
                <a16:creationId xmlns:a16="http://schemas.microsoft.com/office/drawing/2014/main" id="{5F886C59-25F1-D618-1D13-E42FB93C1D02}"/>
              </a:ext>
            </a:extLst>
          </p:cNvPr>
          <p:cNvSpPr txBox="1"/>
          <p:nvPr/>
        </p:nvSpPr>
        <p:spPr>
          <a:xfrm>
            <a:off x="609600" y="3429000"/>
            <a:ext cx="4439920" cy="2308324"/>
          </a:xfrm>
          <a:prstGeom prst="rect">
            <a:avLst/>
          </a:prstGeom>
          <a:noFill/>
        </p:spPr>
        <p:txBody>
          <a:bodyPr wrap="square" rtlCol="0">
            <a:spAutoFit/>
          </a:bodyPr>
          <a:lstStyle/>
          <a:p>
            <a:r>
              <a:rPr lang="en-US" b="1" dirty="0"/>
              <a:t>Graph After DP:</a:t>
            </a:r>
          </a:p>
          <a:p>
            <a:endParaRPr lang="en-US" dirty="0"/>
          </a:p>
          <a:p>
            <a:pPr marL="285750" indent="-285750">
              <a:buFont typeface="Arial" panose="020B0604020202020204" pitchFamily="34" charset="0"/>
              <a:buChar char="•"/>
            </a:pPr>
            <a:r>
              <a:rPr lang="en-US" dirty="0"/>
              <a:t>Articulation Point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Connectivity</a:t>
            </a:r>
          </a:p>
          <a:p>
            <a:endParaRPr lang="en-US" dirty="0"/>
          </a:p>
          <a:p>
            <a:pPr marL="285750" indent="-285750">
              <a:buFont typeface="Arial" panose="020B0604020202020204" pitchFamily="34" charset="0"/>
              <a:buChar char="•"/>
            </a:pPr>
            <a:r>
              <a:rPr lang="en-US" dirty="0"/>
              <a:t>Flow: Max flow, min cuts and variants.</a:t>
            </a:r>
          </a:p>
          <a:p>
            <a:endParaRPr lang="en-US" dirty="0"/>
          </a:p>
        </p:txBody>
      </p:sp>
    </p:spTree>
    <p:extLst>
      <p:ext uri="{BB962C8B-B14F-4D97-AF65-F5344CB8AC3E}">
        <p14:creationId xmlns:p14="http://schemas.microsoft.com/office/powerpoint/2010/main" val="3069396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CFFF5-144E-36A8-68DA-CA6F67A1CC5F}"/>
              </a:ext>
            </a:extLst>
          </p:cNvPr>
          <p:cNvSpPr txBox="1"/>
          <p:nvPr/>
        </p:nvSpPr>
        <p:spPr>
          <a:xfrm>
            <a:off x="690880" y="1115992"/>
            <a:ext cx="4287520" cy="1938992"/>
          </a:xfrm>
          <a:prstGeom prst="rect">
            <a:avLst/>
          </a:prstGeom>
          <a:noFill/>
        </p:spPr>
        <p:txBody>
          <a:bodyPr wrap="square" rtlCol="0">
            <a:spAutoFit/>
          </a:bodyPr>
          <a:lstStyle/>
          <a:p>
            <a:r>
              <a:rPr lang="en-US" sz="2400" b="1" dirty="0"/>
              <a:t>Where to practice: The online judges</a:t>
            </a:r>
          </a:p>
          <a:p>
            <a:endParaRPr lang="en-US" dirty="0"/>
          </a:p>
          <a:p>
            <a:pPr marL="285750" indent="-285750">
              <a:buFont typeface="Arial" panose="020B0604020202020204" pitchFamily="34" charset="0"/>
              <a:buChar char="•"/>
            </a:pPr>
            <a:r>
              <a:rPr lang="en-US" dirty="0"/>
              <a:t>A lot of problems</a:t>
            </a:r>
          </a:p>
          <a:p>
            <a:pPr marL="285750" indent="-285750">
              <a:buFont typeface="Arial" panose="020B0604020202020204" pitchFamily="34" charset="0"/>
              <a:buChar char="•"/>
            </a:pPr>
            <a:r>
              <a:rPr lang="en-US" dirty="0"/>
              <a:t>And an automated judging system</a:t>
            </a:r>
          </a:p>
          <a:p>
            <a:endParaRPr lang="en-US" dirty="0"/>
          </a:p>
        </p:txBody>
      </p:sp>
      <p:sp>
        <p:nvSpPr>
          <p:cNvPr id="4" name="TextBox 3">
            <a:extLst>
              <a:ext uri="{FF2B5EF4-FFF2-40B4-BE49-F238E27FC236}">
                <a16:creationId xmlns:a16="http://schemas.microsoft.com/office/drawing/2014/main" id="{DB88A199-C92A-59C7-88F4-940D30C7657D}"/>
              </a:ext>
            </a:extLst>
          </p:cNvPr>
          <p:cNvSpPr txBox="1"/>
          <p:nvPr/>
        </p:nvSpPr>
        <p:spPr>
          <a:xfrm>
            <a:off x="6019800" y="685800"/>
            <a:ext cx="5562600" cy="2308324"/>
          </a:xfrm>
          <a:prstGeom prst="rect">
            <a:avLst/>
          </a:prstGeom>
          <a:noFill/>
        </p:spPr>
        <p:txBody>
          <a:bodyPr wrap="square" rtlCol="0">
            <a:spAutoFit/>
          </a:bodyPr>
          <a:lstStyle/>
          <a:p>
            <a:pPr marL="342900" indent="-342900">
              <a:buAutoNum type="arabicPeriod"/>
            </a:pPr>
            <a:r>
              <a:rPr lang="en-US" dirty="0"/>
              <a:t>Start with cses.fi</a:t>
            </a:r>
          </a:p>
          <a:p>
            <a:pPr marL="342900" indent="-342900">
              <a:buAutoNum type="arabicPeriod"/>
            </a:pPr>
            <a:r>
              <a:rPr lang="en-US" dirty="0"/>
              <a:t>When you are done with introductory problems of </a:t>
            </a:r>
            <a:r>
              <a:rPr lang="en-US" dirty="0" err="1"/>
              <a:t>cses</a:t>
            </a:r>
            <a:r>
              <a:rPr lang="en-US" dirty="0"/>
              <a:t> then start </a:t>
            </a:r>
            <a:r>
              <a:rPr lang="en-US" dirty="0" err="1"/>
              <a:t>codeforces</a:t>
            </a:r>
            <a:r>
              <a:rPr lang="en-US" dirty="0"/>
              <a:t> division 3 and 2. After each contest analyze the solution. </a:t>
            </a:r>
            <a:r>
              <a:rPr lang="en-US" dirty="0" err="1"/>
              <a:t>Codeforces</a:t>
            </a:r>
            <a:r>
              <a:rPr lang="en-US" dirty="0"/>
              <a:t> is a key player in PC and will be a key player on WW3</a:t>
            </a:r>
          </a:p>
          <a:p>
            <a:pPr marL="342900" indent="-342900">
              <a:buAutoNum type="arabicPeriod"/>
            </a:pPr>
            <a:r>
              <a:rPr lang="en-US" dirty="0"/>
              <a:t>Don’t forget about Uva from the very beginning of your CP journey.</a:t>
            </a:r>
          </a:p>
          <a:p>
            <a:pPr marL="342900" indent="-342900">
              <a:buAutoNum type="arabicPeriod"/>
            </a:pPr>
            <a:r>
              <a:rPr lang="en-US" dirty="0"/>
              <a:t>BTW, </a:t>
            </a:r>
            <a:r>
              <a:rPr lang="en-US" dirty="0" err="1"/>
              <a:t>tocoder</a:t>
            </a:r>
            <a:r>
              <a:rPr lang="en-US" dirty="0"/>
              <a:t> is another platform. They are American!</a:t>
            </a:r>
          </a:p>
        </p:txBody>
      </p:sp>
      <p:pic>
        <p:nvPicPr>
          <p:cNvPr id="7170" name="Picture 2" descr="CSES Problem Set: Now on Codeforces ...">
            <a:extLst>
              <a:ext uri="{FF2B5EF4-FFF2-40B4-BE49-F238E27FC236}">
                <a16:creationId xmlns:a16="http://schemas.microsoft.com/office/drawing/2014/main" id="{6EC23E5A-E783-5B49-E163-1EC28FFB1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258" y="3364568"/>
            <a:ext cx="342900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odeforces Notifier - Free download and ...">
            <a:extLst>
              <a:ext uri="{FF2B5EF4-FFF2-40B4-BE49-F238E27FC236}">
                <a16:creationId xmlns:a16="http://schemas.microsoft.com/office/drawing/2014/main" id="{70B2BF30-16F3-8631-4096-11D988B81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43" y="3741758"/>
            <a:ext cx="200025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opcoder Open (TCO) Brings World's Best ...">
            <a:extLst>
              <a:ext uri="{FF2B5EF4-FFF2-40B4-BE49-F238E27FC236}">
                <a16:creationId xmlns:a16="http://schemas.microsoft.com/office/drawing/2014/main" id="{433114BF-8F03-07EF-9340-EEF3B4CEF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1908" y="4507568"/>
            <a:ext cx="2398090" cy="113284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Online Judge - Home">
            <a:extLst>
              <a:ext uri="{FF2B5EF4-FFF2-40B4-BE49-F238E27FC236}">
                <a16:creationId xmlns:a16="http://schemas.microsoft.com/office/drawing/2014/main" id="{9058F58F-1895-0A20-185A-4FA90D4182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3958" y="4599008"/>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Home | LightOJ">
            <a:extLst>
              <a:ext uri="{FF2B5EF4-FFF2-40B4-BE49-F238E27FC236}">
                <a16:creationId xmlns:a16="http://schemas.microsoft.com/office/drawing/2014/main" id="{B28DCCA8-2738-C135-C653-DD7E9F8572F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9480" b="27186"/>
          <a:stretch/>
        </p:blipFill>
        <p:spPr bwMode="auto">
          <a:xfrm>
            <a:off x="1011653" y="4908592"/>
            <a:ext cx="2143125"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417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110AEB-B2B6-157F-FF72-06439265C198}"/>
              </a:ext>
            </a:extLst>
          </p:cNvPr>
          <p:cNvSpPr txBox="1"/>
          <p:nvPr/>
        </p:nvSpPr>
        <p:spPr>
          <a:xfrm>
            <a:off x="609600" y="685800"/>
            <a:ext cx="4460240" cy="584775"/>
          </a:xfrm>
          <a:prstGeom prst="rect">
            <a:avLst/>
          </a:prstGeom>
          <a:noFill/>
        </p:spPr>
        <p:txBody>
          <a:bodyPr wrap="square" rtlCol="0">
            <a:spAutoFit/>
          </a:bodyPr>
          <a:lstStyle/>
          <a:p>
            <a:r>
              <a:rPr lang="en-US" sz="3200" b="1" dirty="0"/>
              <a:t>Community</a:t>
            </a:r>
            <a:endParaRPr lang="en-US" b="1" dirty="0"/>
          </a:p>
        </p:txBody>
      </p:sp>
      <p:sp>
        <p:nvSpPr>
          <p:cNvPr id="3" name="TextBox 2">
            <a:extLst>
              <a:ext uri="{FF2B5EF4-FFF2-40B4-BE49-F238E27FC236}">
                <a16:creationId xmlns:a16="http://schemas.microsoft.com/office/drawing/2014/main" id="{ADA6D3E7-1F8C-C9E5-D0A7-AC5DB59A634D}"/>
              </a:ext>
            </a:extLst>
          </p:cNvPr>
          <p:cNvSpPr txBox="1"/>
          <p:nvPr/>
        </p:nvSpPr>
        <p:spPr>
          <a:xfrm>
            <a:off x="6019800" y="790713"/>
            <a:ext cx="55626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Practice in a group.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discussion group.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reading group.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CLUB</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 your own online community.</a:t>
            </a:r>
          </a:p>
        </p:txBody>
      </p:sp>
      <p:pic>
        <p:nvPicPr>
          <p:cNvPr id="8194" name="Picture 2" descr="software engineer interview prep tool ...">
            <a:extLst>
              <a:ext uri="{FF2B5EF4-FFF2-40B4-BE49-F238E27FC236}">
                <a16:creationId xmlns:a16="http://schemas.microsoft.com/office/drawing/2014/main" id="{953CB9D5-1FB3-91ED-9A46-E049BBC36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1" y="1392496"/>
            <a:ext cx="1381759" cy="138175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Toph - Competitive Programming Platform">
            <a:extLst>
              <a:ext uri="{FF2B5EF4-FFF2-40B4-BE49-F238E27FC236}">
                <a16:creationId xmlns:a16="http://schemas.microsoft.com/office/drawing/2014/main" id="{3C4BA5C8-4103-071F-6365-70727BBAA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2920" y="1554767"/>
            <a:ext cx="2252663"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5D3C9F-3B0B-FB86-9DA7-66A48A6C7BE1}"/>
              </a:ext>
            </a:extLst>
          </p:cNvPr>
          <p:cNvSpPr txBox="1"/>
          <p:nvPr/>
        </p:nvSpPr>
        <p:spPr>
          <a:xfrm>
            <a:off x="618835" y="3429000"/>
            <a:ext cx="4288445" cy="523220"/>
          </a:xfrm>
          <a:prstGeom prst="rect">
            <a:avLst/>
          </a:prstGeom>
          <a:noFill/>
        </p:spPr>
        <p:txBody>
          <a:bodyPr wrap="square" rtlCol="0">
            <a:spAutoFit/>
          </a:bodyPr>
          <a:lstStyle/>
          <a:p>
            <a:r>
              <a:rPr lang="en-US" sz="2800" b="1" dirty="0"/>
              <a:t>Onsite Contest</a:t>
            </a:r>
            <a:endParaRPr lang="en-US" b="1" dirty="0"/>
          </a:p>
        </p:txBody>
      </p:sp>
      <p:pic>
        <p:nvPicPr>
          <p:cNvPr id="8198" name="Picture 6" descr="Cornell ICPC">
            <a:extLst>
              <a:ext uri="{FF2B5EF4-FFF2-40B4-BE49-F238E27FC236}">
                <a16:creationId xmlns:a16="http://schemas.microsoft.com/office/drawing/2014/main" id="{B4CE094C-6A52-95E1-25A2-2CCBD744F8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3552824"/>
            <a:ext cx="241935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National Collegiate Programming Contest ...">
            <a:extLst>
              <a:ext uri="{FF2B5EF4-FFF2-40B4-BE49-F238E27FC236}">
                <a16:creationId xmlns:a16="http://schemas.microsoft.com/office/drawing/2014/main" id="{30DB63EB-4514-596C-8F7D-008AFED557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0040" y="342900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F3221F-82FD-266B-A494-0E0F5C8FBF02}"/>
              </a:ext>
            </a:extLst>
          </p:cNvPr>
          <p:cNvSpPr txBox="1"/>
          <p:nvPr/>
        </p:nvSpPr>
        <p:spPr>
          <a:xfrm>
            <a:off x="618835" y="4124960"/>
            <a:ext cx="4451005" cy="1477328"/>
          </a:xfrm>
          <a:prstGeom prst="rect">
            <a:avLst/>
          </a:prstGeom>
          <a:noFill/>
        </p:spPr>
        <p:txBody>
          <a:bodyPr wrap="square" rtlCol="0">
            <a:spAutoFit/>
          </a:bodyPr>
          <a:lstStyle/>
          <a:p>
            <a:r>
              <a:rPr lang="en-US" dirty="0"/>
              <a:t>Create your own team. </a:t>
            </a:r>
          </a:p>
          <a:p>
            <a:endParaRPr lang="en-US" dirty="0"/>
          </a:p>
          <a:p>
            <a:pPr marL="285750" indent="-285750">
              <a:buFont typeface="Arial" panose="020B0604020202020204" pitchFamily="34" charset="0"/>
              <a:buChar char="•"/>
            </a:pPr>
            <a:r>
              <a:rPr lang="en-US" dirty="0"/>
              <a:t>Target for NCPC 2026.</a:t>
            </a:r>
          </a:p>
          <a:p>
            <a:endParaRPr lang="en-US" dirty="0"/>
          </a:p>
          <a:p>
            <a:pPr marL="285750" indent="-285750">
              <a:buFont typeface="Arial" panose="020B0604020202020204" pitchFamily="34" charset="0"/>
              <a:buChar char="•"/>
            </a:pPr>
            <a:r>
              <a:rPr lang="en-US" dirty="0"/>
              <a:t>Win ICPC within 2030</a:t>
            </a:r>
          </a:p>
        </p:txBody>
      </p:sp>
    </p:spTree>
    <p:extLst>
      <p:ext uri="{BB962C8B-B14F-4D97-AF65-F5344CB8AC3E}">
        <p14:creationId xmlns:p14="http://schemas.microsoft.com/office/powerpoint/2010/main" val="3019021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66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769A58-1123-E0C4-87C7-8EC73F925E7F}"/>
              </a:ext>
            </a:extLst>
          </p:cNvPr>
          <p:cNvSpPr txBox="1"/>
          <p:nvPr/>
        </p:nvSpPr>
        <p:spPr>
          <a:xfrm>
            <a:off x="609600" y="3105834"/>
            <a:ext cx="4572000" cy="646331"/>
          </a:xfrm>
          <a:prstGeom prst="rect">
            <a:avLst/>
          </a:prstGeom>
          <a:noFill/>
        </p:spPr>
        <p:txBody>
          <a:bodyPr wrap="square" rtlCol="0">
            <a:spAutoFit/>
          </a:bodyPr>
          <a:lstStyle/>
          <a:p>
            <a:r>
              <a:rPr lang="en-US" sz="3600" dirty="0"/>
              <a:t>1 + 2 + 3 + … + 100 = ?</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F2A22E5-EA5E-15CF-8E07-A67963D2B59F}"/>
                  </a:ext>
                </a:extLst>
              </p:cNvPr>
              <p:cNvSpPr txBox="1"/>
              <p:nvPr/>
            </p:nvSpPr>
            <p:spPr>
              <a:xfrm>
                <a:off x="6019800" y="720569"/>
                <a:ext cx="5562600" cy="2642390"/>
              </a:xfrm>
              <a:prstGeom prst="rect">
                <a:avLst/>
              </a:prstGeom>
              <a:noFill/>
            </p:spPr>
            <p:txBody>
              <a:bodyPr wrap="square" rtlCol="0">
                <a:spAutoFit/>
              </a:bodyPr>
              <a:lstStyle/>
              <a:p>
                <a:r>
                  <a:rPr lang="en-US" sz="2400" dirty="0"/>
                  <a:t>A mathematician’s solution</a:t>
                </a:r>
              </a:p>
              <a:p>
                <a:endParaRPr lang="en-US" dirty="0"/>
              </a:p>
              <a:p>
                <a:r>
                  <a:rPr lang="en-US" dirty="0"/>
                  <a:t>Using the Gauss’s relations,</a:t>
                </a:r>
              </a:p>
              <a:p>
                <a:endParaRPr lang="en-US" dirty="0"/>
              </a:p>
              <a:p>
                <a:r>
                  <a:rPr lang="en-US" b="0"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US" dirty="0"/>
              </a:p>
              <a:p>
                <a:r>
                  <a:rPr lang="en-US" dirty="0"/>
                  <a:t>Here n = 100, therefore,</a:t>
                </a:r>
              </a:p>
              <a:p>
                <a:endParaRPr lang="en-US" dirty="0"/>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100. 101</m:t>
                        </m:r>
                      </m:num>
                      <m:den>
                        <m:r>
                          <a:rPr lang="en-US" b="0" i="1" smtClean="0">
                            <a:latin typeface="Cambria Math" panose="02040503050406030204" pitchFamily="18" charset="0"/>
                          </a:rPr>
                          <m:t>2</m:t>
                        </m:r>
                      </m:den>
                    </m:f>
                  </m:oMath>
                </a14:m>
                <a:r>
                  <a:rPr lang="en-US" dirty="0"/>
                  <a:t> = 5050</a:t>
                </a:r>
              </a:p>
            </p:txBody>
          </p:sp>
        </mc:Choice>
        <mc:Fallback>
          <p:sp>
            <p:nvSpPr>
              <p:cNvPr id="4" name="TextBox 3">
                <a:extLst>
                  <a:ext uri="{FF2B5EF4-FFF2-40B4-BE49-F238E27FC236}">
                    <a16:creationId xmlns:a16="http://schemas.microsoft.com/office/drawing/2014/main" id="{CF2A22E5-EA5E-15CF-8E07-A67963D2B59F}"/>
                  </a:ext>
                </a:extLst>
              </p:cNvPr>
              <p:cNvSpPr txBox="1">
                <a:spLocks noRot="1" noChangeAspect="1" noMove="1" noResize="1" noEditPoints="1" noAdjustHandles="1" noChangeArrowheads="1" noChangeShapeType="1" noTextEdit="1"/>
              </p:cNvSpPr>
              <p:nvPr/>
            </p:nvSpPr>
            <p:spPr>
              <a:xfrm>
                <a:off x="6019800" y="720569"/>
                <a:ext cx="5562600" cy="2642390"/>
              </a:xfrm>
              <a:prstGeom prst="rect">
                <a:avLst/>
              </a:prstGeom>
              <a:blipFill>
                <a:blip r:embed="rId2"/>
                <a:stretch>
                  <a:fillRect l="-1754" t="-1843" b="-46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5355530-8523-042F-14E7-A8154672EC36}"/>
              </a:ext>
            </a:extLst>
          </p:cNvPr>
          <p:cNvSpPr txBox="1"/>
          <p:nvPr/>
        </p:nvSpPr>
        <p:spPr>
          <a:xfrm>
            <a:off x="6019800" y="4325541"/>
            <a:ext cx="5562600" cy="1846659"/>
          </a:xfrm>
          <a:prstGeom prst="rect">
            <a:avLst/>
          </a:prstGeom>
          <a:noFill/>
        </p:spPr>
        <p:txBody>
          <a:bodyPr wrap="square" rtlCol="0">
            <a:spAutoFit/>
          </a:bodyPr>
          <a:lstStyle/>
          <a:p>
            <a:r>
              <a:rPr lang="en-US" sz="2400" dirty="0"/>
              <a:t>A C Scientist’s approach</a:t>
            </a:r>
            <a:endParaRPr lang="en-US" dirty="0"/>
          </a:p>
          <a:p>
            <a:endParaRPr lang="en-US" dirty="0"/>
          </a:p>
          <a:p>
            <a:r>
              <a:rPr lang="en-US" dirty="0"/>
              <a:t>S = 0</a:t>
            </a:r>
          </a:p>
          <a:p>
            <a:r>
              <a:rPr lang="en-US" dirty="0"/>
              <a:t>for </a:t>
            </a:r>
            <a:r>
              <a:rPr lang="en-US" dirty="0" err="1"/>
              <a:t>i</a:t>
            </a:r>
            <a:r>
              <a:rPr lang="en-US" dirty="0"/>
              <a:t> in range(101):</a:t>
            </a:r>
          </a:p>
          <a:p>
            <a:r>
              <a:rPr lang="en-US" dirty="0"/>
              <a:t>	S = S + i</a:t>
            </a:r>
          </a:p>
          <a:p>
            <a:r>
              <a:rPr lang="en-US" dirty="0"/>
              <a:t>print(S)</a:t>
            </a:r>
          </a:p>
        </p:txBody>
      </p:sp>
    </p:spTree>
    <p:extLst>
      <p:ext uri="{BB962C8B-B14F-4D97-AF65-F5344CB8AC3E}">
        <p14:creationId xmlns:p14="http://schemas.microsoft.com/office/powerpoint/2010/main" val="866109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D9AF66-0947-5C87-2E12-603E6449E794}"/>
                  </a:ext>
                </a:extLst>
              </p:cNvPr>
              <p:cNvSpPr txBox="1"/>
              <p:nvPr/>
            </p:nvSpPr>
            <p:spPr>
              <a:xfrm>
                <a:off x="568960" y="2828835"/>
                <a:ext cx="4612640" cy="1200329"/>
              </a:xfrm>
              <a:prstGeom prst="rect">
                <a:avLst/>
              </a:prstGeom>
              <a:noFill/>
            </p:spPr>
            <p:txBody>
              <a:bodyPr wrap="square" rtlCol="0">
                <a:spAutoFit/>
              </a:bodyPr>
              <a:lstStyle/>
              <a:p>
                <a:r>
                  <a:rPr lang="en-US" sz="3600" dirty="0"/>
                  <a:t>Find the roots of</a:t>
                </a:r>
              </a:p>
              <a:p>
                <a:r>
                  <a:rPr lang="en-US" sz="3600" dirty="0"/>
                  <a:t> </a:t>
                </a:r>
                <a14:m>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−5</m:t>
                    </m:r>
                    <m:r>
                      <a:rPr lang="en-US" sz="3600" b="0" i="1" smtClean="0">
                        <a:latin typeface="Cambria Math" panose="02040503050406030204" pitchFamily="18" charset="0"/>
                      </a:rPr>
                      <m:t>𝑥</m:t>
                    </m:r>
                    <m:r>
                      <a:rPr lang="en-US" sz="3600" b="0" i="1" smtClean="0">
                        <a:latin typeface="Cambria Math" panose="02040503050406030204" pitchFamily="18" charset="0"/>
                      </a:rPr>
                      <m:t>+6=0.</m:t>
                    </m:r>
                  </m:oMath>
                </a14:m>
                <a:endParaRPr lang="en-US" sz="3600" dirty="0"/>
              </a:p>
            </p:txBody>
          </p:sp>
        </mc:Choice>
        <mc:Fallback xmlns="">
          <p:sp>
            <p:nvSpPr>
              <p:cNvPr id="2" name="TextBox 1">
                <a:extLst>
                  <a:ext uri="{FF2B5EF4-FFF2-40B4-BE49-F238E27FC236}">
                    <a16:creationId xmlns:a16="http://schemas.microsoft.com/office/drawing/2014/main" id="{80D9AF66-0947-5C87-2E12-603E6449E794}"/>
                  </a:ext>
                </a:extLst>
              </p:cNvPr>
              <p:cNvSpPr txBox="1">
                <a:spLocks noRot="1" noChangeAspect="1" noMove="1" noResize="1" noEditPoints="1" noAdjustHandles="1" noChangeArrowheads="1" noChangeShapeType="1" noTextEdit="1"/>
              </p:cNvSpPr>
              <p:nvPr/>
            </p:nvSpPr>
            <p:spPr>
              <a:xfrm>
                <a:off x="568960" y="2828835"/>
                <a:ext cx="4612640" cy="1200329"/>
              </a:xfrm>
              <a:prstGeom prst="rect">
                <a:avLst/>
              </a:prstGeom>
              <a:blipFill>
                <a:blip r:embed="rId2"/>
                <a:stretch>
                  <a:fillRect l="-3963" t="-76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57806BD-4D6E-16DC-1505-67014CECB28B}"/>
                  </a:ext>
                </a:extLst>
              </p:cNvPr>
              <p:cNvSpPr txBox="1"/>
              <p:nvPr/>
            </p:nvSpPr>
            <p:spPr>
              <a:xfrm>
                <a:off x="6019800" y="1264920"/>
                <a:ext cx="5562600" cy="4175951"/>
              </a:xfrm>
              <a:prstGeom prst="rect">
                <a:avLst/>
              </a:prstGeom>
              <a:noFill/>
            </p:spPr>
            <p:txBody>
              <a:bodyPr wrap="square" rtlCol="0">
                <a:spAutoFit/>
              </a:bodyPr>
              <a:lstStyle/>
              <a:p>
                <a:r>
                  <a:rPr lang="en-US" sz="2800" b="1" dirty="0"/>
                  <a:t>Mathematical approach</a:t>
                </a:r>
                <a:endParaRPr lang="en-US" sz="2400" b="1" dirty="0"/>
              </a:p>
              <a:p>
                <a:endParaRPr lang="en-US" dirty="0"/>
              </a:p>
              <a:p>
                <a:endParaRPr lang="en-US" sz="2400" dirty="0"/>
              </a:p>
              <a:p>
                <a:r>
                  <a:rPr lang="en-US" sz="2400" dirty="0"/>
                  <a:t>For </a:t>
                </a:r>
                <a:r>
                  <a:rPr lang="en-US" sz="2400" b="1" dirty="0"/>
                  <a:t>quadratic</a:t>
                </a:r>
                <a:r>
                  <a:rPr lang="en-US" sz="2400" dirty="0"/>
                  <a:t> (</a:t>
                </a:r>
                <a14:m>
                  <m:oMath xmlns:m="http://schemas.openxmlformats.org/officeDocument/2006/math">
                    <m:r>
                      <a:rPr lang="en-US" sz="2400" i="1" dirty="0" smtClean="0">
                        <a:latin typeface="Cambria Math" panose="02040503050406030204" pitchFamily="18" charset="0"/>
                      </a:rPr>
                      <m:t>𝑎</m:t>
                    </m:r>
                    <m:sSup>
                      <m:sSupPr>
                        <m:ctrlPr>
                          <a:rPr lang="en-US" sz="2400" i="1" dirty="0" smtClean="0">
                            <a:latin typeface="Cambria Math" panose="02040503050406030204" pitchFamily="18" charset="0"/>
                          </a:rPr>
                        </m:ctrlPr>
                      </m:sSupPr>
                      <m:e>
                        <m:r>
                          <a:rPr lang="en-US" sz="2400" i="1" dirty="0" smtClean="0">
                            <a:latin typeface="Cambria Math" panose="02040503050406030204" pitchFamily="18" charset="0"/>
                          </a:rPr>
                          <m:t>𝑥</m:t>
                        </m:r>
                      </m:e>
                      <m:sup>
                        <m:r>
                          <a:rPr lang="en-US" sz="2400" i="1" dirty="0" smtClean="0">
                            <a:latin typeface="Cambria Math" panose="02040503050406030204" pitchFamily="18" charset="0"/>
                          </a:rPr>
                          <m:t>2</m:t>
                        </m:r>
                      </m:sup>
                    </m:sSup>
                    <m:r>
                      <a:rPr lang="en-US" sz="2400" i="1" dirty="0" smtClean="0">
                        <a:latin typeface="Cambria Math" panose="02040503050406030204" pitchFamily="18" charset="0"/>
                      </a:rPr>
                      <m:t>+</m:t>
                    </m:r>
                    <m:r>
                      <a:rPr lang="en-US" sz="2400" i="1" dirty="0" smtClean="0">
                        <a:latin typeface="Cambria Math" panose="02040503050406030204" pitchFamily="18" charset="0"/>
                      </a:rPr>
                      <m:t>𝑏𝑥</m:t>
                    </m:r>
                    <m:r>
                      <a:rPr lang="en-US" sz="2400" i="1" dirty="0" smtClean="0">
                        <a:latin typeface="Cambria Math" panose="02040503050406030204" pitchFamily="18" charset="0"/>
                      </a:rPr>
                      <m:t>+</m:t>
                    </m:r>
                    <m:r>
                      <a:rPr lang="en-US" sz="2400" i="1" dirty="0" smtClean="0">
                        <a:latin typeface="Cambria Math" panose="02040503050406030204" pitchFamily="18" charset="0"/>
                      </a:rPr>
                      <m:t>𝑐</m:t>
                    </m:r>
                    <m:r>
                      <a:rPr lang="en-US" sz="2400" i="1" dirty="0" smtClean="0">
                        <a:latin typeface="Cambria Math" panose="02040503050406030204" pitchFamily="18" charset="0"/>
                      </a:rPr>
                      <m:t>=0</m:t>
                    </m:r>
                  </m:oMath>
                </a14:m>
                <a:r>
                  <a:rPr lang="en-US" sz="2400" dirty="0"/>
                  <a:t>), we have the </a:t>
                </a:r>
                <a:r>
                  <a:rPr lang="en-US" sz="2400" b="1" dirty="0"/>
                  <a:t>quadratic formula</a:t>
                </a:r>
                <a:r>
                  <a:rPr lang="en-US" sz="2400" dirty="0"/>
                  <a:t>:</a:t>
                </a:r>
              </a:p>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smtClean="0">
                              <a:latin typeface="Cambria Math" panose="02040503050406030204" pitchFamily="18" charset="0"/>
                            </a:rPr>
                            <m:t>−</m:t>
                          </m:r>
                          <m:r>
                            <a:rPr lang="en-US" sz="2400" i="1" smtClean="0">
                              <a:latin typeface="Cambria Math" panose="02040503050406030204" pitchFamily="18" charset="0"/>
                            </a:rPr>
                            <m:t>𝑏</m:t>
                          </m:r>
                          <m:r>
                            <a:rPr lang="en-US" sz="240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𝑏</m:t>
                                  </m:r>
                                </m:e>
                                <m:sup>
                                  <m:r>
                                    <a:rPr lang="en-US" sz="2400" i="1" smtClean="0">
                                      <a:latin typeface="Cambria Math" panose="02040503050406030204" pitchFamily="18" charset="0"/>
                                    </a:rPr>
                                    <m:t>2</m:t>
                                  </m:r>
                                </m:sup>
                              </m:sSup>
                              <m:r>
                                <a:rPr lang="en-US" sz="2400" i="1" smtClean="0">
                                  <a:latin typeface="Cambria Math" panose="02040503050406030204" pitchFamily="18" charset="0"/>
                                </a:rPr>
                                <m:t>−4</m:t>
                              </m:r>
                              <m:r>
                                <a:rPr lang="en-US" sz="2400" i="1" smtClean="0">
                                  <a:latin typeface="Cambria Math" panose="02040503050406030204" pitchFamily="18" charset="0"/>
                                </a:rPr>
                                <m:t>𝑎𝑐</m:t>
                              </m:r>
                            </m:e>
                          </m:rad>
                        </m:num>
                        <m:den>
                          <m:r>
                            <a:rPr lang="en-US" sz="2400" i="1" smtClean="0">
                              <a:latin typeface="Cambria Math" panose="02040503050406030204" pitchFamily="18" charset="0"/>
                            </a:rPr>
                            <m:t>2</m:t>
                          </m:r>
                          <m:r>
                            <a:rPr lang="en-US" sz="2400" i="1" smtClean="0">
                              <a:latin typeface="Cambria Math" panose="02040503050406030204" pitchFamily="18" charset="0"/>
                            </a:rPr>
                            <m:t>𝑎</m:t>
                          </m:r>
                        </m:den>
                      </m:f>
                    </m:oMath>
                  </m:oMathPara>
                </a14:m>
                <a:endParaRPr lang="en-US" sz="2400" dirty="0"/>
              </a:p>
              <a:p>
                <a:endParaRPr lang="en-US" sz="2400" dirty="0"/>
              </a:p>
              <a:p>
                <a:r>
                  <a:rPr lang="en-US" sz="2400" dirty="0"/>
                  <a:t>Set the values for a, b, c and calculate. Here, a = 1, b = -5, c = 6</a:t>
                </a:r>
              </a:p>
              <a:p>
                <a:r>
                  <a:rPr lang="en-US" sz="2400" dirty="0"/>
                  <a:t>x = 2, 3</a:t>
                </a:r>
              </a:p>
            </p:txBody>
          </p:sp>
        </mc:Choice>
        <mc:Fallback>
          <p:sp>
            <p:nvSpPr>
              <p:cNvPr id="3" name="TextBox 2">
                <a:extLst>
                  <a:ext uri="{FF2B5EF4-FFF2-40B4-BE49-F238E27FC236}">
                    <a16:creationId xmlns:a16="http://schemas.microsoft.com/office/drawing/2014/main" id="{857806BD-4D6E-16DC-1505-67014CECB28B}"/>
                  </a:ext>
                </a:extLst>
              </p:cNvPr>
              <p:cNvSpPr txBox="1">
                <a:spLocks noRot="1" noChangeAspect="1" noMove="1" noResize="1" noEditPoints="1" noAdjustHandles="1" noChangeArrowheads="1" noChangeShapeType="1" noTextEdit="1"/>
              </p:cNvSpPr>
              <p:nvPr/>
            </p:nvSpPr>
            <p:spPr>
              <a:xfrm>
                <a:off x="6019800" y="1264920"/>
                <a:ext cx="5562600" cy="4175951"/>
              </a:xfrm>
              <a:prstGeom prst="rect">
                <a:avLst/>
              </a:prstGeom>
              <a:blipFill>
                <a:blip r:embed="rId3"/>
                <a:stretch>
                  <a:fillRect l="-2303" t="-1460" r="-2632" b="-2190"/>
                </a:stretch>
              </a:blipFill>
            </p:spPr>
            <p:txBody>
              <a:bodyPr/>
              <a:lstStyle/>
              <a:p>
                <a:r>
                  <a:rPr lang="en-US">
                    <a:noFill/>
                  </a:rPr>
                  <a:t> </a:t>
                </a:r>
              </a:p>
            </p:txBody>
          </p:sp>
        </mc:Fallback>
      </mc:AlternateContent>
    </p:spTree>
    <p:extLst>
      <p:ext uri="{BB962C8B-B14F-4D97-AF65-F5344CB8AC3E}">
        <p14:creationId xmlns:p14="http://schemas.microsoft.com/office/powerpoint/2010/main" val="87172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69342-2778-2229-C305-68B032559670}"/>
              </a:ext>
            </a:extLst>
          </p:cNvPr>
          <p:cNvSpPr txBox="1"/>
          <p:nvPr/>
        </p:nvSpPr>
        <p:spPr>
          <a:xfrm>
            <a:off x="609600" y="2737471"/>
            <a:ext cx="4572000" cy="1477328"/>
          </a:xfrm>
          <a:prstGeom prst="rect">
            <a:avLst/>
          </a:prstGeom>
          <a:noFill/>
        </p:spPr>
        <p:txBody>
          <a:bodyPr wrap="square" rtlCol="0">
            <a:spAutoFit/>
          </a:bodyPr>
          <a:lstStyle/>
          <a:p>
            <a:r>
              <a:rPr lang="en-US" sz="2400" b="1" dirty="0"/>
              <a:t>Computational Approach I</a:t>
            </a:r>
            <a:endParaRPr lang="en-US" b="1" dirty="0"/>
          </a:p>
          <a:p>
            <a:endParaRPr lang="en-US" dirty="0"/>
          </a:p>
          <a:p>
            <a:r>
              <a:rPr lang="en-US" sz="2400" dirty="0"/>
              <a:t>Just Use the quadratic formula and code it! Easy-peasy! </a:t>
            </a:r>
          </a:p>
        </p:txBody>
      </p:sp>
      <p:pic>
        <p:nvPicPr>
          <p:cNvPr id="10" name="Picture 9">
            <a:extLst>
              <a:ext uri="{FF2B5EF4-FFF2-40B4-BE49-F238E27FC236}">
                <a16:creationId xmlns:a16="http://schemas.microsoft.com/office/drawing/2014/main" id="{4B35D1F1-6BFA-B465-7627-274E8B34FFA7}"/>
              </a:ext>
            </a:extLst>
          </p:cNvPr>
          <p:cNvPicPr>
            <a:picLocks noChangeAspect="1"/>
          </p:cNvPicPr>
          <p:nvPr/>
        </p:nvPicPr>
        <p:blipFill>
          <a:blip r:embed="rId2"/>
          <a:stretch>
            <a:fillRect/>
          </a:stretch>
        </p:blipFill>
        <p:spPr>
          <a:xfrm>
            <a:off x="6019800" y="881742"/>
            <a:ext cx="6172200" cy="5290457"/>
          </a:xfrm>
          <a:prstGeom prst="rect">
            <a:avLst/>
          </a:prstGeom>
        </p:spPr>
      </p:pic>
    </p:spTree>
    <p:extLst>
      <p:ext uri="{BB962C8B-B14F-4D97-AF65-F5344CB8AC3E}">
        <p14:creationId xmlns:p14="http://schemas.microsoft.com/office/powerpoint/2010/main" val="341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3B99A9E-B732-AB53-1F78-2D2FB97C1132}"/>
                  </a:ext>
                </a:extLst>
              </p:cNvPr>
              <p:cNvSpPr txBox="1"/>
              <p:nvPr/>
            </p:nvSpPr>
            <p:spPr>
              <a:xfrm>
                <a:off x="609600" y="839530"/>
                <a:ext cx="4572000" cy="5193409"/>
              </a:xfrm>
              <a:prstGeom prst="rect">
                <a:avLst/>
              </a:prstGeom>
              <a:noFill/>
            </p:spPr>
            <p:txBody>
              <a:bodyPr wrap="square" rtlCol="0">
                <a:spAutoFit/>
              </a:bodyPr>
              <a:lstStyle/>
              <a:p>
                <a:r>
                  <a:rPr lang="en-US" sz="2400" b="1" dirty="0"/>
                  <a:t>Computational Approach II</a:t>
                </a:r>
              </a:p>
              <a:p>
                <a:endParaRPr lang="en-US" b="1" dirty="0"/>
              </a:p>
              <a:p>
                <a:r>
                  <a:rPr lang="en-US" dirty="0"/>
                  <a:t>Use Newton-Raphson method</a:t>
                </a:r>
              </a:p>
              <a:p>
                <a:r>
                  <a:rPr lang="en-US" dirty="0"/>
                  <a:t>The Newton-Raphson method for solving an equation f(x)=0 is given by the iterative/loop update formula:</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num>
                        <m:den>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den>
                      </m:f>
                    </m:oMath>
                  </m:oMathPara>
                </a14:m>
                <a:endParaRPr lang="en-US" dirty="0"/>
              </a:p>
              <a:p>
                <a:endParaRPr lang="en-US" dirty="0"/>
              </a:p>
              <a:p>
                <a:r>
                  <a:rPr lang="en-US" b="1" dirty="0"/>
                  <a:t>Steps:</a:t>
                </a:r>
              </a:p>
              <a:p>
                <a:pPr>
                  <a:buFont typeface="+mj-lt"/>
                  <a:buAutoNum type="arabicPeriod"/>
                </a:pPr>
                <a:r>
                  <a:rPr lang="en-US" dirty="0"/>
                  <a:t>Define the function f(x) and its derivative f′(x).</a:t>
                </a:r>
              </a:p>
              <a:p>
                <a:pPr>
                  <a:buFont typeface="+mj-lt"/>
                  <a:buAutoNum type="arabicPeriod"/>
                </a:pPr>
                <a:r>
                  <a:rPr lang="en-US" dirty="0"/>
                  <a:t>Choose an initial guess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a:t>
                </a:r>
              </a:p>
              <a:p>
                <a:pPr>
                  <a:buFont typeface="+mj-lt"/>
                  <a:buAutoNum type="arabicPeriod"/>
                </a:pPr>
                <a:r>
                  <a:rPr lang="en-US" dirty="0"/>
                  <a:t>Use the Newton-Raphson update rule to iteratively refine the guess for the root.</a:t>
                </a:r>
              </a:p>
              <a:p>
                <a:endParaRPr lang="en-US" dirty="0"/>
              </a:p>
              <a:p>
                <a:r>
                  <a:rPr lang="en-US" dirty="0"/>
                  <a:t>For our problem, set</a:t>
                </a:r>
              </a:p>
              <a:p>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oMath>
                </a14:m>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+6</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 −5 </m:t>
                    </m:r>
                  </m:oMath>
                </a14:m>
                <a:endParaRPr lang="en-US" dirty="0"/>
              </a:p>
            </p:txBody>
          </p:sp>
        </mc:Choice>
        <mc:Fallback xmlns="">
          <p:sp>
            <p:nvSpPr>
              <p:cNvPr id="2" name="TextBox 1">
                <a:extLst>
                  <a:ext uri="{FF2B5EF4-FFF2-40B4-BE49-F238E27FC236}">
                    <a16:creationId xmlns:a16="http://schemas.microsoft.com/office/drawing/2014/main" id="{53B99A9E-B732-AB53-1F78-2D2FB97C1132}"/>
                  </a:ext>
                </a:extLst>
              </p:cNvPr>
              <p:cNvSpPr txBox="1">
                <a:spLocks noRot="1" noChangeAspect="1" noMove="1" noResize="1" noEditPoints="1" noAdjustHandles="1" noChangeArrowheads="1" noChangeShapeType="1" noTextEdit="1"/>
              </p:cNvSpPr>
              <p:nvPr/>
            </p:nvSpPr>
            <p:spPr>
              <a:xfrm>
                <a:off x="609600" y="839530"/>
                <a:ext cx="4572000" cy="5193409"/>
              </a:xfrm>
              <a:prstGeom prst="rect">
                <a:avLst/>
              </a:prstGeom>
              <a:blipFill>
                <a:blip r:embed="rId2"/>
                <a:stretch>
                  <a:fillRect l="-2000" t="-939" b="-93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3A74CC3-05C0-D9E3-9ACA-EEAC3000A034}"/>
              </a:ext>
            </a:extLst>
          </p:cNvPr>
          <p:cNvPicPr>
            <a:picLocks noChangeAspect="1"/>
          </p:cNvPicPr>
          <p:nvPr/>
        </p:nvPicPr>
        <p:blipFill>
          <a:blip r:embed="rId3"/>
          <a:stretch>
            <a:fillRect/>
          </a:stretch>
        </p:blipFill>
        <p:spPr>
          <a:xfrm>
            <a:off x="6024881" y="746836"/>
            <a:ext cx="6167120" cy="5286103"/>
          </a:xfrm>
          <a:prstGeom prst="rect">
            <a:avLst/>
          </a:prstGeom>
        </p:spPr>
      </p:pic>
    </p:spTree>
    <p:extLst>
      <p:ext uri="{BB962C8B-B14F-4D97-AF65-F5344CB8AC3E}">
        <p14:creationId xmlns:p14="http://schemas.microsoft.com/office/powerpoint/2010/main" val="374377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A77872-CACA-5DD4-1CAB-341E3AE3F227}"/>
              </a:ext>
            </a:extLst>
          </p:cNvPr>
          <p:cNvPicPr>
            <a:picLocks noChangeAspect="1"/>
          </p:cNvPicPr>
          <p:nvPr/>
        </p:nvPicPr>
        <p:blipFill>
          <a:blip r:embed="rId2"/>
          <a:stretch>
            <a:fillRect/>
          </a:stretch>
        </p:blipFill>
        <p:spPr>
          <a:xfrm>
            <a:off x="609600" y="1103688"/>
            <a:ext cx="10991236" cy="5073591"/>
          </a:xfrm>
          <a:prstGeom prst="rect">
            <a:avLst/>
          </a:prstGeom>
        </p:spPr>
      </p:pic>
    </p:spTree>
    <p:extLst>
      <p:ext uri="{BB962C8B-B14F-4D97-AF65-F5344CB8AC3E}">
        <p14:creationId xmlns:p14="http://schemas.microsoft.com/office/powerpoint/2010/main" val="341719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8CB8E-E7AF-EDD2-6152-C0B93210079B}"/>
              </a:ext>
            </a:extLst>
          </p:cNvPr>
          <p:cNvSpPr txBox="1"/>
          <p:nvPr/>
        </p:nvSpPr>
        <p:spPr>
          <a:xfrm>
            <a:off x="609600" y="685800"/>
            <a:ext cx="4500880" cy="461665"/>
          </a:xfrm>
          <a:prstGeom prst="rect">
            <a:avLst/>
          </a:prstGeom>
          <a:noFill/>
        </p:spPr>
        <p:txBody>
          <a:bodyPr wrap="square" rtlCol="0">
            <a:spAutoFit/>
          </a:bodyPr>
          <a:lstStyle/>
          <a:p>
            <a:r>
              <a:rPr lang="en-US" sz="2400" b="1" dirty="0"/>
              <a:t>Computational Duality</a:t>
            </a:r>
          </a:p>
        </p:txBody>
      </p:sp>
      <p:sp>
        <p:nvSpPr>
          <p:cNvPr id="3" name="TextBox 2">
            <a:extLst>
              <a:ext uri="{FF2B5EF4-FFF2-40B4-BE49-F238E27FC236}">
                <a16:creationId xmlns:a16="http://schemas.microsoft.com/office/drawing/2014/main" id="{73BBCCC5-3F31-21DF-57BD-15046B6BC4EA}"/>
              </a:ext>
            </a:extLst>
          </p:cNvPr>
          <p:cNvSpPr txBox="1"/>
          <p:nvPr/>
        </p:nvSpPr>
        <p:spPr>
          <a:xfrm>
            <a:off x="6019800" y="2551836"/>
            <a:ext cx="5562600" cy="1754326"/>
          </a:xfrm>
          <a:prstGeom prst="rect">
            <a:avLst/>
          </a:prstGeom>
          <a:noFill/>
        </p:spPr>
        <p:txBody>
          <a:bodyPr wrap="square" rtlCol="0">
            <a:spAutoFit/>
          </a:bodyPr>
          <a:lstStyle/>
          <a:p>
            <a:pPr algn="just"/>
            <a:r>
              <a:rPr lang="en-US" dirty="0"/>
              <a:t>Computer has limited/NO capacity to prove mathematical theorem. But it can help mathematical framework through faster computation.</a:t>
            </a:r>
          </a:p>
          <a:p>
            <a:pPr algn="just"/>
            <a:endParaRPr lang="en-US" dirty="0"/>
          </a:p>
          <a:p>
            <a:pPr algn="just"/>
            <a:r>
              <a:rPr lang="en-US" dirty="0"/>
              <a:t>Mathematics has many computational frameworks but is NOT time efficient. </a:t>
            </a:r>
          </a:p>
        </p:txBody>
      </p:sp>
      <p:sp>
        <p:nvSpPr>
          <p:cNvPr id="5" name="TextBox 4">
            <a:extLst>
              <a:ext uri="{FF2B5EF4-FFF2-40B4-BE49-F238E27FC236}">
                <a16:creationId xmlns:a16="http://schemas.microsoft.com/office/drawing/2014/main" id="{B1096EBF-4CBA-EBE1-6F24-AE442DCD431B}"/>
              </a:ext>
            </a:extLst>
          </p:cNvPr>
          <p:cNvSpPr txBox="1"/>
          <p:nvPr/>
        </p:nvSpPr>
        <p:spPr>
          <a:xfrm>
            <a:off x="955040" y="2082800"/>
            <a:ext cx="3982720"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"Mathematical-Computational Symbiosis"</a:t>
            </a:r>
            <a:r>
              <a:rPr lang="en-US" dirty="0"/>
              <a:t> – Mutual benefit.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"Formalism-Algorithm Duality"</a:t>
            </a:r>
            <a:r>
              <a:rPr lang="en-US" dirty="0"/>
              <a:t> – Bridge between mathematical formalism and computational implementation.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"Theoretical-Practical Confluence"</a:t>
            </a:r>
            <a:r>
              <a:rPr lang="en-US" dirty="0"/>
              <a:t> – Showing their merging influences.</a:t>
            </a:r>
          </a:p>
        </p:txBody>
      </p:sp>
    </p:spTree>
    <p:extLst>
      <p:ext uri="{BB962C8B-B14F-4D97-AF65-F5344CB8AC3E}">
        <p14:creationId xmlns:p14="http://schemas.microsoft.com/office/powerpoint/2010/main" val="297546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F55220-4E77-BE2C-5CA4-F3C12914068C}"/>
              </a:ext>
            </a:extLst>
          </p:cNvPr>
          <p:cNvSpPr/>
          <p:nvPr/>
        </p:nvSpPr>
        <p:spPr>
          <a:xfrm>
            <a:off x="0" y="0"/>
            <a:ext cx="6019800" cy="6858000"/>
          </a:xfrm>
          <a:prstGeom prst="rect">
            <a:avLst/>
          </a:prstGeom>
          <a:solidFill>
            <a:srgbClr val="2B2B2B"/>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aul Erdos">
            <a:extLst>
              <a:ext uri="{FF2B5EF4-FFF2-40B4-BE49-F238E27FC236}">
                <a16:creationId xmlns:a16="http://schemas.microsoft.com/office/drawing/2014/main" id="{C9545A01-F517-C752-F343-487283911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0"/>
            <a:ext cx="5654040" cy="686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14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TotalTime>
  <Words>1787</Words>
  <Application>Microsoft Office PowerPoint</Application>
  <PresentationFormat>Widescreen</PresentationFormat>
  <Paragraphs>312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40</cp:revision>
  <dcterms:created xsi:type="dcterms:W3CDTF">2025-01-20T05:09:09Z</dcterms:created>
  <dcterms:modified xsi:type="dcterms:W3CDTF">2025-01-22T06:24:32Z</dcterms:modified>
</cp:coreProperties>
</file>