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2"/>
  </p:notesMasterIdLst>
  <p:sldIdLst>
    <p:sldId id="256" r:id="rId2"/>
    <p:sldId id="258" r:id="rId3"/>
    <p:sldId id="259" r:id="rId4"/>
    <p:sldId id="260" r:id="rId5"/>
    <p:sldId id="261" r:id="rId6"/>
    <p:sldId id="262" r:id="rId7"/>
    <p:sldId id="263" r:id="rId8"/>
    <p:sldId id="265" r:id="rId9"/>
    <p:sldId id="266" r:id="rId10"/>
    <p:sldId id="267" r:id="rId11"/>
  </p:sldIdLst>
  <p:sldSz cx="9144000" cy="5143500" type="screen16x9"/>
  <p:notesSz cx="6858000" cy="9144000"/>
  <p:embeddedFontLst>
    <p:embeddedFont>
      <p:font typeface="Open Sans" panose="020B0604020202020204" charset="0"/>
      <p:regular r:id="rId13"/>
      <p:bold r:id="rId14"/>
      <p:italic r:id="rId15"/>
      <p:boldItalic r:id="rId16"/>
    </p:embeddedFont>
    <p:embeddedFont>
      <p:font typeface="Open Sans Medium"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SLIDES_API94742721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SLIDES_API9474272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Introduce the topic of face mask detection using CNNs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SLIDES_API947427215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SLIDES_API94742721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Explain the approach to face mask detection using CNNs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SLIDES_API947427215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SLIDES_API94742721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Describe the specific architecture of the model used for face mask detection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SLIDES_API947427215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SLIDES_API94742721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Provide an overview of the experiments conducted for face mask detection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SLIDES_API947427215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SLIDES_API947427215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Present the results of the face mask detection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SLIDES_API947427215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SLIDES_API947427215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Analyze the results of the face mask detection model in terms of accuracy and potential errors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SLIDES_API947427215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SLIDES_API947427215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Summarize the key findings and results of the face mask detection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SLIDES_API947427215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SLIDES_API9474272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Introduce the section on contribution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SLIDES_API947427215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SLIDES_API947427215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Summarize the key points from the presentation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LAYOUT" type="title">
  <p:cSld name="TITLE">
    <p:bg>
      <p:bgPr>
        <a:solidFill>
          <a:srgbClr val="31313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1" name="Google Shape;11;p2"/>
          <p:cNvSpPr txBox="1">
            <a:spLocks noGrp="1"/>
          </p:cNvSpPr>
          <p:nvPr>
            <p:ph type="title"/>
          </p:nvPr>
        </p:nvSpPr>
        <p:spPr>
          <a:xfrm>
            <a:off x="410125" y="1462432"/>
            <a:ext cx="3503100" cy="10893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2800"/>
              <a:buFont typeface="Open Sans"/>
              <a:buNone/>
              <a:defRPr b="1">
                <a:solidFill>
                  <a:schemeClr val="lt1"/>
                </a:solidFill>
                <a:latin typeface="Open Sans"/>
                <a:ea typeface="Open Sans"/>
                <a:cs typeface="Open Sans"/>
                <a:sym typeface="Open Sans"/>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2" name="Google Shape;12;p2"/>
          <p:cNvSpPr txBox="1">
            <a:spLocks noGrp="1"/>
          </p:cNvSpPr>
          <p:nvPr>
            <p:ph type="subTitle" idx="1"/>
          </p:nvPr>
        </p:nvSpPr>
        <p:spPr>
          <a:xfrm>
            <a:off x="410125" y="2908025"/>
            <a:ext cx="3295800" cy="7752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1800"/>
              <a:buFont typeface="Open Sans"/>
              <a:buNone/>
              <a:defRPr>
                <a:solidFill>
                  <a:schemeClr val="lt1"/>
                </a:solidFill>
                <a:latin typeface="Open Sans"/>
                <a:ea typeface="Open Sans"/>
                <a:cs typeface="Open Sans"/>
                <a:sym typeface="Open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3" name="Google Shape;13;p2"/>
          <p:cNvSpPr>
            <a:spLocks noGrp="1"/>
          </p:cNvSpPr>
          <p:nvPr>
            <p:ph type="pic" idx="2"/>
          </p:nvPr>
        </p:nvSpPr>
        <p:spPr>
          <a:xfrm>
            <a:off x="4108075" y="147925"/>
            <a:ext cx="4908300" cy="4800600"/>
          </a:xfrm>
          <a:prstGeom prst="roundRect">
            <a:avLst>
              <a:gd name="adj" fmla="val 2801"/>
            </a:avLst>
          </a:prstGeom>
          <a:noFill/>
          <a:ln>
            <a:noFill/>
          </a:ln>
        </p:spPr>
      </p:sp>
      <p:sp>
        <p:nvSpPr>
          <p:cNvPr id="14" name="Google Shape;14;p2"/>
          <p:cNvSpPr/>
          <p:nvPr/>
        </p:nvSpPr>
        <p:spPr>
          <a:xfrm>
            <a:off x="526350" y="2675225"/>
            <a:ext cx="548700" cy="3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a:spLocks noGrp="1"/>
          </p:cNvSpPr>
          <p:nvPr>
            <p:ph type="pic" idx="3"/>
          </p:nvPr>
        </p:nvSpPr>
        <p:spPr>
          <a:xfrm>
            <a:off x="4108075" y="147925"/>
            <a:ext cx="4908300" cy="4800600"/>
          </a:xfrm>
          <a:prstGeom prst="roundRect">
            <a:avLst>
              <a:gd name="adj" fmla="val 2801"/>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_LAYOUT" type="secHead">
  <p:cSld name="SECTION_HEADER">
    <p:bg>
      <p:bgPr>
        <a:solidFill>
          <a:srgbClr val="313131"/>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917900" y="2643274"/>
            <a:ext cx="5470500" cy="436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2800"/>
              <a:buFont typeface="Open Sans"/>
              <a:buNone/>
              <a:defRPr b="1">
                <a:solidFill>
                  <a:schemeClr val="lt1"/>
                </a:solidFill>
                <a:latin typeface="Open Sans"/>
                <a:ea typeface="Open Sans"/>
                <a:cs typeface="Open Sans"/>
                <a:sym typeface="Open Sans"/>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8" name="Google Shape;18;p3"/>
          <p:cNvSpPr txBox="1">
            <a:spLocks noGrp="1"/>
          </p:cNvSpPr>
          <p:nvPr>
            <p:ph type="subTitle" idx="1"/>
          </p:nvPr>
        </p:nvSpPr>
        <p:spPr>
          <a:xfrm>
            <a:off x="2055950" y="3308574"/>
            <a:ext cx="5056200" cy="9735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1800"/>
              <a:buFont typeface="Open Sans"/>
              <a:buNone/>
              <a:defRPr>
                <a:solidFill>
                  <a:schemeClr val="lt1"/>
                </a:solidFill>
                <a:latin typeface="Open Sans"/>
                <a:ea typeface="Open Sans"/>
                <a:cs typeface="Open Sans"/>
                <a:sym typeface="Open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9" name="Google Shape;19;p3"/>
          <p:cNvSpPr/>
          <p:nvPr/>
        </p:nvSpPr>
        <p:spPr>
          <a:xfrm>
            <a:off x="4297650" y="3242850"/>
            <a:ext cx="548700" cy="3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LUSION_LAYOUT" type="tx">
  <p:cSld name="TITLE_AND_BODY">
    <p:bg>
      <p:bgPr>
        <a:solidFill>
          <a:srgbClr val="31313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21700" y="553700"/>
            <a:ext cx="4111500" cy="642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800"/>
              <a:buFont typeface="Open Sans"/>
              <a:buNone/>
              <a:defRPr sz="1800" b="1">
                <a:solidFill>
                  <a:schemeClr val="lt1"/>
                </a:solidFill>
                <a:latin typeface="Open Sans"/>
                <a:ea typeface="Open Sans"/>
                <a:cs typeface="Open Sans"/>
                <a:sym typeface="Open Sans"/>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a:endParaRPr/>
          </a:p>
        </p:txBody>
      </p:sp>
      <p:sp>
        <p:nvSpPr>
          <p:cNvPr id="22" name="Google Shape;22;p4"/>
          <p:cNvSpPr txBox="1">
            <a:spLocks noGrp="1"/>
          </p:cNvSpPr>
          <p:nvPr>
            <p:ph type="subTitle" idx="1"/>
          </p:nvPr>
        </p:nvSpPr>
        <p:spPr>
          <a:xfrm>
            <a:off x="116025" y="1417275"/>
            <a:ext cx="4111500" cy="3924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1600"/>
              <a:buFont typeface="Open Sans"/>
              <a:buNone/>
              <a:defRPr sz="1600">
                <a:solidFill>
                  <a:schemeClr val="lt1"/>
                </a:solidFill>
                <a:latin typeface="Open Sans"/>
                <a:ea typeface="Open Sans"/>
                <a:cs typeface="Open Sans"/>
                <a:sym typeface="Open Sans"/>
              </a:defRPr>
            </a:lvl1pPr>
            <a:lvl2pPr lvl="1">
              <a:spcBef>
                <a:spcPts val="0"/>
              </a:spcBef>
              <a:spcAft>
                <a:spcPts val="0"/>
              </a:spcAft>
              <a:buClr>
                <a:schemeClr val="lt1"/>
              </a:buClr>
              <a:buSzPts val="1600"/>
              <a:buNone/>
              <a:defRPr sz="1600">
                <a:solidFill>
                  <a:schemeClr val="lt1"/>
                </a:solidFill>
              </a:defRPr>
            </a:lvl2pPr>
            <a:lvl3pPr lvl="2">
              <a:spcBef>
                <a:spcPts val="0"/>
              </a:spcBef>
              <a:spcAft>
                <a:spcPts val="0"/>
              </a:spcAft>
              <a:buClr>
                <a:schemeClr val="lt1"/>
              </a:buClr>
              <a:buSzPts val="1600"/>
              <a:buNone/>
              <a:defRPr sz="1600">
                <a:solidFill>
                  <a:schemeClr val="lt1"/>
                </a:solidFill>
              </a:defRPr>
            </a:lvl3pPr>
            <a:lvl4pPr lvl="3">
              <a:spcBef>
                <a:spcPts val="0"/>
              </a:spcBef>
              <a:spcAft>
                <a:spcPts val="0"/>
              </a:spcAft>
              <a:buClr>
                <a:schemeClr val="lt1"/>
              </a:buClr>
              <a:buSzPts val="1600"/>
              <a:buNone/>
              <a:defRPr sz="1600">
                <a:solidFill>
                  <a:schemeClr val="lt1"/>
                </a:solidFill>
              </a:defRPr>
            </a:lvl4pPr>
            <a:lvl5pPr lvl="4">
              <a:spcBef>
                <a:spcPts val="0"/>
              </a:spcBef>
              <a:spcAft>
                <a:spcPts val="0"/>
              </a:spcAft>
              <a:buClr>
                <a:schemeClr val="lt1"/>
              </a:buClr>
              <a:buSzPts val="1600"/>
              <a:buNone/>
              <a:defRPr sz="1600">
                <a:solidFill>
                  <a:schemeClr val="lt1"/>
                </a:solidFill>
              </a:defRPr>
            </a:lvl5pPr>
            <a:lvl6pPr lvl="5">
              <a:spcBef>
                <a:spcPts val="0"/>
              </a:spcBef>
              <a:spcAft>
                <a:spcPts val="0"/>
              </a:spcAft>
              <a:buClr>
                <a:schemeClr val="lt1"/>
              </a:buClr>
              <a:buSzPts val="1600"/>
              <a:buNone/>
              <a:defRPr sz="1600">
                <a:solidFill>
                  <a:schemeClr val="lt1"/>
                </a:solidFill>
              </a:defRPr>
            </a:lvl6pPr>
            <a:lvl7pPr lvl="6">
              <a:spcBef>
                <a:spcPts val="0"/>
              </a:spcBef>
              <a:spcAft>
                <a:spcPts val="0"/>
              </a:spcAft>
              <a:buClr>
                <a:schemeClr val="lt1"/>
              </a:buClr>
              <a:buSzPts val="1600"/>
              <a:buNone/>
              <a:defRPr sz="1600">
                <a:solidFill>
                  <a:schemeClr val="lt1"/>
                </a:solidFill>
              </a:defRPr>
            </a:lvl7pPr>
            <a:lvl8pPr lvl="7">
              <a:spcBef>
                <a:spcPts val="0"/>
              </a:spcBef>
              <a:spcAft>
                <a:spcPts val="0"/>
              </a:spcAft>
              <a:buClr>
                <a:schemeClr val="lt1"/>
              </a:buClr>
              <a:buSzPts val="1600"/>
              <a:buNone/>
              <a:defRPr sz="1600">
                <a:solidFill>
                  <a:schemeClr val="lt1"/>
                </a:solidFill>
              </a:defRPr>
            </a:lvl8pPr>
            <a:lvl9pPr lvl="8">
              <a:spcBef>
                <a:spcPts val="0"/>
              </a:spcBef>
              <a:spcAft>
                <a:spcPts val="0"/>
              </a:spcAft>
              <a:buClr>
                <a:schemeClr val="lt1"/>
              </a:buClr>
              <a:buSzPts val="1600"/>
              <a:buNone/>
              <a:defRPr sz="1600">
                <a:solidFill>
                  <a:schemeClr val="lt1"/>
                </a:solidFill>
              </a:defRPr>
            </a:lvl9pPr>
          </a:lstStyle>
          <a:p>
            <a:endParaRPr/>
          </a:p>
        </p:txBody>
      </p:sp>
      <p:sp>
        <p:nvSpPr>
          <p:cNvPr id="23" name="Google Shape;23;p4"/>
          <p:cNvSpPr/>
          <p:nvPr/>
        </p:nvSpPr>
        <p:spPr>
          <a:xfrm rot="10800000" flipH="1">
            <a:off x="4526250" y="2207450"/>
            <a:ext cx="52800" cy="64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a:spLocks noGrp="1"/>
          </p:cNvSpPr>
          <p:nvPr>
            <p:ph type="pic" idx="2"/>
          </p:nvPr>
        </p:nvSpPr>
        <p:spPr>
          <a:xfrm>
            <a:off x="4888350" y="554150"/>
            <a:ext cx="4052400" cy="4100700"/>
          </a:xfrm>
          <a:prstGeom prst="ellipse">
            <a:avLst/>
          </a:prstGeom>
          <a:noFill/>
          <a:ln>
            <a:noFill/>
          </a:ln>
        </p:spPr>
      </p:sp>
      <p:sp>
        <p:nvSpPr>
          <p:cNvPr id="25" name="Google Shape;25;p4"/>
          <p:cNvSpPr>
            <a:spLocks noGrp="1"/>
          </p:cNvSpPr>
          <p:nvPr>
            <p:ph type="pic" idx="3"/>
          </p:nvPr>
        </p:nvSpPr>
        <p:spPr>
          <a:xfrm>
            <a:off x="4888350" y="554150"/>
            <a:ext cx="4052400" cy="4100700"/>
          </a:xfrm>
          <a:prstGeom prst="ellipse">
            <a:avLst/>
          </a:prstGeom>
          <a:noFill/>
          <a:ln>
            <a:noFill/>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ODY_LAYOUT_1" type="twoColTx">
  <p:cSld name="TITLE_AND_TWO_COLUMNS">
    <p:bg>
      <p:bgPr>
        <a:solidFill>
          <a:srgbClr val="313131"/>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49725" y="244500"/>
            <a:ext cx="5691300" cy="436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1800"/>
              <a:buFont typeface="Open Sans"/>
              <a:buNone/>
              <a:defRPr sz="1800" b="1">
                <a:solidFill>
                  <a:schemeClr val="lt1"/>
                </a:solidFill>
                <a:latin typeface="Open Sans"/>
                <a:ea typeface="Open Sans"/>
                <a:cs typeface="Open Sans"/>
                <a:sym typeface="Open Sans"/>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8" name="Google Shape;28;p5"/>
          <p:cNvSpPr txBox="1">
            <a:spLocks noGrp="1"/>
          </p:cNvSpPr>
          <p:nvPr>
            <p:ph type="subTitle" idx="1"/>
          </p:nvPr>
        </p:nvSpPr>
        <p:spPr>
          <a:xfrm>
            <a:off x="349725" y="1061875"/>
            <a:ext cx="5804100" cy="436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1600"/>
              <a:buNone/>
              <a:defRPr sz="16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9" name="Google Shape;29;p5"/>
          <p:cNvSpPr>
            <a:spLocks noGrp="1"/>
          </p:cNvSpPr>
          <p:nvPr>
            <p:ph type="pic" idx="2"/>
          </p:nvPr>
        </p:nvSpPr>
        <p:spPr>
          <a:xfrm>
            <a:off x="6616600" y="192000"/>
            <a:ext cx="2314200" cy="4759500"/>
          </a:xfrm>
          <a:prstGeom prst="roundRect">
            <a:avLst>
              <a:gd name="adj" fmla="val 4322"/>
            </a:avLst>
          </a:prstGeom>
          <a:noFill/>
          <a:ln>
            <a:noFill/>
          </a:ln>
        </p:spPr>
      </p:sp>
      <p:sp>
        <p:nvSpPr>
          <p:cNvPr id="30" name="Google Shape;30;p5"/>
          <p:cNvSpPr/>
          <p:nvPr/>
        </p:nvSpPr>
        <p:spPr>
          <a:xfrm>
            <a:off x="436979" y="891100"/>
            <a:ext cx="548700" cy="3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a:spLocks noGrp="1"/>
          </p:cNvSpPr>
          <p:nvPr>
            <p:ph type="pic" idx="3"/>
          </p:nvPr>
        </p:nvSpPr>
        <p:spPr>
          <a:xfrm>
            <a:off x="6616600" y="192000"/>
            <a:ext cx="2314200" cy="4759500"/>
          </a:xfrm>
          <a:prstGeom prst="roundRect">
            <a:avLst>
              <a:gd name="adj" fmla="val 4322"/>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ODY_LAYOUT_2" type="titleOnly">
  <p:cSld name="TITLE_ONLY">
    <p:bg>
      <p:bgPr>
        <a:solidFill>
          <a:srgbClr val="313131"/>
        </a:solidFill>
        <a:effectLst/>
      </p:bgPr>
    </p:bg>
    <p:spTree>
      <p:nvGrpSpPr>
        <p:cNvPr id="1" name="Shape 32"/>
        <p:cNvGrpSpPr/>
        <p:nvPr/>
      </p:nvGrpSpPr>
      <p:grpSpPr>
        <a:xfrm>
          <a:off x="0" y="0"/>
          <a:ext cx="0" cy="0"/>
          <a:chOff x="0" y="0"/>
          <a:chExt cx="0" cy="0"/>
        </a:xfrm>
      </p:grpSpPr>
      <p:sp>
        <p:nvSpPr>
          <p:cNvPr id="33" name="Google Shape;33;p6"/>
          <p:cNvSpPr>
            <a:spLocks noGrp="1"/>
          </p:cNvSpPr>
          <p:nvPr>
            <p:ph type="pic" idx="2"/>
          </p:nvPr>
        </p:nvSpPr>
        <p:spPr>
          <a:xfrm>
            <a:off x="235875" y="280025"/>
            <a:ext cx="2065500" cy="4514400"/>
          </a:xfrm>
          <a:prstGeom prst="roundRect">
            <a:avLst>
              <a:gd name="adj" fmla="val 3211"/>
            </a:avLst>
          </a:prstGeom>
          <a:noFill/>
          <a:ln>
            <a:noFill/>
          </a:ln>
        </p:spPr>
      </p:sp>
      <p:sp>
        <p:nvSpPr>
          <p:cNvPr id="34" name="Google Shape;34;p6"/>
          <p:cNvSpPr txBox="1">
            <a:spLocks noGrp="1"/>
          </p:cNvSpPr>
          <p:nvPr>
            <p:ph type="title"/>
          </p:nvPr>
        </p:nvSpPr>
        <p:spPr>
          <a:xfrm>
            <a:off x="2833600" y="280025"/>
            <a:ext cx="6032100" cy="436800"/>
          </a:xfrm>
          <a:prstGeom prst="rect">
            <a:avLst/>
          </a:prstGeom>
        </p:spPr>
        <p:txBody>
          <a:bodyPr spcFirstLastPara="1" wrap="square" lIns="91425" tIns="91425" rIns="91425" bIns="91425" anchor="b" anchorCtr="0">
            <a:normAutofit/>
          </a:bodyPr>
          <a:lstStyle>
            <a:lvl1pPr lvl="0" algn="just">
              <a:spcBef>
                <a:spcPts val="0"/>
              </a:spcBef>
              <a:spcAft>
                <a:spcPts val="0"/>
              </a:spcAft>
              <a:buClr>
                <a:schemeClr val="lt1"/>
              </a:buClr>
              <a:buSzPts val="1800"/>
              <a:buFont typeface="Open Sans"/>
              <a:buNone/>
              <a:defRPr sz="1800" b="1">
                <a:solidFill>
                  <a:schemeClr val="lt1"/>
                </a:solidFill>
                <a:latin typeface="Open Sans"/>
                <a:ea typeface="Open Sans"/>
                <a:cs typeface="Open Sans"/>
                <a:sym typeface="Open Sans"/>
              </a:defRPr>
            </a:lvl1pPr>
            <a:lvl2pPr lvl="1" algn="just">
              <a:spcBef>
                <a:spcPts val="0"/>
              </a:spcBef>
              <a:spcAft>
                <a:spcPts val="0"/>
              </a:spcAft>
              <a:buClr>
                <a:schemeClr val="lt1"/>
              </a:buClr>
              <a:buSzPts val="2800"/>
              <a:buNone/>
              <a:defRPr>
                <a:solidFill>
                  <a:schemeClr val="lt1"/>
                </a:solidFill>
              </a:defRPr>
            </a:lvl2pPr>
            <a:lvl3pPr lvl="2" algn="just">
              <a:spcBef>
                <a:spcPts val="0"/>
              </a:spcBef>
              <a:spcAft>
                <a:spcPts val="0"/>
              </a:spcAft>
              <a:buClr>
                <a:schemeClr val="lt1"/>
              </a:buClr>
              <a:buSzPts val="2800"/>
              <a:buNone/>
              <a:defRPr>
                <a:solidFill>
                  <a:schemeClr val="lt1"/>
                </a:solidFill>
              </a:defRPr>
            </a:lvl3pPr>
            <a:lvl4pPr lvl="3" algn="just">
              <a:spcBef>
                <a:spcPts val="0"/>
              </a:spcBef>
              <a:spcAft>
                <a:spcPts val="0"/>
              </a:spcAft>
              <a:buClr>
                <a:schemeClr val="lt1"/>
              </a:buClr>
              <a:buSzPts val="2800"/>
              <a:buNone/>
              <a:defRPr>
                <a:solidFill>
                  <a:schemeClr val="lt1"/>
                </a:solidFill>
              </a:defRPr>
            </a:lvl4pPr>
            <a:lvl5pPr lvl="4" algn="just">
              <a:spcBef>
                <a:spcPts val="0"/>
              </a:spcBef>
              <a:spcAft>
                <a:spcPts val="0"/>
              </a:spcAft>
              <a:buClr>
                <a:schemeClr val="lt1"/>
              </a:buClr>
              <a:buSzPts val="2800"/>
              <a:buNone/>
              <a:defRPr>
                <a:solidFill>
                  <a:schemeClr val="lt1"/>
                </a:solidFill>
              </a:defRPr>
            </a:lvl5pPr>
            <a:lvl6pPr lvl="5" algn="just">
              <a:spcBef>
                <a:spcPts val="0"/>
              </a:spcBef>
              <a:spcAft>
                <a:spcPts val="0"/>
              </a:spcAft>
              <a:buClr>
                <a:schemeClr val="lt1"/>
              </a:buClr>
              <a:buSzPts val="2800"/>
              <a:buNone/>
              <a:defRPr>
                <a:solidFill>
                  <a:schemeClr val="lt1"/>
                </a:solidFill>
              </a:defRPr>
            </a:lvl6pPr>
            <a:lvl7pPr lvl="6" algn="just">
              <a:spcBef>
                <a:spcPts val="0"/>
              </a:spcBef>
              <a:spcAft>
                <a:spcPts val="0"/>
              </a:spcAft>
              <a:buClr>
                <a:schemeClr val="lt1"/>
              </a:buClr>
              <a:buSzPts val="2800"/>
              <a:buNone/>
              <a:defRPr>
                <a:solidFill>
                  <a:schemeClr val="lt1"/>
                </a:solidFill>
              </a:defRPr>
            </a:lvl7pPr>
            <a:lvl8pPr lvl="7" algn="just">
              <a:spcBef>
                <a:spcPts val="0"/>
              </a:spcBef>
              <a:spcAft>
                <a:spcPts val="0"/>
              </a:spcAft>
              <a:buClr>
                <a:schemeClr val="lt1"/>
              </a:buClr>
              <a:buSzPts val="2800"/>
              <a:buNone/>
              <a:defRPr>
                <a:solidFill>
                  <a:schemeClr val="lt1"/>
                </a:solidFill>
              </a:defRPr>
            </a:lvl8pPr>
            <a:lvl9pPr lvl="8" algn="just">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ubTitle" idx="1"/>
          </p:nvPr>
        </p:nvSpPr>
        <p:spPr>
          <a:xfrm>
            <a:off x="2885750" y="1201834"/>
            <a:ext cx="6085500" cy="336600"/>
          </a:xfrm>
          <a:prstGeom prst="rect">
            <a:avLst/>
          </a:prstGeom>
        </p:spPr>
        <p:txBody>
          <a:bodyPr spcFirstLastPara="1" wrap="square" lIns="91425" tIns="91425" rIns="91425" bIns="91425" anchor="t" anchorCtr="0">
            <a:normAutofit/>
          </a:bodyPr>
          <a:lstStyle>
            <a:lvl1pPr lvl="0" algn="just">
              <a:spcBef>
                <a:spcPts val="0"/>
              </a:spcBef>
              <a:spcAft>
                <a:spcPts val="0"/>
              </a:spcAft>
              <a:buClr>
                <a:schemeClr val="lt1"/>
              </a:buClr>
              <a:buSzPts val="1600"/>
              <a:buFont typeface="Open Sans"/>
              <a:buNone/>
              <a:defRPr sz="1600">
                <a:solidFill>
                  <a:schemeClr val="lt1"/>
                </a:solidFill>
                <a:latin typeface="Open Sans"/>
                <a:ea typeface="Open Sans"/>
                <a:cs typeface="Open Sans"/>
                <a:sym typeface="Open Sans"/>
              </a:defRPr>
            </a:lvl1pPr>
            <a:lvl2pPr lvl="1" algn="just">
              <a:spcBef>
                <a:spcPts val="0"/>
              </a:spcBef>
              <a:spcAft>
                <a:spcPts val="0"/>
              </a:spcAft>
              <a:buClr>
                <a:schemeClr val="lt1"/>
              </a:buClr>
              <a:buSzPts val="1400"/>
              <a:buNone/>
              <a:defRPr>
                <a:solidFill>
                  <a:schemeClr val="lt1"/>
                </a:solidFill>
              </a:defRPr>
            </a:lvl2pPr>
            <a:lvl3pPr lvl="2" algn="just">
              <a:spcBef>
                <a:spcPts val="0"/>
              </a:spcBef>
              <a:spcAft>
                <a:spcPts val="0"/>
              </a:spcAft>
              <a:buClr>
                <a:schemeClr val="lt1"/>
              </a:buClr>
              <a:buSzPts val="1400"/>
              <a:buNone/>
              <a:defRPr>
                <a:solidFill>
                  <a:schemeClr val="lt1"/>
                </a:solidFill>
              </a:defRPr>
            </a:lvl3pPr>
            <a:lvl4pPr lvl="3" algn="just">
              <a:spcBef>
                <a:spcPts val="0"/>
              </a:spcBef>
              <a:spcAft>
                <a:spcPts val="0"/>
              </a:spcAft>
              <a:buClr>
                <a:schemeClr val="lt1"/>
              </a:buClr>
              <a:buSzPts val="1400"/>
              <a:buNone/>
              <a:defRPr>
                <a:solidFill>
                  <a:schemeClr val="lt1"/>
                </a:solidFill>
              </a:defRPr>
            </a:lvl4pPr>
            <a:lvl5pPr lvl="4" algn="just">
              <a:spcBef>
                <a:spcPts val="0"/>
              </a:spcBef>
              <a:spcAft>
                <a:spcPts val="0"/>
              </a:spcAft>
              <a:buClr>
                <a:schemeClr val="lt1"/>
              </a:buClr>
              <a:buSzPts val="1400"/>
              <a:buNone/>
              <a:defRPr>
                <a:solidFill>
                  <a:schemeClr val="lt1"/>
                </a:solidFill>
              </a:defRPr>
            </a:lvl5pPr>
            <a:lvl6pPr lvl="5" algn="just">
              <a:spcBef>
                <a:spcPts val="0"/>
              </a:spcBef>
              <a:spcAft>
                <a:spcPts val="0"/>
              </a:spcAft>
              <a:buClr>
                <a:schemeClr val="lt1"/>
              </a:buClr>
              <a:buSzPts val="1400"/>
              <a:buNone/>
              <a:defRPr>
                <a:solidFill>
                  <a:schemeClr val="lt1"/>
                </a:solidFill>
              </a:defRPr>
            </a:lvl6pPr>
            <a:lvl7pPr lvl="6" algn="just">
              <a:spcBef>
                <a:spcPts val="0"/>
              </a:spcBef>
              <a:spcAft>
                <a:spcPts val="0"/>
              </a:spcAft>
              <a:buClr>
                <a:schemeClr val="lt1"/>
              </a:buClr>
              <a:buSzPts val="1400"/>
              <a:buNone/>
              <a:defRPr>
                <a:solidFill>
                  <a:schemeClr val="lt1"/>
                </a:solidFill>
              </a:defRPr>
            </a:lvl7pPr>
            <a:lvl8pPr lvl="7" algn="just">
              <a:spcBef>
                <a:spcPts val="0"/>
              </a:spcBef>
              <a:spcAft>
                <a:spcPts val="0"/>
              </a:spcAft>
              <a:buClr>
                <a:schemeClr val="lt1"/>
              </a:buClr>
              <a:buSzPts val="1400"/>
              <a:buNone/>
              <a:defRPr>
                <a:solidFill>
                  <a:schemeClr val="lt1"/>
                </a:solidFill>
              </a:defRPr>
            </a:lvl8pPr>
            <a:lvl9pPr lvl="8" algn="just">
              <a:spcBef>
                <a:spcPts val="0"/>
              </a:spcBef>
              <a:spcAft>
                <a:spcPts val="0"/>
              </a:spcAft>
              <a:buClr>
                <a:schemeClr val="lt1"/>
              </a:buClr>
              <a:buSzPts val="1400"/>
              <a:buNone/>
              <a:defRPr>
                <a:solidFill>
                  <a:schemeClr val="lt1"/>
                </a:solidFill>
              </a:defRPr>
            </a:lvl9pPr>
          </a:lstStyle>
          <a:p>
            <a:endParaRPr/>
          </a:p>
        </p:txBody>
      </p:sp>
      <p:sp>
        <p:nvSpPr>
          <p:cNvPr id="36" name="Google Shape;36;p6"/>
          <p:cNvSpPr/>
          <p:nvPr/>
        </p:nvSpPr>
        <p:spPr>
          <a:xfrm>
            <a:off x="8026275" y="941185"/>
            <a:ext cx="548700" cy="3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a:spLocks noGrp="1"/>
          </p:cNvSpPr>
          <p:nvPr>
            <p:ph type="pic" idx="3"/>
          </p:nvPr>
        </p:nvSpPr>
        <p:spPr>
          <a:xfrm>
            <a:off x="235875" y="280025"/>
            <a:ext cx="2065500" cy="4514400"/>
          </a:xfrm>
          <a:prstGeom prst="roundRect">
            <a:avLst>
              <a:gd name="adj" fmla="val 3211"/>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_COLUMN_LAYOUT">
  <p:cSld name="MAIN_POINT">
    <p:bg>
      <p:bgPr>
        <a:solidFill>
          <a:srgbClr val="313131"/>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40" name="Google Shape;40;p7"/>
          <p:cNvSpPr txBox="1">
            <a:spLocks noGrp="1"/>
          </p:cNvSpPr>
          <p:nvPr>
            <p:ph type="title"/>
          </p:nvPr>
        </p:nvSpPr>
        <p:spPr>
          <a:xfrm>
            <a:off x="646550" y="581350"/>
            <a:ext cx="4228200" cy="436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800"/>
              <a:buFont typeface="Open Sans"/>
              <a:buNone/>
              <a:defRPr sz="1800" b="1">
                <a:solidFill>
                  <a:schemeClr val="lt1"/>
                </a:solidFill>
                <a:latin typeface="Open Sans"/>
                <a:ea typeface="Open Sans"/>
                <a:cs typeface="Open Sans"/>
                <a:sym typeface="Ope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1" name="Google Shape;41;p7"/>
          <p:cNvSpPr/>
          <p:nvPr/>
        </p:nvSpPr>
        <p:spPr>
          <a:xfrm>
            <a:off x="777350" y="1242500"/>
            <a:ext cx="548700" cy="3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subTitle" idx="1"/>
          </p:nvPr>
        </p:nvSpPr>
        <p:spPr>
          <a:xfrm>
            <a:off x="683050" y="1445350"/>
            <a:ext cx="3508800" cy="26373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43" name="Google Shape;43;p7"/>
          <p:cNvSpPr txBox="1">
            <a:spLocks noGrp="1"/>
          </p:cNvSpPr>
          <p:nvPr>
            <p:ph type="subTitle" idx="2"/>
          </p:nvPr>
        </p:nvSpPr>
        <p:spPr>
          <a:xfrm>
            <a:off x="4998350" y="1445350"/>
            <a:ext cx="3508800" cy="26373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LAYOUT">
  <p:cSld name="SECTION_TITLE_AND_DESCRIPTION">
    <p:bg>
      <p:bgPr>
        <a:solidFill>
          <a:srgbClr val="313131"/>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457900" y="472222"/>
            <a:ext cx="4228200" cy="4368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800"/>
              <a:buFont typeface="Open Sans"/>
              <a:buNone/>
              <a:defRPr sz="1800" b="1">
                <a:solidFill>
                  <a:schemeClr val="lt1"/>
                </a:solidFill>
                <a:latin typeface="Open Sans"/>
                <a:ea typeface="Open Sans"/>
                <a:cs typeface="Open Sans"/>
                <a:sym typeface="Ope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6" name="Google Shape;46;p8"/>
          <p:cNvSpPr txBox="1">
            <a:spLocks noGrp="1"/>
          </p:cNvSpPr>
          <p:nvPr>
            <p:ph type="subTitle" idx="1"/>
          </p:nvPr>
        </p:nvSpPr>
        <p:spPr>
          <a:xfrm>
            <a:off x="2817600" y="1394022"/>
            <a:ext cx="3508800" cy="2637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600"/>
              <a:buFont typeface="Open Sans"/>
              <a:buNone/>
              <a:defRPr sz="1600">
                <a:solidFill>
                  <a:schemeClr val="lt1"/>
                </a:solidFill>
                <a:latin typeface="Open Sans"/>
                <a:ea typeface="Open Sans"/>
                <a:cs typeface="Open Sans"/>
                <a:sym typeface="Open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47" name="Google Shape;47;p8"/>
          <p:cNvSpPr/>
          <p:nvPr/>
        </p:nvSpPr>
        <p:spPr>
          <a:xfrm>
            <a:off x="4297650" y="1133372"/>
            <a:ext cx="548700" cy="3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a:spLocks noGrp="1"/>
          </p:cNvSpPr>
          <p:nvPr>
            <p:ph type="pic" idx="2"/>
          </p:nvPr>
        </p:nvSpPr>
        <p:spPr>
          <a:xfrm>
            <a:off x="1834025" y="2094775"/>
            <a:ext cx="5649900" cy="2729400"/>
          </a:xfrm>
          <a:prstGeom prst="roundRect">
            <a:avLst>
              <a:gd name="adj" fmla="val 16667"/>
            </a:avLst>
          </a:prstGeom>
          <a:noFill/>
          <a:ln>
            <a:noFill/>
          </a:ln>
        </p:spPr>
      </p:sp>
      <p:sp>
        <p:nvSpPr>
          <p:cNvPr id="49" name="Google Shape;49;p8"/>
          <p:cNvSpPr>
            <a:spLocks noGrp="1"/>
          </p:cNvSpPr>
          <p:nvPr>
            <p:ph type="pic" idx="3"/>
          </p:nvPr>
        </p:nvSpPr>
        <p:spPr>
          <a:xfrm>
            <a:off x="1834025" y="2094775"/>
            <a:ext cx="5649900" cy="2729400"/>
          </a:xfrm>
          <a:prstGeom prst="roundRect">
            <a:avLst>
              <a:gd name="adj" fmla="val 16667"/>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_NUMBER">
  <p:cSld name="CAPTION_ONLY">
    <p:bg>
      <p:bgPr>
        <a:solidFill>
          <a:srgbClr val="313131"/>
        </a:soli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322553" y="1263870"/>
            <a:ext cx="6498900" cy="4368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2800"/>
              <a:buFont typeface="Open Sans"/>
              <a:buNone/>
              <a:defRPr b="1">
                <a:solidFill>
                  <a:schemeClr val="lt1"/>
                </a:solidFill>
                <a:latin typeface="Open Sans"/>
                <a:ea typeface="Open Sans"/>
                <a:cs typeface="Open Sans"/>
                <a:sym typeface="Open Sans"/>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52" name="Google Shape;52;p9"/>
          <p:cNvSpPr txBox="1">
            <a:spLocks noGrp="1"/>
          </p:cNvSpPr>
          <p:nvPr>
            <p:ph type="subTitle" idx="1"/>
          </p:nvPr>
        </p:nvSpPr>
        <p:spPr>
          <a:xfrm>
            <a:off x="2741253" y="2226632"/>
            <a:ext cx="3661500" cy="393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800"/>
              <a:buFont typeface="Open Sans"/>
              <a:buNone/>
              <a:defRPr>
                <a:solidFill>
                  <a:schemeClr val="lt1"/>
                </a:solidFill>
                <a:latin typeface="Open Sans"/>
                <a:ea typeface="Open Sans"/>
                <a:cs typeface="Open Sans"/>
                <a:sym typeface="Open Sans"/>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53" name="Google Shape;53;p9"/>
          <p:cNvSpPr/>
          <p:nvPr/>
        </p:nvSpPr>
        <p:spPr>
          <a:xfrm>
            <a:off x="4297650" y="2063725"/>
            <a:ext cx="548700" cy="3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410125" y="1462432"/>
            <a:ext cx="3503100" cy="108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Face Mask Detection Using Convolutional Neural Networks (CNN)</a:t>
            </a:r>
            <a:endParaRPr dirty="0"/>
          </a:p>
        </p:txBody>
      </p:sp>
      <p:sp>
        <p:nvSpPr>
          <p:cNvPr id="59" name="Google Shape;59;p10"/>
          <p:cNvSpPr txBox="1">
            <a:spLocks noGrp="1"/>
          </p:cNvSpPr>
          <p:nvPr>
            <p:ph type="subTitle" idx="1"/>
          </p:nvPr>
        </p:nvSpPr>
        <p:spPr>
          <a:xfrm>
            <a:off x="410125" y="2908025"/>
            <a:ext cx="3295800" cy="775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Detecting face masks for public health and safety</a:t>
            </a:r>
          </a:p>
        </p:txBody>
      </p:sp>
      <p:pic>
        <p:nvPicPr>
          <p:cNvPr id="60" name="Google Shape;60;p10"/>
          <p:cNvPicPr preferRelativeResize="0">
            <a:picLocks noGrp="1"/>
          </p:cNvPicPr>
          <p:nvPr>
            <p:ph type="pic" idx="2"/>
          </p:nvPr>
        </p:nvPicPr>
        <p:blipFill rotWithShape="1">
          <a:blip r:embed="rId3">
            <a:alphaModFix/>
          </a:blip>
          <a:srcRect t="17422" b="17422"/>
          <a:stretch/>
        </p:blipFill>
        <p:spPr>
          <a:xfrm>
            <a:off x="4108075" y="147925"/>
            <a:ext cx="4908300" cy="4800600"/>
          </a:xfrm>
          <a:prstGeom prst="roundRect">
            <a:avLst>
              <a:gd name="adj" fmla="val 16667"/>
            </a:avLst>
          </a:prstGeom>
        </p:spPr>
      </p:pic>
      <p:pic>
        <p:nvPicPr>
          <p:cNvPr id="61" name="Google Shape;61;p10"/>
          <p:cNvPicPr preferRelativeResize="0">
            <a:picLocks noGrp="1"/>
          </p:cNvPicPr>
          <p:nvPr>
            <p:ph type="pic" idx="3"/>
          </p:nvPr>
        </p:nvPicPr>
        <p:blipFill rotWithShape="1">
          <a:blip r:embed="rId4">
            <a:alphaModFix/>
          </a:blip>
          <a:srcRect t="10876" b="10876"/>
          <a:stretch/>
        </p:blipFill>
        <p:spPr>
          <a:xfrm>
            <a:off x="4108075" y="147925"/>
            <a:ext cx="4908300" cy="4800600"/>
          </a:xfrm>
          <a:prstGeom prst="roundRect">
            <a:avLst>
              <a:gd name="adj" fmla="val 16667"/>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p:nvPr/>
        </p:nvSpPr>
        <p:spPr>
          <a:xfrm>
            <a:off x="2825675" y="1319110"/>
            <a:ext cx="3357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dirty="0">
                <a:solidFill>
                  <a:schemeClr val="lt1"/>
                </a:solidFill>
                <a:latin typeface="Open Sans"/>
                <a:ea typeface="Open Sans"/>
                <a:cs typeface="Open Sans"/>
                <a:sym typeface="Open Sans"/>
              </a:rPr>
              <a:t>Thanks!</a:t>
            </a:r>
            <a:endParaRPr sz="3600" b="1" dirty="0">
              <a:solidFill>
                <a:schemeClr val="lt1"/>
              </a:solidFill>
              <a:latin typeface="Open Sans"/>
              <a:ea typeface="Open Sans"/>
              <a:cs typeface="Open Sans"/>
              <a:sym typeface="Open Sans"/>
            </a:endParaRPr>
          </a:p>
        </p:txBody>
      </p:sp>
      <p:sp>
        <p:nvSpPr>
          <p:cNvPr id="147" name="Google Shape;147;p21"/>
          <p:cNvSpPr txBox="1"/>
          <p:nvPr/>
        </p:nvSpPr>
        <p:spPr>
          <a:xfrm>
            <a:off x="897050" y="2421166"/>
            <a:ext cx="7320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dirty="0">
                <a:solidFill>
                  <a:schemeClr val="lt1"/>
                </a:solidFill>
                <a:latin typeface="Open Sans Medium"/>
                <a:ea typeface="Open Sans Medium"/>
                <a:cs typeface="Open Sans Medium"/>
                <a:sym typeface="Open Sans Medium"/>
              </a:rPr>
              <a:t>Do you have any questions? </a:t>
            </a:r>
            <a:endParaRPr sz="2400" dirty="0">
              <a:solidFill>
                <a:schemeClr val="lt1"/>
              </a:solidFill>
              <a:latin typeface="Open Sans Medium"/>
              <a:ea typeface="Open Sans Medium"/>
              <a:cs typeface="Open Sans Medium"/>
              <a:sym typeface="Open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349725" y="244500"/>
            <a:ext cx="5691300" cy="4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Approach</a:t>
            </a:r>
            <a:endParaRPr/>
          </a:p>
        </p:txBody>
      </p:sp>
      <p:sp>
        <p:nvSpPr>
          <p:cNvPr id="75" name="Google Shape;75;p12"/>
          <p:cNvSpPr txBox="1">
            <a:spLocks noGrp="1"/>
          </p:cNvSpPr>
          <p:nvPr>
            <p:ph type="subTitle" idx="1"/>
          </p:nvPr>
        </p:nvSpPr>
        <p:spPr>
          <a:xfrm>
            <a:off x="283535" y="1061874"/>
            <a:ext cx="3515832" cy="2744582"/>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dirty="0"/>
              <a:t>Convolutional Neural Networks (CNNs) are specifically designed for image classification tasks. They consist of convolutional layers, pooling layers, and fully connected layers. CNNs are effective in capturing complex patterns and relationships in data, making them well-suited for face mask detection.</a:t>
            </a:r>
            <a:endParaRPr dirty="0"/>
          </a:p>
        </p:txBody>
      </p:sp>
      <p:pic>
        <p:nvPicPr>
          <p:cNvPr id="10" name="Picture 9">
            <a:extLst>
              <a:ext uri="{FF2B5EF4-FFF2-40B4-BE49-F238E27FC236}">
                <a16:creationId xmlns:a16="http://schemas.microsoft.com/office/drawing/2014/main" id="{3E34AFE1-5B27-4573-B5D0-CE66331AF76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572000" y="1110854"/>
            <a:ext cx="3957084" cy="29217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3"/>
          <p:cNvPicPr preferRelativeResize="0">
            <a:picLocks noGrp="1"/>
          </p:cNvPicPr>
          <p:nvPr>
            <p:ph type="pic" idx="2"/>
          </p:nvPr>
        </p:nvPicPr>
        <p:blipFill rotWithShape="1">
          <a:blip r:embed="rId3">
            <a:alphaModFix/>
          </a:blip>
          <a:srcRect l="15659" r="15659"/>
          <a:stretch/>
        </p:blipFill>
        <p:spPr>
          <a:xfrm>
            <a:off x="235875" y="280025"/>
            <a:ext cx="2065500" cy="4514400"/>
          </a:xfrm>
          <a:prstGeom prst="roundRect">
            <a:avLst>
              <a:gd name="adj" fmla="val 16667"/>
            </a:avLst>
          </a:prstGeom>
        </p:spPr>
      </p:pic>
      <p:sp>
        <p:nvSpPr>
          <p:cNvPr id="83" name="Google Shape;83;p13"/>
          <p:cNvSpPr txBox="1">
            <a:spLocks noGrp="1"/>
          </p:cNvSpPr>
          <p:nvPr>
            <p:ph type="title"/>
          </p:nvPr>
        </p:nvSpPr>
        <p:spPr>
          <a:xfrm>
            <a:off x="2833600" y="280025"/>
            <a:ext cx="6032100" cy="4368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GB"/>
              <a:t>Model Architecture</a:t>
            </a:r>
            <a:endParaRPr/>
          </a:p>
        </p:txBody>
      </p:sp>
      <p:sp>
        <p:nvSpPr>
          <p:cNvPr id="84" name="Google Shape;84;p13"/>
          <p:cNvSpPr txBox="1">
            <a:spLocks noGrp="1"/>
          </p:cNvSpPr>
          <p:nvPr>
            <p:ph type="subTitle" idx="1"/>
          </p:nvPr>
        </p:nvSpPr>
        <p:spPr>
          <a:xfrm>
            <a:off x="2885750" y="1201834"/>
            <a:ext cx="6085500" cy="3366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dirty="0"/>
              <a:t>The model architecture for face mask detection includes an input layer that accepts 128x128 RGB images. It consists of convolutional layers that extract features using filters and </a:t>
            </a:r>
            <a:r>
              <a:rPr lang="en-GB" dirty="0" err="1"/>
              <a:t>ReLU</a:t>
            </a:r>
            <a:r>
              <a:rPr lang="en-GB" dirty="0"/>
              <a:t> activation, pooling layers that </a:t>
            </a:r>
            <a:r>
              <a:rPr lang="en-GB" dirty="0" err="1"/>
              <a:t>downsample</a:t>
            </a:r>
            <a:r>
              <a:rPr lang="en-GB" dirty="0"/>
              <a:t> feature maps, a flatten layer that converts 2D feature maps to a 1D vector, fully connected layers for decision-making with </a:t>
            </a:r>
            <a:r>
              <a:rPr lang="en-GB" dirty="0" err="1"/>
              <a:t>ReLU</a:t>
            </a:r>
            <a:r>
              <a:rPr lang="en-GB" dirty="0"/>
              <a:t> activation, and an output layer with sigmoid activation for binary classification.</a:t>
            </a:r>
            <a:endParaRPr dirty="0"/>
          </a:p>
        </p:txBody>
      </p:sp>
      <p:pic>
        <p:nvPicPr>
          <p:cNvPr id="85" name="Google Shape;85;p13"/>
          <p:cNvPicPr preferRelativeResize="0">
            <a:picLocks noGrp="1"/>
          </p:cNvPicPr>
          <p:nvPr>
            <p:ph type="pic" idx="3"/>
          </p:nvPr>
        </p:nvPicPr>
        <p:blipFill rotWithShape="1">
          <a:blip r:embed="rId4">
            <a:alphaModFix/>
          </a:blip>
          <a:srcRect l="21401" r="21406"/>
          <a:stretch/>
        </p:blipFill>
        <p:spPr>
          <a:xfrm>
            <a:off x="235875" y="280025"/>
            <a:ext cx="2065500" cy="4514400"/>
          </a:xfrm>
          <a:prstGeom prst="roundRect">
            <a:avLst>
              <a:gd name="adj" fmla="val 16667"/>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49725" y="244500"/>
            <a:ext cx="5691300" cy="4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Experiments</a:t>
            </a:r>
            <a:endParaRPr/>
          </a:p>
        </p:txBody>
      </p:sp>
      <p:sp>
        <p:nvSpPr>
          <p:cNvPr id="91" name="Google Shape;91;p14"/>
          <p:cNvSpPr txBox="1">
            <a:spLocks noGrp="1"/>
          </p:cNvSpPr>
          <p:nvPr>
            <p:ph type="subTitle" idx="1"/>
          </p:nvPr>
        </p:nvSpPr>
        <p:spPr>
          <a:xfrm>
            <a:off x="349725" y="1061874"/>
            <a:ext cx="4222275" cy="766925"/>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dirty="0"/>
              <a:t>The experiments for face mask detection involved a dataset of 7553 RGB images, with 3725 images containing masks and 3828 images without masks. The evaluation metrics used included accuracy, confusion matrix, precision, recall, and F1-score. The experiments also included dataset preparation, data split, model compilation, and training.</a:t>
            </a:r>
            <a:endParaRPr dirty="0"/>
          </a:p>
        </p:txBody>
      </p:sp>
      <p:pic>
        <p:nvPicPr>
          <p:cNvPr id="92" name="Google Shape;92;p14"/>
          <p:cNvPicPr preferRelativeResize="0">
            <a:picLocks noGrp="1"/>
          </p:cNvPicPr>
          <p:nvPr>
            <p:ph type="pic" idx="2"/>
          </p:nvPr>
        </p:nvPicPr>
        <p:blipFill rotWithShape="1">
          <a:blip r:embed="rId3">
            <a:alphaModFix/>
          </a:blip>
          <a:srcRect l="13503" r="13503"/>
          <a:stretch/>
        </p:blipFill>
        <p:spPr>
          <a:xfrm>
            <a:off x="6616600" y="192000"/>
            <a:ext cx="2314200" cy="4759500"/>
          </a:xfrm>
          <a:prstGeom prst="roundRect">
            <a:avLst>
              <a:gd name="adj" fmla="val 16667"/>
            </a:avLst>
          </a:prstGeom>
        </p:spPr>
      </p:pic>
      <p:pic>
        <p:nvPicPr>
          <p:cNvPr id="93" name="Google Shape;93;p14"/>
          <p:cNvPicPr preferRelativeResize="0">
            <a:picLocks noGrp="1"/>
          </p:cNvPicPr>
          <p:nvPr>
            <p:ph type="pic" idx="3"/>
          </p:nvPr>
        </p:nvPicPr>
        <p:blipFill rotWithShape="1">
          <a:blip r:embed="rId4">
            <a:alphaModFix/>
          </a:blip>
          <a:srcRect l="19613" r="19607"/>
          <a:stretch/>
        </p:blipFill>
        <p:spPr>
          <a:xfrm>
            <a:off x="5940056" y="192000"/>
            <a:ext cx="2990744" cy="4759500"/>
          </a:xfrm>
          <a:prstGeom prst="roundRect">
            <a:avLst>
              <a:gd name="adj" fmla="val 16667"/>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a:spLocks noGrp="1"/>
          </p:cNvSpPr>
          <p:nvPr>
            <p:ph type="title"/>
          </p:nvPr>
        </p:nvSpPr>
        <p:spPr>
          <a:xfrm>
            <a:off x="565321" y="549384"/>
            <a:ext cx="1114623" cy="4368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GB" dirty="0"/>
              <a:t>Results</a:t>
            </a:r>
            <a:endParaRPr dirty="0"/>
          </a:p>
        </p:txBody>
      </p:sp>
      <p:sp>
        <p:nvSpPr>
          <p:cNvPr id="100" name="Google Shape;100;p15"/>
          <p:cNvSpPr txBox="1">
            <a:spLocks noGrp="1"/>
          </p:cNvSpPr>
          <p:nvPr>
            <p:ph type="subTitle" idx="1"/>
          </p:nvPr>
        </p:nvSpPr>
        <p:spPr>
          <a:xfrm>
            <a:off x="382772" y="1201834"/>
            <a:ext cx="8588478" cy="3366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dirty="0"/>
              <a:t>The model achieved 94% training accuracy and 96% validation accuracy. It accurately predicts whether a person is wearing a mask or not. The results demonstrate a high success rate and reliability in differentiating between masked and unmasked faces.</a:t>
            </a:r>
          </a:p>
          <a:p>
            <a:pPr marL="0" lvl="0" indent="0" algn="just" rtl="0">
              <a:spcBef>
                <a:spcPts val="0"/>
              </a:spcBef>
              <a:spcAft>
                <a:spcPts val="1200"/>
              </a:spcAft>
              <a:buNone/>
            </a:pPr>
            <a:endParaRPr dirty="0"/>
          </a:p>
        </p:txBody>
      </p:sp>
      <p:pic>
        <p:nvPicPr>
          <p:cNvPr id="10" name="Picture 9">
            <a:extLst>
              <a:ext uri="{FF2B5EF4-FFF2-40B4-BE49-F238E27FC236}">
                <a16:creationId xmlns:a16="http://schemas.microsoft.com/office/drawing/2014/main" id="{0AF128A1-2929-4CAB-8132-34B0C234C5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1991" y="2617398"/>
            <a:ext cx="3035330" cy="1976718"/>
          </a:xfrm>
          <a:prstGeom prst="rect">
            <a:avLst/>
          </a:prstGeom>
          <a:noFill/>
          <a:ln>
            <a:noFill/>
          </a:ln>
        </p:spPr>
      </p:pic>
      <p:pic>
        <p:nvPicPr>
          <p:cNvPr id="11" name="Picture 10">
            <a:extLst>
              <a:ext uri="{FF2B5EF4-FFF2-40B4-BE49-F238E27FC236}">
                <a16:creationId xmlns:a16="http://schemas.microsoft.com/office/drawing/2014/main" id="{BCBC0030-F5A5-4C84-B1E3-16191CE6498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06158" y="2617398"/>
            <a:ext cx="3035330" cy="19767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9725" y="244500"/>
            <a:ext cx="5691300" cy="4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Analysis</a:t>
            </a:r>
            <a:endParaRPr/>
          </a:p>
        </p:txBody>
      </p:sp>
      <p:sp>
        <p:nvSpPr>
          <p:cNvPr id="107" name="Google Shape;107;p16"/>
          <p:cNvSpPr txBox="1">
            <a:spLocks noGrp="1"/>
          </p:cNvSpPr>
          <p:nvPr>
            <p:ph type="subTitle" idx="1"/>
          </p:nvPr>
        </p:nvSpPr>
        <p:spPr>
          <a:xfrm>
            <a:off x="349725" y="1061875"/>
            <a:ext cx="5804100" cy="436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The high accuracy obtained in face mask detection indicates good model performance. However, it is essential to consider false positives and false negatives in face mask detection. Factors such as dataset quality and diversity play a crucial role in model performance. Further optimization possibilities include refining the model architecture, tuning hyperparameters, and applying data augmentation techniques.</a:t>
            </a:r>
            <a:endParaRPr/>
          </a:p>
        </p:txBody>
      </p:sp>
      <p:pic>
        <p:nvPicPr>
          <p:cNvPr id="108" name="Google Shape;108;p16"/>
          <p:cNvPicPr preferRelativeResize="0">
            <a:picLocks noGrp="1"/>
          </p:cNvPicPr>
          <p:nvPr>
            <p:ph type="pic" idx="2"/>
          </p:nvPr>
        </p:nvPicPr>
        <p:blipFill rotWithShape="1">
          <a:blip r:embed="rId3">
            <a:alphaModFix/>
          </a:blip>
          <a:srcRect l="13503" r="13503"/>
          <a:stretch/>
        </p:blipFill>
        <p:spPr>
          <a:xfrm>
            <a:off x="6616600" y="192000"/>
            <a:ext cx="2314200" cy="4759500"/>
          </a:xfrm>
          <a:prstGeom prst="roundRect">
            <a:avLst>
              <a:gd name="adj" fmla="val 16667"/>
            </a:avLst>
          </a:prstGeom>
        </p:spPr>
      </p:pic>
      <p:pic>
        <p:nvPicPr>
          <p:cNvPr id="109" name="Google Shape;109;p16"/>
          <p:cNvPicPr preferRelativeResize="0">
            <a:picLocks noGrp="1"/>
          </p:cNvPicPr>
          <p:nvPr>
            <p:ph type="pic" idx="3"/>
          </p:nvPr>
        </p:nvPicPr>
        <p:blipFill rotWithShape="1">
          <a:blip r:embed="rId4">
            <a:alphaModFix/>
          </a:blip>
          <a:srcRect l="19613" r="19607"/>
          <a:stretch/>
        </p:blipFill>
        <p:spPr>
          <a:xfrm>
            <a:off x="6616600" y="192000"/>
            <a:ext cx="2314200" cy="4759500"/>
          </a:xfrm>
          <a:prstGeom prst="roundRect">
            <a:avLst>
              <a:gd name="adj" fmla="val 16667"/>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7"/>
          <p:cNvPicPr preferRelativeResize="0">
            <a:picLocks noGrp="1"/>
          </p:cNvPicPr>
          <p:nvPr>
            <p:ph type="pic" idx="2"/>
          </p:nvPr>
        </p:nvPicPr>
        <p:blipFill rotWithShape="1">
          <a:blip r:embed="rId3">
            <a:alphaModFix/>
          </a:blip>
          <a:srcRect l="15659" r="15659"/>
          <a:stretch/>
        </p:blipFill>
        <p:spPr>
          <a:xfrm>
            <a:off x="235875" y="280025"/>
            <a:ext cx="2065500" cy="4514400"/>
          </a:xfrm>
          <a:prstGeom prst="roundRect">
            <a:avLst>
              <a:gd name="adj" fmla="val 16667"/>
            </a:avLst>
          </a:prstGeom>
        </p:spPr>
      </p:pic>
      <p:sp>
        <p:nvSpPr>
          <p:cNvPr id="115" name="Google Shape;115;p17"/>
          <p:cNvSpPr txBox="1">
            <a:spLocks noGrp="1"/>
          </p:cNvSpPr>
          <p:nvPr>
            <p:ph type="title"/>
          </p:nvPr>
        </p:nvSpPr>
        <p:spPr>
          <a:xfrm>
            <a:off x="2833600" y="280025"/>
            <a:ext cx="6032100" cy="4368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GB"/>
              <a:t>Conclusion</a:t>
            </a:r>
            <a:endParaRPr/>
          </a:p>
        </p:txBody>
      </p:sp>
      <p:sp>
        <p:nvSpPr>
          <p:cNvPr id="116" name="Google Shape;116;p17"/>
          <p:cNvSpPr txBox="1">
            <a:spLocks noGrp="1"/>
          </p:cNvSpPr>
          <p:nvPr>
            <p:ph type="subTitle" idx="1"/>
          </p:nvPr>
        </p:nvSpPr>
        <p:spPr>
          <a:xfrm>
            <a:off x="2885750" y="1201834"/>
            <a:ext cx="6085500" cy="3366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a:t>The CNN model for face mask detection showed promising results, with a high success rate and accuracy in identifying masked and unmasked faces. Further analysis using precision, recall, and F1-score is recommended to gain deeper insights into the model's performance. Face mask detection using CNNs has the potential to significantly contribute to public health and safety during the COVID-19 pandemic.</a:t>
            </a:r>
            <a:endParaRPr/>
          </a:p>
        </p:txBody>
      </p:sp>
      <p:pic>
        <p:nvPicPr>
          <p:cNvPr id="117" name="Google Shape;117;p17"/>
          <p:cNvPicPr preferRelativeResize="0">
            <a:picLocks noGrp="1"/>
          </p:cNvPicPr>
          <p:nvPr>
            <p:ph type="pic" idx="3"/>
          </p:nvPr>
        </p:nvPicPr>
        <p:blipFill rotWithShape="1">
          <a:blip r:embed="rId4">
            <a:alphaModFix/>
          </a:blip>
          <a:srcRect l="21401" r="21406"/>
          <a:stretch/>
        </p:blipFill>
        <p:spPr>
          <a:xfrm>
            <a:off x="235875" y="280025"/>
            <a:ext cx="2065500" cy="4514400"/>
          </a:xfrm>
          <a:prstGeom prst="roundRect">
            <a:avLst>
              <a:gd name="adj" fmla="val 16667"/>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2457900" y="472222"/>
            <a:ext cx="4228200" cy="43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Contribution</a:t>
            </a:r>
            <a:endParaRPr/>
          </a:p>
        </p:txBody>
      </p:sp>
      <p:sp>
        <p:nvSpPr>
          <p:cNvPr id="131" name="Google Shape;131;p19"/>
          <p:cNvSpPr txBox="1">
            <a:spLocks noGrp="1"/>
          </p:cNvSpPr>
          <p:nvPr>
            <p:ph type="subTitle" idx="1"/>
          </p:nvPr>
        </p:nvSpPr>
        <p:spPr>
          <a:xfrm>
            <a:off x="2817600" y="1394022"/>
            <a:ext cx="3508800" cy="2637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GB"/>
              <a:t>All group members contributed equally to the project</a:t>
            </a:r>
            <a:endParaRPr/>
          </a:p>
        </p:txBody>
      </p:sp>
      <p:pic>
        <p:nvPicPr>
          <p:cNvPr id="132" name="Google Shape;132;p19"/>
          <p:cNvPicPr preferRelativeResize="0">
            <a:picLocks noGrp="1"/>
          </p:cNvPicPr>
          <p:nvPr>
            <p:ph type="pic" idx="2"/>
          </p:nvPr>
        </p:nvPicPr>
        <p:blipFill rotWithShape="1">
          <a:blip r:embed="rId3">
            <a:alphaModFix/>
          </a:blip>
          <a:srcRect t="33909" b="33909"/>
          <a:stretch/>
        </p:blipFill>
        <p:spPr>
          <a:xfrm>
            <a:off x="1834025" y="2094775"/>
            <a:ext cx="5649900" cy="2729400"/>
          </a:xfrm>
          <a:prstGeom prst="roundRect">
            <a:avLst>
              <a:gd name="adj" fmla="val 16667"/>
            </a:avLst>
          </a:prstGeom>
        </p:spPr>
      </p:pic>
      <p:pic>
        <p:nvPicPr>
          <p:cNvPr id="133" name="Google Shape;133;p19"/>
          <p:cNvPicPr preferRelativeResize="0">
            <a:picLocks noGrp="1"/>
          </p:cNvPicPr>
          <p:nvPr>
            <p:ph type="pic" idx="3"/>
          </p:nvPr>
        </p:nvPicPr>
        <p:blipFill rotWithShape="1">
          <a:blip r:embed="rId4">
            <a:alphaModFix/>
          </a:blip>
          <a:srcRect t="30678" b="30674"/>
          <a:stretch/>
        </p:blipFill>
        <p:spPr>
          <a:xfrm>
            <a:off x="1834025" y="2094775"/>
            <a:ext cx="5649900" cy="2729400"/>
          </a:xfrm>
          <a:prstGeom prst="roundRect">
            <a:avLst>
              <a:gd name="adj" fmla="val 16667"/>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121700" y="553700"/>
            <a:ext cx="4111500"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Conclusion</a:t>
            </a:r>
            <a:endParaRPr/>
          </a:p>
        </p:txBody>
      </p:sp>
      <p:sp>
        <p:nvSpPr>
          <p:cNvPr id="139" name="Google Shape;139;p20"/>
          <p:cNvSpPr txBox="1">
            <a:spLocks noGrp="1"/>
          </p:cNvSpPr>
          <p:nvPr>
            <p:ph type="subTitle" idx="1"/>
          </p:nvPr>
        </p:nvSpPr>
        <p:spPr>
          <a:xfrm>
            <a:off x="116025" y="1417275"/>
            <a:ext cx="4111500" cy="3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The CNN model for face mask detection achieved high accuracy in identifying masked and unmasked faces</a:t>
            </a:r>
            <a:endParaRPr/>
          </a:p>
          <a:p>
            <a:pPr marL="0" lvl="0" indent="0" algn="l" rtl="0">
              <a:spcBef>
                <a:spcPts val="1200"/>
              </a:spcBef>
              <a:spcAft>
                <a:spcPts val="0"/>
              </a:spcAft>
              <a:buNone/>
            </a:pPr>
            <a:r>
              <a:rPr lang="en-GB"/>
              <a:t>- Further analysis using precision, recall, and F1-score is recommended to gain deeper insights into the model's performance</a:t>
            </a:r>
            <a:endParaRPr/>
          </a:p>
          <a:p>
            <a:pPr marL="0" lvl="0" indent="0" algn="l" rtl="0">
              <a:spcBef>
                <a:spcPts val="1200"/>
              </a:spcBef>
              <a:spcAft>
                <a:spcPts val="1200"/>
              </a:spcAft>
              <a:buNone/>
            </a:pPr>
            <a:r>
              <a:rPr lang="en-GB"/>
              <a:t>- Face mask detection using CNNs significantly contributes to public health and safety during the COVID-19 pandemic</a:t>
            </a:r>
            <a:endParaRPr/>
          </a:p>
        </p:txBody>
      </p:sp>
      <p:pic>
        <p:nvPicPr>
          <p:cNvPr id="140" name="Google Shape;140;p20"/>
          <p:cNvPicPr preferRelativeResize="0">
            <a:picLocks noGrp="1"/>
          </p:cNvPicPr>
          <p:nvPr>
            <p:ph type="pic" idx="2"/>
          </p:nvPr>
        </p:nvPicPr>
        <p:blipFill rotWithShape="1">
          <a:blip r:embed="rId3">
            <a:alphaModFix/>
          </a:blip>
          <a:srcRect t="16292" b="16299"/>
          <a:stretch/>
        </p:blipFill>
        <p:spPr>
          <a:xfrm>
            <a:off x="4888350" y="554150"/>
            <a:ext cx="4052400" cy="4100700"/>
          </a:xfrm>
          <a:prstGeom prst="ellipse">
            <a:avLst/>
          </a:prstGeom>
        </p:spPr>
      </p:pic>
      <p:pic>
        <p:nvPicPr>
          <p:cNvPr id="141" name="Google Shape;141;p20"/>
          <p:cNvPicPr preferRelativeResize="0">
            <a:picLocks noGrp="1"/>
          </p:cNvPicPr>
          <p:nvPr>
            <p:ph type="pic" idx="3"/>
          </p:nvPr>
        </p:nvPicPr>
        <p:blipFill rotWithShape="1">
          <a:blip r:embed="rId4">
            <a:alphaModFix/>
          </a:blip>
          <a:srcRect t="9519" b="9528"/>
          <a:stretch/>
        </p:blipFill>
        <p:spPr>
          <a:xfrm>
            <a:off x="4888350" y="554150"/>
            <a:ext cx="4052400" cy="4100700"/>
          </a:xfrm>
          <a:prstGeom prst="ellipse">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545</Words>
  <Application>Microsoft Office PowerPoint</Application>
  <PresentationFormat>On-screen Show (16:9)</PresentationFormat>
  <Paragraphs>31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Open Sans Medium</vt:lpstr>
      <vt:lpstr>Open Sans</vt:lpstr>
      <vt:lpstr>Simple Light</vt:lpstr>
      <vt:lpstr>Face Mask Detection Using Convolutional Neural Networks (CNN)</vt:lpstr>
      <vt:lpstr>Approach</vt:lpstr>
      <vt:lpstr>Model Architecture</vt:lpstr>
      <vt:lpstr>Experiments</vt:lpstr>
      <vt:lpstr>Results</vt:lpstr>
      <vt:lpstr>Analysis</vt:lpstr>
      <vt:lpstr>Conclusion</vt:lpstr>
      <vt:lpstr>Contribution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Networks (CNN)</dc:title>
  <cp:lastModifiedBy>Istiaq Ahmed</cp:lastModifiedBy>
  <cp:revision>7</cp:revision>
  <dcterms:modified xsi:type="dcterms:W3CDTF">2023-06-15T10:18:27Z</dcterms:modified>
</cp:coreProperties>
</file>