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42" r:id="rId5"/>
    <p:sldId id="359" r:id="rId6"/>
    <p:sldId id="373" r:id="rId7"/>
    <p:sldId id="374" r:id="rId8"/>
    <p:sldId id="375" r:id="rId9"/>
    <p:sldId id="382" r:id="rId10"/>
    <p:sldId id="383" r:id="rId11"/>
    <p:sldId id="384" r:id="rId12"/>
    <p:sldId id="385" r:id="rId13"/>
    <p:sldId id="386" r:id="rId14"/>
    <p:sldId id="387" r:id="rId15"/>
    <p:sldId id="3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A2552-2159-4F03-A419-8F0654844260}" v="2807" dt="2025-08-20T05:55:13.153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>
        <p:scale>
          <a:sx n="100" d="100"/>
          <a:sy n="100" d="100"/>
        </p:scale>
        <p:origin x="58" y="-4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>
                <a:cs typeface="Biome"/>
              </a:rPr>
              <a:t>Group - 9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D24E-2BB7-AF3E-6A59-AAE3BB37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iome"/>
              </a:rPr>
              <a:t>Result &amp; Finding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F9CB-DA29-A233-CE6C-1D0084E6C31E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cs typeface="Biome"/>
              </a:rPr>
              <a:t>K-Means:</a:t>
            </a:r>
          </a:p>
          <a:p>
            <a:pPr marL="285750" indent="-285750">
              <a:buChar char="•"/>
            </a:pPr>
            <a:r>
              <a:rPr lang="en-US" dirty="0">
                <a:cs typeface="Biome"/>
              </a:rPr>
              <a:t>Silhouette Score: </a:t>
            </a:r>
            <a:r>
              <a:rPr lang="en-US" dirty="0">
                <a:ea typeface="+mn-lt"/>
                <a:cs typeface="+mn-lt"/>
              </a:rPr>
              <a:t>0.1266461055557681</a:t>
            </a:r>
          </a:p>
          <a:p>
            <a:pPr marL="285750" indent="-285750">
              <a:buChar char="•"/>
            </a:pPr>
            <a:r>
              <a:rPr lang="en-US" dirty="0">
                <a:cs typeface="Biome"/>
              </a:rPr>
              <a:t>Not a good Score</a:t>
            </a:r>
          </a:p>
          <a:p>
            <a:pPr marL="285750" indent="-285750">
              <a:buChar char="•"/>
            </a:pPr>
            <a:r>
              <a:rPr lang="en-US" dirty="0">
                <a:cs typeface="Biome"/>
              </a:rPr>
              <a:t>K clusters are predefined</a:t>
            </a:r>
          </a:p>
          <a:p>
            <a:pPr marL="285750" indent="-285750">
              <a:buChar char="•"/>
            </a:pPr>
            <a:r>
              <a:rPr lang="en-US" dirty="0">
                <a:cs typeface="Biome"/>
              </a:rPr>
              <a:t>Not suitable for Dynamic Datasets</a:t>
            </a:r>
          </a:p>
          <a:p>
            <a:pPr marL="285750" indent="-285750">
              <a:buChar char="•"/>
            </a:pPr>
            <a:r>
              <a:rPr lang="en-US" dirty="0">
                <a:cs typeface="Biome"/>
              </a:rPr>
              <a:t>Elbow Method Needed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801DF-18FF-C197-10A1-C8DFE8ACEC87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cs typeface="Biome"/>
              </a:rPr>
              <a:t>DBSCAN:</a:t>
            </a:r>
          </a:p>
          <a:p>
            <a:pPr marL="285750" indent="-285750">
              <a:buChar char="•"/>
            </a:pPr>
            <a:r>
              <a:rPr lang="en-US" dirty="0">
                <a:cs typeface="Biome"/>
              </a:rPr>
              <a:t>Silhouette Score: </a:t>
            </a:r>
            <a:r>
              <a:rPr lang="en-US" dirty="0">
                <a:ea typeface="+mn-lt"/>
                <a:cs typeface="+mn-lt"/>
              </a:rPr>
              <a:t>0.5151</a:t>
            </a:r>
          </a:p>
          <a:p>
            <a:pPr marL="285750" indent="-285750">
              <a:buChar char="•"/>
            </a:pPr>
            <a:r>
              <a:rPr lang="en-US" dirty="0">
                <a:cs typeface="Biome"/>
              </a:rPr>
              <a:t>A good score</a:t>
            </a:r>
          </a:p>
          <a:p>
            <a:pPr marL="285750" indent="-285750">
              <a:buChar char="•"/>
            </a:pPr>
            <a:r>
              <a:rPr lang="en-US" dirty="0">
                <a:cs typeface="Biome"/>
              </a:rPr>
              <a:t>eps and </a:t>
            </a:r>
            <a:r>
              <a:rPr lang="en-US" dirty="0" err="1">
                <a:cs typeface="Biome"/>
              </a:rPr>
              <a:t>n_samples</a:t>
            </a:r>
            <a:r>
              <a:rPr lang="en-US" dirty="0">
                <a:cs typeface="Biome"/>
              </a:rPr>
              <a:t> can be default</a:t>
            </a:r>
          </a:p>
          <a:p>
            <a:pPr marL="285750" indent="-285750">
              <a:buChar char="•"/>
            </a:pPr>
            <a:r>
              <a:rPr lang="en-US" dirty="0">
                <a:cs typeface="Biome"/>
              </a:rPr>
              <a:t>Suitable for Dynamic Datasets</a:t>
            </a:r>
          </a:p>
          <a:p>
            <a:pPr marL="285750" indent="-285750">
              <a:buChar char="•"/>
            </a:pPr>
            <a:r>
              <a:rPr lang="en-US" dirty="0">
                <a:cs typeface="Biome"/>
              </a:rPr>
              <a:t>Eps can be calculated by Nearest Neighbour 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0DD6C-23CA-1589-4FFA-0B95A514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0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02A9-1E03-7AD8-6814-2FAA6268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iome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96C27-74D7-FE1B-3D6A-3913F49224E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8480682" cy="31955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 panose="020B0604020202020204" pitchFamily="34" charset="0"/>
              <a:buChar char="ü"/>
            </a:pPr>
            <a:r>
              <a:rPr lang="en-US">
                <a:cs typeface="Biome"/>
              </a:rPr>
              <a:t>Unsupervised Learning without Label greatly suited for Clustering.</a:t>
            </a:r>
            <a:endParaRPr lang="en-US"/>
          </a:p>
          <a:p>
            <a:pPr marL="285750" indent="-285750">
              <a:buFont typeface="Wingdings" panose="020B0604020202020204" pitchFamily="34" charset="0"/>
              <a:buChar char="ü"/>
            </a:pPr>
            <a:r>
              <a:rPr lang="en-US">
                <a:cs typeface="Biome"/>
              </a:rPr>
              <a:t>NLP </a:t>
            </a:r>
            <a:r>
              <a:rPr lang="en-US" dirty="0">
                <a:cs typeface="Biome"/>
              </a:rPr>
              <a:t>techniques like TF-IDF or Word2Vec needed for Vector Representation.</a:t>
            </a:r>
            <a:endParaRPr lang="en-US"/>
          </a:p>
          <a:p>
            <a:pPr marL="285750" indent="-285750">
              <a:buFont typeface="Wingdings" panose="020B0604020202020204" pitchFamily="34" charset="0"/>
              <a:buChar char="ü"/>
            </a:pPr>
            <a:r>
              <a:rPr lang="en-US">
                <a:cs typeface="Biome"/>
              </a:rPr>
              <a:t>Static Dataset K-Means easier to Implement.</a:t>
            </a:r>
            <a:endParaRPr lang="en-US" dirty="0">
              <a:cs typeface="Biome"/>
            </a:endParaRPr>
          </a:p>
          <a:p>
            <a:pPr marL="285750" indent="-285750">
              <a:buFont typeface="Wingdings" panose="020B0604020202020204" pitchFamily="34" charset="0"/>
              <a:buChar char="ü"/>
            </a:pPr>
            <a:r>
              <a:rPr lang="en-US">
                <a:cs typeface="Biome"/>
              </a:rPr>
              <a:t>Dynamic Dataset DBSCAN or HDBSCAN better.</a:t>
            </a:r>
            <a:endParaRPr lang="en-US" dirty="0">
              <a:cs typeface="Biome"/>
            </a:endParaRPr>
          </a:p>
          <a:p>
            <a:pPr marL="285750" indent="-285750">
              <a:buFont typeface="Wingdings" panose="020B0604020202020204" pitchFamily="34" charset="0"/>
              <a:buChar char="ü"/>
            </a:pPr>
            <a:r>
              <a:rPr lang="en-US">
                <a:cs typeface="Biome"/>
              </a:rPr>
              <a:t>Find the max Silhouette Score. </a:t>
            </a:r>
          </a:p>
          <a:p>
            <a:pPr marL="285750" indent="-285750">
              <a:buFont typeface="Wingdings" panose="020B0604020202020204" pitchFamily="34" charset="0"/>
              <a:buChar char="ü"/>
            </a:pPr>
            <a:r>
              <a:rPr lang="en-US" dirty="0">
                <a:cs typeface="Biome"/>
              </a:rPr>
              <a:t>Tune the user defined values for both </a:t>
            </a:r>
            <a:r>
              <a:rPr lang="en-US">
                <a:cs typeface="Biome"/>
              </a:rPr>
              <a:t>Algorithms</a:t>
            </a:r>
            <a:endParaRPr lang="en-US" dirty="0">
              <a:cs typeface="Biome"/>
            </a:endParaRPr>
          </a:p>
          <a:p>
            <a:pPr marL="285750" indent="-285750">
              <a:buFont typeface="Wingdings" panose="020B0604020202020204" pitchFamily="34" charset="0"/>
              <a:buChar char="ü"/>
            </a:pPr>
            <a:r>
              <a:rPr lang="en-US" dirty="0">
                <a:cs typeface="Biome"/>
              </a:rPr>
              <a:t>Classical ML or Decision Tree could be verified.</a:t>
            </a:r>
          </a:p>
        </p:txBody>
      </p:sp>
    </p:spTree>
    <p:extLst>
      <p:ext uri="{BB962C8B-B14F-4D97-AF65-F5344CB8AC3E}">
        <p14:creationId xmlns:p14="http://schemas.microsoft.com/office/powerpoint/2010/main" val="391175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777" y="1821303"/>
            <a:ext cx="4409514" cy="2203704"/>
          </a:xfrm>
        </p:spPr>
        <p:txBody>
          <a:bodyPr/>
          <a:lstStyle/>
          <a:p>
            <a:r>
              <a:rPr lang="en-US" sz="4800" dirty="0">
                <a:cs typeface="Biome"/>
              </a:rPr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>
                <a:cs typeface="Biome"/>
              </a:rPr>
              <a:t>Presenting</a:t>
            </a:r>
            <a:endParaRPr lang="en-US" dirty="0" err="1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652321"/>
          </a:xfrm>
        </p:spPr>
        <p:txBody>
          <a:bodyPr anchor="t"/>
          <a:lstStyle/>
          <a:p>
            <a:r>
              <a:rPr lang="en-US" sz="2000" b="1" i="1" dirty="0" err="1">
                <a:cs typeface="Biome"/>
              </a:rPr>
              <a:t>Istiaque</a:t>
            </a:r>
            <a:r>
              <a:rPr lang="en-US" sz="2000" b="1" i="1" dirty="0">
                <a:cs typeface="Biome"/>
              </a:rPr>
              <a:t> Ahemed</a:t>
            </a:r>
            <a:endParaRPr lang="en-US" sz="2000" b="1" i="1" dirty="0"/>
          </a:p>
          <a:p>
            <a:endParaRPr lang="en-US" dirty="0">
              <a:ea typeface="+mn-lt"/>
              <a:cs typeface="Biome"/>
            </a:endParaRPr>
          </a:p>
          <a:p>
            <a:r>
              <a:rPr lang="en-US" sz="2000" b="1" i="1" dirty="0">
                <a:ea typeface="+mn-lt"/>
                <a:cs typeface="Biome"/>
              </a:rPr>
              <a:t>S. Anan Ridwan </a:t>
            </a:r>
            <a:r>
              <a:rPr lang="en-US" sz="2000" b="1" i="1" err="1">
                <a:ea typeface="+mn-lt"/>
                <a:cs typeface="Biome"/>
              </a:rPr>
              <a:t>Shanto</a:t>
            </a:r>
            <a:endParaRPr lang="en-US" sz="2000" b="1" i="1" err="1">
              <a:cs typeface="Biome"/>
            </a:endParaRPr>
          </a:p>
          <a:p>
            <a:endParaRPr lang="en-US" dirty="0">
              <a:cs typeface="Biome"/>
            </a:endParaRPr>
          </a:p>
          <a:p>
            <a:r>
              <a:rPr lang="en-US" sz="2000" b="1" i="1" err="1">
                <a:cs typeface="Biome"/>
              </a:rPr>
              <a:t>Dipwanita</a:t>
            </a:r>
            <a:r>
              <a:rPr lang="en-US" sz="2000" b="1" i="1" dirty="0">
                <a:cs typeface="Biome"/>
              </a:rPr>
              <a:t> Mallick</a:t>
            </a:r>
            <a:endParaRPr lang="en-US" sz="2000" b="1" i="1" dirty="0"/>
          </a:p>
          <a:p>
            <a:endParaRPr lang="en-US" dirty="0">
              <a:cs typeface="Biome"/>
            </a:endParaRPr>
          </a:p>
          <a:p>
            <a:r>
              <a:rPr lang="en-US" sz="2000" b="1" i="1" err="1">
                <a:cs typeface="Biome"/>
              </a:rPr>
              <a:t>Aktia</a:t>
            </a:r>
            <a:r>
              <a:rPr lang="en-US" sz="2000" b="1" i="1" dirty="0">
                <a:cs typeface="Biome"/>
              </a:rPr>
              <a:t> Sadia Anika</a:t>
            </a:r>
            <a:endParaRPr lang="en-US" sz="2000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28" y="1928066"/>
            <a:ext cx="11548261" cy="787117"/>
          </a:xfrm>
        </p:spPr>
        <p:txBody>
          <a:bodyPr/>
          <a:lstStyle/>
          <a:p>
            <a:r>
              <a:rPr lang="en-US" dirty="0">
                <a:cs typeface="Biome"/>
              </a:rPr>
              <a:t>Social Media Trend Detection</a:t>
            </a:r>
            <a:br>
              <a:rPr lang="en-US" dirty="0">
                <a:cs typeface="Biome"/>
              </a:rPr>
            </a:br>
            <a:r>
              <a:rPr lang="en-US" dirty="0">
                <a:cs typeface="Biome"/>
              </a:rPr>
              <a:t>Using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327" y="2866778"/>
            <a:ext cx="11397547" cy="11315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 Light"/>
              </a:rPr>
              <a:t>Dynamic </a:t>
            </a:r>
            <a:r>
              <a:rPr lang="en-US" err="1">
                <a:cs typeface="Biome Light"/>
              </a:rPr>
              <a:t>ClusTeRing</a:t>
            </a:r>
            <a:endParaRPr lang="en-US">
              <a:cs typeface="Biome Light"/>
            </a:endParaRPr>
          </a:p>
          <a:p>
            <a:r>
              <a:rPr lang="en-US" dirty="0">
                <a:cs typeface="Biome Light"/>
              </a:rPr>
              <a:t>Machine Learning</a:t>
            </a:r>
            <a:endParaRPr lang="en-US" dirty="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err="1">
                <a:cs typeface="Biome"/>
              </a:rPr>
              <a:t>INTroDuction</a:t>
            </a:r>
            <a:br>
              <a:rPr lang="en-US" sz="2000" dirty="0">
                <a:cs typeface="Biome"/>
              </a:rPr>
            </a:br>
            <a:endParaRPr lang="en-US" sz="2000">
              <a:cs typeface="Biome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7347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 panose="020B0604020202020204" pitchFamily="34" charset="0"/>
              <a:buChar char="q"/>
            </a:pPr>
            <a:r>
              <a:rPr lang="en-US" dirty="0">
                <a:cs typeface="Biome Light"/>
              </a:rPr>
              <a:t>Social Media Dynamic Dataset</a:t>
            </a:r>
          </a:p>
          <a:p>
            <a:pPr marL="285750" indent="-285750">
              <a:buFont typeface="Wingdings" panose="020B0604020202020204" pitchFamily="34" charset="0"/>
              <a:buChar char="q"/>
            </a:pPr>
            <a:r>
              <a:rPr lang="en-US" dirty="0">
                <a:cs typeface="Biome Light"/>
              </a:rPr>
              <a:t>Unsupervised Machine Learning</a:t>
            </a:r>
          </a:p>
          <a:p>
            <a:pPr marL="285750" indent="-285750">
              <a:buFont typeface="Wingdings" panose="020B0604020202020204" pitchFamily="34" charset="0"/>
              <a:buChar char="q"/>
            </a:pPr>
            <a:r>
              <a:rPr lang="en-US" dirty="0">
                <a:cs typeface="Biome Light"/>
              </a:rPr>
              <a:t>Dynamic Data Collection</a:t>
            </a:r>
          </a:p>
          <a:p>
            <a:pPr marL="285750" indent="-285750">
              <a:buFont typeface="Wingdings" panose="020B0604020202020204" pitchFamily="34" charset="0"/>
              <a:buChar char="q"/>
            </a:pPr>
            <a:r>
              <a:rPr lang="en-US" dirty="0">
                <a:cs typeface="Biome Light"/>
              </a:rPr>
              <a:t>Data Processing</a:t>
            </a:r>
          </a:p>
          <a:p>
            <a:pPr marL="285750" indent="-285750">
              <a:buFont typeface="Wingdings" panose="020B0604020202020204" pitchFamily="34" charset="0"/>
              <a:buChar char="q"/>
            </a:pPr>
            <a:r>
              <a:rPr lang="en-US" dirty="0">
                <a:cs typeface="Biome Light"/>
              </a:rPr>
              <a:t>Dynamic Clustering</a:t>
            </a:r>
          </a:p>
          <a:p>
            <a:pPr marL="285750" indent="-285750">
              <a:buFont typeface="Wingdings" panose="020B0604020202020204" pitchFamily="34" charset="0"/>
              <a:buChar char="q"/>
            </a:pPr>
            <a:r>
              <a:rPr lang="en-US" dirty="0">
                <a:cs typeface="Biome Light"/>
              </a:rPr>
              <a:t>Trend Detection</a:t>
            </a:r>
          </a:p>
          <a:p>
            <a:pPr marL="285750" indent="-285750">
              <a:buFont typeface="Wingdings" panose="020B0604020202020204" pitchFamily="34" charset="0"/>
              <a:buChar char="q"/>
            </a:pPr>
            <a:r>
              <a:rPr lang="en-US" dirty="0">
                <a:cs typeface="Biome Light"/>
              </a:rPr>
              <a:t>Comparison</a:t>
            </a:r>
          </a:p>
          <a:p>
            <a:pPr marL="285750" indent="-285750">
              <a:buFont typeface="Wingdings" panose="020B0604020202020204" pitchFamily="34" charset="0"/>
              <a:buChar char="q"/>
            </a:pPr>
            <a:endParaRPr lang="en-US" dirty="0">
              <a:cs typeface="Biome Light"/>
            </a:endParaRPr>
          </a:p>
          <a:p>
            <a:pPr marL="285750" indent="-285750">
              <a:buFont typeface="Wingdings" panose="020B0604020202020204" pitchFamily="34" charset="0"/>
              <a:buChar char="q"/>
            </a:pPr>
            <a:endParaRPr lang="en-US" dirty="0">
              <a:cs typeface="Biome Light"/>
            </a:endParaRP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31" b="31"/>
          <a:stretch/>
        </p:blipFill>
        <p:spPr>
          <a:xfrm>
            <a:off x="6869113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226175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>
                <a:cs typeface="Biome"/>
              </a:rPr>
              <a:t>Data Collection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41194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Biome"/>
              </a:rPr>
              <a:t>Tweepy</a:t>
            </a:r>
            <a:r>
              <a:rPr lang="en-US" dirty="0">
                <a:cs typeface="Biome"/>
              </a:rPr>
              <a:t> API for twitter post collection</a:t>
            </a:r>
            <a:endParaRPr lang="en-US" dirty="0"/>
          </a:p>
          <a:p>
            <a:r>
              <a:rPr lang="en-US" dirty="0">
                <a:cs typeface="Biome"/>
              </a:rPr>
              <a:t>Facebook Graph API</a:t>
            </a:r>
          </a:p>
          <a:p>
            <a:r>
              <a:rPr lang="en-US" dirty="0">
                <a:cs typeface="Biome"/>
              </a:rPr>
              <a:t>Beautiful Soup and Requests for web scrapping</a:t>
            </a:r>
            <a:endParaRPr lang="en-US" dirty="0"/>
          </a:p>
          <a:p>
            <a:r>
              <a:rPr lang="en-US" err="1">
                <a:cs typeface="Biome"/>
              </a:rPr>
              <a:t>Praw</a:t>
            </a:r>
            <a:r>
              <a:rPr lang="en-US" dirty="0">
                <a:cs typeface="Biome"/>
              </a:rPr>
              <a:t> For Reddit</a:t>
            </a:r>
          </a:p>
          <a:p>
            <a:r>
              <a:rPr lang="en-US" dirty="0">
                <a:cs typeface="Biome"/>
              </a:rPr>
              <a:t>Pandas convert to stable </a:t>
            </a:r>
            <a:r>
              <a:rPr lang="en-US" dirty="0" err="1">
                <a:cs typeface="Biome"/>
              </a:rPr>
              <a:t>dataframes</a:t>
            </a:r>
            <a:endParaRPr lang="en-US" dirty="0">
              <a:cs typeface="Biome"/>
            </a:endParaRPr>
          </a:p>
          <a:p>
            <a:r>
              <a:rPr lang="en-US" dirty="0">
                <a:cs typeface="Biome"/>
              </a:rPr>
              <a:t>Kaggle Dataset </a:t>
            </a:r>
            <a:r>
              <a:rPr lang="en-US" dirty="0" err="1">
                <a:cs typeface="Biome"/>
              </a:rPr>
              <a:t>TwitterSentiment</a:t>
            </a:r>
            <a:r>
              <a:rPr lang="en-US" dirty="0">
                <a:cs typeface="Biome"/>
              </a:rPr>
              <a:t>(1.6 Million Posts, 10,000 Trained)</a:t>
            </a:r>
            <a:endParaRPr lang="en-US" dirty="0"/>
          </a:p>
          <a:p>
            <a:r>
              <a:rPr lang="en-US" dirty="0">
                <a:cs typeface="Biome"/>
              </a:rPr>
              <a:t>Kaggle </a:t>
            </a:r>
            <a:r>
              <a:rPr lang="en-US" dirty="0" err="1">
                <a:cs typeface="Biome"/>
              </a:rPr>
              <a:t>Visual_Trend</a:t>
            </a:r>
            <a:r>
              <a:rPr lang="en-US" dirty="0">
                <a:cs typeface="Biome"/>
              </a:rPr>
              <a:t>(60000 Posts)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7B8E-0F10-EEBE-42B9-2DBB044F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iome"/>
              </a:rPr>
              <a:t>Data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BEFC-E9CA-E04F-2606-63715250049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3046799"/>
            <a:ext cx="7420819" cy="316178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Biome"/>
              </a:rPr>
              <a:t>Remove Special Characters &amp; Garbage values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Biome"/>
              </a:rPr>
              <a:t>Remove Duplicate Values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Biome"/>
              </a:rPr>
              <a:t>Remove Null Values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Biome"/>
              </a:rPr>
              <a:t>Remove of </a:t>
            </a:r>
            <a:r>
              <a:rPr lang="en-US" dirty="0" err="1">
                <a:cs typeface="Biome"/>
              </a:rPr>
              <a:t>Stopwords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Biome"/>
              </a:rPr>
              <a:t>Stemming by </a:t>
            </a:r>
            <a:r>
              <a:rPr lang="en-US" dirty="0" err="1">
                <a:cs typeface="Biome"/>
              </a:rPr>
              <a:t>PorterStemmer</a:t>
            </a:r>
            <a:endParaRPr lang="en-US">
              <a:cs typeface="Biome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Biome"/>
              </a:rPr>
              <a:t>Data Encoding: Textual Data -&gt; Numerical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61823-C6E5-181B-999F-F15F846D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7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F3B4-C591-5910-5E9C-810CEDF9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8" y="1551789"/>
            <a:ext cx="4960830" cy="560942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6000"/>
                  </a:schemeClr>
                </a:solidFill>
                <a:cs typeface="Biome"/>
              </a:rPr>
              <a:t>Term </a:t>
            </a:r>
            <a:r>
              <a:rPr lang="en-US" dirty="0" err="1">
                <a:solidFill>
                  <a:schemeClr val="accent3">
                    <a:lumMod val="76000"/>
                  </a:schemeClr>
                </a:solidFill>
                <a:cs typeface="Biome"/>
              </a:rPr>
              <a:t>FrequEncy</a:t>
            </a:r>
            <a:r>
              <a:rPr lang="en-US" dirty="0">
                <a:solidFill>
                  <a:schemeClr val="accent3">
                    <a:lumMod val="76000"/>
                  </a:schemeClr>
                </a:solidFill>
                <a:cs typeface="Biome"/>
              </a:rPr>
              <a:t>-Inverse Document </a:t>
            </a:r>
            <a:r>
              <a:rPr lang="en-US" dirty="0" err="1">
                <a:solidFill>
                  <a:schemeClr val="accent3">
                    <a:lumMod val="76000"/>
                  </a:schemeClr>
                </a:solidFill>
                <a:cs typeface="Biome"/>
              </a:rPr>
              <a:t>FRequency</a:t>
            </a:r>
            <a:r>
              <a:rPr lang="en-US" dirty="0">
                <a:solidFill>
                  <a:schemeClr val="accent3">
                    <a:lumMod val="76000"/>
                  </a:schemeClr>
                </a:solidFill>
                <a:cs typeface="Biome"/>
              </a:rPr>
              <a:t> Vectorizer</a:t>
            </a:r>
            <a:endParaRPr lang="en-US" dirty="0">
              <a:solidFill>
                <a:schemeClr val="accent3">
                  <a:lumMod val="76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2485A-9AB6-DEE2-A67D-F402F103B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126" y="2238642"/>
            <a:ext cx="5483243" cy="2151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endParaRPr lang="en-US" sz="2000" dirty="0">
              <a:solidFill>
                <a:schemeClr val="bg1"/>
              </a:solidFill>
              <a:cs typeface="Biome Light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US" sz="2000" dirty="0">
              <a:solidFill>
                <a:schemeClr val="bg1"/>
              </a:solidFill>
              <a:cs typeface="Biome Light"/>
            </a:endParaRPr>
          </a:p>
        </p:txBody>
      </p:sp>
      <p:pic>
        <p:nvPicPr>
          <p:cNvPr id="14" name="Picture Placeholder 13" descr="A close up of words&#10;&#10;AI-generated content may be incorrect.">
            <a:extLst>
              <a:ext uri="{FF2B5EF4-FFF2-40B4-BE49-F238E27FC236}">
                <a16:creationId xmlns:a16="http://schemas.microsoft.com/office/drawing/2014/main" id="{6A815874-F960-E8BD-BED9-3A78D55FAD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6319" r="26319"/>
          <a:stretch/>
        </p:blipFill>
        <p:spPr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71BD0-F9B0-A4BF-39B1-0F6C4218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29C29-05BB-D9B6-1B6A-EB8AD7F0D9B3}"/>
              </a:ext>
            </a:extLst>
          </p:cNvPr>
          <p:cNvSpPr txBox="1"/>
          <p:nvPr/>
        </p:nvSpPr>
        <p:spPr>
          <a:xfrm>
            <a:off x="429339" y="2549075"/>
            <a:ext cx="5230663" cy="39352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Assign Unique Value to Each Words</a:t>
            </a:r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Score on Importance of Words</a:t>
            </a:r>
          </a:p>
          <a:p>
            <a:pPr marL="285750" indent="-285750">
              <a:lnSpc>
                <a:spcPct val="200000"/>
              </a:lnSpc>
              <a:spcAft>
                <a:spcPts val="100"/>
              </a:spcAft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TF: Frequency of Words in a Document</a:t>
            </a:r>
          </a:p>
          <a:p>
            <a:pPr marL="285750" indent="-285750">
              <a:lnSpc>
                <a:spcPct val="200000"/>
              </a:lnSpc>
              <a:spcAft>
                <a:spcPts val="100"/>
              </a:spcAft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IDF: Importance of Less Common Words</a:t>
            </a:r>
          </a:p>
          <a:p>
            <a:pPr marL="285750" indent="-285750">
              <a:lnSpc>
                <a:spcPct val="200000"/>
              </a:lnSpc>
              <a:spcAft>
                <a:spcPts val="100"/>
              </a:spcAft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TF-IDF: Higher -&gt; Words common in Document</a:t>
            </a:r>
          </a:p>
          <a:p>
            <a:pPr lvl="2">
              <a:lnSpc>
                <a:spcPct val="200000"/>
              </a:lnSpc>
              <a:spcAft>
                <a:spcPts val="100"/>
              </a:spcAft>
            </a:pPr>
            <a:r>
              <a:rPr lang="en-US" dirty="0">
                <a:solidFill>
                  <a:schemeClr val="bg1"/>
                </a:solidFill>
              </a:rPr>
              <a:t>   Lower -&gt; Common Words Everywhere</a:t>
            </a:r>
          </a:p>
          <a:p>
            <a:pPr lvl="2">
              <a:lnSpc>
                <a:spcPct val="200000"/>
              </a:lnSpc>
              <a:spcAft>
                <a:spcPts val="100"/>
              </a:spcAft>
            </a:pPr>
            <a:r>
              <a:rPr lang="en-US" dirty="0">
                <a:solidFill>
                  <a:schemeClr val="bg1"/>
                </a:solidFill>
              </a:rPr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25487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DD33-A382-84F4-83B1-AC009D3C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iome"/>
              </a:rPr>
              <a:t>Dynamic Clustering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E4DB-6EAB-5A5F-DD56-F9412606ED75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cs typeface="Biome"/>
              </a:rPr>
              <a:t>K-Means: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>
                <a:cs typeface="Biome"/>
              </a:rPr>
              <a:t>Select k number of clusters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>
                <a:cs typeface="Biome"/>
              </a:rPr>
              <a:t>Initialize with Random k points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>
                <a:cs typeface="Biome"/>
              </a:rPr>
              <a:t>Calculate closest points to Clusters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>
                <a:cs typeface="Biome"/>
              </a:rPr>
              <a:t>Calculate Centroids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>
                <a:cs typeface="Biome"/>
              </a:rPr>
              <a:t>Calculate closest points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>
                <a:cs typeface="Biome"/>
              </a:rPr>
              <a:t>Repeat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C12B8-6038-605A-0993-0D52D0B668BD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cs typeface="Biome"/>
              </a:rPr>
              <a:t>DBSCAN: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dirty="0">
                <a:cs typeface="Biome"/>
              </a:rPr>
              <a:t>Select Circle Radius and Sample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dirty="0">
                <a:cs typeface="Biome"/>
              </a:rPr>
              <a:t>Random Points, Calculate Center Points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dirty="0">
                <a:cs typeface="Biome"/>
              </a:rPr>
              <a:t>Select Center Points, Add Clusters with Samples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dirty="0">
                <a:cs typeface="Biome"/>
              </a:rPr>
              <a:t>Identify the Noise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dirty="0">
                <a:cs typeface="Biome"/>
              </a:rPr>
              <a:t>Select Different Clusters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dirty="0">
                <a:cs typeface="Biome"/>
              </a:rPr>
              <a:t>Repeat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00970-5C02-8157-BE94-DC799A88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4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A581-717D-078C-738A-C859C638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iome"/>
              </a:rPr>
              <a:t>Trend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5296-D7BA-70A8-C031-DC0D837F8A2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18237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Biome"/>
              </a:rPr>
              <a:t>Arrange Words with TF-IDF vectorizer score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Biome"/>
              </a:rPr>
              <a:t>Sort through Each Cluster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Biome"/>
              </a:rPr>
              <a:t>Find the most frequent words in each Cluster</a:t>
            </a:r>
            <a:endParaRPr lang="en-US" dirty="0"/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Biome"/>
              </a:rPr>
              <a:t>Represent the Words in </a:t>
            </a:r>
            <a:r>
              <a:rPr lang="en-US" dirty="0" err="1">
                <a:cs typeface="Biome"/>
              </a:rPr>
              <a:t>WordCloud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Biome"/>
              </a:rPr>
              <a:t>Scatterplot K-Means and DBSCAN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Biome"/>
              </a:rPr>
              <a:t>Calculate the Silhouette Score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C8CF6-A22C-3684-751F-ED6FE0BA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389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430</Words>
  <Application>Microsoft Office PowerPoint</Application>
  <PresentationFormat>Widescreen</PresentationFormat>
  <Paragraphs>133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Group - 9</vt:lpstr>
      <vt:lpstr>Presenting</vt:lpstr>
      <vt:lpstr>Social Media Trend Detection Using</vt:lpstr>
      <vt:lpstr>INTroDuction </vt:lpstr>
      <vt:lpstr>Data Collection</vt:lpstr>
      <vt:lpstr>Data Processing</vt:lpstr>
      <vt:lpstr>Term FrequEncy-Inverse Document FRequency Vectorizer</vt:lpstr>
      <vt:lpstr>Dynamic Clustering Algorithms</vt:lpstr>
      <vt:lpstr>Trend Detection</vt:lpstr>
      <vt:lpstr>Result &amp; Finding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444</cp:revision>
  <dcterms:created xsi:type="dcterms:W3CDTF">2025-08-20T04:26:29Z</dcterms:created>
  <dcterms:modified xsi:type="dcterms:W3CDTF">2025-08-20T05:56:44Z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