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7"/>
      <p:bold r:id="rId18"/>
      <p:italic r:id="rId19"/>
      <p:boldItalic r:id="rId20"/>
    </p:embeddedFont>
    <p:embeddedFont>
      <p:font typeface="Roboto Light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h9WD69/5SD4wl7dNCuiD6sLLjJ7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648" y="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61722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03969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61d1b6e757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261d1b6e757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072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5830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9cf5b48162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29cf5b48162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57386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1d1b6e75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g261d1b6e75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39361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5428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91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8421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332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6404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9cf5b48162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29cf5b48162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8224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9cf5b48162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29cf5b48162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0706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8050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9cf5b48162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29cf5b48162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0090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4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5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7" name="Google Shape;17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4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p4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5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5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5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8" name="Google Shape;8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4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17975" y="107375"/>
            <a:ext cx="3936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42"/>
          <p:cNvPicPr preferRelativeResize="0"/>
          <p:nvPr/>
        </p:nvPicPr>
        <p:blipFill rotWithShape="1">
          <a:blip r:embed="rId14">
            <a:alphaModFix/>
          </a:blip>
          <a:srcRect r="74671"/>
          <a:stretch/>
        </p:blipFill>
        <p:spPr>
          <a:xfrm>
            <a:off x="596381" y="150423"/>
            <a:ext cx="341452" cy="30750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>
            <a:spLocks noGrp="1"/>
          </p:cNvSpPr>
          <p:nvPr>
            <p:ph type="ctrTitle"/>
          </p:nvPr>
        </p:nvSpPr>
        <p:spPr>
          <a:xfrm>
            <a:off x="311708" y="68760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800" b="1">
                <a:latin typeface="Roboto"/>
                <a:ea typeface="Roboto"/>
                <a:cs typeface="Roboto"/>
                <a:sym typeface="Roboto"/>
              </a:rPr>
              <a:t>IF-5100</a:t>
            </a:r>
            <a:endParaRPr sz="28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400"/>
              <a:t>Programming for Data Analytics</a:t>
            </a:r>
            <a:endParaRPr sz="14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500"/>
              <a:t>Dataset 2: </a:t>
            </a:r>
            <a:r>
              <a:rPr lang="en" sz="3500" b="1">
                <a:latin typeface="Roboto"/>
                <a:ea typeface="Roboto"/>
                <a:cs typeface="Roboto"/>
                <a:sym typeface="Roboto"/>
              </a:rPr>
              <a:t>The Phishing</a:t>
            </a:r>
            <a:endParaRPr sz="35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57;p1"/>
          <p:cNvSpPr txBox="1">
            <a:spLocks noGrp="1"/>
          </p:cNvSpPr>
          <p:nvPr>
            <p:ph type="subTitle" idx="1"/>
          </p:nvPr>
        </p:nvSpPr>
        <p:spPr>
          <a:xfrm>
            <a:off x="311700" y="2700950"/>
            <a:ext cx="8520600" cy="13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280" b="1">
                <a:latin typeface="Roboto"/>
                <a:ea typeface="Roboto"/>
                <a:cs typeface="Roboto"/>
                <a:sym typeface="Roboto"/>
              </a:rPr>
              <a:t>Kelompok 15:</a:t>
            </a:r>
            <a:endParaRPr sz="128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280" b="1">
                <a:latin typeface="Roboto"/>
                <a:ea typeface="Roboto"/>
                <a:cs typeface="Roboto"/>
                <a:sym typeface="Roboto"/>
              </a:rPr>
              <a:t>23522003 - Moh. Laksamana Adhitama</a:t>
            </a:r>
            <a:endParaRPr sz="128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280" b="1">
                <a:latin typeface="Roboto"/>
                <a:ea typeface="Roboto"/>
                <a:cs typeface="Roboto"/>
                <a:sym typeface="Roboto"/>
              </a:rPr>
              <a:t>23523003 - Richard Reinhart</a:t>
            </a:r>
            <a:endParaRPr sz="128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280" b="1">
                <a:latin typeface="Roboto"/>
                <a:ea typeface="Roboto"/>
                <a:cs typeface="Roboto"/>
                <a:sym typeface="Roboto"/>
              </a:rPr>
              <a:t>23523007 - Istifa Shania Putri</a:t>
            </a:r>
            <a:endParaRPr sz="128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endParaRPr sz="128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280" b="1">
                <a:latin typeface="Roboto"/>
                <a:ea typeface="Roboto"/>
                <a:cs typeface="Roboto"/>
                <a:sym typeface="Roboto"/>
              </a:rPr>
              <a:t>November 2023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61d1b6e757_0_4"/>
          <p:cNvSpPr txBox="1">
            <a:spLocks noGrp="1"/>
          </p:cNvSpPr>
          <p:nvPr>
            <p:ph type="title"/>
          </p:nvPr>
        </p:nvSpPr>
        <p:spPr>
          <a:xfrm>
            <a:off x="769650" y="445025"/>
            <a:ext cx="4260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97280"/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Modeling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using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Pycaret</a:t>
            </a:r>
            <a:endParaRPr sz="1577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g261d1b6e757_0_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56" name="Google Shape;156;g261d1b6e757_0_4"/>
          <p:cNvSpPr txBox="1"/>
          <p:nvPr/>
        </p:nvSpPr>
        <p:spPr>
          <a:xfrm>
            <a:off x="6241125" y="1017725"/>
            <a:ext cx="2766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57" name="Google Shape;157;g261d1b6e757_0_4"/>
          <p:cNvPicPr preferRelativeResize="0"/>
          <p:nvPr/>
        </p:nvPicPr>
        <p:blipFill rotWithShape="1">
          <a:blip r:embed="rId3">
            <a:alphaModFix/>
          </a:blip>
          <a:srcRect b="38552"/>
          <a:stretch/>
        </p:blipFill>
        <p:spPr>
          <a:xfrm>
            <a:off x="769650" y="1811750"/>
            <a:ext cx="5932351" cy="222137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8" name="Google Shape;158;g261d1b6e757_0_4"/>
          <p:cNvSpPr txBox="1"/>
          <p:nvPr/>
        </p:nvSpPr>
        <p:spPr>
          <a:xfrm>
            <a:off x="769650" y="959250"/>
            <a:ext cx="75303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Pycaret</a:t>
            </a:r>
            <a:r>
              <a:rPr lang="en" sz="1800">
                <a:latin typeface="Roboto Light"/>
                <a:ea typeface="Roboto Light"/>
                <a:cs typeface="Roboto Light"/>
                <a:sym typeface="Roboto Light"/>
              </a:rPr>
              <a:t> is a library that could generate some machine learning algorithms and sort based on the model performance.</a:t>
            </a: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59" name="Google Shape;159;g261d1b6e757_0_4"/>
          <p:cNvSpPr txBox="1"/>
          <p:nvPr/>
        </p:nvSpPr>
        <p:spPr>
          <a:xfrm>
            <a:off x="769650" y="4174000"/>
            <a:ext cx="70473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XGBoost</a:t>
            </a:r>
            <a:r>
              <a:rPr lang="en" sz="1800">
                <a:latin typeface="Roboto Light"/>
                <a:ea typeface="Roboto Light"/>
                <a:cs typeface="Roboto Light"/>
                <a:sym typeface="Roboto Light"/>
              </a:rPr>
              <a:t> produce good performance with minimum training time than the other algorithms.</a:t>
            </a: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"/>
          <p:cNvSpPr txBox="1">
            <a:spLocks noGrp="1"/>
          </p:cNvSpPr>
          <p:nvPr>
            <p:ph type="body" idx="1"/>
          </p:nvPr>
        </p:nvSpPr>
        <p:spPr>
          <a:xfrm>
            <a:off x="1940350" y="1017725"/>
            <a:ext cx="5263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XGBoost Classifier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166" name="Google Shape;166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0350" y="1454300"/>
            <a:ext cx="5050209" cy="342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7"/>
          <p:cNvSpPr txBox="1">
            <a:spLocks noGrp="1"/>
          </p:cNvSpPr>
          <p:nvPr>
            <p:ph type="title"/>
          </p:nvPr>
        </p:nvSpPr>
        <p:spPr>
          <a:xfrm>
            <a:off x="769650" y="445025"/>
            <a:ext cx="4260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97280"/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Modeling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using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XGBoost</a:t>
            </a:r>
            <a:endParaRPr sz="1577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9cf5b48162_1_76"/>
          <p:cNvSpPr txBox="1">
            <a:spLocks noGrp="1"/>
          </p:cNvSpPr>
          <p:nvPr>
            <p:ph type="body" idx="1"/>
          </p:nvPr>
        </p:nvSpPr>
        <p:spPr>
          <a:xfrm>
            <a:off x="263948" y="1322525"/>
            <a:ext cx="4376700" cy="393600"/>
          </a:xfrm>
          <a:prstGeom prst="rect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Metrics performance based on accuracy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g29cf5b48162_1_7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174" name="Google Shape;174;g29cf5b48162_1_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938" y="1844875"/>
            <a:ext cx="4376826" cy="2391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5" name="Google Shape;175;g29cf5b48162_1_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2601" y="1440200"/>
            <a:ext cx="3939700" cy="3200744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29cf5b48162_1_76"/>
          <p:cNvSpPr txBox="1">
            <a:spLocks noGrp="1"/>
          </p:cNvSpPr>
          <p:nvPr>
            <p:ph type="title"/>
          </p:nvPr>
        </p:nvSpPr>
        <p:spPr>
          <a:xfrm>
            <a:off x="769650" y="445025"/>
            <a:ext cx="4260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97280"/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Evaluation</a:t>
            </a:r>
            <a:endParaRPr sz="1577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61d1b6e757_0_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82" name="Google Shape;182;g261d1b6e757_0_16"/>
          <p:cNvSpPr txBox="1">
            <a:spLocks noGrp="1"/>
          </p:cNvSpPr>
          <p:nvPr>
            <p:ph type="title"/>
          </p:nvPr>
        </p:nvSpPr>
        <p:spPr>
          <a:xfrm>
            <a:off x="769650" y="445025"/>
            <a:ext cx="4260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97280"/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Conclusion</a:t>
            </a:r>
            <a:endParaRPr sz="1577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g261d1b6e757_0_16"/>
          <p:cNvSpPr txBox="1"/>
          <p:nvPr/>
        </p:nvSpPr>
        <p:spPr>
          <a:xfrm>
            <a:off x="769650" y="1613525"/>
            <a:ext cx="7047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84" name="Google Shape;184;g261d1b6e757_0_16"/>
          <p:cNvSpPr txBox="1"/>
          <p:nvPr/>
        </p:nvSpPr>
        <p:spPr>
          <a:xfrm>
            <a:off x="769650" y="1461125"/>
            <a:ext cx="7047300" cy="26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-"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Data understanding and EDA</a:t>
            </a:r>
            <a:r>
              <a:rPr lang="en" sz="1800">
                <a:latin typeface="Roboto Light"/>
                <a:ea typeface="Roboto Light"/>
                <a:cs typeface="Roboto Light"/>
                <a:sym typeface="Roboto Light"/>
              </a:rPr>
              <a:t> is important to </a:t>
            </a: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know deeper about the data</a:t>
            </a:r>
            <a:r>
              <a:rPr lang="en" sz="1800">
                <a:latin typeface="Roboto Light"/>
                <a:ea typeface="Roboto Light"/>
                <a:cs typeface="Roboto Light"/>
                <a:sym typeface="Roboto Light"/>
              </a:rPr>
              <a:t> and can make strategy to clean the data</a:t>
            </a: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-"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Data preprocessing</a:t>
            </a:r>
            <a:r>
              <a:rPr lang="en" sz="1800">
                <a:latin typeface="Roboto Light"/>
                <a:ea typeface="Roboto Light"/>
                <a:cs typeface="Roboto Light"/>
                <a:sym typeface="Roboto Light"/>
              </a:rPr>
              <a:t> is also important to produce a </a:t>
            </a:r>
            <a:r>
              <a:rPr lang="en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good performance </a:t>
            </a:r>
            <a:r>
              <a:rPr lang="en" sz="1800">
                <a:latin typeface="Roboto Light"/>
                <a:ea typeface="Roboto Light"/>
                <a:cs typeface="Roboto Light"/>
                <a:sym typeface="Roboto Light"/>
              </a:rPr>
              <a:t>machine learning </a:t>
            </a: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model</a:t>
            </a:r>
            <a:r>
              <a:rPr lang="en" sz="1800"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-"/>
            </a:pPr>
            <a:r>
              <a:rPr lang="en" sz="1800">
                <a:latin typeface="Roboto Light"/>
                <a:ea typeface="Roboto Light"/>
                <a:cs typeface="Roboto Light"/>
                <a:sym typeface="Roboto Light"/>
              </a:rPr>
              <a:t>Determined the </a:t>
            </a: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best algorithm</a:t>
            </a:r>
            <a:r>
              <a:rPr lang="en" sz="1800">
                <a:latin typeface="Roboto Light"/>
                <a:ea typeface="Roboto Light"/>
                <a:cs typeface="Roboto Light"/>
                <a:sym typeface="Roboto Light"/>
              </a:rPr>
              <a:t> for build the machine learning model with </a:t>
            </a: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good performance and minimum training time 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4000" b="1">
                <a:latin typeface="Roboto"/>
                <a:ea typeface="Roboto"/>
                <a:cs typeface="Roboto"/>
                <a:sym typeface="Roboto"/>
              </a:rPr>
              <a:t>Thank you.</a:t>
            </a:r>
            <a:endParaRPr sz="4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>
            <a:spLocks noGrp="1"/>
          </p:cNvSpPr>
          <p:nvPr>
            <p:ph type="title"/>
          </p:nvPr>
        </p:nvSpPr>
        <p:spPr>
          <a:xfrm>
            <a:off x="1252250" y="450150"/>
            <a:ext cx="32625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200" b="1">
                <a:latin typeface="Roboto"/>
                <a:ea typeface="Roboto"/>
                <a:cs typeface="Roboto"/>
                <a:sym typeface="Roboto"/>
              </a:rPr>
              <a:t>Outline</a:t>
            </a:r>
            <a:endParaRPr sz="32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64" name="Google Shape;64;p2"/>
          <p:cNvSpPr txBox="1"/>
          <p:nvPr/>
        </p:nvSpPr>
        <p:spPr>
          <a:xfrm>
            <a:off x="4940250" y="1287300"/>
            <a:ext cx="3000000" cy="24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12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Roboto Light"/>
              <a:buChar char="-"/>
            </a:pPr>
            <a:r>
              <a:rPr lang="en" sz="29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Introduction</a:t>
            </a:r>
            <a:endParaRPr sz="29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412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Roboto Light"/>
              <a:buChar char="-"/>
            </a:pPr>
            <a:r>
              <a:rPr lang="en" sz="29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Methodology</a:t>
            </a:r>
            <a:endParaRPr sz="29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412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Roboto Light"/>
              <a:buChar char="-"/>
            </a:pPr>
            <a:r>
              <a:rPr lang="en" sz="29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Result</a:t>
            </a:r>
            <a:endParaRPr sz="2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Introduction</a:t>
            </a:r>
            <a:endParaRPr/>
          </a:p>
        </p:txBody>
      </p:sp>
      <p:sp>
        <p:nvSpPr>
          <p:cNvPr id="70" name="Google Shape;7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1" name="Google Shape;71;p3"/>
          <p:cNvSpPr txBox="1"/>
          <p:nvPr/>
        </p:nvSpPr>
        <p:spPr>
          <a:xfrm>
            <a:off x="5091901" y="1359600"/>
            <a:ext cx="40521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000" b="1">
                <a:latin typeface="Roboto"/>
                <a:ea typeface="Roboto"/>
                <a:cs typeface="Roboto"/>
                <a:sym typeface="Roboto"/>
              </a:rPr>
              <a:t>Phishing</a:t>
            </a:r>
            <a:r>
              <a:rPr lang="en" sz="2000">
                <a:latin typeface="Roboto Light"/>
                <a:ea typeface="Roboto Light"/>
                <a:cs typeface="Roboto Light"/>
                <a:sym typeface="Roboto Light"/>
              </a:rPr>
              <a:t> is the act of impersonating an official website to deceive users and steal personal data, often occurring in the online payments sector.</a:t>
            </a:r>
            <a:endParaRPr sz="2000" b="0" i="0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2" name="Google Shape;72;p3"/>
          <p:cNvSpPr txBox="1"/>
          <p:nvPr/>
        </p:nvSpPr>
        <p:spPr>
          <a:xfrm>
            <a:off x="5091901" y="3083400"/>
            <a:ext cx="40521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000" b="1">
                <a:latin typeface="Roboto"/>
                <a:ea typeface="Roboto"/>
                <a:cs typeface="Roboto"/>
                <a:sym typeface="Roboto"/>
              </a:rPr>
              <a:t>Objective </a:t>
            </a:r>
            <a:r>
              <a:rPr lang="en" sz="2000">
                <a:latin typeface="Roboto Light"/>
                <a:ea typeface="Roboto Light"/>
                <a:cs typeface="Roboto Light"/>
                <a:sym typeface="Roboto Light"/>
              </a:rPr>
              <a:t>in the form of building a classification model using machine learning to detect phishing websites.</a:t>
            </a:r>
            <a:endParaRPr sz="2000" i="0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3" name="Google Shape;73;p3"/>
          <p:cNvSpPr txBox="1"/>
          <p:nvPr/>
        </p:nvSpPr>
        <p:spPr>
          <a:xfrm>
            <a:off x="500100" y="4659925"/>
            <a:ext cx="522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M. H. Alkawaz, S. J. Steven and A. I. Hajamydeen, "Detecting Phishing Website Using Machine Learning," 2020 16th IEEE International Colloquium on Signal Processing &amp; Its Applications (CSPA)</a:t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4" name="Google Shape;7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100" y="1462650"/>
            <a:ext cx="4264926" cy="237284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3"/>
          <p:cNvSpPr txBox="1"/>
          <p:nvPr/>
        </p:nvSpPr>
        <p:spPr>
          <a:xfrm>
            <a:off x="500100" y="383550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Roboto Light"/>
                <a:ea typeface="Roboto Light"/>
                <a:cs typeface="Roboto Light"/>
                <a:sym typeface="Roboto Light"/>
              </a:rPr>
              <a:t>https://medium.com/@ighadeer93_58983/phishing-websites-eda-exploratory-data-analysis-df80c9182d56</a:t>
            </a:r>
            <a:endParaRPr sz="5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System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Framework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240325" y="1917988"/>
            <a:ext cx="993900" cy="497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Light"/>
                <a:ea typeface="Roboto Light"/>
                <a:cs typeface="Roboto Light"/>
                <a:sym typeface="Roboto Light"/>
              </a:rPr>
              <a:t>Input</a:t>
            </a: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3" name="Google Shape;83;p4"/>
          <p:cNvSpPr/>
          <p:nvPr/>
        </p:nvSpPr>
        <p:spPr>
          <a:xfrm>
            <a:off x="2556015" y="1880188"/>
            <a:ext cx="10872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Light"/>
                <a:ea typeface="Roboto Light"/>
                <a:cs typeface="Roboto Light"/>
                <a:sym typeface="Roboto Light"/>
              </a:rPr>
              <a:t>Data Cleaning</a:t>
            </a: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4" name="Google Shape;84;p4"/>
          <p:cNvSpPr/>
          <p:nvPr/>
        </p:nvSpPr>
        <p:spPr>
          <a:xfrm>
            <a:off x="3990160" y="1880188"/>
            <a:ext cx="17196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Light"/>
                <a:ea typeface="Roboto Light"/>
                <a:cs typeface="Roboto Light"/>
                <a:sym typeface="Roboto Light"/>
              </a:rPr>
              <a:t>Data pre-processing</a:t>
            </a: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5" name="Google Shape;85;p4"/>
          <p:cNvSpPr/>
          <p:nvPr/>
        </p:nvSpPr>
        <p:spPr>
          <a:xfrm>
            <a:off x="6056705" y="1880188"/>
            <a:ext cx="11916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Light"/>
                <a:ea typeface="Roboto Light"/>
                <a:cs typeface="Roboto Light"/>
                <a:sym typeface="Roboto Light"/>
              </a:rPr>
              <a:t>XGBoost Classifier</a:t>
            </a: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6" name="Google Shape;86;p4"/>
          <p:cNvSpPr/>
          <p:nvPr/>
        </p:nvSpPr>
        <p:spPr>
          <a:xfrm>
            <a:off x="7595250" y="1917988"/>
            <a:ext cx="1273500" cy="497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Light"/>
                <a:ea typeface="Roboto Light"/>
                <a:cs typeface="Roboto Light"/>
                <a:sym typeface="Roboto Light"/>
              </a:rPr>
              <a:t>Evaluation</a:t>
            </a: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7" name="Google Shape;87;p4"/>
          <p:cNvSpPr/>
          <p:nvPr/>
        </p:nvSpPr>
        <p:spPr>
          <a:xfrm>
            <a:off x="1581170" y="1880188"/>
            <a:ext cx="6279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Light"/>
                <a:ea typeface="Roboto Light"/>
                <a:cs typeface="Roboto Light"/>
                <a:sym typeface="Roboto Light"/>
              </a:rPr>
              <a:t>EDA</a:t>
            </a: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8" name="Google Shape;88;p4"/>
          <p:cNvSpPr/>
          <p:nvPr/>
        </p:nvSpPr>
        <p:spPr>
          <a:xfrm>
            <a:off x="513175" y="3075825"/>
            <a:ext cx="21873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Handling null value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9" name="Google Shape;89;p4"/>
          <p:cNvSpPr/>
          <p:nvPr/>
        </p:nvSpPr>
        <p:spPr>
          <a:xfrm>
            <a:off x="219175" y="3545979"/>
            <a:ext cx="24813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Handling inconsistency value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0" name="Google Shape;90;p4"/>
          <p:cNvSpPr/>
          <p:nvPr/>
        </p:nvSpPr>
        <p:spPr>
          <a:xfrm>
            <a:off x="219175" y="4016133"/>
            <a:ext cx="24813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Convert dtype 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91" name="Google Shape;91;p4"/>
          <p:cNvCxnSpPr>
            <a:endCxn id="88" idx="3"/>
          </p:cNvCxnSpPr>
          <p:nvPr/>
        </p:nvCxnSpPr>
        <p:spPr>
          <a:xfrm rot="5400000">
            <a:off x="2494225" y="2659275"/>
            <a:ext cx="811500" cy="3990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stealth" w="med" len="med"/>
          </a:ln>
        </p:spPr>
      </p:cxnSp>
      <p:cxnSp>
        <p:nvCxnSpPr>
          <p:cNvPr id="92" name="Google Shape;92;p4"/>
          <p:cNvCxnSpPr>
            <a:stCxn id="83" idx="2"/>
            <a:endCxn id="89" idx="3"/>
          </p:cNvCxnSpPr>
          <p:nvPr/>
        </p:nvCxnSpPr>
        <p:spPr>
          <a:xfrm rot="5400000">
            <a:off x="2259165" y="2894338"/>
            <a:ext cx="1281900" cy="3990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stealth" w="med" len="med"/>
          </a:ln>
        </p:spPr>
      </p:cxnSp>
      <p:cxnSp>
        <p:nvCxnSpPr>
          <p:cNvPr id="93" name="Google Shape;93;p4"/>
          <p:cNvCxnSpPr>
            <a:stCxn id="83" idx="2"/>
            <a:endCxn id="90" idx="3"/>
          </p:cNvCxnSpPr>
          <p:nvPr/>
        </p:nvCxnSpPr>
        <p:spPr>
          <a:xfrm rot="5400000">
            <a:off x="2024115" y="3129388"/>
            <a:ext cx="1752000" cy="3990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stealth" w="med" len="med"/>
          </a:ln>
        </p:spPr>
      </p:cxnSp>
      <p:sp>
        <p:nvSpPr>
          <p:cNvPr id="94" name="Google Shape;94;p4"/>
          <p:cNvSpPr/>
          <p:nvPr/>
        </p:nvSpPr>
        <p:spPr>
          <a:xfrm>
            <a:off x="5345850" y="3075825"/>
            <a:ext cx="15372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Feature selection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95" name="Google Shape;95;p4"/>
          <p:cNvCxnSpPr>
            <a:stCxn id="84" idx="2"/>
            <a:endCxn id="94" idx="1"/>
          </p:cNvCxnSpPr>
          <p:nvPr/>
        </p:nvCxnSpPr>
        <p:spPr>
          <a:xfrm rot="-5400000" flipH="1">
            <a:off x="4692160" y="2610688"/>
            <a:ext cx="811500" cy="4959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stealth" w="med" len="med"/>
          </a:ln>
        </p:spPr>
      </p:cxnSp>
      <p:cxnSp>
        <p:nvCxnSpPr>
          <p:cNvPr id="96" name="Google Shape;96;p4"/>
          <p:cNvCxnSpPr>
            <a:stCxn id="82" idx="6"/>
            <a:endCxn id="87" idx="1"/>
          </p:cNvCxnSpPr>
          <p:nvPr/>
        </p:nvCxnSpPr>
        <p:spPr>
          <a:xfrm>
            <a:off x="1234225" y="2166538"/>
            <a:ext cx="346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7" name="Google Shape;97;p4"/>
          <p:cNvCxnSpPr>
            <a:stCxn id="87" idx="3"/>
            <a:endCxn id="83" idx="1"/>
          </p:cNvCxnSpPr>
          <p:nvPr/>
        </p:nvCxnSpPr>
        <p:spPr>
          <a:xfrm>
            <a:off x="2209070" y="2166538"/>
            <a:ext cx="346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8" name="Google Shape;98;p4"/>
          <p:cNvCxnSpPr>
            <a:stCxn id="83" idx="3"/>
            <a:endCxn id="84" idx="1"/>
          </p:cNvCxnSpPr>
          <p:nvPr/>
        </p:nvCxnSpPr>
        <p:spPr>
          <a:xfrm>
            <a:off x="3643215" y="2166538"/>
            <a:ext cx="346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9" name="Google Shape;99;p4"/>
          <p:cNvCxnSpPr>
            <a:stCxn id="84" idx="3"/>
            <a:endCxn id="85" idx="1"/>
          </p:cNvCxnSpPr>
          <p:nvPr/>
        </p:nvCxnSpPr>
        <p:spPr>
          <a:xfrm>
            <a:off x="5709760" y="2166538"/>
            <a:ext cx="346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0" name="Google Shape;100;p4"/>
          <p:cNvCxnSpPr>
            <a:stCxn id="85" idx="3"/>
            <a:endCxn id="86" idx="1"/>
          </p:cNvCxnSpPr>
          <p:nvPr/>
        </p:nvCxnSpPr>
        <p:spPr>
          <a:xfrm>
            <a:off x="7248305" y="2166538"/>
            <a:ext cx="346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1" name="Google Shape;101;p4"/>
          <p:cNvSpPr/>
          <p:nvPr/>
        </p:nvSpPr>
        <p:spPr>
          <a:xfrm>
            <a:off x="5345850" y="3545975"/>
            <a:ext cx="15372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Scaling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102" name="Google Shape;102;p4"/>
          <p:cNvCxnSpPr>
            <a:stCxn id="84" idx="2"/>
            <a:endCxn id="101" idx="1"/>
          </p:cNvCxnSpPr>
          <p:nvPr/>
        </p:nvCxnSpPr>
        <p:spPr>
          <a:xfrm rot="-5400000" flipH="1">
            <a:off x="4456960" y="2845888"/>
            <a:ext cx="1281900" cy="4959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Data Understanding &amp;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EDA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09" name="Google Shape;109;p5"/>
          <p:cNvSpPr txBox="1"/>
          <p:nvPr/>
        </p:nvSpPr>
        <p:spPr>
          <a:xfrm>
            <a:off x="201125" y="1014550"/>
            <a:ext cx="8402700" cy="9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Light"/>
              <a:buChar char="-"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Labeled, structured data ( 88647 x 112), </a:t>
            </a: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Datatype: int, string</a:t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Light"/>
              <a:buChar char="-"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Mostly attribute in qty: url, domain, dir, file , params based (Fig 1.)</a:t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Light"/>
              <a:buChar char="-"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Imbalanced label ( Fig 2.)</a:t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10" name="Google Shape;11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867900"/>
            <a:ext cx="4581602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5"/>
          <p:cNvSpPr txBox="1"/>
          <p:nvPr/>
        </p:nvSpPr>
        <p:spPr>
          <a:xfrm>
            <a:off x="311700" y="3757700"/>
            <a:ext cx="40182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Vrbančič, G., Fister, I. and Podgorelec, V. (2020) ‘Datasets for phishing websites detection’,</a:t>
            </a:r>
            <a:endParaRPr sz="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2" name="Google Shape;112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4125" y="1818888"/>
            <a:ext cx="3698400" cy="273140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5"/>
          <p:cNvSpPr txBox="1"/>
          <p:nvPr/>
        </p:nvSpPr>
        <p:spPr>
          <a:xfrm>
            <a:off x="903075" y="3440600"/>
            <a:ext cx="3795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 1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Separation of the whole URL string into sub-strings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6291200" y="4571613"/>
            <a:ext cx="1796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 2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Count of class label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9cf5b48162_1_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Data Understanding &amp;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EDA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g29cf5b48162_1_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21" name="Google Shape;121;g29cf5b48162_1_9"/>
          <p:cNvSpPr txBox="1"/>
          <p:nvPr/>
        </p:nvSpPr>
        <p:spPr>
          <a:xfrm>
            <a:off x="201125" y="1014550"/>
            <a:ext cx="840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Light"/>
              <a:buChar char="-"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Null values and inconsistency value</a:t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22" name="Google Shape;122;g29cf5b48162_1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6313" y="1635825"/>
            <a:ext cx="4691381" cy="138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29cf5b48162_1_9"/>
          <p:cNvSpPr txBox="1"/>
          <p:nvPr/>
        </p:nvSpPr>
        <p:spPr>
          <a:xfrm>
            <a:off x="937200" y="3319950"/>
            <a:ext cx="3634800" cy="1292631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715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 Light"/>
                <a:ea typeface="Roboto Light"/>
                <a:cs typeface="Roboto Light"/>
                <a:sym typeface="Roboto Light"/>
              </a:rPr>
              <a:t>2,0,0,0,0,0,0,0,0,0,0,0,0,0,0,0,0,1,21,2,0,0,0,0,0,0,0,0,0,0,</a:t>
            </a:r>
            <a:r>
              <a:rPr lang="en" sz="1200" b="1" dirty="0">
                <a:latin typeface="Roboto"/>
                <a:ea typeface="Roboto"/>
                <a:cs typeface="Roboto"/>
                <a:sym typeface="Roboto"/>
              </a:rPr>
              <a:t>""</a:t>
            </a:r>
            <a:r>
              <a:rPr lang="en" sz="1200" dirty="0">
                <a:latin typeface="Roboto Light"/>
                <a:ea typeface="Roboto Light"/>
                <a:cs typeface="Roboto Light"/>
                <a:sym typeface="Roboto Light"/>
              </a:rPr>
              <a:t>,0,0,0,0,0,5,21,0,0,-</a:t>
            </a:r>
            <a:r>
              <a:rPr lang="en" sz="1200" b="1" dirty="0">
                <a:latin typeface="Roboto"/>
                <a:ea typeface="Roboto"/>
                <a:cs typeface="Roboto"/>
                <a:sym typeface="Roboto"/>
              </a:rPr>
              <a:t>1,-1,-1,-1,-1,-1,-1,-1,-1,-1,-1,-1,-1,-1,-1,-1,-1,-1,-1,-1,-1,-1,-1,-1,-1,-1,-1,-1,-1,-1,-1,-1,-1,-1,-1,-1,-1,-1,-1,-1,-1,-1,-1,-1,-1,-1,-1,-1,-1,-1,-1,-1,-1,-1,-1,-1</a:t>
            </a:r>
            <a:r>
              <a:rPr lang="en" sz="1200" dirty="0">
                <a:latin typeface="Roboto Light"/>
                <a:ea typeface="Roboto Light"/>
                <a:cs typeface="Roboto Light"/>
                <a:sym typeface="Roboto Light"/>
              </a:rPr>
              <a:t>,0,0.127553,-1,12488,7348,320,1,2,1,14396,1,0,0,0,0,0</a:t>
            </a:r>
            <a:endParaRPr sz="1200"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24" name="Google Shape;124;g29cf5b48162_1_9"/>
          <p:cNvSpPr txBox="1"/>
          <p:nvPr/>
        </p:nvSpPr>
        <p:spPr>
          <a:xfrm>
            <a:off x="4940175" y="3319950"/>
            <a:ext cx="3634800" cy="13854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 Light"/>
                <a:ea typeface="Roboto Light"/>
                <a:cs typeface="Roboto Light"/>
                <a:sym typeface="Roboto Light"/>
              </a:rPr>
              <a:t>1,0,0,1,0,0,0,0,0,0,0,0,0,0,0,0,0,1,13,1,0,0,0,0,0,0,0,0,0,0,0,0,0,</a:t>
            </a:r>
            <a:r>
              <a:rPr lang="en" sz="1300" b="1">
                <a:latin typeface="Roboto"/>
                <a:ea typeface="Roboto"/>
                <a:cs typeface="Roboto"/>
                <a:sym typeface="Roboto"/>
              </a:rPr>
              <a:t>"no"</a:t>
            </a:r>
            <a:r>
              <a:rPr lang="en" sz="1300">
                <a:latin typeface="Roboto Light"/>
                <a:ea typeface="Roboto Light"/>
                <a:cs typeface="Roboto Light"/>
                <a:sym typeface="Roboto Light"/>
              </a:rPr>
              <a:t>,0,0,4,12,0,0,0,0,0,1,0,0,0,0,0,0,0,0,0,0,0,0,0,1,0,0,0,0,0,0,0,0,0,0,0,0,0,0,0,0,0,0,-1,-1,-1,-1,-1,-1,-1,-1,-1,-1,-1,-1,-1,-1,-1,-1,-1,-1,-1,-1,0,0.201418,-1,29182,2773,148,1,2,1,17141,1,0,0,0,0,0		</a:t>
            </a:r>
            <a:endParaRPr sz="13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25" name="Google Shape;125;g29cf5b48162_1_9"/>
          <p:cNvSpPr/>
          <p:nvPr/>
        </p:nvSpPr>
        <p:spPr>
          <a:xfrm>
            <a:off x="2552463" y="2066125"/>
            <a:ext cx="2387700" cy="1080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26" name="Google Shape;126;g29cf5b48162_1_9"/>
          <p:cNvSpPr/>
          <p:nvPr/>
        </p:nvSpPr>
        <p:spPr>
          <a:xfrm>
            <a:off x="2552463" y="2274525"/>
            <a:ext cx="2387700" cy="1080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9cf5b48162_1_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Data Understanding &amp;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EDA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g29cf5b48162_1_38"/>
          <p:cNvSpPr txBox="1"/>
          <p:nvPr/>
        </p:nvSpPr>
        <p:spPr>
          <a:xfrm>
            <a:off x="201125" y="1014550"/>
            <a:ext cx="8402700" cy="750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Light"/>
              <a:buChar char="-"/>
            </a:pPr>
            <a:r>
              <a:rPr lang="en" sz="1600" b="1" dirty="0">
                <a:latin typeface="Roboto"/>
                <a:ea typeface="Roboto"/>
                <a:cs typeface="Roboto"/>
                <a:sym typeface="Roboto"/>
              </a:rPr>
              <a:t>Mutual information</a:t>
            </a:r>
            <a:r>
              <a:rPr lang="en" sz="1600" dirty="0">
                <a:latin typeface="Roboto Light"/>
                <a:ea typeface="Roboto Light"/>
                <a:cs typeface="Roboto Light"/>
                <a:sym typeface="Roboto Light"/>
              </a:rPr>
              <a:t> between feature and label column “Phishing”</a:t>
            </a:r>
            <a:endParaRPr sz="1600"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lang="en" sz="1600" dirty="0">
                <a:latin typeface="Roboto"/>
                <a:ea typeface="Roboto"/>
                <a:cs typeface="Roboto"/>
                <a:sym typeface="Roboto"/>
              </a:rPr>
              <a:t>Higher Mutual Information, higher dependency between target and features.</a:t>
            </a:r>
            <a:r>
              <a:rPr lang="en" sz="1600" b="1" dirty="0">
                <a:latin typeface="Roboto"/>
                <a:ea typeface="Roboto"/>
                <a:cs typeface="Roboto"/>
                <a:sym typeface="Roboto"/>
              </a:rPr>
              <a:t>”</a:t>
            </a:r>
            <a:endParaRPr sz="16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3" name="Google Shape;133;g29cf5b48162_1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125" y="1922801"/>
            <a:ext cx="2938597" cy="28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29cf5b48162_1_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5422" y="1905401"/>
            <a:ext cx="4568410" cy="282665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29cf5b48162_1_38"/>
          <p:cNvSpPr txBox="1"/>
          <p:nvPr/>
        </p:nvSpPr>
        <p:spPr>
          <a:xfrm>
            <a:off x="271400" y="4832575"/>
            <a:ext cx="8520600" cy="3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55600" lvl="0" indent="-1270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Guhanesvar (2021) </a:t>
            </a:r>
            <a:r>
              <a:rPr lang="en" sz="600" i="1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Feature selection based on mutual information gain for classification and regression</a:t>
            </a:r>
            <a:r>
              <a:rPr lang="en" sz="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, </a:t>
            </a:r>
            <a:r>
              <a:rPr lang="en" sz="600" i="1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Medium</a:t>
            </a:r>
            <a:r>
              <a:rPr lang="en" sz="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. Available at: https://guhanesvar.medium.com/feature-selection-based-on-mutual-information-gain-for-classification-and-regression-d0f86ea5262a (Accessed: 19 November 2023). </a:t>
            </a:r>
            <a:endParaRPr sz="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 txBox="1">
            <a:spLocks noGrp="1"/>
          </p:cNvSpPr>
          <p:nvPr>
            <p:ph type="title"/>
          </p:nvPr>
        </p:nvSpPr>
        <p:spPr>
          <a:xfrm>
            <a:off x="769650" y="445025"/>
            <a:ext cx="4260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97280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Data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 Cleaning</a:t>
            </a:r>
            <a:endParaRPr sz="1577"/>
          </a:p>
        </p:txBody>
      </p:sp>
      <p:sp>
        <p:nvSpPr>
          <p:cNvPr id="141" name="Google Shape;14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42" name="Google Shape;142;p6"/>
          <p:cNvSpPr txBox="1"/>
          <p:nvPr/>
        </p:nvSpPr>
        <p:spPr>
          <a:xfrm>
            <a:off x="769650" y="1613525"/>
            <a:ext cx="6442800" cy="20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Light"/>
              <a:buChar char="-"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Separate value</a:t>
            </a:r>
            <a:r>
              <a:rPr lang="en" sz="1800">
                <a:latin typeface="Roboto Light"/>
                <a:ea typeface="Roboto Light"/>
                <a:cs typeface="Roboto Light"/>
                <a:sym typeface="Roboto Light"/>
              </a:rPr>
              <a:t> from first column </a:t>
            </a: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at index 13 &amp; 187</a:t>
            </a:r>
            <a:r>
              <a:rPr lang="en" sz="1800">
                <a:latin typeface="Roboto Light"/>
                <a:ea typeface="Roboto Light"/>
                <a:cs typeface="Roboto Light"/>
                <a:sym typeface="Roboto Light"/>
              </a:rPr>
              <a:t>, then distribute to rest of column</a:t>
            </a: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-"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Replace</a:t>
            </a:r>
            <a:r>
              <a:rPr lang="en" sz="1800">
                <a:latin typeface="Roboto Light"/>
                <a:ea typeface="Roboto Light"/>
                <a:cs typeface="Roboto Light"/>
                <a:sym typeface="Roboto Light"/>
              </a:rPr>
              <a:t> strange string </a:t>
            </a: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“” → mean of col</a:t>
            </a:r>
            <a:r>
              <a:rPr lang="en" sz="1800">
                <a:latin typeface="Roboto Light"/>
                <a:ea typeface="Roboto Light"/>
                <a:cs typeface="Roboto Light"/>
                <a:sym typeface="Roboto Light"/>
              </a:rPr>
              <a:t>, and </a:t>
            </a: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“no” → 0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-"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Replace -1 value into 0</a:t>
            </a:r>
            <a:r>
              <a:rPr lang="en" sz="1800">
                <a:latin typeface="Roboto Light"/>
                <a:ea typeface="Roboto Light"/>
                <a:cs typeface="Roboto Light"/>
                <a:sym typeface="Roboto Light"/>
              </a:rPr>
              <a:t> for likelihood qty feature</a:t>
            </a: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Replace NaN into 0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Convert dtype into float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9cf5b48162_1_58"/>
          <p:cNvSpPr txBox="1">
            <a:spLocks noGrp="1"/>
          </p:cNvSpPr>
          <p:nvPr>
            <p:ph type="title"/>
          </p:nvPr>
        </p:nvSpPr>
        <p:spPr>
          <a:xfrm>
            <a:off x="769650" y="445025"/>
            <a:ext cx="4260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97280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Data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 Pre-processing</a:t>
            </a:r>
            <a:endParaRPr sz="1577"/>
          </a:p>
        </p:txBody>
      </p:sp>
      <p:sp>
        <p:nvSpPr>
          <p:cNvPr id="148" name="Google Shape;148;g29cf5b48162_1_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49" name="Google Shape;149;g29cf5b48162_1_58"/>
          <p:cNvSpPr txBox="1"/>
          <p:nvPr/>
        </p:nvSpPr>
        <p:spPr>
          <a:xfrm>
            <a:off x="769650" y="1613525"/>
            <a:ext cx="7047300" cy="22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Light"/>
              <a:buChar char="-"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Select features</a:t>
            </a:r>
            <a:r>
              <a:rPr lang="en" sz="1800">
                <a:latin typeface="Roboto Light"/>
                <a:ea typeface="Roboto Light"/>
                <a:cs typeface="Roboto Light"/>
                <a:sym typeface="Roboto Light"/>
              </a:rPr>
              <a:t> that have </a:t>
            </a: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Mutual Information</a:t>
            </a:r>
            <a:r>
              <a:rPr lang="en" sz="1800">
                <a:latin typeface="Roboto Light"/>
                <a:ea typeface="Roboto Light"/>
                <a:cs typeface="Roboto Light"/>
                <a:sym typeface="Roboto Light"/>
              </a:rPr>
              <a:t> greater than 0.1 as data input into classifier</a:t>
            </a: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['directory_length', 'qty_slash_url', 'qty_slash_directory',</a:t>
            </a:r>
            <a:endParaRPr sz="1250" b="1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'length_url', 'time_domain_activation', 'asn_ip', 'file_length',</a:t>
            </a:r>
            <a:endParaRPr sz="1250" b="1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'qty_dot_directory', 'qty_dot_file']</a:t>
            </a:r>
            <a:endParaRPr sz="1250" b="1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-"/>
            </a:pPr>
            <a:r>
              <a:rPr lang="en" sz="1800">
                <a:latin typeface="Roboto Light"/>
                <a:ea typeface="Roboto Light"/>
                <a:cs typeface="Roboto Light"/>
                <a:sym typeface="Roboto Light"/>
              </a:rPr>
              <a:t>Scaling using </a:t>
            </a: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MinMaxScaler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-"/>
            </a:pPr>
            <a:r>
              <a:rPr lang="en" sz="1800">
                <a:latin typeface="Roboto Light"/>
                <a:ea typeface="Roboto Light"/>
                <a:cs typeface="Roboto Light"/>
                <a:sym typeface="Roboto Light"/>
              </a:rPr>
              <a:t>Split dataset into </a:t>
            </a: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train and test set</a:t>
            </a:r>
            <a:r>
              <a:rPr lang="en" sz="1800">
                <a:latin typeface="Roboto Light"/>
                <a:ea typeface="Roboto Light"/>
                <a:cs typeface="Roboto Light"/>
                <a:sym typeface="Roboto Light"/>
              </a:rPr>
              <a:t> (80:20)</a:t>
            </a: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712</Words>
  <Application>Microsoft Office PowerPoint</Application>
  <PresentationFormat>On-screen Show (16:9)</PresentationFormat>
  <Paragraphs>85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Roboto</vt:lpstr>
      <vt:lpstr>Roboto Light</vt:lpstr>
      <vt:lpstr>Arial</vt:lpstr>
      <vt:lpstr>Courier New</vt:lpstr>
      <vt:lpstr>Simple Light</vt:lpstr>
      <vt:lpstr>IF-5100 Programming for Data Analytics Dataset 2: The Phishing</vt:lpstr>
      <vt:lpstr>Outline</vt:lpstr>
      <vt:lpstr>Introduction</vt:lpstr>
      <vt:lpstr>System Framework</vt:lpstr>
      <vt:lpstr>Data Understanding &amp; EDA</vt:lpstr>
      <vt:lpstr>Data Understanding &amp; EDA</vt:lpstr>
      <vt:lpstr>Data Understanding &amp; EDA</vt:lpstr>
      <vt:lpstr>Data Cleaning</vt:lpstr>
      <vt:lpstr>Data Pre-processing</vt:lpstr>
      <vt:lpstr>Modeling using Pycaret</vt:lpstr>
      <vt:lpstr>Modeling using XGBoost</vt:lpstr>
      <vt:lpstr>Evaluation</vt:lpstr>
      <vt:lpstr>Conclusion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IF-5100 Programming for Data Analytics Dataset 2: The Phishing</dc:title>
  <cp:lastModifiedBy>Istifa Shania Putri</cp:lastModifiedBy>
  <cp:revision>2</cp:revision>
  <dcterms:modified xsi:type="dcterms:W3CDTF">2024-01-26T06:25:18Z</dcterms:modified>
</cp:coreProperties>
</file>