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boto Light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747775"/>
          </p15:clr>
        </p15:guide>
        <p15:guide id="2" pos="1512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giBZCPSVIyo0mWrvpdw9BETWky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8107AC-12D6-40A4-8851-B2373F389D54}">
  <a:tblStyle styleId="{0C8107AC-12D6-40A4-8851-B2373F389D5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C40160B6-81D8-464D-AAAD-056BD6622CC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48" y="68"/>
      </p:cViewPr>
      <p:guideLst>
        <p:guide orient="horz" pos="1728"/>
        <p:guide pos="15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0fb38d92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2a0fb38d92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097afed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2a097afed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endParaRPr sz="7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097afed6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2a097afed6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292c3ec09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26292c3ec09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1d0b15c5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1d0b15c5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292c3ec0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26292c3ec0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6292c3ec09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26292c3ec09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a19c34c2b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a19c34c2b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6292c3ec09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26292c3ec09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6292c3ec09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26292c3ec09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6292c3ec09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26292c3ec09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a1d0b15c5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a1d0b15c5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292c3ec09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26292c3ec09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292c3ec09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6292c3ec09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1d0b15c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1d0b15c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292c3ec09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26292c3ec09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5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19c34c2b9_0_7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0" name="Google Shape;60;g2a19c34c2b9_0_7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g2a19c34c2b9_0_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19c34c2b9_0_7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4" name="Google Shape;64;g2a19c34c2b9_0_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19c34c2b9_0_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2a19c34c2b9_0_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g2a19c34c2b9_0_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19c34c2b9_0_8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g2a19c34c2b9_0_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19c34c2b9_0_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g2a19c34c2b9_0_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g2a19c34c2b9_0_8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g2a19c34c2b9_0_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19c34c2b9_0_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2a19c34c2b9_0_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19c34c2b9_0_9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g2a19c34c2b9_0_9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g2a19c34c2b9_0_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19c34c2b9_0_9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2a19c34c2b9_0_9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g2a19c34c2b9_0_9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g2a19c34c2b9_0_9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g2a19c34c2b9_0_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19c34c2b9_0_1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2" name="Google Shape;92;g2a19c34c2b9_0_1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19c34c2b9_0_1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5" name="Google Shape;95;g2a19c34c2b9_0_1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g2a19c34c2b9_0_1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19c34c2b9_0_1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4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4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5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5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7975" y="107375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42"/>
          <p:cNvPicPr preferRelativeResize="0"/>
          <p:nvPr/>
        </p:nvPicPr>
        <p:blipFill rotWithShape="1">
          <a:blip r:embed="rId14">
            <a:alphaModFix/>
          </a:blip>
          <a:srcRect r="74671"/>
          <a:stretch/>
        </p:blipFill>
        <p:spPr>
          <a:xfrm>
            <a:off x="596381" y="150423"/>
            <a:ext cx="341452" cy="30750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a19c34c2b9_0_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g2a19c34c2b9_0_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55" name="Google Shape;55;g2a19c34c2b9_0_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g2a19c34c2b9_0_6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7975" y="107375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2a19c34c2b9_0_65"/>
          <p:cNvPicPr preferRelativeResize="0"/>
          <p:nvPr/>
        </p:nvPicPr>
        <p:blipFill rotWithShape="1">
          <a:blip r:embed="rId14">
            <a:alphaModFix/>
          </a:blip>
          <a:srcRect r="74670"/>
          <a:stretch/>
        </p:blipFill>
        <p:spPr>
          <a:xfrm>
            <a:off x="596381" y="150423"/>
            <a:ext cx="341452" cy="30750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forum.org/agenda/2022/02/why-oil-prices-matter-to-global-economy-expert-explain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2604/iasc.2020.01318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10040670" TargetMode="External"/><Relationship Id="rId4" Type="http://schemas.openxmlformats.org/officeDocument/2006/relationships/hyperlink" Target="https://doi.org/10.3390/math1022436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quote/CL%3DF/history?p=CL%3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>
            <a:spLocks noGrp="1"/>
          </p:cNvSpPr>
          <p:nvPr>
            <p:ph type="ctrTitle"/>
          </p:nvPr>
        </p:nvSpPr>
        <p:spPr>
          <a:xfrm>
            <a:off x="311708" y="6876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8775"/>
              <a:buNone/>
            </a:pPr>
            <a:r>
              <a:rPr lang="en" sz="2177" b="1">
                <a:latin typeface="Roboto"/>
                <a:ea typeface="Roboto"/>
                <a:cs typeface="Roboto"/>
                <a:sym typeface="Roboto"/>
              </a:rPr>
              <a:t>IF-5171</a:t>
            </a:r>
            <a:endParaRPr sz="2177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71428"/>
              <a:buNone/>
            </a:pPr>
            <a:r>
              <a:rPr lang="en" sz="1400"/>
              <a:t>Data Science and Artificial Intelligence</a:t>
            </a:r>
            <a:endParaRPr sz="1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71428"/>
              <a:buNone/>
            </a:pPr>
            <a:endParaRPr sz="1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92592"/>
              <a:buNone/>
            </a:pPr>
            <a:r>
              <a:rPr lang="en" sz="2700"/>
              <a:t>“Prediksi harga minyak mentah dunia dengan mempertimbangkan faktor COVID-19 menggunakan Linear Regression dan LSTM”</a:t>
            </a:r>
            <a:endParaRPr sz="27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"/>
          <p:cNvSpPr txBox="1">
            <a:spLocks noGrp="1"/>
          </p:cNvSpPr>
          <p:nvPr>
            <p:ph type="subTitle" idx="1"/>
          </p:nvPr>
        </p:nvSpPr>
        <p:spPr>
          <a:xfrm>
            <a:off x="311700" y="2700950"/>
            <a:ext cx="8520600" cy="13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28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28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80" b="1" dirty="0">
                <a:latin typeface="Roboto"/>
                <a:ea typeface="Roboto"/>
                <a:cs typeface="Roboto"/>
                <a:sym typeface="Roboto"/>
              </a:rPr>
              <a:t>Istifa Shania</a:t>
            </a:r>
            <a:endParaRPr sz="128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80" b="1" dirty="0">
                <a:latin typeface="Roboto"/>
                <a:ea typeface="Roboto"/>
                <a:cs typeface="Roboto"/>
                <a:sym typeface="Roboto"/>
              </a:rPr>
              <a:t>Nadhira Virliany</a:t>
            </a:r>
            <a:endParaRPr sz="128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80" b="1" dirty="0">
                <a:latin typeface="Roboto"/>
                <a:ea typeface="Roboto"/>
                <a:cs typeface="Roboto"/>
                <a:sym typeface="Roboto"/>
              </a:rPr>
              <a:t>November 2023</a:t>
            </a: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0fb38d92c_0_28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Feature Extraction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g2a0fb38d92c_0_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77" name="Google Shape;177;g2a0fb38d92c_0_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7400" y="789125"/>
            <a:ext cx="2724043" cy="211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2a0fb38d92c_0_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3725" y="2827196"/>
            <a:ext cx="2724051" cy="1999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a0fb38d92c_0_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97000" y="1154612"/>
            <a:ext cx="2526475" cy="184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a0fb38d92c_0_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1150" y="3131975"/>
            <a:ext cx="2526476" cy="1283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097afed61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Glimpse of ARIMA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g2a097afed61_0_0"/>
          <p:cNvSpPr txBox="1"/>
          <p:nvPr/>
        </p:nvSpPr>
        <p:spPr>
          <a:xfrm>
            <a:off x="201125" y="1014550"/>
            <a:ext cx="84027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ARIMA (Autoregressive Integrated Moving Average) adalah model statistik yang menangkap pola autokorelasi dan rata-rata pergerakan dalam suatu deret waktu dan secara luas digunakan untuk forecasting dan efektif dalam menangkap pola linear dalam data.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Menggunakan dua metode </a:t>
            </a:r>
            <a:r>
              <a:rPr lang="en"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bersama-sama</a:t>
            </a: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ARIMA dan LSTM, </a:t>
            </a:r>
            <a:r>
              <a:rPr lang="en"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bisa lebih baik memahami pola yang sering terjadi dari beban listrik dalam jangka waktu yang lama </a:t>
            </a: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[2].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g2a097afed61_0_0"/>
          <p:cNvSpPr txBox="1"/>
          <p:nvPr/>
        </p:nvSpPr>
        <p:spPr>
          <a:xfrm>
            <a:off x="201125" y="4627600"/>
            <a:ext cx="8402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[2] L. Tang, Y. Yi and Y. Peng, "An ensemble deep learning model for short-term load forecasting based on ARIMA and LSTM," </a:t>
            </a:r>
            <a:r>
              <a:rPr lang="en" sz="900" b="0" i="1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2019 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097afed61_0_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ARIMA-LSTM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g2a097afed61_0_11"/>
          <p:cNvSpPr txBox="1"/>
          <p:nvPr/>
        </p:nvSpPr>
        <p:spPr>
          <a:xfrm>
            <a:off x="201125" y="1014550"/>
            <a:ext cx="8402700" cy="3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Kombinasi ARIMA dan LSTM dalam meramalkan harga saham minyak dapat memberikan hasil yang lebih baik karena keduanya dapat menangani aspek-aspek berbeda dari data historis harga: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ARIMA: cenderung efektif dalam menangkap tren dan pola-pola yang bersifat linear dalam data. Ini berfokus pada hubungan antara nilai-nilai sebelumnya (autoregressive), perubahan dalam data (integrated), dan nilai-nilai residual (moving average).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LSTM: menangani hubungan non-linear dan jangka waktu yang panjang dalam data. Ini memungkinkan untuk menangkap pola yang kompleks.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Kombinasi keduanya dapat memberikan keuntungan karena: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Kekuatan ARIMA: ARIMA dapat menangkap tren dasar dan pola linear.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Keunggulan LSTM: LSTM dapat menangkap pola yang lebih kompleks dan non-linear yang mungkin tidak terlihat oleh ARIMA.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g2a097afed61_0_11"/>
          <p:cNvSpPr txBox="1"/>
          <p:nvPr/>
        </p:nvSpPr>
        <p:spPr>
          <a:xfrm>
            <a:off x="311700" y="4637050"/>
            <a:ext cx="65271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Nasir, J. </a:t>
            </a:r>
            <a:r>
              <a:rPr lang="en" sz="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 al.</a:t>
            </a:r>
            <a:r>
              <a:rPr lang="en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(2023) ‘A new approach for forecasting crude oil prices based on stochastic and deterministic influences of LMD using Arima and LSTM models’, </a:t>
            </a:r>
            <a:r>
              <a:rPr lang="en" sz="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Access</a:t>
            </a:r>
            <a:r>
              <a:rPr lang="en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11, pp. 14322–14339. doi:10.1109/access.2023.3243232. 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292c3ec09_1_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Windowing</a:t>
            </a:r>
            <a:endParaRPr/>
          </a:p>
        </p:txBody>
      </p:sp>
      <p:sp>
        <p:nvSpPr>
          <p:cNvPr id="200" name="Google Shape;200;g26292c3ec09_1_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01" name="Google Shape;201;g26292c3ec09_1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4050" y="1148488"/>
            <a:ext cx="529590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1d0b15c52_0_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Experiments</a:t>
            </a:r>
            <a:endParaRPr/>
          </a:p>
        </p:txBody>
      </p:sp>
      <p:sp>
        <p:nvSpPr>
          <p:cNvPr id="207" name="Google Shape;207;g2a1d0b15c52_0_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Model yang diobservasi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EEMD-SD-ARIMA-LSTM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EEMD-ARIMA-LSTM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LSTM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Linear Regression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Strategi eksperimen menggunakan Grid Search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Skema validasi menggunakan K-fold cross validation (k=3)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Skenario faktor covid: Skenario 1 dan Skenario 2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2a1d0b15c52_0_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292c3ec09_0_1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Alur Pengolahan Data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14" name="Google Shape;214;g26292c3ec09_0_16"/>
          <p:cNvGraphicFramePr/>
          <p:nvPr/>
        </p:nvGraphicFramePr>
        <p:xfrm>
          <a:off x="195050" y="1017725"/>
          <a:ext cx="8217525" cy="3929375"/>
        </p:xfrm>
        <a:graphic>
          <a:graphicData uri="http://schemas.openxmlformats.org/drawingml/2006/table">
            <a:tbl>
              <a:tblPr>
                <a:noFill/>
                <a:tableStyleId>{0C8107AC-12D6-40A4-8851-B2373F389D54}</a:tableStyleId>
              </a:tblPr>
              <a:tblGrid>
                <a:gridCol w="241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" name="Google Shape;215;g26292c3ec09_0_16"/>
          <p:cNvSpPr/>
          <p:nvPr/>
        </p:nvSpPr>
        <p:spPr>
          <a:xfrm>
            <a:off x="874350" y="1082325"/>
            <a:ext cx="986700" cy="32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g26292c3ec09_0_16"/>
          <p:cNvSpPr/>
          <p:nvPr/>
        </p:nvSpPr>
        <p:spPr>
          <a:xfrm>
            <a:off x="7108100" y="1082325"/>
            <a:ext cx="986700" cy="32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g26292c3ec09_0_16"/>
          <p:cNvSpPr/>
          <p:nvPr/>
        </p:nvSpPr>
        <p:spPr>
          <a:xfrm>
            <a:off x="5454500" y="1082325"/>
            <a:ext cx="986700" cy="32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g26292c3ec09_0_16"/>
          <p:cNvSpPr/>
          <p:nvPr/>
        </p:nvSpPr>
        <p:spPr>
          <a:xfrm>
            <a:off x="3299050" y="1082325"/>
            <a:ext cx="986700" cy="32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g26292c3ec09_0_16"/>
          <p:cNvSpPr txBox="1"/>
          <p:nvPr/>
        </p:nvSpPr>
        <p:spPr>
          <a:xfrm>
            <a:off x="550525" y="759813"/>
            <a:ext cx="17586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EEMD-SD-ARIMA-LSTM</a:t>
            </a:r>
            <a:endParaRPr sz="1100" b="1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g26292c3ec09_0_16"/>
          <p:cNvSpPr txBox="1"/>
          <p:nvPr/>
        </p:nvSpPr>
        <p:spPr>
          <a:xfrm>
            <a:off x="3002513" y="759825"/>
            <a:ext cx="17586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EEMD-ARIMA-LSTM</a:t>
            </a:r>
            <a:endParaRPr sz="1100" b="1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g26292c3ec09_0_16"/>
          <p:cNvSpPr txBox="1"/>
          <p:nvPr/>
        </p:nvSpPr>
        <p:spPr>
          <a:xfrm>
            <a:off x="5635100" y="759825"/>
            <a:ext cx="6255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LSTM</a:t>
            </a:r>
            <a:endParaRPr sz="1100" b="1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g26292c3ec09_0_16"/>
          <p:cNvSpPr txBox="1"/>
          <p:nvPr/>
        </p:nvSpPr>
        <p:spPr>
          <a:xfrm>
            <a:off x="6941400" y="759825"/>
            <a:ext cx="14688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Linear Regression</a:t>
            </a:r>
            <a:endParaRPr sz="1100" b="1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g26292c3ec09_0_16"/>
          <p:cNvSpPr/>
          <p:nvPr/>
        </p:nvSpPr>
        <p:spPr>
          <a:xfrm>
            <a:off x="1030650" y="1545625"/>
            <a:ext cx="674100" cy="32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EEMD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g26292c3ec09_0_16"/>
          <p:cNvSpPr/>
          <p:nvPr/>
        </p:nvSpPr>
        <p:spPr>
          <a:xfrm>
            <a:off x="3455350" y="1545625"/>
            <a:ext cx="674100" cy="32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EEMD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g26292c3ec09_0_16"/>
          <p:cNvSpPr/>
          <p:nvPr/>
        </p:nvSpPr>
        <p:spPr>
          <a:xfrm>
            <a:off x="254825" y="2213700"/>
            <a:ext cx="674100" cy="3009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IMF 1</a:t>
            </a:r>
            <a:endParaRPr sz="13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g26292c3ec09_0_16"/>
          <p:cNvSpPr/>
          <p:nvPr/>
        </p:nvSpPr>
        <p:spPr>
          <a:xfrm>
            <a:off x="1030650" y="2213700"/>
            <a:ext cx="674100" cy="3009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IMF-n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g26292c3ec09_0_16"/>
          <p:cNvSpPr/>
          <p:nvPr/>
        </p:nvSpPr>
        <p:spPr>
          <a:xfrm>
            <a:off x="1861050" y="2257650"/>
            <a:ext cx="625350" cy="25695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g26292c3ec09_0_16"/>
          <p:cNvSpPr/>
          <p:nvPr/>
        </p:nvSpPr>
        <p:spPr>
          <a:xfrm>
            <a:off x="1030650" y="2829213"/>
            <a:ext cx="674100" cy="3009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SD</a:t>
            </a:r>
            <a:endParaRPr sz="13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g26292c3ec09_0_16"/>
          <p:cNvSpPr/>
          <p:nvPr/>
        </p:nvSpPr>
        <p:spPr>
          <a:xfrm>
            <a:off x="271250" y="3366975"/>
            <a:ext cx="986700" cy="3662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Stochastic Comp.</a:t>
            </a:r>
            <a:endParaRPr sz="13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g26292c3ec09_0_16"/>
          <p:cNvSpPr/>
          <p:nvPr/>
        </p:nvSpPr>
        <p:spPr>
          <a:xfrm>
            <a:off x="1344875" y="3366975"/>
            <a:ext cx="1193300" cy="3662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Deterministic Comp.</a:t>
            </a:r>
            <a:endParaRPr sz="13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g26292c3ec09_0_16"/>
          <p:cNvSpPr/>
          <p:nvPr/>
        </p:nvSpPr>
        <p:spPr>
          <a:xfrm>
            <a:off x="271250" y="3919600"/>
            <a:ext cx="2291350" cy="3662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ARIMA</a:t>
            </a:r>
            <a:endParaRPr sz="13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g26292c3ec09_0_16"/>
          <p:cNvSpPr/>
          <p:nvPr/>
        </p:nvSpPr>
        <p:spPr>
          <a:xfrm>
            <a:off x="271250" y="4469150"/>
            <a:ext cx="2291350" cy="3662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LSTM</a:t>
            </a:r>
            <a:endParaRPr sz="13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g26292c3ec09_0_16"/>
          <p:cNvSpPr/>
          <p:nvPr/>
        </p:nvSpPr>
        <p:spPr>
          <a:xfrm>
            <a:off x="2690575" y="2207925"/>
            <a:ext cx="674100" cy="3009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IMF 1</a:t>
            </a:r>
            <a:endParaRPr sz="13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g26292c3ec09_0_16"/>
          <p:cNvSpPr/>
          <p:nvPr/>
        </p:nvSpPr>
        <p:spPr>
          <a:xfrm>
            <a:off x="3466400" y="2207925"/>
            <a:ext cx="674100" cy="3009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IMF-n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g26292c3ec09_0_16"/>
          <p:cNvSpPr/>
          <p:nvPr/>
        </p:nvSpPr>
        <p:spPr>
          <a:xfrm>
            <a:off x="4296800" y="2251875"/>
            <a:ext cx="625350" cy="25695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g26292c3ec09_0_16"/>
          <p:cNvSpPr/>
          <p:nvPr/>
        </p:nvSpPr>
        <p:spPr>
          <a:xfrm>
            <a:off x="2657775" y="3919600"/>
            <a:ext cx="2291350" cy="3662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ARIMA</a:t>
            </a:r>
            <a:endParaRPr sz="13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g26292c3ec09_0_16"/>
          <p:cNvSpPr/>
          <p:nvPr/>
        </p:nvSpPr>
        <p:spPr>
          <a:xfrm>
            <a:off x="2657775" y="4469150"/>
            <a:ext cx="2291350" cy="3662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LSTM</a:t>
            </a:r>
            <a:endParaRPr sz="13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g26292c3ec09_0_16"/>
          <p:cNvSpPr/>
          <p:nvPr/>
        </p:nvSpPr>
        <p:spPr>
          <a:xfrm>
            <a:off x="5044300" y="4469150"/>
            <a:ext cx="1758600" cy="3662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LSTM</a:t>
            </a:r>
            <a:endParaRPr sz="13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g26292c3ec09_0_16"/>
          <p:cNvSpPr/>
          <p:nvPr/>
        </p:nvSpPr>
        <p:spPr>
          <a:xfrm>
            <a:off x="6898075" y="4469150"/>
            <a:ext cx="1468800" cy="3662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Linear Regression</a:t>
            </a:r>
            <a:endParaRPr sz="13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0" name="Google Shape;240;g26292c3ec09_0_16"/>
          <p:cNvCxnSpPr/>
          <p:nvPr/>
        </p:nvCxnSpPr>
        <p:spPr>
          <a:xfrm>
            <a:off x="75650" y="4375975"/>
            <a:ext cx="84276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diamond" w="med" len="med"/>
          </a:ln>
        </p:spPr>
      </p:cxnSp>
      <p:sp>
        <p:nvSpPr>
          <p:cNvPr id="241" name="Google Shape;241;g26292c3ec09_0_16"/>
          <p:cNvSpPr txBox="1"/>
          <p:nvPr/>
        </p:nvSpPr>
        <p:spPr>
          <a:xfrm>
            <a:off x="8518500" y="4113900"/>
            <a:ext cx="6255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Normalisasi</a:t>
            </a:r>
            <a:endParaRPr sz="11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2" name="Google Shape;242;g26292c3ec09_0_16"/>
          <p:cNvCxnSpPr>
            <a:stCxn id="215" idx="4"/>
            <a:endCxn id="223" idx="0"/>
          </p:cNvCxnSpPr>
          <p:nvPr/>
        </p:nvCxnSpPr>
        <p:spPr>
          <a:xfrm>
            <a:off x="1367700" y="1404825"/>
            <a:ext cx="0" cy="14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3" name="Google Shape;243;g26292c3ec09_0_16"/>
          <p:cNvCxnSpPr>
            <a:stCxn id="223" idx="2"/>
            <a:endCxn id="226" idx="0"/>
          </p:cNvCxnSpPr>
          <p:nvPr/>
        </p:nvCxnSpPr>
        <p:spPr>
          <a:xfrm>
            <a:off x="1367700" y="1868125"/>
            <a:ext cx="0" cy="34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g26292c3ec09_0_16"/>
          <p:cNvCxnSpPr>
            <a:stCxn id="226" idx="2"/>
            <a:endCxn id="228" idx="0"/>
          </p:cNvCxnSpPr>
          <p:nvPr/>
        </p:nvCxnSpPr>
        <p:spPr>
          <a:xfrm>
            <a:off x="1367700" y="2514600"/>
            <a:ext cx="0" cy="3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g26292c3ec09_0_16"/>
          <p:cNvCxnSpPr>
            <a:stCxn id="223" idx="2"/>
            <a:endCxn id="225" idx="0"/>
          </p:cNvCxnSpPr>
          <p:nvPr/>
        </p:nvCxnSpPr>
        <p:spPr>
          <a:xfrm flipH="1">
            <a:off x="591900" y="1868125"/>
            <a:ext cx="775800" cy="34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g26292c3ec09_0_16"/>
          <p:cNvCxnSpPr>
            <a:stCxn id="223" idx="2"/>
            <a:endCxn id="227" idx="0"/>
          </p:cNvCxnSpPr>
          <p:nvPr/>
        </p:nvCxnSpPr>
        <p:spPr>
          <a:xfrm>
            <a:off x="1367700" y="1868125"/>
            <a:ext cx="806100" cy="38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7" name="Google Shape;247;g26292c3ec09_0_16"/>
          <p:cNvCxnSpPr>
            <a:stCxn id="228" idx="2"/>
            <a:endCxn id="229" idx="0"/>
          </p:cNvCxnSpPr>
          <p:nvPr/>
        </p:nvCxnSpPr>
        <p:spPr>
          <a:xfrm flipH="1">
            <a:off x="764700" y="3130113"/>
            <a:ext cx="603000" cy="23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8" name="Google Shape;248;g26292c3ec09_0_16"/>
          <p:cNvCxnSpPr>
            <a:stCxn id="228" idx="2"/>
            <a:endCxn id="230" idx="0"/>
          </p:cNvCxnSpPr>
          <p:nvPr/>
        </p:nvCxnSpPr>
        <p:spPr>
          <a:xfrm>
            <a:off x="1367700" y="3130113"/>
            <a:ext cx="573900" cy="23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9" name="Google Shape;249;g26292c3ec09_0_16"/>
          <p:cNvCxnSpPr/>
          <p:nvPr/>
        </p:nvCxnSpPr>
        <p:spPr>
          <a:xfrm>
            <a:off x="764600" y="3733250"/>
            <a:ext cx="5100" cy="19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0" name="Google Shape;250;g26292c3ec09_0_16"/>
          <p:cNvCxnSpPr/>
          <p:nvPr/>
        </p:nvCxnSpPr>
        <p:spPr>
          <a:xfrm flipH="1">
            <a:off x="1939425" y="3733250"/>
            <a:ext cx="2100" cy="21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1" name="Google Shape;251;g26292c3ec09_0_16"/>
          <p:cNvCxnSpPr>
            <a:endCxn id="232" idx="0"/>
          </p:cNvCxnSpPr>
          <p:nvPr/>
        </p:nvCxnSpPr>
        <p:spPr>
          <a:xfrm>
            <a:off x="1416925" y="42858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2" name="Google Shape;252;g26292c3ec09_0_16"/>
          <p:cNvCxnSpPr>
            <a:stCxn id="218" idx="4"/>
            <a:endCxn id="224" idx="0"/>
          </p:cNvCxnSpPr>
          <p:nvPr/>
        </p:nvCxnSpPr>
        <p:spPr>
          <a:xfrm>
            <a:off x="3792400" y="1404825"/>
            <a:ext cx="0" cy="14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3" name="Google Shape;253;g26292c3ec09_0_16"/>
          <p:cNvCxnSpPr>
            <a:stCxn id="224" idx="2"/>
            <a:endCxn id="233" idx="0"/>
          </p:cNvCxnSpPr>
          <p:nvPr/>
        </p:nvCxnSpPr>
        <p:spPr>
          <a:xfrm flipH="1">
            <a:off x="3027700" y="1868125"/>
            <a:ext cx="764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4" name="Google Shape;254;g26292c3ec09_0_16"/>
          <p:cNvCxnSpPr>
            <a:stCxn id="224" idx="2"/>
            <a:endCxn id="234" idx="0"/>
          </p:cNvCxnSpPr>
          <p:nvPr/>
        </p:nvCxnSpPr>
        <p:spPr>
          <a:xfrm>
            <a:off x="3792400" y="1868125"/>
            <a:ext cx="111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5" name="Google Shape;255;g26292c3ec09_0_16"/>
          <p:cNvCxnSpPr>
            <a:stCxn id="224" idx="2"/>
            <a:endCxn id="235" idx="0"/>
          </p:cNvCxnSpPr>
          <p:nvPr/>
        </p:nvCxnSpPr>
        <p:spPr>
          <a:xfrm>
            <a:off x="3792400" y="1868125"/>
            <a:ext cx="817200" cy="38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6" name="Google Shape;256;g26292c3ec09_0_16"/>
          <p:cNvCxnSpPr/>
          <p:nvPr/>
        </p:nvCxnSpPr>
        <p:spPr>
          <a:xfrm>
            <a:off x="3027625" y="2508825"/>
            <a:ext cx="9300" cy="14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7" name="Google Shape;257;g26292c3ec09_0_16"/>
          <p:cNvCxnSpPr>
            <a:endCxn id="236" idx="0"/>
          </p:cNvCxnSpPr>
          <p:nvPr/>
        </p:nvCxnSpPr>
        <p:spPr>
          <a:xfrm>
            <a:off x="3803450" y="2508700"/>
            <a:ext cx="0" cy="141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8" name="Google Shape;258;g26292c3ec09_0_16"/>
          <p:cNvCxnSpPr>
            <a:stCxn id="235" idx="2"/>
          </p:cNvCxnSpPr>
          <p:nvPr/>
        </p:nvCxnSpPr>
        <p:spPr>
          <a:xfrm>
            <a:off x="4609475" y="2508825"/>
            <a:ext cx="1200" cy="14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9" name="Google Shape;259;g26292c3ec09_0_16"/>
          <p:cNvCxnSpPr>
            <a:endCxn id="237" idx="0"/>
          </p:cNvCxnSpPr>
          <p:nvPr/>
        </p:nvCxnSpPr>
        <p:spPr>
          <a:xfrm>
            <a:off x="3803450" y="4285850"/>
            <a:ext cx="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" name="Google Shape;260;g26292c3ec09_0_16"/>
          <p:cNvCxnSpPr>
            <a:stCxn id="217" idx="4"/>
            <a:endCxn id="238" idx="0"/>
          </p:cNvCxnSpPr>
          <p:nvPr/>
        </p:nvCxnSpPr>
        <p:spPr>
          <a:xfrm flipH="1">
            <a:off x="5923550" y="1404825"/>
            <a:ext cx="24300" cy="306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" name="Google Shape;261;g26292c3ec09_0_16"/>
          <p:cNvCxnSpPr>
            <a:stCxn id="216" idx="4"/>
            <a:endCxn id="239" idx="0"/>
          </p:cNvCxnSpPr>
          <p:nvPr/>
        </p:nvCxnSpPr>
        <p:spPr>
          <a:xfrm>
            <a:off x="7601450" y="1404825"/>
            <a:ext cx="30900" cy="306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6292c3ec09_1_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Hasil Eksperimen: Loss</a:t>
            </a:r>
            <a:endParaRPr/>
          </a:p>
        </p:txBody>
      </p:sp>
      <p:sp>
        <p:nvSpPr>
          <p:cNvPr id="267" name="Google Shape;267;g26292c3ec09_1_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268" name="Google Shape;268;g26292c3ec09_1_40"/>
          <p:cNvGraphicFramePr/>
          <p:nvPr/>
        </p:nvGraphicFramePr>
        <p:xfrm>
          <a:off x="952500" y="1480050"/>
          <a:ext cx="7239000" cy="2855245"/>
        </p:xfrm>
        <a:graphic>
          <a:graphicData uri="http://schemas.openxmlformats.org/drawingml/2006/table">
            <a:tbl>
              <a:tblPr>
                <a:noFill/>
                <a:tableStyleId>{0C8107AC-12D6-40A4-8851-B2373F389D54}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Variasi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Skenario 1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Skenario 2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MAE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MSE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MAE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MSE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Regresi Linear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2282.05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5244999.23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1483.64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2203820.38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LSTM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0.0173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0.000456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0.0180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0.000467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EEMD + SD + ARIMA + LSTM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0.0280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0.00116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0.0141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0.000282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EEMD + ARIMA + LSTM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0.0391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0.00247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0.0283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0.001132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a19c34c2b9_0_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Hasil Eksperimen: Performance Objective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g2a19c34c2b9_0_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275" name="Google Shape;275;g2a19c34c2b9_0_59"/>
          <p:cNvGraphicFramePr/>
          <p:nvPr/>
        </p:nvGraphicFramePr>
        <p:xfrm>
          <a:off x="952500" y="1480050"/>
          <a:ext cx="7239000" cy="3251455"/>
        </p:xfrm>
        <a:graphic>
          <a:graphicData uri="http://schemas.openxmlformats.org/drawingml/2006/table">
            <a:tbl>
              <a:tblPr>
                <a:noFill/>
                <a:tableStyleId>{C40160B6-81D8-464D-AAAD-056BD6622CC6}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Variasi</a:t>
                      </a:r>
                      <a:endParaRPr b="1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Skenario 1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Skenario 2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MAE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MSE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MAE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MSE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Regresi Linear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2282.05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5244999.23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1483.64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2203820.38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2.7950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11.8927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2.9135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12.15796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EEMD +  ARIMA + LSTM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5.1955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42.09876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23.15974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859.88690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EEMD + SD+ ARIMA + LSTM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24.92479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958.3372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26.0390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1012.0187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Rata-rata error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578.7417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1311502.82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383.93306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551423.61164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292c3ec09_1_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81" name="Google Shape;281;g26292c3ec09_1_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250" y="626725"/>
            <a:ext cx="3495999" cy="21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26292c3ec09_1_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02050" y="662462"/>
            <a:ext cx="4619100" cy="20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26292c3ec09_1_55"/>
          <p:cNvPicPr preferRelativeResize="0"/>
          <p:nvPr/>
        </p:nvPicPr>
        <p:blipFill rotWithShape="1">
          <a:blip r:embed="rId5">
            <a:alphaModFix/>
          </a:blip>
          <a:srcRect l="-3680" r="3680"/>
          <a:stretch/>
        </p:blipFill>
        <p:spPr>
          <a:xfrm>
            <a:off x="563050" y="2897225"/>
            <a:ext cx="3019899" cy="2159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26292c3ec09_1_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02100" y="2837000"/>
            <a:ext cx="3132249" cy="228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26292c3ec09_1_55"/>
          <p:cNvSpPr txBox="1"/>
          <p:nvPr/>
        </p:nvSpPr>
        <p:spPr>
          <a:xfrm>
            <a:off x="3332825" y="474063"/>
            <a:ext cx="17586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EEMD-SD-ARIMA-LSTM</a:t>
            </a:r>
            <a:endParaRPr sz="1100" b="1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g26292c3ec09_1_55"/>
          <p:cNvSpPr txBox="1"/>
          <p:nvPr/>
        </p:nvSpPr>
        <p:spPr>
          <a:xfrm>
            <a:off x="3905975" y="2837000"/>
            <a:ext cx="6255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LSTM</a:t>
            </a:r>
            <a:endParaRPr sz="1100" b="1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g26292c3ec09_1_55"/>
          <p:cNvSpPr/>
          <p:nvPr/>
        </p:nvSpPr>
        <p:spPr>
          <a:xfrm>
            <a:off x="456200" y="2792325"/>
            <a:ext cx="7670100" cy="2351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g26292c3ec09_1_55"/>
          <p:cNvSpPr/>
          <p:nvPr/>
        </p:nvSpPr>
        <p:spPr>
          <a:xfrm>
            <a:off x="307475" y="509425"/>
            <a:ext cx="8713800" cy="228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292c3ec09_1_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Best Model to deploy: LSTM (Skenario 1)</a:t>
            </a:r>
            <a:endParaRPr/>
          </a:p>
        </p:txBody>
      </p:sp>
      <p:sp>
        <p:nvSpPr>
          <p:cNvPr id="294" name="Google Shape;294;g26292c3ec09_1_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95" name="Google Shape;295;g26292c3ec09_1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017725"/>
            <a:ext cx="50673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26292c3ec09_1_17"/>
          <p:cNvSpPr txBox="1"/>
          <p:nvPr/>
        </p:nvSpPr>
        <p:spPr>
          <a:xfrm>
            <a:off x="5379000" y="2854338"/>
            <a:ext cx="3434700" cy="19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 = KerasRegressor(build_fn=create_model, epochs=100, batch_size=64, verbose=0)</a:t>
            </a:r>
            <a:endParaRPr sz="1100" b="0" i="0" u="none" strike="noStrike" cap="none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 b="0" i="0" u="none" strike="noStrike" cap="none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'activation': 'tanh', </a:t>
            </a:r>
            <a:endParaRPr sz="1100" b="0" i="0" u="none" strike="noStrike" cap="none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'dropout_rate': 0.0, </a:t>
            </a:r>
            <a:endParaRPr sz="1100" b="0" i="0" u="none" strike="noStrike" cap="none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'learning_rate': 0.001, </a:t>
            </a:r>
            <a:endParaRPr sz="1100" b="0" i="0" u="none" strike="noStrike" cap="none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'optimizer': 'adam', </a:t>
            </a:r>
            <a:endParaRPr sz="1100" b="0" i="0" u="none" strike="noStrike" cap="none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'units': 50</a:t>
            </a:r>
            <a:endParaRPr sz="1100" b="0" i="0" u="none" strike="noStrike" cap="none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7" name="Google Shape;297;g26292c3ec09_1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80574" y="1076874"/>
            <a:ext cx="2555650" cy="129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26292c3ec09_1_17"/>
          <p:cNvSpPr txBox="1"/>
          <p:nvPr/>
        </p:nvSpPr>
        <p:spPr>
          <a:xfrm>
            <a:off x="8384600" y="14838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49</a:t>
            </a:r>
            <a:endParaRPr sz="1800" b="1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Pengantar</a:t>
            </a:r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572050" y="1234950"/>
            <a:ext cx="79005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Fluktuasi harga minyak mentah dunia akibat peristiwa global pandemi COVID-19</a:t>
            </a:r>
            <a:endParaRPr sz="20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Minyak mentah berperan penting dalam perekonomian</a:t>
            </a:r>
            <a:r>
              <a:rPr lang="en"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negara</a:t>
            </a:r>
            <a:endParaRPr sz="20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Prediksi harga minyak mentah menjadi aspek kritis dalam perencanaan ekonomi</a:t>
            </a:r>
            <a:endParaRPr sz="20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500100" y="4659925"/>
            <a:ext cx="522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https://www.weforum.org/agenda/2022/02/why-oil-prices-matter-to-global-economy-expert-explains/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847300" y="3551725"/>
            <a:ext cx="7350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Mengembangkan model yang dapat menangani tantangan peristiwa global dalam memprediksi harga minyak mentah dunia yang fluktuatif</a:t>
            </a:r>
            <a:endParaRPr sz="20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3950800" y="3099775"/>
            <a:ext cx="114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Tujuan</a:t>
            </a:r>
            <a:endParaRPr sz="2000" b="1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6292c3ec09_1_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04" name="Google Shape;304;g26292c3ec09_1_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terbaik pada kasus ini yang akan deploy adalah menggunakan LSTM skenario 1 (12 bulan faktor Covid-19)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dengan ensembel EEMD + SD + ARIMA + LSTM juga baik, tetapi perlu dicari lagi metode inverse yang tepat</a:t>
            </a:r>
            <a:endParaRPr/>
          </a:p>
        </p:txBody>
      </p:sp>
      <p:sp>
        <p:nvSpPr>
          <p:cNvPr id="305" name="Google Shape;305;g26292c3ec09_1_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1d0b15c52_0_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Temuan Hipotesis</a:t>
            </a:r>
            <a:endParaRPr/>
          </a:p>
        </p:txBody>
      </p:sp>
      <p:sp>
        <p:nvSpPr>
          <p:cNvPr id="311" name="Google Shape;311;g2a1d0b15c52_0_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Hipotesis Alternatif (H1) diterima. Model LSTM pertama, yang dilatih dengan data selama 12 bulan selama pandemi Covid-19, lebih baik dalam memprediksi fluktuasi harga minyak dibandingkan dengan Model LSTM kedua yang hanya dilatih dengan data selama satu bulan.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Melibatkan periode pelatihan yang lebih lama dapat meningkatkan kemampuan model untuk menangkap dinamika kompleks dan efek jangka panjang dari peristiwa global seperti pandemi Covid-19, sehingga meningkatkan akurasi prediksi terhadap perubahan ekonomi yang lebih berkelanjutan.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1d0b15c52_0_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000" b="1">
                <a:latin typeface="Roboto"/>
                <a:ea typeface="Roboto"/>
                <a:cs typeface="Roboto"/>
                <a:sym typeface="Roboto"/>
              </a:rPr>
              <a:t>Thank you.</a:t>
            </a:r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title"/>
          </p:nvPr>
        </p:nvSpPr>
        <p:spPr>
          <a:xfrm>
            <a:off x="201075" y="521200"/>
            <a:ext cx="426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827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Studi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Literatur</a:t>
            </a:r>
            <a:endParaRPr sz="1577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121" name="Google Shape;121;p6"/>
          <p:cNvGraphicFramePr/>
          <p:nvPr/>
        </p:nvGraphicFramePr>
        <p:xfrm>
          <a:off x="201063" y="1093900"/>
          <a:ext cx="8820075" cy="3626025"/>
        </p:xfrm>
        <a:graphic>
          <a:graphicData uri="http://schemas.openxmlformats.org/drawingml/2006/table">
            <a:tbl>
              <a:tblPr>
                <a:noFill/>
                <a:tableStyleId>{0C8107AC-12D6-40A4-8851-B2373F389D54}</a:tableStyleId>
              </a:tblPr>
              <a:tblGrid>
                <a:gridCol w="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500" b="1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Tahun</a:t>
                      </a:r>
                      <a:endParaRPr sz="1500" b="1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Judul</a:t>
                      </a:r>
                      <a:endParaRPr sz="1500" b="1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Keterangan</a:t>
                      </a:r>
                      <a:endParaRPr sz="1500" b="1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2020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Brent oil price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prediction using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Bi-LSTM network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Estimasi harga minyak mentah data Brent dengan menggunakan kerangka BOP-BL dengan berdasarkan konsep Bi-LSTM.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0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2022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Artificial Intelligence-based prediction of crude oil prices using multiple features under the effect of Russian- Ukraine war and COVID-19 pandemic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Estimasi perubahan harga minyak dunia menggunakan metode linear regresi, rain forest, support vector machine, LSTM dan Bi-LSTM.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2023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 New Approach for Forecasting Crude Oil Prices Based on Stochastic and Deterministic Influences of LMD Using ARIMA and LSTM Models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Forecasting harga minyak mentah dunia menggunakan metode hibrida dari LMD, ARIMA, dan LSTM</a:t>
                      </a:r>
                      <a:endParaRPr sz="15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2" name="Google Shape;122;p6"/>
          <p:cNvSpPr txBox="1"/>
          <p:nvPr/>
        </p:nvSpPr>
        <p:spPr>
          <a:xfrm>
            <a:off x="201075" y="4663225"/>
            <a:ext cx="640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https://doi.org/10.32604/iasc.2020.013189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7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https://doi.org/10.3390/math10224361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7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https://ieeexplore.ieee.org/document/10040670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292c3ec09_1_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Keys Important</a:t>
            </a:r>
            <a:endParaRPr/>
          </a:p>
        </p:txBody>
      </p:sp>
      <p:sp>
        <p:nvSpPr>
          <p:cNvPr id="128" name="Google Shape;128;g26292c3ec09_1_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Crude Oil Prediction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“Peristiwa global” Covid-19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Metode hibrida dari EEMD, ARIMA, dan LSTM</a:t>
            </a:r>
            <a:endParaRPr/>
          </a:p>
        </p:txBody>
      </p:sp>
      <p:sp>
        <p:nvSpPr>
          <p:cNvPr id="129" name="Google Shape;129;g26292c3ec09_1_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292c3ec09_1_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35" name="Google Shape;135;g26292c3ec09_1_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Histori harga minyak dunia yang dicatat oleh NY Mercantile dan dipublikasi secara bebas di Yahoo Finance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https://finance.yahoo.com/quote/CL%3DF/history?p=CL%3DF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yang digunakan : tahun 2010 - 2022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Skenario</a:t>
            </a:r>
            <a:endParaRPr/>
          </a:p>
        </p:txBody>
      </p:sp>
      <p:sp>
        <p:nvSpPr>
          <p:cNvPr id="136" name="Google Shape;136;g26292c3ec09_1_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137" name="Google Shape;137;g26292c3ec09_1_9"/>
          <p:cNvGraphicFramePr/>
          <p:nvPr/>
        </p:nvGraphicFramePr>
        <p:xfrm>
          <a:off x="867050" y="2888825"/>
          <a:ext cx="7239000" cy="1615350"/>
        </p:xfrm>
        <a:graphic>
          <a:graphicData uri="http://schemas.openxmlformats.org/drawingml/2006/table">
            <a:tbl>
              <a:tblPr>
                <a:noFill/>
                <a:tableStyleId>{0C8107AC-12D6-40A4-8851-B2373F389D54}</a:tableStyleId>
              </a:tblPr>
              <a:tblGrid>
                <a:gridCol w="113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Skenario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Training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Testing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Jan 2010 - Dec 2021 (12 bulan faktor Covid)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Jan 2022 - Aug 2022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Jan 2010 - Dec 2020 ( 1 bulan faktor Covid)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Jan 2021 - Mei 2021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1d0b15c52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Hipotesis</a:t>
            </a:r>
            <a:endParaRPr/>
          </a:p>
        </p:txBody>
      </p:sp>
      <p:sp>
        <p:nvSpPr>
          <p:cNvPr id="143" name="Google Shape;143;g2a1d0b15c52_0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Hipotesis Nol (H0): Tidak ada perbedaan yang signifikan dalam kemampuan prediktif antara Model LSTM pertama, yang dilatih dengan data selama 12 bulan selama pandemi Covid-19, dan Model LSTM kedua, yang hanya dilatih dengan data selama satu bulan selama periode yang sama.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Hipotesis Alternatif (H1): Model LSTM pertama, yang mencakup periode latihan yang lebih panjang selama pandemi Covid-19, akan menunjukkan peningkatan signifikan dalam kemampuan prediktifnya terhadap fluktuasi harga minyak dibandingkan dengan Model LSTM kedua yang hanya dilatih dengan data selama satu bulan.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a1d0b15c52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Exploratory Data Analysis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311700" y="1091250"/>
            <a:ext cx="4002600" cy="24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Tidak ada pencatatan harga di hari weekend</a:t>
            </a:r>
            <a:endParaRPr sz="14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Distribusi value Close* tidak normal</a:t>
            </a:r>
            <a:endParaRPr sz="14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Ada null value</a:t>
            </a:r>
            <a:endParaRPr sz="14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2010-01-10 s/d 2022-08-30 (3189 rows)</a:t>
            </a:r>
            <a:endParaRPr sz="14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4"/>
          <p:cNvPicPr preferRelativeResize="0"/>
          <p:nvPr/>
        </p:nvPicPr>
        <p:blipFill rotWithShape="1">
          <a:blip r:embed="rId3">
            <a:alphaModFix/>
          </a:blip>
          <a:srcRect t="1648" r="1622" b="1966"/>
          <a:stretch/>
        </p:blipFill>
        <p:spPr>
          <a:xfrm>
            <a:off x="376600" y="2802725"/>
            <a:ext cx="2593551" cy="20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"/>
          <p:cNvPicPr preferRelativeResize="0"/>
          <p:nvPr/>
        </p:nvPicPr>
        <p:blipFill rotWithShape="1">
          <a:blip r:embed="rId4">
            <a:alphaModFix/>
          </a:blip>
          <a:srcRect l="8917"/>
          <a:stretch/>
        </p:blipFill>
        <p:spPr>
          <a:xfrm>
            <a:off x="5303450" y="3886263"/>
            <a:ext cx="3187799" cy="8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4"/>
          <p:cNvPicPr preferRelativeResize="0"/>
          <p:nvPr/>
        </p:nvPicPr>
        <p:blipFill rotWithShape="1">
          <a:blip r:embed="rId5">
            <a:alphaModFix/>
          </a:blip>
          <a:srcRect r="20247"/>
          <a:stretch/>
        </p:blipFill>
        <p:spPr>
          <a:xfrm>
            <a:off x="3149675" y="2628075"/>
            <a:ext cx="1283137" cy="21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53425" y="767050"/>
            <a:ext cx="4002675" cy="29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Preparation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201125" y="1471750"/>
            <a:ext cx="8402700" cy="16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cleaning: convert dtype into numeric and datetime, handling null value replace with mean</a:t>
            </a:r>
            <a:endParaRPr sz="1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Pre-processing: normalization menggunakan MinMaxScaler</a:t>
            </a:r>
            <a:endParaRPr sz="1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Feature engineering: ensembled (stochastic deterministic component menggunakan EEMD, kemudian ARIMA)</a:t>
            </a:r>
            <a:endParaRPr sz="1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292c3ec09_1_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Glimpse of EEMD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g26292c3ec09_1_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67" name="Google Shape;167;g26292c3ec09_1_46"/>
          <p:cNvSpPr txBox="1"/>
          <p:nvPr/>
        </p:nvSpPr>
        <p:spPr>
          <a:xfrm>
            <a:off x="201125" y="1014550"/>
            <a:ext cx="41559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EEMD (Ensemble Empirical Mode Decomposition) adalah teknik signal processing yang </a:t>
            </a:r>
            <a:r>
              <a:rPr lang="en" sz="16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mendekomposisi signal</a:t>
            </a: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menjadi intrinsic mode functions (</a:t>
            </a:r>
            <a:r>
              <a:rPr lang="en" sz="16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IMFs</a:t>
            </a: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 dan </a:t>
            </a:r>
            <a:r>
              <a:rPr lang="en" sz="16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residu</a:t>
            </a: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IMF sederhananya adalah sinyal hasil urai dengan tingkat frekuensi yang berbeda.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Dikenal sebagai </a:t>
            </a:r>
            <a:r>
              <a:rPr lang="en" sz="16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feature extraction </a:t>
            </a: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dan metode ini berguna ketika signal adalah </a:t>
            </a:r>
            <a:r>
              <a:rPr lang="en" sz="16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non-stationary</a:t>
            </a: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dan berisi non-linearitas yang kompleks [1]. 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g26292c3ec09_1_46"/>
          <p:cNvSpPr txBox="1"/>
          <p:nvPr/>
        </p:nvSpPr>
        <p:spPr>
          <a:xfrm>
            <a:off x="512400" y="4629175"/>
            <a:ext cx="8319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[1].Jiang, F.; Zhu, Z.; Li, W.; Ren, Y.; Zhou, G.; Chang, Y. A Fusion Feature Extraction Method Using EEMD and Correlation Coefficient Analysis for Bearing Fault Diagnosis</a:t>
            </a:r>
            <a:endParaRPr sz="9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g26292c3ec09_1_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9413" y="1014550"/>
            <a:ext cx="4844586" cy="27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6292c3ec09_1_46"/>
          <p:cNvSpPr txBox="1"/>
          <p:nvPr/>
        </p:nvSpPr>
        <p:spPr>
          <a:xfrm>
            <a:off x="4356900" y="3730200"/>
            <a:ext cx="49395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Wu, Y.-X., Wu, Q.-B. and Zhu, J.-Q. (2019) ‘Improved EEMD-based crude oil price forecasting using LSTM Networks’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1280</Words>
  <Application>Microsoft Office PowerPoint</Application>
  <PresentationFormat>On-screen Show (16:9)</PresentationFormat>
  <Paragraphs>217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Roboto</vt:lpstr>
      <vt:lpstr>Arial</vt:lpstr>
      <vt:lpstr>Roboto Light</vt:lpstr>
      <vt:lpstr>Courier New</vt:lpstr>
      <vt:lpstr>Simple Light</vt:lpstr>
      <vt:lpstr>Simple Light</vt:lpstr>
      <vt:lpstr>IF-5171 Data Science and Artificial Intelligence  “Prediksi harga minyak mentah dunia dengan mempertimbangkan faktor COVID-19 menggunakan Linear Regression dan LSTM”</vt:lpstr>
      <vt:lpstr>Pengantar</vt:lpstr>
      <vt:lpstr>Studi Literatur</vt:lpstr>
      <vt:lpstr>Keys Important</vt:lpstr>
      <vt:lpstr>Data</vt:lpstr>
      <vt:lpstr>Hipotesis</vt:lpstr>
      <vt:lpstr>Exploratory Data Analysis</vt:lpstr>
      <vt:lpstr>Data Preparation</vt:lpstr>
      <vt:lpstr>Glimpse of EEMD</vt:lpstr>
      <vt:lpstr>Feature Extraction</vt:lpstr>
      <vt:lpstr>Glimpse of ARIMA</vt:lpstr>
      <vt:lpstr>ARIMA-LSTM </vt:lpstr>
      <vt:lpstr>Windowing</vt:lpstr>
      <vt:lpstr>Design of Experiments</vt:lpstr>
      <vt:lpstr>Alur Pengolahan Data</vt:lpstr>
      <vt:lpstr>Hasil Eksperimen: Loss</vt:lpstr>
      <vt:lpstr>Hasil Eksperimen: Performance Objective</vt:lpstr>
      <vt:lpstr>PowerPoint Presentation</vt:lpstr>
      <vt:lpstr>Best Model to deploy: LSTM (Skenario 1)</vt:lpstr>
      <vt:lpstr>Conclusion</vt:lpstr>
      <vt:lpstr>Temuan Hipotesis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IF-5171 Data Science and Artificial Intelligence  “Prediksi harga minyak mentah dunia dengan mempertimbangkan faktor COVID-19 menggunakan Linear Regression dan LSTM”</dc:title>
  <cp:lastModifiedBy>Istifa Shania Putri</cp:lastModifiedBy>
  <cp:revision>1</cp:revision>
  <dcterms:modified xsi:type="dcterms:W3CDTF">2024-01-25T05:37:04Z</dcterms:modified>
</cp:coreProperties>
</file>