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50997" autoAdjust="0"/>
  </p:normalViewPr>
  <p:slideViewPr>
    <p:cSldViewPr snapToGrid="0">
      <p:cViewPr varScale="1">
        <p:scale>
          <a:sx n="29" d="100"/>
          <a:sy n="29" d="100"/>
        </p:scale>
        <p:origin x="20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RMSEcv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70% train</c:v>
                </c:pt>
                <c:pt idx="1">
                  <c:v>80% train</c:v>
                </c:pt>
                <c:pt idx="2">
                  <c:v>70% train</c:v>
                </c:pt>
                <c:pt idx="3">
                  <c:v>80% train</c:v>
                </c:pt>
                <c:pt idx="4">
                  <c:v>70% train</c:v>
                </c:pt>
                <c:pt idx="5">
                  <c:v>80% train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9.7000000000000003E-3</c:v>
                </c:pt>
                <c:pt idx="1">
                  <c:v>9.4000000000000004E-3</c:v>
                </c:pt>
                <c:pt idx="2">
                  <c:v>9.06E-2</c:v>
                </c:pt>
                <c:pt idx="3">
                  <c:v>7.7200000000000005E-2</c:v>
                </c:pt>
                <c:pt idx="4">
                  <c:v>2.1000000000000001E-2</c:v>
                </c:pt>
                <c:pt idx="5">
                  <c:v>1.95E-2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4B-468A-918C-8B4ABBAC4F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RMSEpred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70% train</c:v>
                </c:pt>
                <c:pt idx="1">
                  <c:v>80% train</c:v>
                </c:pt>
                <c:pt idx="2">
                  <c:v>70% train</c:v>
                </c:pt>
                <c:pt idx="3">
                  <c:v>80% train</c:v>
                </c:pt>
                <c:pt idx="4">
                  <c:v>70% train</c:v>
                </c:pt>
                <c:pt idx="5">
                  <c:v>80% train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5.0000000000000001E-3</c:v>
                </c:pt>
                <c:pt idx="1">
                  <c:v>5.0000000000000001E-3</c:v>
                </c:pt>
                <c:pt idx="2">
                  <c:v>1.9E-2</c:v>
                </c:pt>
                <c:pt idx="3">
                  <c:v>1.0999999999999999E-2</c:v>
                </c:pt>
                <c:pt idx="4">
                  <c:v>6.0000000000000001E-3</c:v>
                </c:pt>
                <c:pt idx="5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4B-468A-918C-8B4ABBAC4F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R2cv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543971435023798E-2"/>
                  <c:y val="7.41721699593951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4B-468A-918C-8B4ABBAC4F7C}"/>
                </c:ext>
              </c:extLst>
            </c:dLbl>
            <c:dLbl>
              <c:idx val="1"/>
              <c:layout>
                <c:manualLayout>
                  <c:x val="-1.1400650003763911E-2"/>
                  <c:y val="7.15231638894167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C4B-468A-918C-8B4ABBAC4F7C}"/>
                </c:ext>
              </c:extLst>
            </c:dLbl>
            <c:dLbl>
              <c:idx val="2"/>
              <c:layout>
                <c:manualLayout>
                  <c:x val="-1.7915307148771813E-2"/>
                  <c:y val="6.35761456794814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4B-468A-918C-8B4ABBAC4F7C}"/>
                </c:ext>
              </c:extLst>
            </c:dLbl>
            <c:dLbl>
              <c:idx val="3"/>
              <c:layout>
                <c:manualLayout>
                  <c:x val="-1.7915307148771813E-2"/>
                  <c:y val="5.82781335395246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4B-468A-918C-8B4ABBAC4F7C}"/>
                </c:ext>
              </c:extLst>
            </c:dLbl>
            <c:dLbl>
              <c:idx val="4"/>
              <c:layout>
                <c:manualLayout>
                  <c:x val="-1.3029314290015864E-2"/>
                  <c:y val="8.74172003092870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C4B-468A-918C-8B4ABBAC4F7C}"/>
                </c:ext>
              </c:extLst>
            </c:dLbl>
            <c:dLbl>
              <c:idx val="5"/>
              <c:layout>
                <c:manualLayout>
                  <c:x val="-1.7915307148771934E-2"/>
                  <c:y val="8.21191881693303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C4B-468A-918C-8B4ABBAC4F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70% train</c:v>
                </c:pt>
                <c:pt idx="1">
                  <c:v>80% train</c:v>
                </c:pt>
                <c:pt idx="2">
                  <c:v>70% train</c:v>
                </c:pt>
                <c:pt idx="3">
                  <c:v>80% train</c:v>
                </c:pt>
                <c:pt idx="4">
                  <c:v>70% train</c:v>
                </c:pt>
                <c:pt idx="5">
                  <c:v>80% train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0.98499999999999999</c:v>
                </c:pt>
                <c:pt idx="1">
                  <c:v>0.98499999999999999</c:v>
                </c:pt>
                <c:pt idx="2">
                  <c:v>0.84499999999999997</c:v>
                </c:pt>
                <c:pt idx="3">
                  <c:v>0.88700000000000001</c:v>
                </c:pt>
                <c:pt idx="4">
                  <c:v>0.96</c:v>
                </c:pt>
                <c:pt idx="5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4B-468A-918C-8B4ABBAC4F7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R2pred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70% train</c:v>
                </c:pt>
                <c:pt idx="1">
                  <c:v>80% train</c:v>
                </c:pt>
                <c:pt idx="2">
                  <c:v>70% train</c:v>
                </c:pt>
                <c:pt idx="3">
                  <c:v>80% train</c:v>
                </c:pt>
                <c:pt idx="4">
                  <c:v>70% train</c:v>
                </c:pt>
                <c:pt idx="5">
                  <c:v>80% train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0.98499999999999999</c:v>
                </c:pt>
                <c:pt idx="1">
                  <c:v>0.98699999999999999</c:v>
                </c:pt>
                <c:pt idx="2">
                  <c:v>0.98599999999999999</c:v>
                </c:pt>
                <c:pt idx="3">
                  <c:v>0.995</c:v>
                </c:pt>
                <c:pt idx="4">
                  <c:v>0.99299999999999999</c:v>
                </c:pt>
                <c:pt idx="5">
                  <c:v>0.99399999999999999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4B-468A-918C-8B4ABBAC4F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5752527"/>
        <c:axId val="1006246959"/>
      </c:barChart>
      <c:catAx>
        <c:axId val="605752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246959"/>
        <c:crosses val="autoZero"/>
        <c:auto val="1"/>
        <c:lblAlgn val="ctr"/>
        <c:lblOffset val="100"/>
        <c:noMultiLvlLbl val="0"/>
      </c:catAx>
      <c:valAx>
        <c:axId val="1006246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52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5:3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7:12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5:4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6:4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6:5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7:0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7:0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7:0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7:0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1:37:0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94D38-FE2E-4318-A275-26C367E0A78C}" type="datetimeFigureOut">
              <a:rPr lang="en-ID" smtClean="0"/>
              <a:t>19/04/2025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BB57-5E81-49FE-9E5A-DF5A194636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410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CBB57-5E81-49FE-9E5A-DF5A194636CA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88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CBB57-5E81-49FE-9E5A-DF5A194636CA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22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 beberapa </a:t>
            </a:r>
            <a:r>
              <a:rPr lang="en-US" dirty="0" err="1"/>
              <a:t>riset</a:t>
            </a:r>
            <a:r>
              <a:rPr lang="en-US" dirty="0"/>
              <a:t> 7 k </a:t>
            </a:r>
            <a:r>
              <a:rPr lang="en-US" dirty="0" err="1"/>
              <a:t>flod</a:t>
            </a:r>
            <a:r>
              <a:rPr lang="en-US" dirty="0"/>
              <a:t> perhaps lebih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asalannya</a:t>
            </a:r>
            <a:endParaRPr lang="en-US" dirty="0"/>
          </a:p>
          <a:p>
            <a:r>
              <a:rPr lang="en-US" dirty="0" err="1"/>
              <a:t>Preess</a:t>
            </a:r>
            <a:r>
              <a:rPr lang="en-US" dirty="0"/>
              <a:t> itu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sedcqrq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, 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CBB57-5E81-49FE-9E5A-DF5A194636CA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052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CBB57-5E81-49FE-9E5A-DF5A194636CA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06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CBB57-5E81-49FE-9E5A-DF5A194636CA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97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0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16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Add text to end slide</a:t>
            </a:r>
          </a:p>
        </p:txBody>
      </p:sp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3684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11078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5500-6DB4-4340-9B2D-65F00F318D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C207-7A81-4737-8BB1-F773A1644F8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1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6.xml"/><Relationship Id="rId3" Type="http://schemas.openxmlformats.org/officeDocument/2006/relationships/image" Target="../media/image20.png"/><Relationship Id="rId7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4.xml"/><Relationship Id="rId5" Type="http://schemas.openxmlformats.org/officeDocument/2006/relationships/image" Target="../media/image22.png"/><Relationship Id="rId15" Type="http://schemas.openxmlformats.org/officeDocument/2006/relationships/customXml" Target="../ink/ink8.xml"/><Relationship Id="rId10" Type="http://schemas.openxmlformats.org/officeDocument/2006/relationships/customXml" Target="../ink/ink3.xml"/><Relationship Id="rId4" Type="http://schemas.openxmlformats.org/officeDocument/2006/relationships/image" Target="../media/image21.png"/><Relationship Id="rId9" Type="http://schemas.openxmlformats.org/officeDocument/2006/relationships/customXml" Target="../ink/ink2.xml"/><Relationship Id="rId1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Detection of Fluoride Content in Black Tea using Electronic Nose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Istifa Shania Putri, </a:t>
            </a:r>
            <a:r>
              <a:rPr lang="en-US" dirty="0" err="1"/>
              <a:t>S.Si</a:t>
            </a:r>
            <a:endParaRPr lang="en-US" dirty="0"/>
          </a:p>
          <a:p>
            <a:r>
              <a:rPr lang="en-US" dirty="0"/>
              <a:t>Dr. Danang </a:t>
            </a:r>
            <a:r>
              <a:rPr lang="en-US" dirty="0" err="1"/>
              <a:t>Lelono</a:t>
            </a:r>
            <a:r>
              <a:rPr lang="en-US" dirty="0"/>
              <a:t>, S. Si., M.T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D75FD-CB46-7596-C40D-03C85ED3CF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333" y="411313"/>
            <a:ext cx="1667933" cy="7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4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889-F392-8D16-1202-EC348520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Concentration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F289DE-B5DB-C4FA-2302-C703833A1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0620" cy="4018055"/>
          </a:xfrm>
        </p:spPr>
        <p:txBody>
          <a:bodyPr/>
          <a:lstStyle/>
          <a:p>
            <a:r>
              <a:rPr lang="en-US" dirty="0"/>
              <a:t>Sensitivity characteristics TGS832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AFC98-CB74-B539-C933-064DE9093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38"/>
          <a:stretch/>
        </p:blipFill>
        <p:spPr>
          <a:xfrm>
            <a:off x="660966" y="2321428"/>
            <a:ext cx="4873721" cy="3522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F30617-AC4D-6F96-EDA3-C8FE27C37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2" y="2841879"/>
            <a:ext cx="3963242" cy="13441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C7548-CEE8-1F08-BE02-438ADAE9B5F5}"/>
              </a:ext>
            </a:extLst>
          </p:cNvPr>
          <p:cNvSpPr txBox="1"/>
          <p:nvPr/>
        </p:nvSpPr>
        <p:spPr>
          <a:xfrm>
            <a:off x="6637867" y="4822066"/>
            <a:ext cx="4873721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concentration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Sabilla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2017):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Concentration Ref= Rs/Ro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3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0B8F-D849-D7B0-ECA9-FB56935B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Experiment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075C2-FEA4-D812-537A-89539CA0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732" y="1557866"/>
            <a:ext cx="8377337" cy="46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0A36-9FF3-6CD6-F708-F1B648BE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Findings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2179E-7E43-414B-48F6-FE1CA8543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7" t="5819" r="1994" b="3974"/>
          <a:stretch/>
        </p:blipFill>
        <p:spPr>
          <a:xfrm>
            <a:off x="637310" y="1126832"/>
            <a:ext cx="5273964" cy="24591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392FE-2420-07F7-52AF-3D8B7B423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4"/>
          <a:stretch/>
        </p:blipFill>
        <p:spPr>
          <a:xfrm>
            <a:off x="6271493" y="1126832"/>
            <a:ext cx="5510036" cy="24591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6038FE-C825-00FC-6B7D-F52F1FF76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10" y="3900048"/>
            <a:ext cx="5273964" cy="245918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26962-347E-5398-59F9-4D9665D21C56}"/>
              </a:ext>
            </a:extLst>
          </p:cNvPr>
          <p:cNvSpPr txBox="1"/>
          <p:nvPr/>
        </p:nvSpPr>
        <p:spPr>
          <a:xfrm>
            <a:off x="2937165" y="822184"/>
            <a:ext cx="8497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KW1</a:t>
            </a:r>
            <a:endParaRPr lang="en-ID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10462-0A3C-57E9-0903-7D785F93F708}"/>
              </a:ext>
            </a:extLst>
          </p:cNvPr>
          <p:cNvSpPr txBox="1"/>
          <p:nvPr/>
        </p:nvSpPr>
        <p:spPr>
          <a:xfrm>
            <a:off x="8709120" y="766691"/>
            <a:ext cx="8497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KW2</a:t>
            </a:r>
            <a:endParaRPr lang="en-ID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21809-6536-F5A3-8887-730AD3D2D766}"/>
              </a:ext>
            </a:extLst>
          </p:cNvPr>
          <p:cNvSpPr txBox="1"/>
          <p:nvPr/>
        </p:nvSpPr>
        <p:spPr>
          <a:xfrm>
            <a:off x="2937165" y="6239156"/>
            <a:ext cx="84974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KW3</a:t>
            </a:r>
            <a:endParaRPr lang="en-ID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1D3DB7-D49A-669C-05E6-9CB2CC758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781" y="3640719"/>
            <a:ext cx="5659459" cy="2703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4F0C27-F217-2A97-550E-879E06C606EF}"/>
                  </a:ext>
                </a:extLst>
              </p14:cNvPr>
              <p14:cNvContentPartPr/>
              <p14:nvPr/>
            </p14:nvContentPartPr>
            <p14:xfrm>
              <a:off x="7995843" y="591176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4F0C27-F217-2A97-550E-879E06C606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86843" y="59027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8F72C5-4853-4720-8F68-1FC282844E12}"/>
                  </a:ext>
                </a:extLst>
              </p14:cNvPr>
              <p14:cNvContentPartPr/>
              <p14:nvPr/>
            </p14:nvContentPartPr>
            <p14:xfrm>
              <a:off x="9537003" y="593264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8F72C5-4853-4720-8F68-1FC282844E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8363" y="59240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F52281-EFDE-F62C-C60B-651DBA86923B}"/>
                  </a:ext>
                </a:extLst>
              </p14:cNvPr>
              <p14:cNvContentPartPr/>
              <p14:nvPr/>
            </p14:nvContentPartPr>
            <p14:xfrm>
              <a:off x="9526923" y="590096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F52281-EFDE-F62C-C60B-651DBA8692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17923" y="58919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59DE82-1511-A04C-7060-DDA773EFE466}"/>
                  </a:ext>
                </a:extLst>
              </p14:cNvPr>
              <p14:cNvContentPartPr/>
              <p14:nvPr/>
            </p14:nvContentPartPr>
            <p14:xfrm>
              <a:off x="8037963" y="59326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59DE82-1511-A04C-7060-DDA773EFE4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28963" y="592400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BF320-8415-8EB2-1A2A-A350E578E436}"/>
              </a:ext>
            </a:extLst>
          </p:cNvPr>
          <p:cNvGrpSpPr/>
          <p:nvPr/>
        </p:nvGrpSpPr>
        <p:grpSpPr>
          <a:xfrm>
            <a:off x="11058003" y="5911769"/>
            <a:ext cx="360" cy="360"/>
            <a:chOff x="11058003" y="591176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CD8CFE-08FA-2A8E-9A5F-D2FFA52BE866}"/>
                    </a:ext>
                  </a:extLst>
                </p14:cNvPr>
                <p14:cNvContentPartPr/>
                <p14:nvPr/>
              </p14:nvContentPartPr>
              <p14:xfrm>
                <a:off x="11058003" y="591176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CD8CFE-08FA-2A8E-9A5F-D2FFA52BE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49003" y="59027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A0E824-BE13-8FE1-7DD7-0D44AED8DA09}"/>
                    </a:ext>
                  </a:extLst>
                </p14:cNvPr>
                <p14:cNvContentPartPr/>
                <p14:nvPr/>
              </p14:nvContentPartPr>
              <p14:xfrm>
                <a:off x="11058003" y="591176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A0E824-BE13-8FE1-7DD7-0D44AED8DA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49003" y="59027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8FC5CA-08C4-DC4A-6D1E-6CA78F48AFD7}"/>
                  </a:ext>
                </a:extLst>
              </p14:cNvPr>
              <p14:cNvContentPartPr/>
              <p14:nvPr/>
            </p14:nvContentPartPr>
            <p14:xfrm>
              <a:off x="11121363" y="588980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8FC5CA-08C4-DC4A-6D1E-6CA78F48AF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12363" y="58811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207C56D-031B-053B-24BA-11B85CB31D74}"/>
                  </a:ext>
                </a:extLst>
              </p14:cNvPr>
              <p14:cNvContentPartPr/>
              <p14:nvPr/>
            </p14:nvContentPartPr>
            <p14:xfrm>
              <a:off x="11004363" y="592184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207C56D-031B-053B-24BA-11B85CB31D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95363" y="59132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487764-300B-A26F-BB36-F11840027530}"/>
                  </a:ext>
                </a:extLst>
              </p14:cNvPr>
              <p14:cNvContentPartPr/>
              <p14:nvPr/>
            </p14:nvContentPartPr>
            <p14:xfrm>
              <a:off x="8059563" y="5900969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487764-300B-A26F-BB36-F118400275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0923" y="58919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4292DA1-B1B2-6F83-ABFE-E7DA69C19609}"/>
                  </a:ext>
                </a:extLst>
              </p14:cNvPr>
              <p14:cNvContentPartPr/>
              <p14:nvPr/>
            </p14:nvContentPartPr>
            <p14:xfrm>
              <a:off x="8005923" y="594344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4292DA1-B1B2-6F83-ABFE-E7DA69C196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6923" y="593480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2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6E6F-F2D6-F539-48AE-0A1762EF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7"/>
            <a:ext cx="10515600" cy="1325563"/>
          </a:xfrm>
        </p:spPr>
        <p:txBody>
          <a:bodyPr/>
          <a:lstStyle/>
          <a:p>
            <a:r>
              <a:rPr lang="en-US" dirty="0"/>
              <a:t>Performance Measurement</a:t>
            </a:r>
            <a:endParaRPr lang="en-ID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D62F126-E43D-D9A7-CF1E-8FD112958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229205"/>
              </p:ext>
            </p:extLst>
          </p:nvPr>
        </p:nvGraphicFramePr>
        <p:xfrm>
          <a:off x="625763" y="1264804"/>
          <a:ext cx="7797801" cy="479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C1AE75-FB42-44E5-73EA-1DCA16E26A74}"/>
              </a:ext>
            </a:extLst>
          </p:cNvPr>
          <p:cNvSpPr txBox="1"/>
          <p:nvPr/>
        </p:nvSpPr>
        <p:spPr>
          <a:xfrm>
            <a:off x="1801092" y="6074271"/>
            <a:ext cx="8497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KW1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F2670-6186-5282-B0FF-1105B0CAB0C2}"/>
              </a:ext>
            </a:extLst>
          </p:cNvPr>
          <p:cNvSpPr txBox="1"/>
          <p:nvPr/>
        </p:nvSpPr>
        <p:spPr>
          <a:xfrm>
            <a:off x="4304146" y="6074271"/>
            <a:ext cx="8497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KW2</a:t>
            </a:r>
            <a:endParaRPr lang="en-ID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434C3-7A4D-785C-E470-8E50B4C0C25A}"/>
              </a:ext>
            </a:extLst>
          </p:cNvPr>
          <p:cNvSpPr txBox="1"/>
          <p:nvPr/>
        </p:nvSpPr>
        <p:spPr>
          <a:xfrm>
            <a:off x="6733310" y="6074270"/>
            <a:ext cx="8497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KW3</a:t>
            </a:r>
            <a:endParaRPr lang="en-ID" b="1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CC9A0CF-3373-9BE6-668B-A38841100A09}"/>
              </a:ext>
            </a:extLst>
          </p:cNvPr>
          <p:cNvSpPr/>
          <p:nvPr/>
        </p:nvSpPr>
        <p:spPr>
          <a:xfrm rot="16200000">
            <a:off x="2119457" y="5529655"/>
            <a:ext cx="213013" cy="99464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5D9CB5A-758A-6DE2-E162-964447787BE4}"/>
              </a:ext>
            </a:extLst>
          </p:cNvPr>
          <p:cNvSpPr/>
          <p:nvPr/>
        </p:nvSpPr>
        <p:spPr>
          <a:xfrm rot="16200000">
            <a:off x="4626554" y="5529654"/>
            <a:ext cx="213013" cy="99464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328B35D-6789-75BA-E8FD-D76AF7B8DDCE}"/>
              </a:ext>
            </a:extLst>
          </p:cNvPr>
          <p:cNvSpPr/>
          <p:nvPr/>
        </p:nvSpPr>
        <p:spPr>
          <a:xfrm rot="16200000">
            <a:off x="7034646" y="5529653"/>
            <a:ext cx="213013" cy="99464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31C991-27FF-68FA-561B-145EE7EDB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13816"/>
              </p:ext>
            </p:extLst>
          </p:nvPr>
        </p:nvGraphicFramePr>
        <p:xfrm>
          <a:off x="8423564" y="3932132"/>
          <a:ext cx="3522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756">
                  <a:extLst>
                    <a:ext uri="{9D8B030D-6E8A-4147-A177-3AD203B41FA5}">
                      <a16:colId xmlns:a16="http://schemas.microsoft.com/office/drawing/2014/main" val="3620960964"/>
                    </a:ext>
                  </a:extLst>
                </a:gridCol>
                <a:gridCol w="2467377">
                  <a:extLst>
                    <a:ext uri="{9D8B030D-6E8A-4147-A177-3AD203B41FA5}">
                      <a16:colId xmlns:a16="http://schemas.microsoft.com/office/drawing/2014/main" val="334646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Estimation (ppm)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KW1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dirty="0"/>
                        <a:t>0.676936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0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KW2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/>
                        <a:t>1.357968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71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KW3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/>
                        <a:t>0.803479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76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5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55B6-002A-2A27-3595-DAC4B03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1840-B9C1-7F21-61F6-B6FEC091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software system, utilizing the PLSR method, successfully estimate fluoride concentration by referencing Rs/Ro in the aroma of three different qualities of black tea.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predictive performance based on the Rs/Ro reference for each tea quality proved to be satisfactory, affirming the system's accuracy and potential for practical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analysis revealed that there is no observed positive correlation between the quality of black tea and the fluoride content estimation within black tea.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145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C0BC-8484-C558-7D2D-3569A8D8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28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2127-096C-1647-BEFF-C994F837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228F-342C-A5BE-A242-B6B3250D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9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Problem formulation &amp; Goal of research</a:t>
            </a:r>
          </a:p>
          <a:p>
            <a:r>
              <a:rPr lang="en-US" sz="1800" dirty="0"/>
              <a:t>Tools and materials</a:t>
            </a:r>
          </a:p>
          <a:p>
            <a:r>
              <a:rPr lang="en-US" sz="1800" dirty="0"/>
              <a:t>System framework</a:t>
            </a:r>
          </a:p>
          <a:p>
            <a:r>
              <a:rPr lang="en-US" sz="1800" dirty="0"/>
              <a:t>Pre-processing</a:t>
            </a:r>
          </a:p>
          <a:p>
            <a:r>
              <a:rPr lang="en-US" sz="1800" dirty="0"/>
              <a:t>PLSR</a:t>
            </a:r>
          </a:p>
          <a:p>
            <a:r>
              <a:rPr lang="en-US" sz="1800" dirty="0"/>
              <a:t>Reference concentration</a:t>
            </a:r>
          </a:p>
          <a:p>
            <a:r>
              <a:rPr lang="en-US" sz="1800" dirty="0"/>
              <a:t>DoE</a:t>
            </a:r>
          </a:p>
          <a:p>
            <a:r>
              <a:rPr lang="en-US" sz="1800" dirty="0"/>
              <a:t>Results &amp; Performance measurement</a:t>
            </a:r>
          </a:p>
          <a:p>
            <a:r>
              <a:rPr lang="en-US" sz="1800" dirty="0"/>
              <a:t>Conclusion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46728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9A52-17F8-7078-B943-137E3B28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C565-7691-85B8-A605-72F3A62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Fluoride in black tea is a topic of ongoing health debates due to its potential benefits and concerns about fluorosis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Measuring fluoride in black tea is crucial because it affects the quality and safety of this popular beverage.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Existing methods for measuring fluoride in black tea are typically expensive and have limitations in their capabilities.</a:t>
            </a:r>
          </a:p>
        </p:txBody>
      </p:sp>
    </p:spTree>
    <p:extLst>
      <p:ext uri="{BB962C8B-B14F-4D97-AF65-F5344CB8AC3E}">
        <p14:creationId xmlns:p14="http://schemas.microsoft.com/office/powerpoint/2010/main" val="94743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D2C80-BFB7-F59F-0147-77DA84F2A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72DEE-3F3A-66D9-4382-18CEB6A752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using of electronic nose is still limited to the identification and  classification of food variety, so a method is needed to estimate concentration of compounds to know using electronic nose</a:t>
            </a:r>
            <a:r>
              <a:rPr lang="en-ID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05BAA-E540-E6DD-7133-BC7466D07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Scope of problem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AC743-FEFA-20C9-B873-052AE67148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data used comes from previous research </a:t>
            </a:r>
          </a:p>
          <a:p>
            <a:r>
              <a:rPr lang="en-US" dirty="0"/>
              <a:t>This research focus on software</a:t>
            </a:r>
          </a:p>
          <a:p>
            <a:r>
              <a:rPr lang="en-US" dirty="0"/>
              <a:t>E-nose that been used is on optimal condition</a:t>
            </a:r>
          </a:p>
          <a:p>
            <a:r>
              <a:rPr lang="en-US" dirty="0"/>
              <a:t>E-nose was used to detect any fluoride content in sample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109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0DC04-68BE-D099-1C7F-3CE3E1E47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of research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946-9EDD-CA57-91B5-6CC53E8B59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fluoride content detection system using e-nose and PLSR </a:t>
            </a:r>
            <a:r>
              <a:rPr lang="en-ID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153A4-71A0-0143-019A-4358E9387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Benefit of research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3A00A-40DE-3E67-1BBB-CB07FE6DD9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benefit of this research is may estimate fluoride content in tea based on the aroma trend produced.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523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0C15-AF01-242E-71D3-3E0F88B3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Materials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B5E9-AB23-093C-9020-EC33D312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Tea:</a:t>
            </a:r>
          </a:p>
          <a:p>
            <a:pPr marL="1371600">
              <a:buFont typeface="Wingdings" panose="05000000000000000000" pitchFamily="2" charset="2"/>
              <a:buChar char="§"/>
            </a:pPr>
            <a:r>
              <a:rPr lang="en-US" dirty="0"/>
              <a:t>Broken Orange </a:t>
            </a:r>
            <a:r>
              <a:rPr lang="en-US" dirty="0" err="1"/>
              <a:t>Pecco</a:t>
            </a:r>
            <a:r>
              <a:rPr lang="en-US" dirty="0"/>
              <a:t> (BOP)</a:t>
            </a:r>
          </a:p>
          <a:p>
            <a:pPr marL="1371600">
              <a:buFont typeface="Wingdings" panose="05000000000000000000" pitchFamily="2" charset="2"/>
              <a:buChar char="§"/>
            </a:pPr>
            <a:r>
              <a:rPr lang="en-US" dirty="0"/>
              <a:t>Broken  </a:t>
            </a:r>
            <a:r>
              <a:rPr lang="en-US" dirty="0" err="1"/>
              <a:t>Pecco</a:t>
            </a:r>
            <a:r>
              <a:rPr lang="en-US" dirty="0"/>
              <a:t> (BP II)</a:t>
            </a:r>
          </a:p>
          <a:p>
            <a:pPr marL="1371600">
              <a:buFont typeface="Wingdings" panose="05000000000000000000" pitchFamily="2" charset="2"/>
              <a:buChar char="§"/>
            </a:pPr>
            <a:r>
              <a:rPr lang="en-US" dirty="0"/>
              <a:t>Bohea</a:t>
            </a:r>
          </a:p>
          <a:p>
            <a:r>
              <a:rPr lang="en-US" dirty="0"/>
              <a:t>PC</a:t>
            </a:r>
          </a:p>
          <a:p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r>
              <a:rPr lang="en-US" dirty="0"/>
              <a:t>Excel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875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C1CF-B5ED-EBA9-3B9D-272FB92D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Framework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9EFF09B-554B-51A3-6F1B-CA0FBF560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266" y="1337735"/>
            <a:ext cx="7831667" cy="4891966"/>
          </a:xfrm>
        </p:spPr>
      </p:pic>
    </p:spTree>
    <p:extLst>
      <p:ext uri="{BB962C8B-B14F-4D97-AF65-F5344CB8AC3E}">
        <p14:creationId xmlns:p14="http://schemas.microsoft.com/office/powerpoint/2010/main" val="409197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D474-1662-72A1-F5E3-98C270D5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86394-36AE-CF8D-D2B6-E432AA1A1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796647"/>
            <a:ext cx="4559534" cy="2273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303AF-C766-2B16-342E-B0F19259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618" y="1668298"/>
            <a:ext cx="3672982" cy="2530116"/>
          </a:xfrm>
          <a:prstGeom prst="rect">
            <a:avLst/>
          </a:prstGeo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D6EEEF54-4AEC-7561-70AF-A448B3563EA4}"/>
              </a:ext>
            </a:extLst>
          </p:cNvPr>
          <p:cNvSpPr/>
          <p:nvPr/>
        </p:nvSpPr>
        <p:spPr>
          <a:xfrm>
            <a:off x="5246255" y="2048807"/>
            <a:ext cx="2866363" cy="41794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C9D2F-B0D1-2BFF-B88D-7728D6D13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271" y="2658064"/>
            <a:ext cx="2031458" cy="550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E5BC6-8877-62AE-5739-DDDBF165C5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69"/>
          <a:stretch/>
        </p:blipFill>
        <p:spPr>
          <a:xfrm>
            <a:off x="5597731" y="3355689"/>
            <a:ext cx="2453464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ADD943-1D65-A85C-D884-EADC073FE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51" y="4198414"/>
            <a:ext cx="5420775" cy="21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8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7850-793B-6264-4FAA-99B58EF7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61" y="198870"/>
            <a:ext cx="10515600" cy="1325563"/>
          </a:xfrm>
        </p:spPr>
        <p:txBody>
          <a:bodyPr/>
          <a:lstStyle/>
          <a:p>
            <a:r>
              <a:rPr lang="en-US" dirty="0"/>
              <a:t>Partial Least Square Reg. (PLSR)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AAEAD2-8955-B4A7-C331-62BC81AAC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81" y="2160111"/>
            <a:ext cx="6754692" cy="34278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2BAF4-DA59-295B-C0C8-8BA5C4AFA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1"/>
          <a:stretch/>
        </p:blipFill>
        <p:spPr>
          <a:xfrm>
            <a:off x="6825673" y="2424834"/>
            <a:ext cx="5227782" cy="29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0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411</Words>
  <Application>Microsoft Office PowerPoint</Application>
  <PresentationFormat>Widescreen</PresentationFormat>
  <Paragraphs>82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Segoe UI Light</vt:lpstr>
      <vt:lpstr>Söhne</vt:lpstr>
      <vt:lpstr>Wingdings</vt:lpstr>
      <vt:lpstr>Office Theme</vt:lpstr>
      <vt:lpstr>1_Office Theme</vt:lpstr>
      <vt:lpstr>Detection of Fluoride Content in Black Tea using Electronic Nose</vt:lpstr>
      <vt:lpstr>Outline</vt:lpstr>
      <vt:lpstr>Introduction</vt:lpstr>
      <vt:lpstr>PowerPoint Presentation</vt:lpstr>
      <vt:lpstr>PowerPoint Presentation</vt:lpstr>
      <vt:lpstr>Tools and Materials</vt:lpstr>
      <vt:lpstr>System Framework</vt:lpstr>
      <vt:lpstr>Pre-Processing</vt:lpstr>
      <vt:lpstr>Partial Least Square Reg. (PLSR)</vt:lpstr>
      <vt:lpstr>Reference Concentration</vt:lpstr>
      <vt:lpstr>Design of Experiment</vt:lpstr>
      <vt:lpstr>Result and Findings</vt:lpstr>
      <vt:lpstr>Performance Measurement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Istifa Shania Putri</cp:lastModifiedBy>
  <cp:revision>9</cp:revision>
  <dcterms:created xsi:type="dcterms:W3CDTF">2018-09-20T06:18:13Z</dcterms:created>
  <dcterms:modified xsi:type="dcterms:W3CDTF">2025-04-19T12:13:44Z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2025-04-19T12:13:43Z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adf61afb-16d4-4f84-ad13-b1a8168012e1</vt:lpwstr>
  </property>
  <property fmtid="{D5CDD505-2E9C-101B-9397-08002B2CF9AE}" pid="8" name="MSIP_Label_38b525e5-f3da-4501-8f1e-526b6769fc56_ContentBits">
    <vt:lpwstr>0</vt:lpwstr>
  </property>
  <property fmtid="{D5CDD505-2E9C-101B-9397-08002B2CF9AE}" pid="9" name="MSIP_Label_38b525e5-f3da-4501-8f1e-526b6769fc56_Tag">
    <vt:lpwstr>10, 3, 0, 1</vt:lpwstr>
  </property>
</Properties>
</file>