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 Sans Black" pitchFamily="2" charset="0"/>
      <p:bold r:id="rId15"/>
      <p:boldItalic r:id="rId16"/>
    </p:embeddedFont>
    <p:embeddedFont>
      <p:font typeface="Nunito Sans SemiBold" pitchFamily="2" charset="0"/>
      <p:regular r:id="rId17"/>
      <p:bold r:id="rId18"/>
      <p:italic r:id="rId19"/>
      <p:boldItalic r:id="rId20"/>
    </p:embeddedFont>
    <p:embeddedFont>
      <p:font typeface="Oswald" panose="00000500000000000000" pitchFamily="2" charset="0"/>
      <p:regular r:id="rId21"/>
      <p:bold r:id="rId22"/>
    </p:embeddedFont>
    <p:embeddedFont>
      <p:font typeface="Roboto Slab" panose="020B0604020202020204" charset="0"/>
      <p:regular r:id="rId23"/>
      <p:bold r:id="rId24"/>
    </p:embeddedFont>
    <p:embeddedFont>
      <p:font typeface="Roboto Slab Black" panose="020B0604020202020204" charset="0"/>
      <p:bold r:id="rId25"/>
    </p:embeddedFont>
    <p:embeddedFont>
      <p:font typeface="Roboto Slab Light" panose="020B0604020202020204" charset="0"/>
      <p:regular r:id="rId26"/>
      <p:bold r:id="rId27"/>
    </p:embeddedFont>
    <p:embeddedFont>
      <p:font typeface="Roboto Slab Medium" panose="020B0604020202020204" charset="0"/>
      <p:regular r:id="rId28"/>
      <p:bold r:id="rId29"/>
    </p:embeddedFont>
    <p:embeddedFont>
      <p:font typeface="Squada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0D3236-BDAA-4F69-A407-3A50141EEA17}">
  <a:tblStyle styleId="{AF0D3236-BDAA-4F69-A407-3A50141EEA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3" autoAdjust="0"/>
  </p:normalViewPr>
  <p:slideViewPr>
    <p:cSldViewPr snapToGrid="0">
      <p:cViewPr varScale="1">
        <p:scale>
          <a:sx n="146" d="100"/>
          <a:sy n="146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1b43ff9ab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101b43ff9a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1b43ff9ab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101b43ff9a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1b43ff9ab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101b43ff9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0f34865b9_0_2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100f34865b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00f34865b9_0_4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100f34865b9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0f34865b9_0_4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g100f34865b9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0f34865b9_0_4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g100f34865b9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1">
  <p:cSld name="10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059250" y="-123570"/>
            <a:ext cx="17892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991939" y="-123570"/>
            <a:ext cx="17868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6937646" y="-123570"/>
            <a:ext cx="17619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059250" y="2710354"/>
            <a:ext cx="17892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991939" y="2710354"/>
            <a:ext cx="17868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6937646" y="2710354"/>
            <a:ext cx="17619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2"/>
          </p:nvPr>
        </p:nvSpPr>
        <p:spPr>
          <a:xfrm>
            <a:off x="3244987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3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4"/>
          </p:nvPr>
        </p:nvSpPr>
        <p:spPr>
          <a:xfrm>
            <a:off x="5177372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5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6"/>
          </p:nvPr>
        </p:nvSpPr>
        <p:spPr>
          <a:xfrm>
            <a:off x="7109775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7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8"/>
          </p:nvPr>
        </p:nvSpPr>
        <p:spPr>
          <a:xfrm>
            <a:off x="3244987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9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13"/>
          </p:nvPr>
        </p:nvSpPr>
        <p:spPr>
          <a:xfrm>
            <a:off x="5177372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14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subTitle" idx="15"/>
          </p:nvPr>
        </p:nvSpPr>
        <p:spPr>
          <a:xfrm>
            <a:off x="7109775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33672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-186038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-5518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7" hasCustomPrompt="1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8" hasCustomPrompt="1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9" hasCustomPrompt="1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15" hasCustomPrompt="1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avLst/>
            <a:gdLst/>
            <a:ahLst/>
            <a:cxnLst/>
            <a:rect l="l" t="t" r="r" b="b"/>
            <a:pathLst>
              <a:path w="19023" h="5931" extrusionOk="0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avLst/>
            <a:gdLst/>
            <a:ahLst/>
            <a:cxnLst/>
            <a:rect l="l" t="t" r="r" b="b"/>
            <a:pathLst>
              <a:path w="14932" h="5661" extrusionOk="0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avLst/>
            <a:gdLst/>
            <a:ahLst/>
            <a:cxnLst/>
            <a:rect l="l" t="t" r="r" b="b"/>
            <a:pathLst>
              <a:path w="25443" h="6458" extrusionOk="0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avLst/>
            <a:gdLst/>
            <a:ahLst/>
            <a:cxnLst/>
            <a:rect l="l" t="t" r="r" b="b"/>
            <a:pathLst>
              <a:path w="10233" h="4005" extrusionOk="0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avLst/>
            <a:gdLst/>
            <a:ahLst/>
            <a:cxnLst/>
            <a:rect l="l" t="t" r="r" b="b"/>
            <a:pathLst>
              <a:path w="20743" h="10371" extrusionOk="0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+ TEXT">
  <p:cSld name="1_Título y objetos_3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131100" y="1547550"/>
            <a:ext cx="4365300" cy="2048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flipH="1">
            <a:off x="12225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flipH="1">
            <a:off x="12227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flipH="1">
            <a:off x="518344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flipH="1">
            <a:off x="5191300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flipH="1">
            <a:off x="5811811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ctrTitle"/>
          </p:nvPr>
        </p:nvSpPr>
        <p:spPr>
          <a:xfrm flipH="1">
            <a:off x="111963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ubTitle" idx="1"/>
          </p:nvPr>
        </p:nvSpPr>
        <p:spPr>
          <a:xfrm>
            <a:off x="4670656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+ TEXT 1">
  <p:cSld name="1_Título y objetos_3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 flipH="1">
            <a:off x="4842306" y="1547550"/>
            <a:ext cx="4365300" cy="2048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 flipH="1">
            <a:off x="12225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 flipH="1">
            <a:off x="12227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 flipH="1">
            <a:off x="518344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flipH="1">
            <a:off x="5191300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 flipH="1">
            <a:off x="5811811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ctrTitle"/>
          </p:nvPr>
        </p:nvSpPr>
        <p:spPr>
          <a:xfrm>
            <a:off x="506096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1"/>
          </p:nvPr>
        </p:nvSpPr>
        <p:spPr>
          <a:xfrm flipH="1">
            <a:off x="946950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5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777400" y="1455325"/>
            <a:ext cx="2422200" cy="3775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3597675" y="-74450"/>
            <a:ext cx="2422200" cy="4425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2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3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4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4"/>
          <p:cNvSpPr/>
          <p:nvPr/>
        </p:nvSpPr>
        <p:spPr>
          <a:xfrm rot="10800000">
            <a:off x="2945906" y="-1824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6667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 rot="10800000">
            <a:off x="0" y="-1825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 rot="10800000">
            <a:off x="6" y="-1824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 rot="10800000">
            <a:off x="5" y="3647533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4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 rot="10800000">
            <a:off x="10" y="742546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6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768875" y="-54929"/>
            <a:ext cx="1789200" cy="3837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2761550" y="1360646"/>
            <a:ext cx="1786800" cy="3837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4758546" y="-54929"/>
            <a:ext cx="1761900" cy="3837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1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2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3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4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5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6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5"/>
          <p:cNvSpPr/>
          <p:nvPr/>
        </p:nvSpPr>
        <p:spPr>
          <a:xfrm flipH="1">
            <a:off x="3289156" y="4481509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 flipH="1">
            <a:off x="0" y="3283797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 flipH="1">
            <a:off x="6" y="3961791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03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 flipH="1">
            <a:off x="5" y="-1825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 flipH="1">
            <a:off x="10" y="1272352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7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subTitle" idx="1"/>
          </p:nvPr>
        </p:nvSpPr>
        <p:spPr>
          <a:xfrm flipH="1">
            <a:off x="214397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cxnSp>
        <p:nvCxnSpPr>
          <p:cNvPr id="211" name="Google Shape;211;p19"/>
          <p:cNvCxnSpPr/>
          <p:nvPr/>
        </p:nvCxnSpPr>
        <p:spPr>
          <a:xfrm rot="10800000">
            <a:off x="7500" y="2336600"/>
            <a:ext cx="26814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19"/>
          <p:cNvSpPr txBox="1">
            <a:spLocks noGrp="1"/>
          </p:cNvSpPr>
          <p:nvPr>
            <p:ph type="subTitle" idx="2"/>
          </p:nvPr>
        </p:nvSpPr>
        <p:spPr>
          <a:xfrm flipH="1">
            <a:off x="543482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9"/>
          <p:cNvSpPr/>
          <p:nvPr/>
        </p:nvSpPr>
        <p:spPr>
          <a:xfrm flipH="1">
            <a:off x="116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 flipH="1">
            <a:off x="116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 flipH="1">
            <a:off x="750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9"/>
          <p:cNvSpPr/>
          <p:nvPr/>
        </p:nvSpPr>
        <p:spPr>
          <a:xfrm flipH="1">
            <a:off x="116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title" hasCustomPrompt="1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8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flipH="1">
            <a:off x="7145715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 flipH="1">
            <a:off x="4165774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 flipH="1">
            <a:off x="6122600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9" r:id="rId5"/>
    <p:sldLayoutId id="2147483660" r:id="rId6"/>
    <p:sldLayoutId id="2147483661" r:id="rId7"/>
    <p:sldLayoutId id="2147483665" r:id="rId8"/>
    <p:sldLayoutId id="2147483667" r:id="rId9"/>
    <p:sldLayoutId id="2147483669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254750" y="1525475"/>
            <a:ext cx="66345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3000" dirty="0" err="1"/>
              <a:t>Detecting</a:t>
            </a:r>
            <a:r>
              <a:rPr lang="es-ES" sz="3000" dirty="0"/>
              <a:t> </a:t>
            </a:r>
            <a:r>
              <a:rPr lang="es-ES" sz="3000" dirty="0" err="1"/>
              <a:t>Hate</a:t>
            </a:r>
            <a:r>
              <a:rPr lang="es-ES" sz="3000" dirty="0"/>
              <a:t> </a:t>
            </a:r>
            <a:r>
              <a:rPr lang="es-ES" sz="3000" dirty="0" err="1"/>
              <a:t>Speech</a:t>
            </a:r>
            <a:r>
              <a:rPr lang="es-ES" sz="3000" dirty="0"/>
              <a:t> in Social Media</a:t>
            </a:r>
            <a:endParaRPr sz="3000" b="0" dirty="0"/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1"/>
          </p:nvPr>
        </p:nvSpPr>
        <p:spPr>
          <a:xfrm>
            <a:off x="2750250" y="1930837"/>
            <a:ext cx="3643500" cy="304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dirty="0" err="1"/>
              <a:t>Paper</a:t>
            </a:r>
            <a:r>
              <a:rPr lang="es-ES" sz="1400" dirty="0"/>
              <a:t> </a:t>
            </a:r>
            <a:r>
              <a:rPr lang="es-ES" sz="1400" dirty="0" err="1"/>
              <a:t>Review</a:t>
            </a:r>
            <a:r>
              <a:rPr lang="es-ES" sz="1400" dirty="0"/>
              <a:t> </a:t>
            </a:r>
            <a:r>
              <a:rPr lang="es-ES" sz="1400" dirty="0" err="1"/>
              <a:t>Presentation</a:t>
            </a:r>
            <a:r>
              <a:rPr lang="es-ES" sz="1400" dirty="0"/>
              <a:t> </a:t>
            </a:r>
            <a:r>
              <a:rPr lang="es-ES" sz="1400" b="1" dirty="0">
                <a:latin typeface="Roboto Slab"/>
                <a:ea typeface="Roboto Slab"/>
                <a:cs typeface="Roboto Slab"/>
                <a:sym typeface="Roboto Slab"/>
              </a:rPr>
              <a:t>CSE341</a:t>
            </a:r>
            <a:endParaRPr sz="14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1" name="Google Shape;321;p32"/>
          <p:cNvSpPr txBox="1">
            <a:spLocks noGrp="1"/>
          </p:cNvSpPr>
          <p:nvPr>
            <p:ph type="ctrTitle"/>
          </p:nvPr>
        </p:nvSpPr>
        <p:spPr>
          <a:xfrm>
            <a:off x="2517300" y="2837058"/>
            <a:ext cx="19893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1200" dirty="0">
                <a:latin typeface="Oswald"/>
                <a:ea typeface="Oswald"/>
                <a:cs typeface="Oswald"/>
                <a:sym typeface="Oswald"/>
              </a:rPr>
              <a:t>AMENA AKTER APORNA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2517300" y="3139658"/>
            <a:ext cx="19893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1200" dirty="0">
                <a:latin typeface="Oswald"/>
                <a:ea typeface="Oswald"/>
                <a:cs typeface="Oswald"/>
                <a:sym typeface="Oswald"/>
              </a:rPr>
              <a:t>ISTINUB AZAD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3" name="Google Shape;323;p32"/>
          <p:cNvSpPr txBox="1">
            <a:spLocks noGrp="1"/>
          </p:cNvSpPr>
          <p:nvPr>
            <p:ph type="ctrTitle"/>
          </p:nvPr>
        </p:nvSpPr>
        <p:spPr>
          <a:xfrm>
            <a:off x="2517300" y="3442258"/>
            <a:ext cx="19893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1200">
                <a:latin typeface="Oswald"/>
                <a:ea typeface="Oswald"/>
                <a:cs typeface="Oswald"/>
                <a:sym typeface="Oswald"/>
              </a:rPr>
              <a:t>NIBRAJ SAFWAN AMLAN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4" name="Google Shape;324;p32"/>
          <p:cNvSpPr txBox="1">
            <a:spLocks noGrp="1"/>
          </p:cNvSpPr>
          <p:nvPr>
            <p:ph type="subTitle" idx="1"/>
          </p:nvPr>
        </p:nvSpPr>
        <p:spPr>
          <a:xfrm>
            <a:off x="4866450" y="3139658"/>
            <a:ext cx="1163100" cy="304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ID 18</a:t>
            </a:r>
            <a:r>
              <a:rPr lang="es-ES">
                <a:solidFill>
                  <a:schemeClr val="lt1"/>
                </a:solidFill>
              </a:rPr>
              <a:t>101045</a:t>
            </a:r>
            <a:endParaRPr sz="1200"/>
          </a:p>
        </p:txBody>
      </p:sp>
      <p:sp>
        <p:nvSpPr>
          <p:cNvPr id="325" name="Google Shape;325;p32"/>
          <p:cNvSpPr txBox="1">
            <a:spLocks noGrp="1"/>
          </p:cNvSpPr>
          <p:nvPr>
            <p:ph type="subTitle" idx="1"/>
          </p:nvPr>
        </p:nvSpPr>
        <p:spPr>
          <a:xfrm>
            <a:off x="4866450" y="3456408"/>
            <a:ext cx="1163100" cy="304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ID </a:t>
            </a:r>
            <a:r>
              <a:rPr lang="es-ES">
                <a:solidFill>
                  <a:schemeClr val="lt1"/>
                </a:solidFill>
              </a:rPr>
              <a:t>18101596</a:t>
            </a:r>
            <a:endParaRPr sz="1200"/>
          </a:p>
        </p:txBody>
      </p:sp>
      <p:cxnSp>
        <p:nvCxnSpPr>
          <p:cNvPr id="326" name="Google Shape;326;p32"/>
          <p:cNvCxnSpPr/>
          <p:nvPr/>
        </p:nvCxnSpPr>
        <p:spPr>
          <a:xfrm>
            <a:off x="4695725" y="2824533"/>
            <a:ext cx="0" cy="9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32"/>
          <p:cNvSpPr txBox="1">
            <a:spLocks noGrp="1"/>
          </p:cNvSpPr>
          <p:nvPr>
            <p:ph type="subTitle" idx="1"/>
          </p:nvPr>
        </p:nvSpPr>
        <p:spPr>
          <a:xfrm>
            <a:off x="4866450" y="2837058"/>
            <a:ext cx="1163100" cy="304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ID 18301236</a:t>
            </a:r>
            <a:endParaRPr sz="1200"/>
          </a:p>
        </p:txBody>
      </p:sp>
      <p:sp>
        <p:nvSpPr>
          <p:cNvPr id="328" name="Google Shape;328;p32"/>
          <p:cNvSpPr txBox="1">
            <a:spLocks noGrp="1"/>
          </p:cNvSpPr>
          <p:nvPr>
            <p:ph type="subTitle" idx="1"/>
          </p:nvPr>
        </p:nvSpPr>
        <p:spPr>
          <a:xfrm>
            <a:off x="2517300" y="4007200"/>
            <a:ext cx="4445100" cy="817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chemeClr val="lt1"/>
                </a:solidFill>
              </a:rPr>
              <a:t>Presented</a:t>
            </a:r>
            <a:r>
              <a:rPr lang="es-ES" dirty="0">
                <a:solidFill>
                  <a:schemeClr val="lt1"/>
                </a:solidFill>
              </a:rPr>
              <a:t> </a:t>
            </a:r>
            <a:r>
              <a:rPr lang="es-ES" dirty="0" err="1">
                <a:solidFill>
                  <a:schemeClr val="lt1"/>
                </a:solidFill>
              </a:rPr>
              <a:t>to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Annajiat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Alim Rasel</a:t>
            </a:r>
            <a:endParaRPr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</a:rPr>
              <a:t>Senior </a:t>
            </a:r>
            <a:r>
              <a:rPr lang="es-ES" dirty="0" err="1">
                <a:solidFill>
                  <a:schemeClr val="lt1"/>
                </a:solidFill>
              </a:rPr>
              <a:t>Lecturer</a:t>
            </a:r>
            <a:r>
              <a:rPr lang="es-ES" dirty="0">
                <a:solidFill>
                  <a:schemeClr val="lt1"/>
                </a:solidFill>
              </a:rPr>
              <a:t>, 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chemeClr val="lt1"/>
                </a:solidFill>
              </a:rPr>
              <a:t>Department</a:t>
            </a:r>
            <a:r>
              <a:rPr lang="es-ES" dirty="0">
                <a:solidFill>
                  <a:schemeClr val="lt1"/>
                </a:solidFill>
              </a:rPr>
              <a:t> </a:t>
            </a:r>
            <a:r>
              <a:rPr lang="es-ES" dirty="0" err="1">
                <a:solidFill>
                  <a:schemeClr val="lt1"/>
                </a:solidFill>
              </a:rPr>
              <a:t>of</a:t>
            </a:r>
            <a:r>
              <a:rPr lang="es-ES" dirty="0">
                <a:solidFill>
                  <a:schemeClr val="lt1"/>
                </a:solidFill>
              </a:rPr>
              <a:t> </a:t>
            </a:r>
            <a:r>
              <a:rPr lang="es-ES" dirty="0" err="1">
                <a:solidFill>
                  <a:schemeClr val="lt1"/>
                </a:solidFill>
              </a:rPr>
              <a:t>Computer</a:t>
            </a:r>
            <a:r>
              <a:rPr lang="es-ES" dirty="0">
                <a:solidFill>
                  <a:schemeClr val="lt1"/>
                </a:solidFill>
              </a:rPr>
              <a:t> </a:t>
            </a:r>
            <a:r>
              <a:rPr lang="es-ES" dirty="0" err="1">
                <a:solidFill>
                  <a:schemeClr val="lt1"/>
                </a:solidFill>
              </a:rPr>
              <a:t>Science</a:t>
            </a:r>
            <a:r>
              <a:rPr lang="es-ES" dirty="0">
                <a:solidFill>
                  <a:schemeClr val="lt1"/>
                </a:solidFill>
              </a:rPr>
              <a:t> and </a:t>
            </a:r>
            <a:r>
              <a:rPr lang="es-ES" dirty="0" err="1">
                <a:solidFill>
                  <a:schemeClr val="lt1"/>
                </a:solidFill>
              </a:rPr>
              <a:t>Engineering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EC972-DC9A-4B5B-B476-152DD27CFFA8}"/>
              </a:ext>
            </a:extLst>
          </p:cNvPr>
          <p:cNvSpPr txBox="1"/>
          <p:nvPr/>
        </p:nvSpPr>
        <p:spPr>
          <a:xfrm>
            <a:off x="3853543" y="2397034"/>
            <a:ext cx="1515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Group -12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>
            <a:spLocks noGrp="1"/>
          </p:cNvSpPr>
          <p:nvPr>
            <p:ph type="ctrTitle"/>
          </p:nvPr>
        </p:nvSpPr>
        <p:spPr>
          <a:xfrm flipH="1">
            <a:off x="536028" y="1950950"/>
            <a:ext cx="3678618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 Sans Black"/>
              <a:buNone/>
            </a:pPr>
            <a:r>
              <a:rPr lang="es-ES" b="1" dirty="0" err="1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Detection</a:t>
            </a:r>
            <a:r>
              <a:rPr lang="es-ES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 of </a:t>
            </a:r>
            <a:r>
              <a:rPr lang="es-ES" b="1" dirty="0" err="1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Hate</a:t>
            </a:r>
            <a:r>
              <a:rPr lang="es-ES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s-ES" b="1" dirty="0" err="1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Speech</a:t>
            </a:r>
            <a:r>
              <a:rPr lang="es-ES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 in Social Media</a:t>
            </a:r>
            <a:endParaRPr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6" name="Google Shape;346;p34"/>
          <p:cNvSpPr txBox="1">
            <a:spLocks noGrp="1"/>
          </p:cNvSpPr>
          <p:nvPr>
            <p:ph type="subTitle" idx="1"/>
          </p:nvPr>
        </p:nvSpPr>
        <p:spPr>
          <a:xfrm>
            <a:off x="4834759" y="0"/>
            <a:ext cx="4141075" cy="5044966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indent="-330200">
              <a:lnSpc>
                <a:spcPct val="150000"/>
              </a:lnSpc>
              <a:buClr>
                <a:schemeClr val="lt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lt1"/>
                </a:solidFill>
              </a:rPr>
              <a:t>Visualization of various forms of abusive language</a:t>
            </a:r>
            <a:endParaRPr lang="es-ES" sz="1400" dirty="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ingdings" panose="05000000000000000000" pitchFamily="2" charset="2"/>
              <a:buChar char="Ø"/>
            </a:pPr>
            <a:r>
              <a:rPr lang="es-ES" sz="1400" dirty="0" err="1">
                <a:solidFill>
                  <a:schemeClr val="lt1"/>
                </a:solidFill>
              </a:rPr>
              <a:t>Detecting</a:t>
            </a:r>
            <a:r>
              <a:rPr lang="es-ES" sz="1400" dirty="0">
                <a:solidFill>
                  <a:schemeClr val="lt1"/>
                </a:solidFill>
              </a:rPr>
              <a:t> </a:t>
            </a:r>
            <a:r>
              <a:rPr lang="es-ES" sz="1400" dirty="0" err="1">
                <a:solidFill>
                  <a:schemeClr val="lt1"/>
                </a:solidFill>
              </a:rPr>
              <a:t>harassment</a:t>
            </a:r>
            <a:r>
              <a:rPr lang="es-ES" sz="1400" dirty="0">
                <a:solidFill>
                  <a:schemeClr val="lt1"/>
                </a:solidFill>
              </a:rPr>
              <a:t>, </a:t>
            </a:r>
            <a:r>
              <a:rPr lang="es-ES" sz="1400" dirty="0" err="1">
                <a:solidFill>
                  <a:schemeClr val="lt1"/>
                </a:solidFill>
              </a:rPr>
              <a:t>abusive</a:t>
            </a:r>
            <a:r>
              <a:rPr lang="es-ES" sz="1400" dirty="0">
                <a:solidFill>
                  <a:schemeClr val="lt1"/>
                </a:solidFill>
              </a:rPr>
              <a:t> </a:t>
            </a:r>
            <a:r>
              <a:rPr lang="es-ES" sz="1400" dirty="0" err="1">
                <a:solidFill>
                  <a:schemeClr val="lt1"/>
                </a:solidFill>
              </a:rPr>
              <a:t>text</a:t>
            </a:r>
            <a:r>
              <a:rPr lang="es-ES" sz="1400" dirty="0">
                <a:solidFill>
                  <a:schemeClr val="lt1"/>
                </a:solidFill>
              </a:rPr>
              <a:t> and </a:t>
            </a:r>
            <a:r>
              <a:rPr lang="es-ES" sz="1400" dirty="0" err="1">
                <a:solidFill>
                  <a:schemeClr val="lt1"/>
                </a:solidFill>
              </a:rPr>
              <a:t>hate</a:t>
            </a:r>
            <a:r>
              <a:rPr lang="es-ES" sz="1400" dirty="0">
                <a:solidFill>
                  <a:schemeClr val="lt1"/>
                </a:solidFill>
              </a:rPr>
              <a:t> </a:t>
            </a:r>
            <a:r>
              <a:rPr lang="es-ES" sz="1400" dirty="0" err="1">
                <a:solidFill>
                  <a:schemeClr val="lt1"/>
                </a:solidFill>
              </a:rPr>
              <a:t>speech</a:t>
            </a:r>
            <a:endParaRPr sz="1400" dirty="0">
              <a:solidFill>
                <a:schemeClr val="lt1"/>
              </a:solidFill>
            </a:endParaRPr>
          </a:p>
          <a:p>
            <a:pPr lvl="0" indent="-330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600"/>
              <a:buFont typeface="Wingdings" panose="05000000000000000000" pitchFamily="2" charset="2"/>
              <a:buChar char="Ø"/>
            </a:pPr>
            <a:r>
              <a:rPr lang="es-ES" sz="1400" dirty="0" err="1">
                <a:solidFill>
                  <a:schemeClr val="lt1"/>
                </a:solidFill>
              </a:rPr>
              <a:t>Detecting</a:t>
            </a:r>
            <a:r>
              <a:rPr lang="es-ES" sz="1400" dirty="0">
                <a:solidFill>
                  <a:schemeClr val="lt1"/>
                </a:solidFill>
              </a:rPr>
              <a:t> </a:t>
            </a:r>
            <a:r>
              <a:rPr lang="es-ES" sz="1400" dirty="0" err="1">
                <a:solidFill>
                  <a:schemeClr val="lt1"/>
                </a:solidFill>
              </a:rPr>
              <a:t>racism</a:t>
            </a:r>
            <a:r>
              <a:rPr lang="es-ES" sz="1400" dirty="0">
                <a:solidFill>
                  <a:schemeClr val="lt1"/>
                </a:solidFill>
              </a:rPr>
              <a:t> 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ingdings" panose="05000000000000000000" pitchFamily="2" charset="2"/>
              <a:buChar char="Ø"/>
            </a:pPr>
            <a:r>
              <a:rPr lang="es-ES" sz="1400" dirty="0" err="1">
                <a:solidFill>
                  <a:schemeClr val="lt1"/>
                </a:solidFill>
              </a:rPr>
              <a:t>Get</a:t>
            </a:r>
            <a:r>
              <a:rPr lang="es-ES" sz="1400" dirty="0">
                <a:solidFill>
                  <a:schemeClr val="lt1"/>
                </a:solidFill>
              </a:rPr>
              <a:t> </a:t>
            </a:r>
            <a:r>
              <a:rPr lang="es-ES" sz="1400" dirty="0" err="1">
                <a:solidFill>
                  <a:schemeClr val="lt1"/>
                </a:solidFill>
              </a:rPr>
              <a:t>acquainted</a:t>
            </a:r>
            <a:r>
              <a:rPr lang="es-ES" sz="1400" dirty="0">
                <a:solidFill>
                  <a:schemeClr val="lt1"/>
                </a:solidFill>
              </a:rPr>
              <a:t> </a:t>
            </a:r>
            <a:r>
              <a:rPr lang="es-ES" sz="1400" dirty="0" err="1">
                <a:solidFill>
                  <a:schemeClr val="lt1"/>
                </a:solidFill>
              </a:rPr>
              <a:t>with</a:t>
            </a:r>
            <a:r>
              <a:rPr lang="es-ES" sz="1400" dirty="0">
                <a:solidFill>
                  <a:schemeClr val="lt1"/>
                </a:solidFill>
              </a:rPr>
              <a:t> </a:t>
            </a:r>
            <a:r>
              <a:rPr lang="es-ES" sz="1400" dirty="0" err="1">
                <a:solidFill>
                  <a:schemeClr val="lt1"/>
                </a:solidFill>
              </a:rPr>
              <a:t>cyber-bullying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>
            <a:spLocks noGrp="1"/>
          </p:cNvSpPr>
          <p:nvPr>
            <p:ph type="ctrTitle"/>
          </p:nvPr>
        </p:nvSpPr>
        <p:spPr>
          <a:xfrm>
            <a:off x="5129048" y="1950940"/>
            <a:ext cx="3647090" cy="1241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Aims</a:t>
            </a:r>
            <a:r>
              <a:rPr lang="es-ES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 of </a:t>
            </a:r>
            <a:r>
              <a:rPr lang="es-ES" b="1" dirty="0" err="1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the</a:t>
            </a:r>
            <a:r>
              <a:rPr lang="es-ES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s-ES" b="1" dirty="0" err="1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Research</a:t>
            </a:r>
            <a:r>
              <a:rPr lang="es-ES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s-ES" b="1" dirty="0" err="1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Paper</a:t>
            </a:r>
            <a:endParaRPr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378371" y="168167"/>
            <a:ext cx="4172607" cy="489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61950" lvl="0" indent="-285750">
              <a:lnSpc>
                <a:spcPct val="150000"/>
              </a:lnSpc>
              <a:buClr>
                <a:schemeClr val="lt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Detect and prevent the use of various forms of abusive language</a:t>
            </a:r>
            <a:endParaRPr lang="es-ES" dirty="0">
              <a:solidFill>
                <a:schemeClr val="lt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3619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Identify</a:t>
            </a:r>
            <a:r>
              <a:rPr lang="es-ES" dirty="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and reduce </a:t>
            </a:r>
            <a:r>
              <a:rPr lang="es-ES" dirty="0" err="1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cyber-bullying</a:t>
            </a:r>
            <a:endParaRPr lang="es-ES" dirty="0">
              <a:solidFill>
                <a:schemeClr val="lt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361950" lvl="0" indent="-285750">
              <a:lnSpc>
                <a:spcPct val="150000"/>
              </a:lnSpc>
              <a:buClr>
                <a:schemeClr val="lt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Reduce racism </a:t>
            </a:r>
            <a:endParaRPr dirty="0">
              <a:solidFill>
                <a:schemeClr val="lt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3619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Discriminate</a:t>
            </a:r>
            <a:r>
              <a:rPr lang="es-ES" dirty="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 </a:t>
            </a:r>
            <a:r>
              <a:rPr lang="es-ES" dirty="0" err="1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between</a:t>
            </a:r>
            <a:r>
              <a:rPr lang="es-ES" dirty="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profanity</a:t>
            </a:r>
            <a:r>
              <a:rPr lang="es-ES" dirty="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and </a:t>
            </a:r>
            <a:r>
              <a:rPr lang="es-ES" dirty="0" err="1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hate</a:t>
            </a:r>
            <a:r>
              <a:rPr lang="es-ES" dirty="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speech</a:t>
            </a:r>
            <a:endParaRPr lang="es-ES" dirty="0">
              <a:solidFill>
                <a:schemeClr val="lt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361950" lvl="0" indent="-285750">
              <a:lnSpc>
                <a:spcPct val="150000"/>
              </a:lnSpc>
              <a:buClr>
                <a:schemeClr val="lt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Establish lexical baselines by applying supervised classification methods</a:t>
            </a:r>
            <a:endParaRPr dirty="0">
              <a:solidFill>
                <a:schemeClr val="lt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>
            <a:spLocks noGrp="1"/>
          </p:cNvSpPr>
          <p:nvPr>
            <p:ph type="subTitle" idx="4294967295"/>
          </p:nvPr>
        </p:nvSpPr>
        <p:spPr>
          <a:xfrm>
            <a:off x="0" y="1182011"/>
            <a:ext cx="3913239" cy="327213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317500">
              <a:lnSpc>
                <a:spcPct val="150000"/>
              </a:lnSpc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lt1"/>
                </a:solidFill>
              </a:rPr>
              <a:t>Addressed the problem of hate speech detection using dataset</a:t>
            </a:r>
          </a:p>
          <a:p>
            <a:pPr indent="-317500">
              <a:lnSpc>
                <a:spcPct val="150000"/>
              </a:lnSpc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FFFF"/>
                </a:solidFill>
              </a:rPr>
              <a:t>Modeled abusive languages as binary classification</a:t>
            </a:r>
          </a:p>
          <a:p>
            <a:pPr indent="-317500">
              <a:lnSpc>
                <a:spcPct val="150000"/>
              </a:lnSpc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FFFF"/>
                </a:solidFill>
              </a:rPr>
              <a:t>Examined methods to detect hate speech, while distinguishing from general profanity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359" name="Google Shape;359;p36"/>
          <p:cNvSpPr/>
          <p:nvPr/>
        </p:nvSpPr>
        <p:spPr>
          <a:xfrm flipH="1">
            <a:off x="772109" y="467249"/>
            <a:ext cx="2007689" cy="400900"/>
          </a:xfrm>
          <a:custGeom>
            <a:avLst/>
            <a:gdLst/>
            <a:ahLst/>
            <a:cxnLst/>
            <a:rect l="l" t="t" r="r" b="b"/>
            <a:pathLst>
              <a:path w="52914" h="10566" extrusionOk="0">
                <a:moveTo>
                  <a:pt x="5487" y="1"/>
                </a:moveTo>
                <a:cubicBezTo>
                  <a:pt x="2569" y="1"/>
                  <a:pt x="1" y="2540"/>
                  <a:pt x="1" y="5459"/>
                </a:cubicBezTo>
                <a:cubicBezTo>
                  <a:pt x="1" y="8377"/>
                  <a:pt x="2569" y="10566"/>
                  <a:pt x="5487" y="10566"/>
                </a:cubicBezTo>
                <a:lnTo>
                  <a:pt x="52913" y="10566"/>
                </a:lnTo>
                <a:lnTo>
                  <a:pt x="42319" y="1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6"/>
          <p:cNvSpPr txBox="1">
            <a:spLocks noGrp="1"/>
          </p:cNvSpPr>
          <p:nvPr>
            <p:ph type="subTitle" idx="4294967295"/>
          </p:nvPr>
        </p:nvSpPr>
        <p:spPr>
          <a:xfrm flipH="1">
            <a:off x="1136474" y="426926"/>
            <a:ext cx="1963117" cy="514187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000" b="1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Contribution</a:t>
            </a:r>
            <a:endParaRPr sz="20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1" name="Google Shape;361;p36"/>
          <p:cNvSpPr txBox="1">
            <a:spLocks noGrp="1"/>
          </p:cNvSpPr>
          <p:nvPr>
            <p:ph type="subTitle" idx="4294967295"/>
          </p:nvPr>
        </p:nvSpPr>
        <p:spPr>
          <a:xfrm>
            <a:off x="4375354" y="1182011"/>
            <a:ext cx="4375356" cy="3458815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25450" lvl="0">
              <a:lnSpc>
                <a:spcPct val="150000"/>
              </a:lnSpc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s-ES" sz="1400" dirty="0" err="1">
                <a:solidFill>
                  <a:srgbClr val="FFFFFF"/>
                </a:solidFill>
              </a:rPr>
              <a:t>Xu</a:t>
            </a:r>
            <a:r>
              <a:rPr lang="es-ES" sz="1400" dirty="0">
                <a:solidFill>
                  <a:srgbClr val="FFFFFF"/>
                </a:solidFill>
              </a:rPr>
              <a:t> et al.-- </a:t>
            </a:r>
            <a:r>
              <a:rPr lang="es-ES" sz="1400" dirty="0" err="1">
                <a:solidFill>
                  <a:srgbClr val="FFFFFF"/>
                </a:solidFill>
              </a:rPr>
              <a:t>Detect</a:t>
            </a:r>
            <a:r>
              <a:rPr lang="es-ES" sz="1400" dirty="0">
                <a:solidFill>
                  <a:srgbClr val="FFFFFF"/>
                </a:solidFill>
              </a:rPr>
              <a:t> </a:t>
            </a:r>
            <a:r>
              <a:rPr lang="es-ES" sz="1400" dirty="0" err="1">
                <a:solidFill>
                  <a:srgbClr val="FFFFFF"/>
                </a:solidFill>
              </a:rPr>
              <a:t>bullying</a:t>
            </a:r>
            <a:r>
              <a:rPr lang="es-ES" sz="1400" dirty="0">
                <a:solidFill>
                  <a:srgbClr val="FFFFFF"/>
                </a:solidFill>
              </a:rPr>
              <a:t> in tweets </a:t>
            </a:r>
            <a:r>
              <a:rPr lang="en-US" sz="1400" dirty="0">
                <a:solidFill>
                  <a:srgbClr val="FFFFFF"/>
                </a:solidFill>
              </a:rPr>
              <a:t>and use Latent </a:t>
            </a:r>
            <a:r>
              <a:rPr lang="en-US" sz="1400" dirty="0" err="1">
                <a:solidFill>
                  <a:srgbClr val="FFFFFF"/>
                </a:solidFill>
              </a:rPr>
              <a:t>Dirichlet</a:t>
            </a:r>
            <a:r>
              <a:rPr lang="en-US" sz="1400" dirty="0">
                <a:solidFill>
                  <a:srgbClr val="FFFFFF"/>
                </a:solidFill>
              </a:rPr>
              <a:t> Allocation (LDA) models</a:t>
            </a:r>
            <a:endParaRPr sz="1400" dirty="0">
              <a:solidFill>
                <a:srgbClr val="FFFFFF"/>
              </a:solidFill>
            </a:endParaRPr>
          </a:p>
          <a:p>
            <a:pPr indent="-3175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rgbClr val="FFFFFF"/>
                </a:solidFill>
              </a:rPr>
              <a:t>Mubarak et al.-- </a:t>
            </a:r>
            <a:r>
              <a:rPr lang="es-ES" sz="1400" dirty="0" err="1">
                <a:solidFill>
                  <a:srgbClr val="FFFFFF"/>
                </a:solidFill>
              </a:rPr>
              <a:t>Detect</a:t>
            </a:r>
            <a:r>
              <a:rPr lang="es-ES" sz="1400" dirty="0">
                <a:solidFill>
                  <a:srgbClr val="FFFFFF"/>
                </a:solidFill>
              </a:rPr>
              <a:t> </a:t>
            </a:r>
            <a:r>
              <a:rPr lang="es-ES" sz="1400" dirty="0" err="1">
                <a:solidFill>
                  <a:srgbClr val="FFFFFF"/>
                </a:solidFill>
              </a:rPr>
              <a:t>abusive</a:t>
            </a:r>
            <a:r>
              <a:rPr lang="es-ES" sz="1400" dirty="0">
                <a:solidFill>
                  <a:srgbClr val="FFFFFF"/>
                </a:solidFill>
              </a:rPr>
              <a:t> </a:t>
            </a:r>
            <a:r>
              <a:rPr lang="es-ES" sz="1400" dirty="0" err="1">
                <a:solidFill>
                  <a:srgbClr val="FFFFFF"/>
                </a:solidFill>
              </a:rPr>
              <a:t>language</a:t>
            </a:r>
            <a:r>
              <a:rPr lang="es-ES" sz="1400" dirty="0">
                <a:solidFill>
                  <a:srgbClr val="FFFFFF"/>
                </a:solidFill>
              </a:rPr>
              <a:t> in </a:t>
            </a:r>
            <a:r>
              <a:rPr lang="es-ES" sz="1400" dirty="0" err="1">
                <a:solidFill>
                  <a:srgbClr val="FFFFFF"/>
                </a:solidFill>
              </a:rPr>
              <a:t>Arabic</a:t>
            </a:r>
            <a:r>
              <a:rPr lang="es-ES" sz="1400" dirty="0">
                <a:solidFill>
                  <a:srgbClr val="FFFFFF"/>
                </a:solidFill>
              </a:rPr>
              <a:t> </a:t>
            </a:r>
            <a:endParaRPr sz="1400" dirty="0">
              <a:solidFill>
                <a:srgbClr val="FFFFFF"/>
              </a:solidFill>
            </a:endParaRPr>
          </a:p>
          <a:p>
            <a:pPr indent="-3175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rgbClr val="FFFFFF"/>
                </a:solidFill>
              </a:rPr>
              <a:t>Su et al.-- </a:t>
            </a:r>
            <a:r>
              <a:rPr lang="es-ES" sz="1400" dirty="0" err="1">
                <a:solidFill>
                  <a:srgbClr val="FFFFFF"/>
                </a:solidFill>
              </a:rPr>
              <a:t>Detect</a:t>
            </a:r>
            <a:r>
              <a:rPr lang="es-ES" sz="1400" dirty="0">
                <a:solidFill>
                  <a:srgbClr val="FFFFFF"/>
                </a:solidFill>
              </a:rPr>
              <a:t> and </a:t>
            </a:r>
            <a:r>
              <a:rPr lang="es-ES" sz="1400" dirty="0" err="1">
                <a:solidFill>
                  <a:srgbClr val="FFFFFF"/>
                </a:solidFill>
              </a:rPr>
              <a:t>rephrase</a:t>
            </a:r>
            <a:r>
              <a:rPr lang="es-ES" sz="1400" dirty="0">
                <a:solidFill>
                  <a:srgbClr val="FFFFFF"/>
                </a:solidFill>
              </a:rPr>
              <a:t> </a:t>
            </a:r>
            <a:r>
              <a:rPr lang="es-ES" sz="1400" dirty="0" err="1">
                <a:solidFill>
                  <a:srgbClr val="FFFFFF"/>
                </a:solidFill>
              </a:rPr>
              <a:t>profanity</a:t>
            </a:r>
            <a:r>
              <a:rPr lang="es-ES" sz="1400" dirty="0">
                <a:solidFill>
                  <a:srgbClr val="FFFFFF"/>
                </a:solidFill>
              </a:rPr>
              <a:t> in </a:t>
            </a:r>
            <a:r>
              <a:rPr lang="es-ES" sz="1400" dirty="0" err="1">
                <a:solidFill>
                  <a:srgbClr val="FFFFFF"/>
                </a:solidFill>
              </a:rPr>
              <a:t>Chinese</a:t>
            </a:r>
            <a:r>
              <a:rPr lang="es-ES" sz="1400" dirty="0">
                <a:solidFill>
                  <a:srgbClr val="FFFFFF"/>
                </a:solidFill>
              </a:rPr>
              <a:t> </a:t>
            </a:r>
          </a:p>
          <a:p>
            <a:pPr lvl="0" indent="-3175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FFFF"/>
                </a:solidFill>
              </a:rPr>
              <a:t>Ross et al.-- Detect and annotated hate speech in German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362" name="Google Shape;362;p36"/>
          <p:cNvSpPr/>
          <p:nvPr/>
        </p:nvSpPr>
        <p:spPr>
          <a:xfrm flipH="1">
            <a:off x="5791200" y="467249"/>
            <a:ext cx="2007689" cy="400900"/>
          </a:xfrm>
          <a:custGeom>
            <a:avLst/>
            <a:gdLst/>
            <a:ahLst/>
            <a:cxnLst/>
            <a:rect l="l" t="t" r="r" b="b"/>
            <a:pathLst>
              <a:path w="52914" h="10566" extrusionOk="0">
                <a:moveTo>
                  <a:pt x="5487" y="1"/>
                </a:moveTo>
                <a:cubicBezTo>
                  <a:pt x="2569" y="1"/>
                  <a:pt x="1" y="2540"/>
                  <a:pt x="1" y="5459"/>
                </a:cubicBezTo>
                <a:cubicBezTo>
                  <a:pt x="1" y="8377"/>
                  <a:pt x="2569" y="10566"/>
                  <a:pt x="5487" y="10566"/>
                </a:cubicBezTo>
                <a:lnTo>
                  <a:pt x="52913" y="10566"/>
                </a:lnTo>
                <a:lnTo>
                  <a:pt x="42319" y="1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6"/>
          <p:cNvSpPr txBox="1">
            <a:spLocks noGrp="1"/>
          </p:cNvSpPr>
          <p:nvPr>
            <p:ph type="subTitle" idx="4294967295"/>
          </p:nvPr>
        </p:nvSpPr>
        <p:spPr>
          <a:xfrm flipH="1">
            <a:off x="6125496" y="426926"/>
            <a:ext cx="2459420" cy="426875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000" b="1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Related</a:t>
            </a:r>
            <a:r>
              <a:rPr lang="es-ES" sz="20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Works</a:t>
            </a:r>
            <a:endParaRPr sz="20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>
            <a:spLocks noGrp="1"/>
          </p:cNvSpPr>
          <p:nvPr>
            <p:ph type="ctrTitle"/>
          </p:nvPr>
        </p:nvSpPr>
        <p:spPr>
          <a:xfrm flipH="1">
            <a:off x="7366700" y="3855725"/>
            <a:ext cx="15144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sz="2700" b="1">
                <a:latin typeface="Oswald"/>
                <a:ea typeface="Oswald"/>
                <a:cs typeface="Oswald"/>
                <a:sym typeface="Oswald"/>
              </a:rPr>
              <a:t>METHODS</a:t>
            </a:r>
            <a:endParaRPr sz="27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9" name="Google Shape;369;p37"/>
          <p:cNvSpPr txBox="1">
            <a:spLocks noGrp="1"/>
          </p:cNvSpPr>
          <p:nvPr>
            <p:ph type="subTitle" idx="2"/>
          </p:nvPr>
        </p:nvSpPr>
        <p:spPr>
          <a:xfrm>
            <a:off x="1290803" y="2768875"/>
            <a:ext cx="12123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s-ES" sz="1400" dirty="0" err="1"/>
              <a:t>Hate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s-ES" sz="1400" dirty="0" err="1"/>
              <a:t>Offensive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s-ES" sz="1400" dirty="0" err="1"/>
              <a:t>Okay</a:t>
            </a:r>
            <a:r>
              <a:rPr lang="es-ES" sz="1400" dirty="0"/>
              <a:t> 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sz="1400" dirty="0"/>
          </a:p>
        </p:txBody>
      </p:sp>
      <p:sp>
        <p:nvSpPr>
          <p:cNvPr id="370" name="Google Shape;370;p37"/>
          <p:cNvSpPr txBox="1">
            <a:spLocks noGrp="1"/>
          </p:cNvSpPr>
          <p:nvPr>
            <p:ph type="subTitle" idx="1"/>
          </p:nvPr>
        </p:nvSpPr>
        <p:spPr>
          <a:xfrm flipH="1">
            <a:off x="890001" y="585025"/>
            <a:ext cx="1514700" cy="4005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600"/>
              <a:t>DATASETS</a:t>
            </a:r>
            <a:endParaRPr sz="2900"/>
          </a:p>
        </p:txBody>
      </p:sp>
      <p:sp>
        <p:nvSpPr>
          <p:cNvPr id="371" name="Google Shape;371;p37"/>
          <p:cNvSpPr txBox="1">
            <a:spLocks noGrp="1"/>
          </p:cNvSpPr>
          <p:nvPr>
            <p:ph type="subTitle" idx="3"/>
          </p:nvPr>
        </p:nvSpPr>
        <p:spPr>
          <a:xfrm flipH="1">
            <a:off x="2881576" y="1704549"/>
            <a:ext cx="1514700" cy="329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600"/>
              <a:t>CLASSIFIER</a:t>
            </a:r>
            <a:endParaRPr sz="2600"/>
          </a:p>
        </p:txBody>
      </p:sp>
      <p:sp>
        <p:nvSpPr>
          <p:cNvPr id="372" name="Google Shape;372;p37"/>
          <p:cNvSpPr txBox="1">
            <a:spLocks noGrp="1"/>
          </p:cNvSpPr>
          <p:nvPr>
            <p:ph type="subTitle" idx="5"/>
          </p:nvPr>
        </p:nvSpPr>
        <p:spPr>
          <a:xfrm flipH="1">
            <a:off x="4927726" y="138550"/>
            <a:ext cx="1514700" cy="4935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600"/>
              <a:t>FEATURES</a:t>
            </a:r>
            <a:endParaRPr sz="2600"/>
          </a:p>
        </p:txBody>
      </p:sp>
      <p:sp>
        <p:nvSpPr>
          <p:cNvPr id="373" name="Google Shape;373;p37"/>
          <p:cNvSpPr txBox="1">
            <a:spLocks noGrp="1"/>
          </p:cNvSpPr>
          <p:nvPr>
            <p:ph type="subTitle" idx="4"/>
          </p:nvPr>
        </p:nvSpPr>
        <p:spPr>
          <a:xfrm>
            <a:off x="2881726" y="2034241"/>
            <a:ext cx="1514400" cy="26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</a:rPr>
              <a:t>LIBLINEAR SVM</a:t>
            </a:r>
            <a:endParaRPr sz="1100"/>
          </a:p>
        </p:txBody>
      </p:sp>
      <p:grpSp>
        <p:nvGrpSpPr>
          <p:cNvPr id="374" name="Google Shape;374;p37"/>
          <p:cNvGrpSpPr/>
          <p:nvPr/>
        </p:nvGrpSpPr>
        <p:grpSpPr>
          <a:xfrm>
            <a:off x="1215993" y="2848393"/>
            <a:ext cx="67745" cy="97643"/>
            <a:chOff x="5083925" y="2066350"/>
            <a:chExt cx="28825" cy="41550"/>
          </a:xfrm>
        </p:grpSpPr>
        <p:sp>
          <p:nvSpPr>
            <p:cNvPr id="375" name="Google Shape;375;p37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37"/>
          <p:cNvGrpSpPr/>
          <p:nvPr/>
        </p:nvGrpSpPr>
        <p:grpSpPr>
          <a:xfrm>
            <a:off x="1223068" y="3103668"/>
            <a:ext cx="67745" cy="97643"/>
            <a:chOff x="5083925" y="2066350"/>
            <a:chExt cx="28825" cy="41550"/>
          </a:xfrm>
        </p:grpSpPr>
        <p:sp>
          <p:nvSpPr>
            <p:cNvPr id="378" name="Google Shape;378;p37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7"/>
          <p:cNvGrpSpPr/>
          <p:nvPr/>
        </p:nvGrpSpPr>
        <p:grpSpPr>
          <a:xfrm>
            <a:off x="1223068" y="3367643"/>
            <a:ext cx="67745" cy="97643"/>
            <a:chOff x="5083925" y="2066350"/>
            <a:chExt cx="28825" cy="41550"/>
          </a:xfrm>
        </p:grpSpPr>
        <p:sp>
          <p:nvSpPr>
            <p:cNvPr id="381" name="Google Shape;381;p37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37"/>
          <p:cNvSpPr txBox="1">
            <a:spLocks noGrp="1"/>
          </p:cNvSpPr>
          <p:nvPr>
            <p:ph type="subTitle" idx="4"/>
          </p:nvPr>
        </p:nvSpPr>
        <p:spPr>
          <a:xfrm>
            <a:off x="791601" y="962400"/>
            <a:ext cx="1711500" cy="474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Hate Speech Detection from </a:t>
            </a:r>
            <a:r>
              <a:rPr lang="es-ES" b="1">
                <a:latin typeface="Roboto Slab"/>
                <a:ea typeface="Roboto Slab"/>
                <a:cs typeface="Roboto Slab"/>
                <a:sym typeface="Roboto Slab"/>
              </a:rPr>
              <a:t>CrowdFlower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384" name="Google Shape;384;p37"/>
          <p:cNvGrpSpPr/>
          <p:nvPr/>
        </p:nvGrpSpPr>
        <p:grpSpPr>
          <a:xfrm>
            <a:off x="987653" y="2303714"/>
            <a:ext cx="1481633" cy="269401"/>
            <a:chOff x="4635250" y="3790237"/>
            <a:chExt cx="479136" cy="87100"/>
          </a:xfrm>
        </p:grpSpPr>
        <p:sp>
          <p:nvSpPr>
            <p:cNvPr id="385" name="Google Shape;385;p37"/>
            <p:cNvSpPr/>
            <p:nvPr/>
          </p:nvSpPr>
          <p:spPr>
            <a:xfrm>
              <a:off x="4722349" y="3790237"/>
              <a:ext cx="392037" cy="87100"/>
            </a:xfrm>
            <a:custGeom>
              <a:avLst/>
              <a:gdLst/>
              <a:ahLst/>
              <a:cxnLst/>
              <a:rect l="l" t="t" r="r" b="b"/>
              <a:pathLst>
                <a:path w="13149" h="3484" extrusionOk="0">
                  <a:moveTo>
                    <a:pt x="0" y="0"/>
                  </a:moveTo>
                  <a:lnTo>
                    <a:pt x="0" y="3484"/>
                  </a:lnTo>
                  <a:lnTo>
                    <a:pt x="9665" y="3484"/>
                  </a:lnTo>
                  <a:cubicBezTo>
                    <a:pt x="11591" y="3484"/>
                    <a:pt x="13148" y="1926"/>
                    <a:pt x="13148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 b="1"/>
                <a:t>14,509 Tweets</a:t>
              </a:r>
              <a:endParaRPr sz="1000" b="1"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4635250" y="3790238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3484" y="0"/>
                  </a:moveTo>
                  <a:cubicBezTo>
                    <a:pt x="1559" y="0"/>
                    <a:pt x="1" y="1558"/>
                    <a:pt x="1" y="3484"/>
                  </a:cubicBezTo>
                  <a:lnTo>
                    <a:pt x="3484" y="3484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37"/>
          <p:cNvGrpSpPr/>
          <p:nvPr/>
        </p:nvGrpSpPr>
        <p:grpSpPr>
          <a:xfrm flipH="1">
            <a:off x="890002" y="1832632"/>
            <a:ext cx="393983" cy="683273"/>
            <a:chOff x="3976450" y="5044825"/>
            <a:chExt cx="107625" cy="186600"/>
          </a:xfrm>
        </p:grpSpPr>
        <p:sp>
          <p:nvSpPr>
            <p:cNvPr id="388" name="Google Shape;388;p37"/>
            <p:cNvSpPr/>
            <p:nvPr/>
          </p:nvSpPr>
          <p:spPr>
            <a:xfrm>
              <a:off x="4011550" y="5126700"/>
              <a:ext cx="26550" cy="89275"/>
            </a:xfrm>
            <a:custGeom>
              <a:avLst/>
              <a:gdLst/>
              <a:ahLst/>
              <a:cxnLst/>
              <a:rect l="l" t="t" r="r" b="b"/>
              <a:pathLst>
                <a:path w="1062" h="3571" fill="none" extrusionOk="0">
                  <a:moveTo>
                    <a:pt x="1" y="3571"/>
                  </a:moveTo>
                  <a:lnTo>
                    <a:pt x="1" y="1594"/>
                  </a:lnTo>
                  <a:lnTo>
                    <a:pt x="1061" y="1594"/>
                  </a:lnTo>
                  <a:lnTo>
                    <a:pt x="1061" y="0"/>
                  </a:lnTo>
                </a:path>
              </a:pathLst>
            </a:custGeom>
            <a:noFill/>
            <a:ln w="5600" cap="flat" cmpd="sng">
              <a:solidFill>
                <a:srgbClr val="CFD9E0"/>
              </a:solidFill>
              <a:prstDash val="solid"/>
              <a:miter lim="721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3976450" y="5044825"/>
              <a:ext cx="107625" cy="92075"/>
            </a:xfrm>
            <a:custGeom>
              <a:avLst/>
              <a:gdLst/>
              <a:ahLst/>
              <a:cxnLst/>
              <a:rect l="l" t="t" r="r" b="b"/>
              <a:pathLst>
                <a:path w="4305" h="3683" extrusionOk="0">
                  <a:moveTo>
                    <a:pt x="2478" y="1"/>
                  </a:moveTo>
                  <a:cubicBezTo>
                    <a:pt x="2474" y="1"/>
                    <a:pt x="2470" y="1"/>
                    <a:pt x="2465" y="1"/>
                  </a:cubicBezTo>
                  <a:cubicBezTo>
                    <a:pt x="2462" y="1"/>
                    <a:pt x="2459" y="1"/>
                    <a:pt x="2456" y="1"/>
                  </a:cubicBezTo>
                  <a:cubicBezTo>
                    <a:pt x="818" y="1"/>
                    <a:pt x="1" y="1979"/>
                    <a:pt x="1160" y="3138"/>
                  </a:cubicBezTo>
                  <a:cubicBezTo>
                    <a:pt x="1535" y="3514"/>
                    <a:pt x="1997" y="3682"/>
                    <a:pt x="2450" y="3682"/>
                  </a:cubicBezTo>
                  <a:cubicBezTo>
                    <a:pt x="3397" y="3682"/>
                    <a:pt x="4304" y="2948"/>
                    <a:pt x="4304" y="1840"/>
                  </a:cubicBezTo>
                  <a:cubicBezTo>
                    <a:pt x="4304" y="828"/>
                    <a:pt x="3489" y="1"/>
                    <a:pt x="247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>
                  <a:latin typeface="Squada One"/>
                  <a:ea typeface="Squada One"/>
                  <a:cs typeface="Squada One"/>
                  <a:sym typeface="Squada One"/>
                </a:rPr>
                <a:t> 3</a:t>
              </a:r>
              <a:endParaRPr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3994800" y="5203400"/>
              <a:ext cx="29400" cy="25200"/>
            </a:xfrm>
            <a:custGeom>
              <a:avLst/>
              <a:gdLst/>
              <a:ahLst/>
              <a:cxnLst/>
              <a:rect l="l" t="t" r="r" b="b"/>
              <a:pathLst>
                <a:path w="1176" h="1008" extrusionOk="0">
                  <a:moveTo>
                    <a:pt x="671" y="0"/>
                  </a:moveTo>
                  <a:cubicBezTo>
                    <a:pt x="547" y="0"/>
                    <a:pt x="420" y="46"/>
                    <a:pt x="318" y="149"/>
                  </a:cubicBezTo>
                  <a:cubicBezTo>
                    <a:pt x="0" y="467"/>
                    <a:pt x="224" y="1007"/>
                    <a:pt x="671" y="1007"/>
                  </a:cubicBezTo>
                  <a:cubicBezTo>
                    <a:pt x="952" y="1007"/>
                    <a:pt x="1176" y="784"/>
                    <a:pt x="1176" y="503"/>
                  </a:cubicBezTo>
                  <a:cubicBezTo>
                    <a:pt x="1176" y="200"/>
                    <a:pt x="929" y="0"/>
                    <a:pt x="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3991000" y="5200625"/>
              <a:ext cx="35925" cy="30800"/>
            </a:xfrm>
            <a:custGeom>
              <a:avLst/>
              <a:gdLst/>
              <a:ahLst/>
              <a:cxnLst/>
              <a:rect l="l" t="t" r="r" b="b"/>
              <a:pathLst>
                <a:path w="1437" h="1232" extrusionOk="0">
                  <a:moveTo>
                    <a:pt x="823" y="224"/>
                  </a:moveTo>
                  <a:cubicBezTo>
                    <a:pt x="1169" y="224"/>
                    <a:pt x="1342" y="650"/>
                    <a:pt x="1097" y="895"/>
                  </a:cubicBezTo>
                  <a:cubicBezTo>
                    <a:pt x="1018" y="974"/>
                    <a:pt x="921" y="1010"/>
                    <a:pt x="825" y="1010"/>
                  </a:cubicBezTo>
                  <a:cubicBezTo>
                    <a:pt x="625" y="1010"/>
                    <a:pt x="433" y="853"/>
                    <a:pt x="433" y="614"/>
                  </a:cubicBezTo>
                  <a:cubicBezTo>
                    <a:pt x="433" y="404"/>
                    <a:pt x="607" y="224"/>
                    <a:pt x="823" y="224"/>
                  </a:cubicBezTo>
                  <a:close/>
                  <a:moveTo>
                    <a:pt x="823" y="1"/>
                  </a:moveTo>
                  <a:cubicBezTo>
                    <a:pt x="275" y="1"/>
                    <a:pt x="1" y="664"/>
                    <a:pt x="390" y="1054"/>
                  </a:cubicBezTo>
                  <a:cubicBezTo>
                    <a:pt x="515" y="1176"/>
                    <a:pt x="668" y="1231"/>
                    <a:pt x="818" y="1231"/>
                  </a:cubicBezTo>
                  <a:cubicBezTo>
                    <a:pt x="1134" y="1231"/>
                    <a:pt x="1436" y="986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37"/>
          <p:cNvSpPr txBox="1">
            <a:spLocks noGrp="1"/>
          </p:cNvSpPr>
          <p:nvPr>
            <p:ph type="subTitle" idx="6"/>
          </p:nvPr>
        </p:nvSpPr>
        <p:spPr>
          <a:xfrm>
            <a:off x="3055764" y="2575574"/>
            <a:ext cx="1362000" cy="2186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</a:rPr>
              <a:t>Native language Identification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</a:rPr>
              <a:t>Temporary Text Classification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</a:rPr>
              <a:t>Language Variety Identification</a:t>
            </a:r>
            <a:endParaRPr sz="1100">
              <a:solidFill>
                <a:schemeClr val="lt1"/>
              </a:solidFill>
            </a:endParaRPr>
          </a:p>
        </p:txBody>
      </p:sp>
      <p:grpSp>
        <p:nvGrpSpPr>
          <p:cNvPr id="393" name="Google Shape;393;p37"/>
          <p:cNvGrpSpPr/>
          <p:nvPr/>
        </p:nvGrpSpPr>
        <p:grpSpPr>
          <a:xfrm rot="10800000" flipH="1">
            <a:off x="2951552" y="2482752"/>
            <a:ext cx="67724" cy="111840"/>
            <a:chOff x="5083925" y="2066350"/>
            <a:chExt cx="28825" cy="41550"/>
          </a:xfrm>
        </p:grpSpPr>
        <p:sp>
          <p:nvSpPr>
            <p:cNvPr id="394" name="Google Shape;394;p37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37"/>
          <p:cNvGrpSpPr/>
          <p:nvPr/>
        </p:nvGrpSpPr>
        <p:grpSpPr>
          <a:xfrm rot="10800000" flipH="1">
            <a:off x="2951552" y="2928146"/>
            <a:ext cx="67724" cy="111840"/>
            <a:chOff x="5083925" y="2066350"/>
            <a:chExt cx="28825" cy="41550"/>
          </a:xfrm>
        </p:grpSpPr>
        <p:sp>
          <p:nvSpPr>
            <p:cNvPr id="397" name="Google Shape;397;p37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37"/>
          <p:cNvGrpSpPr/>
          <p:nvPr/>
        </p:nvGrpSpPr>
        <p:grpSpPr>
          <a:xfrm rot="10800000" flipH="1">
            <a:off x="2951552" y="3373540"/>
            <a:ext cx="67724" cy="111840"/>
            <a:chOff x="5083925" y="2066350"/>
            <a:chExt cx="28825" cy="41550"/>
          </a:xfrm>
        </p:grpSpPr>
        <p:sp>
          <p:nvSpPr>
            <p:cNvPr id="400" name="Google Shape;400;p37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37"/>
          <p:cNvSpPr txBox="1">
            <a:spLocks noGrp="1"/>
          </p:cNvSpPr>
          <p:nvPr>
            <p:ph type="subTitle" idx="2"/>
          </p:nvPr>
        </p:nvSpPr>
        <p:spPr>
          <a:xfrm>
            <a:off x="5005851" y="893100"/>
            <a:ext cx="1638000" cy="238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s-ES" sz="1100" b="1">
                <a:latin typeface="Roboto Slab"/>
                <a:ea typeface="Roboto Slab"/>
                <a:cs typeface="Roboto Slab"/>
                <a:sym typeface="Roboto Slab"/>
              </a:rPr>
              <a:t>Surface n-grams </a:t>
            </a:r>
            <a:r>
              <a:rPr lang="es-ES" sz="1100"/>
              <a:t>-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s-ES" sz="1100">
                <a:solidFill>
                  <a:schemeClr val="lt1"/>
                </a:solidFill>
              </a:rPr>
              <a:t>Word n-grams: order (1-3)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s-ES" sz="1100">
                <a:solidFill>
                  <a:schemeClr val="lt1"/>
                </a:solidFill>
              </a:rPr>
              <a:t>Character n-grams: (2-8) order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s-ES" sz="11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Word Skip-grams </a:t>
            </a:r>
            <a:r>
              <a:rPr lang="es-ES" sz="1100">
                <a:solidFill>
                  <a:schemeClr val="lt1"/>
                </a:solidFill>
              </a:rPr>
              <a:t>-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s-ES" sz="1100">
                <a:solidFill>
                  <a:schemeClr val="lt1"/>
                </a:solidFill>
              </a:rPr>
              <a:t>1, 2 and 3 - Skip word Biograms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1100">
              <a:solidFill>
                <a:srgbClr val="FFFFFF"/>
              </a:solidFill>
            </a:endParaRPr>
          </a:p>
        </p:txBody>
      </p:sp>
      <p:sp>
        <p:nvSpPr>
          <p:cNvPr id="403" name="Google Shape;403;p37"/>
          <p:cNvSpPr/>
          <p:nvPr/>
        </p:nvSpPr>
        <p:spPr>
          <a:xfrm>
            <a:off x="4878702" y="1131081"/>
            <a:ext cx="83138" cy="126195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4878705" y="1520257"/>
            <a:ext cx="83138" cy="126195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4878705" y="2073907"/>
            <a:ext cx="83138" cy="126195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4787276" y="3031925"/>
            <a:ext cx="17115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marR="0" lvl="0" indent="0" algn="ctr" rtl="0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Standardized Lexical Features</a:t>
            </a:r>
            <a:endParaRPr sz="11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>
            <a:spLocks noGrp="1"/>
          </p:cNvSpPr>
          <p:nvPr>
            <p:ph type="subTitle" idx="1"/>
          </p:nvPr>
        </p:nvSpPr>
        <p:spPr>
          <a:xfrm flipH="1">
            <a:off x="453525" y="1519975"/>
            <a:ext cx="2553300" cy="7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4200" dirty="0"/>
              <a:t>EVALUATION</a:t>
            </a:r>
            <a:endParaRPr sz="4200" dirty="0"/>
          </a:p>
        </p:txBody>
      </p:sp>
      <p:sp>
        <p:nvSpPr>
          <p:cNvPr id="412" name="Google Shape;412;p38"/>
          <p:cNvSpPr txBox="1"/>
          <p:nvPr/>
        </p:nvSpPr>
        <p:spPr>
          <a:xfrm>
            <a:off x="4036700" y="1046175"/>
            <a:ext cx="1281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marR="0" lvl="0" indent="0" algn="r" rtl="0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10 - </a:t>
            </a:r>
            <a:r>
              <a:rPr lang="es-ES" dirty="0" err="1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Fold</a:t>
            </a:r>
            <a:r>
              <a:rPr lang="es-ES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Cross</a:t>
            </a:r>
            <a:endParaRPr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12700" marR="0" lvl="0" indent="0" algn="r" rtl="0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Validation</a:t>
            </a:r>
            <a:r>
              <a:rPr lang="es-ES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 </a:t>
            </a:r>
            <a:endParaRPr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grpSp>
        <p:nvGrpSpPr>
          <p:cNvPr id="413" name="Google Shape;413;p38"/>
          <p:cNvGrpSpPr/>
          <p:nvPr/>
        </p:nvGrpSpPr>
        <p:grpSpPr>
          <a:xfrm>
            <a:off x="6992645" y="2244773"/>
            <a:ext cx="282902" cy="930583"/>
            <a:chOff x="4588626" y="2275444"/>
            <a:chExt cx="361075" cy="1187725"/>
          </a:xfrm>
        </p:grpSpPr>
        <p:sp>
          <p:nvSpPr>
            <p:cNvPr id="414" name="Google Shape;414;p38"/>
            <p:cNvSpPr/>
            <p:nvPr/>
          </p:nvSpPr>
          <p:spPr>
            <a:xfrm rot="5400000">
              <a:off x="4554363" y="2309707"/>
              <a:ext cx="429601" cy="361075"/>
            </a:xfrm>
            <a:custGeom>
              <a:avLst/>
              <a:gdLst/>
              <a:ahLst/>
              <a:cxnLst/>
              <a:rect l="l" t="t" r="r" b="b"/>
              <a:pathLst>
                <a:path w="12336" h="10372" extrusionOk="0">
                  <a:moveTo>
                    <a:pt x="6164" y="0"/>
                  </a:moveTo>
                  <a:cubicBezTo>
                    <a:pt x="4125" y="0"/>
                    <a:pt x="2125" y="1195"/>
                    <a:pt x="1306" y="3338"/>
                  </a:cubicBezTo>
                  <a:cubicBezTo>
                    <a:pt x="1" y="6752"/>
                    <a:pt x="2545" y="10371"/>
                    <a:pt x="6134" y="10371"/>
                  </a:cubicBezTo>
                  <a:cubicBezTo>
                    <a:pt x="6238" y="10371"/>
                    <a:pt x="6342" y="10368"/>
                    <a:pt x="6448" y="10362"/>
                  </a:cubicBezTo>
                  <a:lnTo>
                    <a:pt x="3716" y="7631"/>
                  </a:lnTo>
                  <a:lnTo>
                    <a:pt x="3693" y="7608"/>
                  </a:lnTo>
                  <a:cubicBezTo>
                    <a:pt x="2396" y="6242"/>
                    <a:pt x="2419" y="4096"/>
                    <a:pt x="3762" y="2764"/>
                  </a:cubicBezTo>
                  <a:cubicBezTo>
                    <a:pt x="4430" y="2101"/>
                    <a:pt x="5307" y="1769"/>
                    <a:pt x="6185" y="1769"/>
                  </a:cubicBezTo>
                  <a:cubicBezTo>
                    <a:pt x="7055" y="1769"/>
                    <a:pt x="7925" y="2096"/>
                    <a:pt x="8594" y="2753"/>
                  </a:cubicBezTo>
                  <a:lnTo>
                    <a:pt x="11325" y="5484"/>
                  </a:lnTo>
                  <a:lnTo>
                    <a:pt x="11325" y="5542"/>
                  </a:lnTo>
                  <a:lnTo>
                    <a:pt x="12335" y="5542"/>
                  </a:lnTo>
                  <a:lnTo>
                    <a:pt x="12335" y="4830"/>
                  </a:lnTo>
                  <a:lnTo>
                    <a:pt x="11325" y="4830"/>
                  </a:lnTo>
                  <a:cubicBezTo>
                    <a:pt x="11245" y="3579"/>
                    <a:pt x="10706" y="2408"/>
                    <a:pt x="9822" y="1525"/>
                  </a:cubicBezTo>
                  <a:cubicBezTo>
                    <a:pt x="8784" y="487"/>
                    <a:pt x="7466" y="0"/>
                    <a:pt x="616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 rot="5400000">
              <a:off x="4412204" y="3043063"/>
              <a:ext cx="713495" cy="126718"/>
            </a:xfrm>
            <a:custGeom>
              <a:avLst/>
              <a:gdLst/>
              <a:ahLst/>
              <a:cxnLst/>
              <a:rect l="l" t="t" r="r" b="b"/>
              <a:pathLst>
                <a:path w="20488" h="3640" extrusionOk="0">
                  <a:moveTo>
                    <a:pt x="18650" y="0"/>
                  </a:moveTo>
                  <a:cubicBezTo>
                    <a:pt x="18643" y="0"/>
                    <a:pt x="18636" y="0"/>
                    <a:pt x="18628" y="1"/>
                  </a:cubicBezTo>
                  <a:cubicBezTo>
                    <a:pt x="18043" y="1"/>
                    <a:pt x="17481" y="287"/>
                    <a:pt x="17148" y="781"/>
                  </a:cubicBezTo>
                  <a:cubicBezTo>
                    <a:pt x="16861" y="1194"/>
                    <a:pt x="16390" y="1447"/>
                    <a:pt x="15885" y="1458"/>
                  </a:cubicBezTo>
                  <a:lnTo>
                    <a:pt x="1" y="1458"/>
                  </a:lnTo>
                  <a:lnTo>
                    <a:pt x="1" y="2170"/>
                  </a:lnTo>
                  <a:lnTo>
                    <a:pt x="15885" y="2170"/>
                  </a:lnTo>
                  <a:cubicBezTo>
                    <a:pt x="16379" y="2170"/>
                    <a:pt x="16849" y="2422"/>
                    <a:pt x="17125" y="2835"/>
                  </a:cubicBezTo>
                  <a:cubicBezTo>
                    <a:pt x="17463" y="3342"/>
                    <a:pt x="18044" y="3639"/>
                    <a:pt x="18651" y="3639"/>
                  </a:cubicBezTo>
                  <a:cubicBezTo>
                    <a:pt x="18663" y="3639"/>
                    <a:pt x="18674" y="3639"/>
                    <a:pt x="18686" y="3639"/>
                  </a:cubicBezTo>
                  <a:cubicBezTo>
                    <a:pt x="19684" y="3616"/>
                    <a:pt x="20488" y="2790"/>
                    <a:pt x="20476" y="1791"/>
                  </a:cubicBezTo>
                  <a:cubicBezTo>
                    <a:pt x="20465" y="788"/>
                    <a:pt x="19650" y="0"/>
                    <a:pt x="1865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 rot="5400000">
              <a:off x="4588698" y="2405034"/>
              <a:ext cx="265436" cy="264958"/>
            </a:xfrm>
            <a:custGeom>
              <a:avLst/>
              <a:gdLst/>
              <a:ahLst/>
              <a:cxnLst/>
              <a:rect l="l" t="t" r="r" b="b"/>
              <a:pathLst>
                <a:path w="7622" h="7611" extrusionOk="0">
                  <a:moveTo>
                    <a:pt x="4879" y="1"/>
                  </a:moveTo>
                  <a:lnTo>
                    <a:pt x="5093" y="214"/>
                  </a:lnTo>
                  <a:lnTo>
                    <a:pt x="5093" y="214"/>
                  </a:lnTo>
                  <a:cubicBezTo>
                    <a:pt x="5025" y="140"/>
                    <a:pt x="4954" y="69"/>
                    <a:pt x="4879" y="1"/>
                  </a:cubicBezTo>
                  <a:close/>
                  <a:moveTo>
                    <a:pt x="1" y="4879"/>
                  </a:moveTo>
                  <a:lnTo>
                    <a:pt x="1" y="4879"/>
                  </a:lnTo>
                  <a:cubicBezTo>
                    <a:pt x="64" y="4947"/>
                    <a:pt x="130" y="5012"/>
                    <a:pt x="197" y="5074"/>
                  </a:cubicBezTo>
                  <a:lnTo>
                    <a:pt x="197" y="5074"/>
                  </a:lnTo>
                  <a:lnTo>
                    <a:pt x="1" y="4879"/>
                  </a:lnTo>
                  <a:close/>
                  <a:moveTo>
                    <a:pt x="5093" y="214"/>
                  </a:moveTo>
                  <a:lnTo>
                    <a:pt x="5093" y="214"/>
                  </a:lnTo>
                  <a:cubicBezTo>
                    <a:pt x="6325" y="1553"/>
                    <a:pt x="6288" y="3654"/>
                    <a:pt x="4982" y="4970"/>
                  </a:cubicBezTo>
                  <a:cubicBezTo>
                    <a:pt x="4305" y="5648"/>
                    <a:pt x="3420" y="5984"/>
                    <a:pt x="2536" y="5984"/>
                  </a:cubicBezTo>
                  <a:cubicBezTo>
                    <a:pt x="1695" y="5984"/>
                    <a:pt x="855" y="5679"/>
                    <a:pt x="197" y="5074"/>
                  </a:cubicBezTo>
                  <a:lnTo>
                    <a:pt x="197" y="5074"/>
                  </a:lnTo>
                  <a:lnTo>
                    <a:pt x="2744" y="7610"/>
                  </a:lnTo>
                  <a:cubicBezTo>
                    <a:pt x="5349" y="7461"/>
                    <a:pt x="7438" y="5395"/>
                    <a:pt x="7622" y="2790"/>
                  </a:cubicBezTo>
                  <a:lnTo>
                    <a:pt x="7622" y="2732"/>
                  </a:lnTo>
                  <a:lnTo>
                    <a:pt x="5093" y="214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 rot="5400000">
              <a:off x="4637158" y="2370527"/>
              <a:ext cx="262615" cy="239301"/>
            </a:xfrm>
            <a:custGeom>
              <a:avLst/>
              <a:gdLst/>
              <a:ahLst/>
              <a:cxnLst/>
              <a:rect l="l" t="t" r="r" b="b"/>
              <a:pathLst>
                <a:path w="7541" h="6874" extrusionOk="0">
                  <a:moveTo>
                    <a:pt x="3795" y="1"/>
                  </a:moveTo>
                  <a:cubicBezTo>
                    <a:pt x="2915" y="1"/>
                    <a:pt x="2036" y="337"/>
                    <a:pt x="1366" y="1007"/>
                  </a:cubicBezTo>
                  <a:cubicBezTo>
                    <a:pt x="23" y="2327"/>
                    <a:pt x="0" y="4473"/>
                    <a:pt x="1297" y="5839"/>
                  </a:cubicBezTo>
                  <a:lnTo>
                    <a:pt x="1320" y="5862"/>
                  </a:lnTo>
                  <a:cubicBezTo>
                    <a:pt x="1990" y="6537"/>
                    <a:pt x="2871" y="6873"/>
                    <a:pt x="3753" y="6873"/>
                  </a:cubicBezTo>
                  <a:cubicBezTo>
                    <a:pt x="4639" y="6873"/>
                    <a:pt x="5525" y="6534"/>
                    <a:pt x="6198" y="5862"/>
                  </a:cubicBezTo>
                  <a:cubicBezTo>
                    <a:pt x="7541" y="4507"/>
                    <a:pt x="7541" y="2327"/>
                    <a:pt x="6198" y="984"/>
                  </a:cubicBezTo>
                  <a:cubicBezTo>
                    <a:pt x="5531" y="328"/>
                    <a:pt x="4663" y="1"/>
                    <a:pt x="37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38"/>
          <p:cNvGrpSpPr/>
          <p:nvPr/>
        </p:nvGrpSpPr>
        <p:grpSpPr>
          <a:xfrm>
            <a:off x="6314341" y="1635079"/>
            <a:ext cx="283857" cy="920319"/>
            <a:chOff x="4086408" y="1666709"/>
            <a:chExt cx="362294" cy="1174626"/>
          </a:xfrm>
        </p:grpSpPr>
        <p:sp>
          <p:nvSpPr>
            <p:cNvPr id="419" name="Google Shape;419;p38"/>
            <p:cNvSpPr/>
            <p:nvPr/>
          </p:nvSpPr>
          <p:spPr>
            <a:xfrm rot="5400000">
              <a:off x="3934869" y="1935215"/>
              <a:ext cx="663939" cy="126926"/>
            </a:xfrm>
            <a:custGeom>
              <a:avLst/>
              <a:gdLst/>
              <a:ahLst/>
              <a:cxnLst/>
              <a:rect l="l" t="t" r="r" b="b"/>
              <a:pathLst>
                <a:path w="19065" h="3646" extrusionOk="0">
                  <a:moveTo>
                    <a:pt x="2249" y="1"/>
                  </a:moveTo>
                  <a:cubicBezTo>
                    <a:pt x="1614" y="1"/>
                    <a:pt x="981" y="327"/>
                    <a:pt x="643" y="960"/>
                  </a:cubicBezTo>
                  <a:cubicBezTo>
                    <a:pt x="0" y="2177"/>
                    <a:pt x="873" y="3646"/>
                    <a:pt x="2250" y="3646"/>
                  </a:cubicBezTo>
                  <a:cubicBezTo>
                    <a:pt x="2847" y="3646"/>
                    <a:pt x="3398" y="3347"/>
                    <a:pt x="3742" y="2865"/>
                  </a:cubicBezTo>
                  <a:cubicBezTo>
                    <a:pt x="4029" y="2441"/>
                    <a:pt x="4488" y="2188"/>
                    <a:pt x="5004" y="2177"/>
                  </a:cubicBezTo>
                  <a:lnTo>
                    <a:pt x="19064" y="2177"/>
                  </a:lnTo>
                  <a:lnTo>
                    <a:pt x="19064" y="1465"/>
                  </a:lnTo>
                  <a:lnTo>
                    <a:pt x="5004" y="1465"/>
                  </a:lnTo>
                  <a:cubicBezTo>
                    <a:pt x="4499" y="1465"/>
                    <a:pt x="4040" y="1224"/>
                    <a:pt x="3765" y="811"/>
                  </a:cubicBezTo>
                  <a:cubicBezTo>
                    <a:pt x="3400" y="266"/>
                    <a:pt x="2823" y="1"/>
                    <a:pt x="224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 rot="5400000">
              <a:off x="4026914" y="2419547"/>
              <a:ext cx="481282" cy="362294"/>
            </a:xfrm>
            <a:custGeom>
              <a:avLst/>
              <a:gdLst/>
              <a:ahLst/>
              <a:cxnLst/>
              <a:rect l="l" t="t" r="r" b="b"/>
              <a:pathLst>
                <a:path w="13820" h="10407" extrusionOk="0">
                  <a:moveTo>
                    <a:pt x="8445" y="0"/>
                  </a:moveTo>
                  <a:cubicBezTo>
                    <a:pt x="5733" y="0"/>
                    <a:pt x="3459" y="2121"/>
                    <a:pt x="3283" y="4866"/>
                  </a:cubicBezTo>
                  <a:lnTo>
                    <a:pt x="0" y="4866"/>
                  </a:lnTo>
                  <a:lnTo>
                    <a:pt x="0" y="5578"/>
                  </a:lnTo>
                  <a:lnTo>
                    <a:pt x="3283" y="5578"/>
                  </a:lnTo>
                  <a:cubicBezTo>
                    <a:pt x="3471" y="8313"/>
                    <a:pt x="5753" y="10407"/>
                    <a:pt x="8459" y="10407"/>
                  </a:cubicBezTo>
                  <a:cubicBezTo>
                    <a:pt x="8558" y="10407"/>
                    <a:pt x="8658" y="10404"/>
                    <a:pt x="8758" y="10398"/>
                  </a:cubicBezTo>
                  <a:lnTo>
                    <a:pt x="6015" y="7666"/>
                  </a:lnTo>
                  <a:lnTo>
                    <a:pt x="5992" y="7632"/>
                  </a:lnTo>
                  <a:cubicBezTo>
                    <a:pt x="4695" y="6278"/>
                    <a:pt x="4729" y="4120"/>
                    <a:pt x="6060" y="2800"/>
                  </a:cubicBezTo>
                  <a:cubicBezTo>
                    <a:pt x="6736" y="2136"/>
                    <a:pt x="7616" y="1803"/>
                    <a:pt x="8495" y="1803"/>
                  </a:cubicBezTo>
                  <a:cubicBezTo>
                    <a:pt x="9363" y="1803"/>
                    <a:pt x="10231" y="2127"/>
                    <a:pt x="10904" y="2777"/>
                  </a:cubicBezTo>
                  <a:lnTo>
                    <a:pt x="13635" y="5509"/>
                  </a:lnTo>
                  <a:cubicBezTo>
                    <a:pt x="13819" y="2651"/>
                    <a:pt x="11638" y="195"/>
                    <a:pt x="8781" y="11"/>
                  </a:cubicBezTo>
                  <a:cubicBezTo>
                    <a:pt x="8668" y="4"/>
                    <a:pt x="8556" y="0"/>
                    <a:pt x="844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 rot="5400000">
              <a:off x="4086654" y="2569901"/>
              <a:ext cx="265018" cy="264958"/>
            </a:xfrm>
            <a:custGeom>
              <a:avLst/>
              <a:gdLst/>
              <a:ahLst/>
              <a:cxnLst/>
              <a:rect l="l" t="t" r="r" b="b"/>
              <a:pathLst>
                <a:path w="7610" h="7611" extrusionOk="0">
                  <a:moveTo>
                    <a:pt x="4878" y="1"/>
                  </a:moveTo>
                  <a:lnTo>
                    <a:pt x="4878" y="1"/>
                  </a:lnTo>
                  <a:cubicBezTo>
                    <a:pt x="6221" y="1344"/>
                    <a:pt x="6221" y="3524"/>
                    <a:pt x="4878" y="4878"/>
                  </a:cubicBezTo>
                  <a:cubicBezTo>
                    <a:pt x="4201" y="5550"/>
                    <a:pt x="3317" y="5886"/>
                    <a:pt x="2435" y="5886"/>
                  </a:cubicBezTo>
                  <a:cubicBezTo>
                    <a:pt x="1552" y="5886"/>
                    <a:pt x="672" y="5550"/>
                    <a:pt x="0" y="4879"/>
                  </a:cubicBezTo>
                  <a:lnTo>
                    <a:pt x="0" y="4879"/>
                  </a:lnTo>
                  <a:lnTo>
                    <a:pt x="2732" y="7610"/>
                  </a:lnTo>
                  <a:cubicBezTo>
                    <a:pt x="5360" y="7461"/>
                    <a:pt x="7460" y="5361"/>
                    <a:pt x="7609" y="2732"/>
                  </a:cubicBezTo>
                  <a:lnTo>
                    <a:pt x="487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 rot="5400000">
              <a:off x="4130901" y="2535916"/>
              <a:ext cx="267421" cy="242574"/>
            </a:xfrm>
            <a:custGeom>
              <a:avLst/>
              <a:gdLst/>
              <a:ahLst/>
              <a:cxnLst/>
              <a:rect l="l" t="t" r="r" b="b"/>
              <a:pathLst>
                <a:path w="7679" h="6968" extrusionOk="0">
                  <a:moveTo>
                    <a:pt x="3790" y="0"/>
                  </a:moveTo>
                  <a:cubicBezTo>
                    <a:pt x="2912" y="0"/>
                    <a:pt x="2035" y="333"/>
                    <a:pt x="1366" y="996"/>
                  </a:cubicBezTo>
                  <a:cubicBezTo>
                    <a:pt x="24" y="2327"/>
                    <a:pt x="1" y="4474"/>
                    <a:pt x="1298" y="5840"/>
                  </a:cubicBezTo>
                  <a:lnTo>
                    <a:pt x="1298" y="5828"/>
                  </a:lnTo>
                  <a:lnTo>
                    <a:pt x="1321" y="5862"/>
                  </a:lnTo>
                  <a:cubicBezTo>
                    <a:pt x="2002" y="6597"/>
                    <a:pt x="2928" y="6968"/>
                    <a:pt x="3856" y="6968"/>
                  </a:cubicBezTo>
                  <a:cubicBezTo>
                    <a:pt x="4739" y="6968"/>
                    <a:pt x="5624" y="6632"/>
                    <a:pt x="6302" y="5954"/>
                  </a:cubicBezTo>
                  <a:cubicBezTo>
                    <a:pt x="7679" y="4566"/>
                    <a:pt x="7645" y="2316"/>
                    <a:pt x="6198" y="985"/>
                  </a:cubicBezTo>
                  <a:cubicBezTo>
                    <a:pt x="5530" y="328"/>
                    <a:pt x="4659" y="0"/>
                    <a:pt x="3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8"/>
          <p:cNvGrpSpPr/>
          <p:nvPr/>
        </p:nvGrpSpPr>
        <p:grpSpPr>
          <a:xfrm>
            <a:off x="5636714" y="2239410"/>
            <a:ext cx="283175" cy="941306"/>
            <a:chOff x="3584155" y="2275374"/>
            <a:chExt cx="361423" cy="1201411"/>
          </a:xfrm>
        </p:grpSpPr>
        <p:sp>
          <p:nvSpPr>
            <p:cNvPr id="424" name="Google Shape;424;p38"/>
            <p:cNvSpPr/>
            <p:nvPr/>
          </p:nvSpPr>
          <p:spPr>
            <a:xfrm rot="5400000">
              <a:off x="3550031" y="2309498"/>
              <a:ext cx="429671" cy="361423"/>
            </a:xfrm>
            <a:custGeom>
              <a:avLst/>
              <a:gdLst/>
              <a:ahLst/>
              <a:cxnLst/>
              <a:rect l="l" t="t" r="r" b="b"/>
              <a:pathLst>
                <a:path w="12338" h="10382" extrusionOk="0">
                  <a:moveTo>
                    <a:pt x="6169" y="0"/>
                  </a:moveTo>
                  <a:cubicBezTo>
                    <a:pt x="4129" y="0"/>
                    <a:pt x="2128" y="1197"/>
                    <a:pt x="1308" y="3349"/>
                  </a:cubicBezTo>
                  <a:cubicBezTo>
                    <a:pt x="1" y="6767"/>
                    <a:pt x="2554" y="10381"/>
                    <a:pt x="6151" y="10381"/>
                  </a:cubicBezTo>
                  <a:cubicBezTo>
                    <a:pt x="6250" y="10381"/>
                    <a:pt x="6349" y="10378"/>
                    <a:pt x="6450" y="10373"/>
                  </a:cubicBezTo>
                  <a:lnTo>
                    <a:pt x="3718" y="7630"/>
                  </a:lnTo>
                  <a:cubicBezTo>
                    <a:pt x="3638" y="7550"/>
                    <a:pt x="3557" y="7458"/>
                    <a:pt x="3477" y="7377"/>
                  </a:cubicBezTo>
                  <a:cubicBezTo>
                    <a:pt x="2318" y="5943"/>
                    <a:pt x="2478" y="3854"/>
                    <a:pt x="3844" y="2626"/>
                  </a:cubicBezTo>
                  <a:cubicBezTo>
                    <a:pt x="4504" y="2033"/>
                    <a:pt x="5332" y="1737"/>
                    <a:pt x="6159" y="1737"/>
                  </a:cubicBezTo>
                  <a:cubicBezTo>
                    <a:pt x="7043" y="1737"/>
                    <a:pt x="7925" y="2076"/>
                    <a:pt x="8596" y="2752"/>
                  </a:cubicBezTo>
                  <a:lnTo>
                    <a:pt x="11327" y="5484"/>
                  </a:lnTo>
                  <a:lnTo>
                    <a:pt x="11327" y="5552"/>
                  </a:lnTo>
                  <a:lnTo>
                    <a:pt x="12337" y="5552"/>
                  </a:lnTo>
                  <a:lnTo>
                    <a:pt x="12337" y="4841"/>
                  </a:lnTo>
                  <a:lnTo>
                    <a:pt x="11327" y="4841"/>
                  </a:lnTo>
                  <a:cubicBezTo>
                    <a:pt x="11247" y="3590"/>
                    <a:pt x="10708" y="2408"/>
                    <a:pt x="9824" y="1524"/>
                  </a:cubicBezTo>
                  <a:cubicBezTo>
                    <a:pt x="8787" y="487"/>
                    <a:pt x="7470" y="0"/>
                    <a:pt x="616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 rot="5400000">
              <a:off x="3401308" y="3049871"/>
              <a:ext cx="727111" cy="126718"/>
            </a:xfrm>
            <a:custGeom>
              <a:avLst/>
              <a:gdLst/>
              <a:ahLst/>
              <a:cxnLst/>
              <a:rect l="l" t="t" r="r" b="b"/>
              <a:pathLst>
                <a:path w="20879" h="3640" extrusionOk="0">
                  <a:moveTo>
                    <a:pt x="18628" y="1"/>
                  </a:moveTo>
                  <a:cubicBezTo>
                    <a:pt x="18043" y="1"/>
                    <a:pt x="17481" y="299"/>
                    <a:pt x="17148" y="781"/>
                  </a:cubicBezTo>
                  <a:cubicBezTo>
                    <a:pt x="16861" y="1206"/>
                    <a:pt x="16390" y="1458"/>
                    <a:pt x="15885" y="1470"/>
                  </a:cubicBezTo>
                  <a:lnTo>
                    <a:pt x="1" y="1470"/>
                  </a:lnTo>
                  <a:lnTo>
                    <a:pt x="1" y="2181"/>
                  </a:lnTo>
                  <a:lnTo>
                    <a:pt x="15885" y="2181"/>
                  </a:lnTo>
                  <a:cubicBezTo>
                    <a:pt x="16379" y="2181"/>
                    <a:pt x="16849" y="2423"/>
                    <a:pt x="17125" y="2836"/>
                  </a:cubicBezTo>
                  <a:cubicBezTo>
                    <a:pt x="17490" y="3375"/>
                    <a:pt x="18064" y="3640"/>
                    <a:pt x="18635" y="3640"/>
                  </a:cubicBezTo>
                  <a:cubicBezTo>
                    <a:pt x="19268" y="3640"/>
                    <a:pt x="19897" y="3314"/>
                    <a:pt x="20235" y="2675"/>
                  </a:cubicBezTo>
                  <a:cubicBezTo>
                    <a:pt x="20878" y="1470"/>
                    <a:pt x="20006" y="1"/>
                    <a:pt x="1862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 rot="5400000">
              <a:off x="3584592" y="2405052"/>
              <a:ext cx="265436" cy="264923"/>
            </a:xfrm>
            <a:custGeom>
              <a:avLst/>
              <a:gdLst/>
              <a:ahLst/>
              <a:cxnLst/>
              <a:rect l="l" t="t" r="r" b="b"/>
              <a:pathLst>
                <a:path w="7622" h="7610" extrusionOk="0">
                  <a:moveTo>
                    <a:pt x="4879" y="0"/>
                  </a:moveTo>
                  <a:lnTo>
                    <a:pt x="5074" y="194"/>
                  </a:lnTo>
                  <a:lnTo>
                    <a:pt x="5074" y="194"/>
                  </a:lnTo>
                  <a:cubicBezTo>
                    <a:pt x="5012" y="128"/>
                    <a:pt x="4947" y="63"/>
                    <a:pt x="4879" y="0"/>
                  </a:cubicBezTo>
                  <a:close/>
                  <a:moveTo>
                    <a:pt x="1" y="4878"/>
                  </a:moveTo>
                  <a:lnTo>
                    <a:pt x="1" y="4878"/>
                  </a:lnTo>
                  <a:cubicBezTo>
                    <a:pt x="64" y="4946"/>
                    <a:pt x="130" y="5011"/>
                    <a:pt x="197" y="5073"/>
                  </a:cubicBezTo>
                  <a:lnTo>
                    <a:pt x="197" y="5073"/>
                  </a:lnTo>
                  <a:lnTo>
                    <a:pt x="1" y="4878"/>
                  </a:lnTo>
                  <a:close/>
                  <a:moveTo>
                    <a:pt x="5074" y="194"/>
                  </a:moveTo>
                  <a:lnTo>
                    <a:pt x="5074" y="194"/>
                  </a:lnTo>
                  <a:cubicBezTo>
                    <a:pt x="6325" y="1543"/>
                    <a:pt x="6294" y="3657"/>
                    <a:pt x="4982" y="4970"/>
                  </a:cubicBezTo>
                  <a:cubicBezTo>
                    <a:pt x="4305" y="5647"/>
                    <a:pt x="3420" y="5983"/>
                    <a:pt x="2536" y="5983"/>
                  </a:cubicBezTo>
                  <a:cubicBezTo>
                    <a:pt x="1695" y="5983"/>
                    <a:pt x="855" y="5678"/>
                    <a:pt x="197" y="5073"/>
                  </a:cubicBezTo>
                  <a:lnTo>
                    <a:pt x="197" y="5073"/>
                  </a:lnTo>
                  <a:lnTo>
                    <a:pt x="2744" y="7609"/>
                  </a:lnTo>
                  <a:cubicBezTo>
                    <a:pt x="5349" y="7472"/>
                    <a:pt x="7438" y="5406"/>
                    <a:pt x="7622" y="2800"/>
                  </a:cubicBezTo>
                  <a:lnTo>
                    <a:pt x="7622" y="2732"/>
                  </a:lnTo>
                  <a:lnTo>
                    <a:pt x="5074" y="194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 rot="5400000">
              <a:off x="3632043" y="2368525"/>
              <a:ext cx="265436" cy="240485"/>
            </a:xfrm>
            <a:custGeom>
              <a:avLst/>
              <a:gdLst/>
              <a:ahLst/>
              <a:cxnLst/>
              <a:rect l="l" t="t" r="r" b="b"/>
              <a:pathLst>
                <a:path w="7622" h="6908" extrusionOk="0">
                  <a:moveTo>
                    <a:pt x="3836" y="1"/>
                  </a:moveTo>
                  <a:cubicBezTo>
                    <a:pt x="3011" y="1"/>
                    <a:pt x="2185" y="294"/>
                    <a:pt x="1527" y="886"/>
                  </a:cubicBezTo>
                  <a:cubicBezTo>
                    <a:pt x="161" y="2125"/>
                    <a:pt x="1" y="4214"/>
                    <a:pt x="1160" y="5637"/>
                  </a:cubicBezTo>
                  <a:cubicBezTo>
                    <a:pt x="1240" y="5729"/>
                    <a:pt x="1321" y="5810"/>
                    <a:pt x="1401" y="5901"/>
                  </a:cubicBezTo>
                  <a:cubicBezTo>
                    <a:pt x="2071" y="6571"/>
                    <a:pt x="2952" y="6907"/>
                    <a:pt x="3834" y="6907"/>
                  </a:cubicBezTo>
                  <a:cubicBezTo>
                    <a:pt x="4720" y="6907"/>
                    <a:pt x="5606" y="6568"/>
                    <a:pt x="6279" y="5890"/>
                  </a:cubicBezTo>
                  <a:cubicBezTo>
                    <a:pt x="7622" y="4547"/>
                    <a:pt x="7622" y="2366"/>
                    <a:pt x="6279" y="1012"/>
                  </a:cubicBezTo>
                  <a:cubicBezTo>
                    <a:pt x="5607" y="340"/>
                    <a:pt x="4722" y="1"/>
                    <a:pt x="3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38"/>
          <p:cNvGrpSpPr/>
          <p:nvPr/>
        </p:nvGrpSpPr>
        <p:grpSpPr>
          <a:xfrm>
            <a:off x="4958705" y="1640832"/>
            <a:ext cx="283584" cy="908807"/>
            <a:chOff x="3077864" y="1681402"/>
            <a:chExt cx="361946" cy="1159933"/>
          </a:xfrm>
        </p:grpSpPr>
        <p:sp>
          <p:nvSpPr>
            <p:cNvPr id="429" name="Google Shape;429;p38"/>
            <p:cNvSpPr/>
            <p:nvPr/>
          </p:nvSpPr>
          <p:spPr>
            <a:xfrm rot="5400000">
              <a:off x="2933603" y="1942560"/>
              <a:ext cx="649242" cy="126926"/>
            </a:xfrm>
            <a:custGeom>
              <a:avLst/>
              <a:gdLst/>
              <a:ahLst/>
              <a:cxnLst/>
              <a:rect l="l" t="t" r="r" b="b"/>
              <a:pathLst>
                <a:path w="18643" h="3646" extrusionOk="0">
                  <a:moveTo>
                    <a:pt x="1849" y="1"/>
                  </a:moveTo>
                  <a:cubicBezTo>
                    <a:pt x="927" y="1"/>
                    <a:pt x="22" y="689"/>
                    <a:pt x="15" y="1806"/>
                  </a:cubicBezTo>
                  <a:cubicBezTo>
                    <a:pt x="0" y="2936"/>
                    <a:pt x="914" y="3646"/>
                    <a:pt x="1847" y="3646"/>
                  </a:cubicBezTo>
                  <a:cubicBezTo>
                    <a:pt x="2392" y="3646"/>
                    <a:pt x="2943" y="3403"/>
                    <a:pt x="3320" y="2862"/>
                  </a:cubicBezTo>
                  <a:cubicBezTo>
                    <a:pt x="3607" y="2437"/>
                    <a:pt x="4066" y="2185"/>
                    <a:pt x="4582" y="2185"/>
                  </a:cubicBezTo>
                  <a:lnTo>
                    <a:pt x="18642" y="2185"/>
                  </a:lnTo>
                  <a:lnTo>
                    <a:pt x="18642" y="1462"/>
                  </a:lnTo>
                  <a:lnTo>
                    <a:pt x="4582" y="1462"/>
                  </a:lnTo>
                  <a:cubicBezTo>
                    <a:pt x="4077" y="1462"/>
                    <a:pt x="3618" y="1221"/>
                    <a:pt x="3343" y="807"/>
                  </a:cubicBezTo>
                  <a:cubicBezTo>
                    <a:pt x="2967" y="251"/>
                    <a:pt x="2405" y="1"/>
                    <a:pt x="184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 rot="5400000">
              <a:off x="3018196" y="2419721"/>
              <a:ext cx="481282" cy="361946"/>
            </a:xfrm>
            <a:custGeom>
              <a:avLst/>
              <a:gdLst/>
              <a:ahLst/>
              <a:cxnLst/>
              <a:rect l="l" t="t" r="r" b="b"/>
              <a:pathLst>
                <a:path w="13820" h="10397" extrusionOk="0">
                  <a:moveTo>
                    <a:pt x="8443" y="0"/>
                  </a:moveTo>
                  <a:cubicBezTo>
                    <a:pt x="5732" y="0"/>
                    <a:pt x="3459" y="2110"/>
                    <a:pt x="3283" y="4855"/>
                  </a:cubicBezTo>
                  <a:lnTo>
                    <a:pt x="0" y="4855"/>
                  </a:lnTo>
                  <a:lnTo>
                    <a:pt x="0" y="5578"/>
                  </a:lnTo>
                  <a:lnTo>
                    <a:pt x="3283" y="5578"/>
                  </a:lnTo>
                  <a:cubicBezTo>
                    <a:pt x="3471" y="8295"/>
                    <a:pt x="5743" y="10396"/>
                    <a:pt x="8441" y="10396"/>
                  </a:cubicBezTo>
                  <a:cubicBezTo>
                    <a:pt x="8546" y="10396"/>
                    <a:pt x="8651" y="10393"/>
                    <a:pt x="8758" y="10387"/>
                  </a:cubicBezTo>
                  <a:lnTo>
                    <a:pt x="6015" y="7655"/>
                  </a:lnTo>
                  <a:lnTo>
                    <a:pt x="5992" y="7632"/>
                  </a:lnTo>
                  <a:cubicBezTo>
                    <a:pt x="4672" y="6278"/>
                    <a:pt x="4683" y="4097"/>
                    <a:pt x="6038" y="2766"/>
                  </a:cubicBezTo>
                  <a:cubicBezTo>
                    <a:pt x="6708" y="2101"/>
                    <a:pt x="7586" y="1769"/>
                    <a:pt x="8465" y="1769"/>
                  </a:cubicBezTo>
                  <a:cubicBezTo>
                    <a:pt x="9348" y="1769"/>
                    <a:pt x="10231" y="2104"/>
                    <a:pt x="10904" y="2777"/>
                  </a:cubicBezTo>
                  <a:lnTo>
                    <a:pt x="13635" y="5509"/>
                  </a:lnTo>
                  <a:cubicBezTo>
                    <a:pt x="13819" y="2651"/>
                    <a:pt x="11638" y="183"/>
                    <a:pt x="8781" y="11"/>
                  </a:cubicBezTo>
                  <a:cubicBezTo>
                    <a:pt x="8667" y="4"/>
                    <a:pt x="8555" y="0"/>
                    <a:pt x="844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 rot="5400000">
              <a:off x="3078162" y="2569918"/>
              <a:ext cx="265018" cy="264923"/>
            </a:xfrm>
            <a:custGeom>
              <a:avLst/>
              <a:gdLst/>
              <a:ahLst/>
              <a:cxnLst/>
              <a:rect l="l" t="t" r="r" b="b"/>
              <a:pathLst>
                <a:path w="7610" h="7610" extrusionOk="0">
                  <a:moveTo>
                    <a:pt x="4878" y="0"/>
                  </a:moveTo>
                  <a:cubicBezTo>
                    <a:pt x="6221" y="1343"/>
                    <a:pt x="6221" y="3535"/>
                    <a:pt x="4878" y="4878"/>
                  </a:cubicBezTo>
                  <a:cubicBezTo>
                    <a:pt x="4201" y="5549"/>
                    <a:pt x="3317" y="5885"/>
                    <a:pt x="2435" y="5885"/>
                  </a:cubicBezTo>
                  <a:cubicBezTo>
                    <a:pt x="1552" y="5885"/>
                    <a:pt x="672" y="5549"/>
                    <a:pt x="0" y="4878"/>
                  </a:cubicBezTo>
                  <a:lnTo>
                    <a:pt x="0" y="4878"/>
                  </a:lnTo>
                  <a:lnTo>
                    <a:pt x="2732" y="7610"/>
                  </a:lnTo>
                  <a:cubicBezTo>
                    <a:pt x="5360" y="7460"/>
                    <a:pt x="7460" y="5360"/>
                    <a:pt x="7609" y="2732"/>
                  </a:cubicBezTo>
                  <a:lnTo>
                    <a:pt x="4878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 rot="5400000">
              <a:off x="3129286" y="2534348"/>
              <a:ext cx="261013" cy="236934"/>
            </a:xfrm>
            <a:custGeom>
              <a:avLst/>
              <a:gdLst/>
              <a:ahLst/>
              <a:cxnLst/>
              <a:rect l="l" t="t" r="r" b="b"/>
              <a:pathLst>
                <a:path w="7495" h="6806" extrusionOk="0">
                  <a:moveTo>
                    <a:pt x="3798" y="1"/>
                  </a:moveTo>
                  <a:cubicBezTo>
                    <a:pt x="2920" y="1"/>
                    <a:pt x="2042" y="333"/>
                    <a:pt x="1366" y="998"/>
                  </a:cubicBezTo>
                  <a:cubicBezTo>
                    <a:pt x="23" y="2341"/>
                    <a:pt x="0" y="4510"/>
                    <a:pt x="1332" y="5864"/>
                  </a:cubicBezTo>
                  <a:lnTo>
                    <a:pt x="1355" y="5887"/>
                  </a:lnTo>
                  <a:cubicBezTo>
                    <a:pt x="2019" y="6501"/>
                    <a:pt x="2860" y="6806"/>
                    <a:pt x="3700" y="6806"/>
                  </a:cubicBezTo>
                  <a:cubicBezTo>
                    <a:pt x="4585" y="6806"/>
                    <a:pt x="5469" y="6467"/>
                    <a:pt x="6141" y="5795"/>
                  </a:cubicBezTo>
                  <a:cubicBezTo>
                    <a:pt x="7449" y="4487"/>
                    <a:pt x="7495" y="2375"/>
                    <a:pt x="6232" y="1009"/>
                  </a:cubicBezTo>
                  <a:cubicBezTo>
                    <a:pt x="5560" y="336"/>
                    <a:pt x="4679" y="1"/>
                    <a:pt x="3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38"/>
          <p:cNvSpPr txBox="1"/>
          <p:nvPr/>
        </p:nvSpPr>
        <p:spPr>
          <a:xfrm>
            <a:off x="5797750" y="1046175"/>
            <a:ext cx="14778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marR="0" lvl="0" indent="0" algn="ctr" rtl="0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Stratified Cross</a:t>
            </a:r>
            <a:endParaRPr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12700" marR="0" lvl="0" indent="0" algn="ctr" rtl="0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Validation  </a:t>
            </a:r>
            <a:endParaRPr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434" name="Google Shape;434;p38"/>
          <p:cNvSpPr txBox="1"/>
          <p:nvPr/>
        </p:nvSpPr>
        <p:spPr>
          <a:xfrm>
            <a:off x="5137525" y="3218675"/>
            <a:ext cx="1281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marR="0" lvl="0" indent="0" algn="ctr" rtl="0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Oracle</a:t>
            </a:r>
            <a:endParaRPr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12700" marR="0" lvl="0" indent="0" algn="ctr" rtl="0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Classifier </a:t>
            </a:r>
            <a:endParaRPr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435" name="Google Shape;435;p38"/>
          <p:cNvSpPr txBox="1"/>
          <p:nvPr/>
        </p:nvSpPr>
        <p:spPr>
          <a:xfrm>
            <a:off x="6992650" y="3218675"/>
            <a:ext cx="846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marR="0" lvl="0" indent="0" algn="l" rtl="0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Result in</a:t>
            </a:r>
            <a:endParaRPr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12700" marR="0" lvl="0" indent="0" algn="l" rtl="0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Accuracy </a:t>
            </a:r>
            <a:endParaRPr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436" name="Google Shape;436;p38"/>
          <p:cNvSpPr/>
          <p:nvPr/>
        </p:nvSpPr>
        <p:spPr>
          <a:xfrm rot="5400000">
            <a:off x="2668235" y="3218672"/>
            <a:ext cx="1290600" cy="12906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7" name="Google Shape;437;p38"/>
          <p:cNvCxnSpPr/>
          <p:nvPr/>
        </p:nvCxnSpPr>
        <p:spPr>
          <a:xfrm>
            <a:off x="3969984" y="3863813"/>
            <a:ext cx="7137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38"/>
          <p:cNvCxnSpPr/>
          <p:nvPr/>
        </p:nvCxnSpPr>
        <p:spPr>
          <a:xfrm rot="10800000" flipH="1">
            <a:off x="4659500" y="3631450"/>
            <a:ext cx="658800" cy="2325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" name="Google Shape;439;p38"/>
          <p:cNvSpPr txBox="1"/>
          <p:nvPr/>
        </p:nvSpPr>
        <p:spPr>
          <a:xfrm>
            <a:off x="2737975" y="3415925"/>
            <a:ext cx="11511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Potential</a:t>
            </a:r>
            <a:endParaRPr>
              <a:solidFill>
                <a:schemeClr val="lt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-</a:t>
            </a:r>
            <a:endParaRPr>
              <a:solidFill>
                <a:schemeClr val="lt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Theoretical</a:t>
            </a:r>
            <a:endParaRPr>
              <a:solidFill>
                <a:schemeClr val="lt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9"/>
          <p:cNvSpPr txBox="1">
            <a:spLocks noGrp="1"/>
          </p:cNvSpPr>
          <p:nvPr>
            <p:ph type="ctrTitle"/>
          </p:nvPr>
        </p:nvSpPr>
        <p:spPr>
          <a:xfrm flipH="1">
            <a:off x="491025" y="1031150"/>
            <a:ext cx="2028600" cy="1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sz="3100" b="1">
                <a:latin typeface="Oswald"/>
                <a:ea typeface="Oswald"/>
                <a:cs typeface="Oswald"/>
                <a:sym typeface="Oswald"/>
              </a:rPr>
              <a:t>RESULT</a:t>
            </a:r>
            <a:endParaRPr sz="31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sz="3100" b="1">
                <a:latin typeface="Oswald"/>
                <a:ea typeface="Oswald"/>
                <a:cs typeface="Oswald"/>
                <a:sym typeface="Oswald"/>
              </a:rPr>
              <a:t>ANALYSIS</a:t>
            </a:r>
            <a:endParaRPr sz="31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5" name="Google Shape;445;p39"/>
          <p:cNvSpPr txBox="1">
            <a:spLocks noGrp="1"/>
          </p:cNvSpPr>
          <p:nvPr>
            <p:ph type="subTitle" idx="1"/>
          </p:nvPr>
        </p:nvSpPr>
        <p:spPr>
          <a:xfrm flipH="1">
            <a:off x="3338275" y="1300550"/>
            <a:ext cx="1230900" cy="536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b="1">
                <a:latin typeface="Roboto Slab"/>
                <a:ea typeface="Roboto Slab"/>
                <a:cs typeface="Roboto Slab"/>
                <a:sym typeface="Roboto Slab"/>
              </a:rPr>
              <a:t>Features &amp; Accuracy</a:t>
            </a:r>
            <a:endParaRPr sz="1400"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6" name="Google Shape;446;p39"/>
          <p:cNvSpPr txBox="1">
            <a:spLocks noGrp="1"/>
          </p:cNvSpPr>
          <p:nvPr>
            <p:ph type="subTitle" idx="4"/>
          </p:nvPr>
        </p:nvSpPr>
        <p:spPr>
          <a:xfrm>
            <a:off x="5177450" y="1204255"/>
            <a:ext cx="1417500" cy="9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/>
              <a:t>Majority Class Baseline</a:t>
            </a:r>
            <a:endParaRPr sz="140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/>
              <a:t>50.1%</a:t>
            </a:r>
            <a:endParaRPr sz="1400"/>
          </a:p>
        </p:txBody>
      </p:sp>
      <p:sp>
        <p:nvSpPr>
          <p:cNvPr id="447" name="Google Shape;447;p39"/>
          <p:cNvSpPr txBox="1">
            <a:spLocks noGrp="1"/>
          </p:cNvSpPr>
          <p:nvPr>
            <p:ph type="subTitle" idx="6"/>
          </p:nvPr>
        </p:nvSpPr>
        <p:spPr>
          <a:xfrm>
            <a:off x="7109775" y="1174103"/>
            <a:ext cx="1417500" cy="789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/>
              <a:t>Oracle</a:t>
            </a:r>
            <a:endParaRPr sz="140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/>
              <a:t>91.6%</a:t>
            </a:r>
            <a:endParaRPr sz="1400"/>
          </a:p>
        </p:txBody>
      </p:sp>
      <p:sp>
        <p:nvSpPr>
          <p:cNvPr id="448" name="Google Shape;448;p39"/>
          <p:cNvSpPr txBox="1">
            <a:spLocks noGrp="1"/>
          </p:cNvSpPr>
          <p:nvPr>
            <p:ph type="subTitle" idx="8"/>
          </p:nvPr>
        </p:nvSpPr>
        <p:spPr>
          <a:xfrm>
            <a:off x="3240100" y="3547815"/>
            <a:ext cx="1417500" cy="9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/>
              <a:t>Character 4- grams</a:t>
            </a:r>
            <a:endParaRPr sz="140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/>
              <a:t>78.0%</a:t>
            </a:r>
            <a:endParaRPr sz="140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9"/>
          <p:cNvSpPr txBox="1">
            <a:spLocks noGrp="1"/>
          </p:cNvSpPr>
          <p:nvPr>
            <p:ph type="subTitle" idx="13"/>
          </p:nvPr>
        </p:nvSpPr>
        <p:spPr>
          <a:xfrm>
            <a:off x="5177375" y="3616073"/>
            <a:ext cx="1417500" cy="843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/>
              <a:t>Word Unigrams</a:t>
            </a:r>
            <a:endParaRPr sz="140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/>
              <a:t>77.5%</a:t>
            </a:r>
            <a:endParaRPr sz="1400"/>
          </a:p>
        </p:txBody>
      </p:sp>
      <p:sp>
        <p:nvSpPr>
          <p:cNvPr id="450" name="Google Shape;450;p39"/>
          <p:cNvSpPr txBox="1">
            <a:spLocks noGrp="1"/>
          </p:cNvSpPr>
          <p:nvPr>
            <p:ph type="subTitle" idx="14"/>
          </p:nvPr>
        </p:nvSpPr>
        <p:spPr>
          <a:xfrm flipH="1">
            <a:off x="6925125" y="2853100"/>
            <a:ext cx="1786800" cy="497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>
                <a:latin typeface="Roboto Slab Black"/>
                <a:ea typeface="Roboto Slab Black"/>
                <a:cs typeface="Roboto Slab Black"/>
                <a:sym typeface="Roboto Slab Black"/>
              </a:rPr>
              <a:t>The Learning Curve</a:t>
            </a:r>
            <a:endParaRPr>
              <a:solidFill>
                <a:srgbClr val="FFFFFF"/>
              </a:solidFill>
              <a:latin typeface="Roboto Slab Black"/>
              <a:ea typeface="Roboto Slab Black"/>
              <a:cs typeface="Roboto Slab Black"/>
              <a:sym typeface="Roboto Slab Black"/>
            </a:endParaRPr>
          </a:p>
        </p:txBody>
      </p:sp>
      <p:sp>
        <p:nvSpPr>
          <p:cNvPr id="451" name="Google Shape;451;p39"/>
          <p:cNvSpPr txBox="1">
            <a:spLocks noGrp="1"/>
          </p:cNvSpPr>
          <p:nvPr>
            <p:ph type="subTitle" idx="15"/>
          </p:nvPr>
        </p:nvSpPr>
        <p:spPr>
          <a:xfrm>
            <a:off x="7217200" y="3435130"/>
            <a:ext cx="1417500" cy="1506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900">
                <a:latin typeface="Roboto Slab Medium"/>
                <a:ea typeface="Roboto Slab Medium"/>
                <a:cs typeface="Roboto Slab Medium"/>
                <a:sym typeface="Roboto Slab Medium"/>
              </a:rPr>
              <a:t>C</a:t>
            </a:r>
            <a:r>
              <a:rPr lang="es-ES">
                <a:latin typeface="Roboto Slab Medium"/>
                <a:ea typeface="Roboto Slab Medium"/>
                <a:cs typeface="Roboto Slab Medium"/>
                <a:sym typeface="Roboto Slab Medium"/>
              </a:rPr>
              <a:t>haracter 4-grams</a:t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>
                <a:latin typeface="Roboto Slab Medium"/>
                <a:ea typeface="Roboto Slab Medium"/>
                <a:cs typeface="Roboto Slab Medium"/>
                <a:sym typeface="Roboto Slab Medium"/>
              </a:rPr>
              <a:t>Standard Deviation Highlighted</a:t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>
                <a:latin typeface="Roboto Slab Medium"/>
                <a:ea typeface="Roboto Slab Medium"/>
                <a:cs typeface="Roboto Slab Medium"/>
                <a:sym typeface="Roboto Slab Medium"/>
              </a:rPr>
              <a:t>Cross-Validation</a:t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grpSp>
        <p:nvGrpSpPr>
          <p:cNvPr id="452" name="Google Shape;452;p39"/>
          <p:cNvGrpSpPr/>
          <p:nvPr/>
        </p:nvGrpSpPr>
        <p:grpSpPr>
          <a:xfrm rot="10800000" flipH="1">
            <a:off x="7082451" y="3609653"/>
            <a:ext cx="67724" cy="111840"/>
            <a:chOff x="5083925" y="2066350"/>
            <a:chExt cx="28825" cy="41550"/>
          </a:xfrm>
        </p:grpSpPr>
        <p:sp>
          <p:nvSpPr>
            <p:cNvPr id="453" name="Google Shape;453;p39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 rot="10800000" flipH="1">
            <a:off x="7090500" y="3878500"/>
            <a:ext cx="67724" cy="111840"/>
            <a:chOff x="5083925" y="2066350"/>
            <a:chExt cx="28825" cy="41550"/>
          </a:xfrm>
        </p:grpSpPr>
        <p:sp>
          <p:nvSpPr>
            <p:cNvPr id="456" name="Google Shape;456;p39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9"/>
          <p:cNvGrpSpPr/>
          <p:nvPr/>
        </p:nvGrpSpPr>
        <p:grpSpPr>
          <a:xfrm rot="10800000" flipH="1">
            <a:off x="7114648" y="4307795"/>
            <a:ext cx="67724" cy="111840"/>
            <a:chOff x="5083925" y="2066350"/>
            <a:chExt cx="28825" cy="41550"/>
          </a:xfrm>
        </p:grpSpPr>
        <p:sp>
          <p:nvSpPr>
            <p:cNvPr id="459" name="Google Shape;459;p39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"/>
          <p:cNvSpPr txBox="1">
            <a:spLocks noGrp="1"/>
          </p:cNvSpPr>
          <p:nvPr>
            <p:ph type="subTitle" idx="1"/>
          </p:nvPr>
        </p:nvSpPr>
        <p:spPr>
          <a:xfrm flipH="1">
            <a:off x="825666" y="1668351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000" b="1">
                <a:latin typeface="Oswald"/>
                <a:ea typeface="Oswald"/>
                <a:cs typeface="Oswald"/>
                <a:sym typeface="Oswald"/>
              </a:rPr>
              <a:t>Confusion Matrices</a:t>
            </a:r>
            <a:endParaRPr sz="20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6" name="Google Shape;466;p40"/>
          <p:cNvSpPr txBox="1">
            <a:spLocks noGrp="1"/>
          </p:cNvSpPr>
          <p:nvPr>
            <p:ph type="subTitle" idx="2"/>
          </p:nvPr>
        </p:nvSpPr>
        <p:spPr>
          <a:xfrm>
            <a:off x="1031385" y="202606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</a:rPr>
              <a:t>3 Classes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❏"/>
            </a:pPr>
            <a:r>
              <a:rPr lang="es-ES" sz="1100">
                <a:solidFill>
                  <a:schemeClr val="lt1"/>
                </a:solidFill>
              </a:rPr>
              <a:t>Hate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❏"/>
            </a:pPr>
            <a:r>
              <a:rPr lang="es-ES" sz="1100">
                <a:solidFill>
                  <a:schemeClr val="lt1"/>
                </a:solidFill>
              </a:rPr>
              <a:t>Offensive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❏"/>
            </a:pPr>
            <a:r>
              <a:rPr lang="es-ES" sz="1100">
                <a:solidFill>
                  <a:schemeClr val="lt1"/>
                </a:solidFill>
              </a:rPr>
              <a:t>Ok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67" name="Google Shape;467;p40"/>
          <p:cNvSpPr txBox="1">
            <a:spLocks noGrp="1"/>
          </p:cNvSpPr>
          <p:nvPr>
            <p:ph type="subTitle" idx="3"/>
          </p:nvPr>
        </p:nvSpPr>
        <p:spPr>
          <a:xfrm flipH="1">
            <a:off x="3645950" y="2035500"/>
            <a:ext cx="2325600" cy="484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300" b="1">
                <a:latin typeface="Oswald"/>
                <a:ea typeface="Oswald"/>
                <a:cs typeface="Oswald"/>
                <a:sym typeface="Oswald"/>
              </a:rPr>
              <a:t>Conclusion</a:t>
            </a:r>
            <a:endParaRPr sz="23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8" name="Google Shape;468;p40"/>
          <p:cNvSpPr txBox="1">
            <a:spLocks noGrp="1"/>
          </p:cNvSpPr>
          <p:nvPr>
            <p:ph type="subTitle" idx="4"/>
          </p:nvPr>
        </p:nvSpPr>
        <p:spPr>
          <a:xfrm>
            <a:off x="3840640" y="2656038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ES" sz="1300">
                <a:solidFill>
                  <a:schemeClr val="lt1"/>
                </a:solidFill>
              </a:rPr>
              <a:t>Text Classification</a:t>
            </a:r>
            <a:endParaRPr sz="1300">
              <a:solidFill>
                <a:schemeClr val="lt1"/>
              </a:solidFill>
            </a:endParaRPr>
          </a:p>
          <a:p>
            <a:pPr marL="4572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ES" sz="1300">
                <a:solidFill>
                  <a:schemeClr val="lt1"/>
                </a:solidFill>
              </a:rPr>
              <a:t>Standard Lexical Feature</a:t>
            </a:r>
            <a:endParaRPr sz="1300">
              <a:solidFill>
                <a:schemeClr val="lt1"/>
              </a:solidFill>
            </a:endParaRPr>
          </a:p>
          <a:p>
            <a:pPr marL="4572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ES" sz="1300">
                <a:solidFill>
                  <a:schemeClr val="lt1"/>
                </a:solidFill>
              </a:rPr>
              <a:t>Linear SVM Classifier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469" name="Google Shape;469;p40"/>
          <p:cNvSpPr/>
          <p:nvPr/>
        </p:nvSpPr>
        <p:spPr>
          <a:xfrm>
            <a:off x="1030950" y="3083857"/>
            <a:ext cx="484200" cy="484200"/>
          </a:xfrm>
          <a:prstGeom prst="rect">
            <a:avLst/>
          </a:prstGeom>
          <a:solidFill>
            <a:srgbClr val="A5B7C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0"/>
          <p:cNvSpPr/>
          <p:nvPr/>
        </p:nvSpPr>
        <p:spPr>
          <a:xfrm>
            <a:off x="1536177" y="3083857"/>
            <a:ext cx="484200" cy="484200"/>
          </a:xfrm>
          <a:prstGeom prst="rect">
            <a:avLst/>
          </a:prstGeom>
          <a:solidFill>
            <a:srgbClr val="869FB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0"/>
          <p:cNvSpPr/>
          <p:nvPr/>
        </p:nvSpPr>
        <p:spPr>
          <a:xfrm>
            <a:off x="2041405" y="3083857"/>
            <a:ext cx="484200" cy="484200"/>
          </a:xfrm>
          <a:prstGeom prst="rect">
            <a:avLst/>
          </a:prstGeom>
          <a:solidFill>
            <a:srgbClr val="F8FAF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0"/>
          <p:cNvSpPr/>
          <p:nvPr/>
        </p:nvSpPr>
        <p:spPr>
          <a:xfrm>
            <a:off x="1030950" y="3586783"/>
            <a:ext cx="484200" cy="484200"/>
          </a:xfrm>
          <a:prstGeom prst="rect">
            <a:avLst/>
          </a:prstGeom>
          <a:solidFill>
            <a:srgbClr val="CFD9E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0"/>
          <p:cNvSpPr/>
          <p:nvPr/>
        </p:nvSpPr>
        <p:spPr>
          <a:xfrm>
            <a:off x="1536177" y="3586783"/>
            <a:ext cx="484200" cy="484200"/>
          </a:xfrm>
          <a:prstGeom prst="rect">
            <a:avLst/>
          </a:prstGeom>
          <a:solidFill>
            <a:srgbClr val="435D7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0"/>
          <p:cNvSpPr/>
          <p:nvPr/>
        </p:nvSpPr>
        <p:spPr>
          <a:xfrm>
            <a:off x="2041405" y="3586783"/>
            <a:ext cx="484200" cy="484200"/>
          </a:xfrm>
          <a:prstGeom prst="rect">
            <a:avLst/>
          </a:prstGeom>
          <a:solidFill>
            <a:srgbClr val="E3E9E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0"/>
          <p:cNvSpPr/>
          <p:nvPr/>
        </p:nvSpPr>
        <p:spPr>
          <a:xfrm>
            <a:off x="1030950" y="4089866"/>
            <a:ext cx="484200" cy="484200"/>
          </a:xfrm>
          <a:prstGeom prst="rect">
            <a:avLst/>
          </a:prstGeom>
          <a:solidFill>
            <a:srgbClr val="F8FAF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0"/>
          <p:cNvSpPr/>
          <p:nvPr/>
        </p:nvSpPr>
        <p:spPr>
          <a:xfrm>
            <a:off x="1536177" y="4089866"/>
            <a:ext cx="484200" cy="484200"/>
          </a:xfrm>
          <a:prstGeom prst="rect">
            <a:avLst/>
          </a:prstGeom>
          <a:solidFill>
            <a:srgbClr val="CFD9E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0"/>
          <p:cNvSpPr/>
          <p:nvPr/>
        </p:nvSpPr>
        <p:spPr>
          <a:xfrm>
            <a:off x="2041405" y="4089709"/>
            <a:ext cx="484200" cy="484200"/>
          </a:xfrm>
          <a:prstGeom prst="rect">
            <a:avLst/>
          </a:prstGeom>
          <a:solidFill>
            <a:srgbClr val="37495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0"/>
          <p:cNvSpPr/>
          <p:nvPr/>
        </p:nvSpPr>
        <p:spPr>
          <a:xfrm>
            <a:off x="2623912" y="3091029"/>
            <a:ext cx="144000" cy="1482900"/>
          </a:xfrm>
          <a:prstGeom prst="rect">
            <a:avLst/>
          </a:prstGeom>
          <a:gradFill>
            <a:gsLst>
              <a:gs pos="0">
                <a:srgbClr val="435D74"/>
              </a:gs>
              <a:gs pos="100000">
                <a:srgbClr val="F8FAFB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40"/>
          <p:cNvGrpSpPr/>
          <p:nvPr/>
        </p:nvGrpSpPr>
        <p:grpSpPr>
          <a:xfrm>
            <a:off x="2767580" y="3083975"/>
            <a:ext cx="115835" cy="1483056"/>
            <a:chOff x="4427900" y="1369375"/>
            <a:chExt cx="36800" cy="458200"/>
          </a:xfrm>
        </p:grpSpPr>
        <p:sp>
          <p:nvSpPr>
            <p:cNvPr id="480" name="Google Shape;480;p40"/>
            <p:cNvSpPr/>
            <p:nvPr/>
          </p:nvSpPr>
          <p:spPr>
            <a:xfrm>
              <a:off x="4428250" y="1369375"/>
              <a:ext cx="2375" cy="458200"/>
            </a:xfrm>
            <a:custGeom>
              <a:avLst/>
              <a:gdLst/>
              <a:ahLst/>
              <a:cxnLst/>
              <a:rect l="l" t="t" r="r" b="b"/>
              <a:pathLst>
                <a:path w="95" h="18328" extrusionOk="0">
                  <a:moveTo>
                    <a:pt x="48" y="1"/>
                  </a:moveTo>
                  <a:cubicBezTo>
                    <a:pt x="24" y="1"/>
                    <a:pt x="1" y="15"/>
                    <a:pt x="1" y="44"/>
                  </a:cubicBezTo>
                  <a:lnTo>
                    <a:pt x="1" y="18284"/>
                  </a:lnTo>
                  <a:cubicBezTo>
                    <a:pt x="1" y="18306"/>
                    <a:pt x="22" y="18328"/>
                    <a:pt x="51" y="18328"/>
                  </a:cubicBezTo>
                  <a:cubicBezTo>
                    <a:pt x="73" y="18328"/>
                    <a:pt x="95" y="18306"/>
                    <a:pt x="95" y="18284"/>
                  </a:cubicBezTo>
                  <a:lnTo>
                    <a:pt x="95" y="44"/>
                  </a:lnTo>
                  <a:cubicBezTo>
                    <a:pt x="95" y="15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4427900" y="1369375"/>
              <a:ext cx="36800" cy="2200"/>
            </a:xfrm>
            <a:custGeom>
              <a:avLst/>
              <a:gdLst/>
              <a:ahLst/>
              <a:cxnLst/>
              <a:rect l="l" t="t" r="r" b="b"/>
              <a:pathLst>
                <a:path w="1472" h="88" extrusionOk="0">
                  <a:moveTo>
                    <a:pt x="65" y="1"/>
                  </a:moveTo>
                  <a:cubicBezTo>
                    <a:pt x="0" y="1"/>
                    <a:pt x="0" y="87"/>
                    <a:pt x="65" y="87"/>
                  </a:cubicBezTo>
                  <a:lnTo>
                    <a:pt x="1414" y="87"/>
                  </a:lnTo>
                  <a:cubicBezTo>
                    <a:pt x="1472" y="87"/>
                    <a:pt x="1472" y="1"/>
                    <a:pt x="1414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4428250" y="1383625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4428250" y="1397875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2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72"/>
                    <a:pt x="693" y="44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4428250" y="1412125"/>
              <a:ext cx="36100" cy="2175"/>
            </a:xfrm>
            <a:custGeom>
              <a:avLst/>
              <a:gdLst/>
              <a:ahLst/>
              <a:cxnLst/>
              <a:rect l="l" t="t" r="r" b="b"/>
              <a:pathLst>
                <a:path w="1444" h="87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72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72"/>
                    <a:pt x="1443" y="43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4427900" y="1426350"/>
              <a:ext cx="18050" cy="2200"/>
            </a:xfrm>
            <a:custGeom>
              <a:avLst/>
              <a:gdLst/>
              <a:ahLst/>
              <a:cxnLst/>
              <a:rect l="l" t="t" r="r" b="b"/>
              <a:pathLst>
                <a:path w="722" h="88" extrusionOk="0">
                  <a:moveTo>
                    <a:pt x="65" y="1"/>
                  </a:moveTo>
                  <a:cubicBezTo>
                    <a:pt x="0" y="1"/>
                    <a:pt x="0" y="87"/>
                    <a:pt x="65" y="87"/>
                  </a:cubicBezTo>
                  <a:lnTo>
                    <a:pt x="664" y="87"/>
                  </a:lnTo>
                  <a:cubicBezTo>
                    <a:pt x="722" y="87"/>
                    <a:pt x="722" y="1"/>
                    <a:pt x="664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4428250" y="144060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4428250" y="1454850"/>
              <a:ext cx="36100" cy="2375"/>
            </a:xfrm>
            <a:custGeom>
              <a:avLst/>
              <a:gdLst/>
              <a:ahLst/>
              <a:cxnLst/>
              <a:rect l="l" t="t" r="r" b="b"/>
              <a:pathLst>
                <a:path w="1444" h="95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3"/>
                    <a:pt x="1443" y="44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4427900" y="1469100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4427900" y="1483350"/>
              <a:ext cx="18050" cy="2350"/>
            </a:xfrm>
            <a:custGeom>
              <a:avLst/>
              <a:gdLst/>
              <a:ahLst/>
              <a:cxnLst/>
              <a:rect l="l" t="t" r="r" b="b"/>
              <a:pathLst>
                <a:path w="722" h="94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4428250" y="1497575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73"/>
                    <a:pt x="1443" y="44"/>
                  </a:cubicBezTo>
                  <a:cubicBezTo>
                    <a:pt x="1443" y="22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4428250" y="151182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4427900" y="1526075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4428250" y="1540325"/>
              <a:ext cx="36100" cy="2350"/>
            </a:xfrm>
            <a:custGeom>
              <a:avLst/>
              <a:gdLst/>
              <a:ahLst/>
              <a:cxnLst/>
              <a:rect l="l" t="t" r="r" b="b"/>
              <a:pathLst>
                <a:path w="1444" h="94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2"/>
                    <a:pt x="1443" y="43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4428250" y="155455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3"/>
                    <a:pt x="1" y="44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650" y="95"/>
                  </a:lnTo>
                  <a:cubicBezTo>
                    <a:pt x="672" y="95"/>
                    <a:pt x="693" y="73"/>
                    <a:pt x="693" y="44"/>
                  </a:cubicBezTo>
                  <a:cubicBezTo>
                    <a:pt x="693" y="23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4428250" y="156880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650" y="95"/>
                  </a:lnTo>
                  <a:cubicBezTo>
                    <a:pt x="672" y="95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4427900" y="1583050"/>
              <a:ext cx="36800" cy="2375"/>
            </a:xfrm>
            <a:custGeom>
              <a:avLst/>
              <a:gdLst/>
              <a:ahLst/>
              <a:cxnLst/>
              <a:rect l="l" t="t" r="r" b="b"/>
              <a:pathLst>
                <a:path w="1472" h="95" extrusionOk="0">
                  <a:moveTo>
                    <a:pt x="65" y="1"/>
                  </a:moveTo>
                  <a:cubicBezTo>
                    <a:pt x="0" y="1"/>
                    <a:pt x="0" y="94"/>
                    <a:pt x="65" y="94"/>
                  </a:cubicBezTo>
                  <a:lnTo>
                    <a:pt x="1414" y="94"/>
                  </a:lnTo>
                  <a:cubicBezTo>
                    <a:pt x="1472" y="94"/>
                    <a:pt x="1472" y="1"/>
                    <a:pt x="1414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4428250" y="159730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2"/>
                    <a:pt x="693" y="44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4428250" y="1611550"/>
              <a:ext cx="17350" cy="2350"/>
            </a:xfrm>
            <a:custGeom>
              <a:avLst/>
              <a:gdLst/>
              <a:ahLst/>
              <a:cxnLst/>
              <a:rect l="l" t="t" r="r" b="b"/>
              <a:pathLst>
                <a:path w="694" h="94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2"/>
                    <a:pt x="693" y="51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4428250" y="1625775"/>
              <a:ext cx="36100" cy="2375"/>
            </a:xfrm>
            <a:custGeom>
              <a:avLst/>
              <a:gdLst/>
              <a:ahLst/>
              <a:cxnLst/>
              <a:rect l="l" t="t" r="r" b="b"/>
              <a:pathLst>
                <a:path w="1444" h="95" extrusionOk="0">
                  <a:moveTo>
                    <a:pt x="51" y="1"/>
                  </a:moveTo>
                  <a:cubicBezTo>
                    <a:pt x="22" y="1"/>
                    <a:pt x="1" y="23"/>
                    <a:pt x="1" y="51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1400" y="95"/>
                  </a:lnTo>
                  <a:cubicBezTo>
                    <a:pt x="1422" y="95"/>
                    <a:pt x="1443" y="73"/>
                    <a:pt x="1443" y="51"/>
                  </a:cubicBezTo>
                  <a:cubicBezTo>
                    <a:pt x="1443" y="23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4427900" y="1640025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1"/>
                  </a:moveTo>
                  <a:cubicBezTo>
                    <a:pt x="0" y="1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1"/>
                    <a:pt x="664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4428250" y="165427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3"/>
                    <a:pt x="693" y="51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4428250" y="1668525"/>
              <a:ext cx="36100" cy="2350"/>
            </a:xfrm>
            <a:custGeom>
              <a:avLst/>
              <a:gdLst/>
              <a:ahLst/>
              <a:cxnLst/>
              <a:rect l="l" t="t" r="r" b="b"/>
              <a:pathLst>
                <a:path w="1444" h="94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2"/>
                    <a:pt x="1443" y="51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428250" y="1682950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15"/>
                    <a:pt x="1" y="43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3"/>
                  </a:cubicBezTo>
                  <a:cubicBezTo>
                    <a:pt x="693" y="15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4427900" y="1697200"/>
              <a:ext cx="18050" cy="2175"/>
            </a:xfrm>
            <a:custGeom>
              <a:avLst/>
              <a:gdLst/>
              <a:ahLst/>
              <a:cxnLst/>
              <a:rect l="l" t="t" r="r" b="b"/>
              <a:pathLst>
                <a:path w="722" h="87" extrusionOk="0">
                  <a:moveTo>
                    <a:pt x="65" y="0"/>
                  </a:moveTo>
                  <a:cubicBezTo>
                    <a:pt x="0" y="0"/>
                    <a:pt x="0" y="87"/>
                    <a:pt x="65" y="87"/>
                  </a:cubicBezTo>
                  <a:lnTo>
                    <a:pt x="664" y="87"/>
                  </a:lnTo>
                  <a:cubicBezTo>
                    <a:pt x="722" y="87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4428250" y="1711425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1"/>
                  </a:moveTo>
                  <a:cubicBezTo>
                    <a:pt x="22" y="1"/>
                    <a:pt x="1" y="15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66"/>
                    <a:pt x="1443" y="44"/>
                  </a:cubicBezTo>
                  <a:cubicBezTo>
                    <a:pt x="1443" y="15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4428250" y="172567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87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4428250" y="1739925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15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4"/>
                  </a:cubicBezTo>
                  <a:cubicBezTo>
                    <a:pt x="693" y="15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4427900" y="1754175"/>
              <a:ext cx="36800" cy="2175"/>
            </a:xfrm>
            <a:custGeom>
              <a:avLst/>
              <a:gdLst/>
              <a:ahLst/>
              <a:cxnLst/>
              <a:rect l="l" t="t" r="r" b="b"/>
              <a:pathLst>
                <a:path w="1472" h="87" extrusionOk="0">
                  <a:moveTo>
                    <a:pt x="65" y="0"/>
                  </a:moveTo>
                  <a:cubicBezTo>
                    <a:pt x="0" y="0"/>
                    <a:pt x="0" y="87"/>
                    <a:pt x="65" y="87"/>
                  </a:cubicBezTo>
                  <a:lnTo>
                    <a:pt x="1414" y="87"/>
                  </a:lnTo>
                  <a:cubicBezTo>
                    <a:pt x="1472" y="87"/>
                    <a:pt x="1472" y="0"/>
                    <a:pt x="1414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4428250" y="176840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15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6"/>
                    <a:pt x="693" y="44"/>
                  </a:cubicBezTo>
                  <a:cubicBezTo>
                    <a:pt x="693" y="15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4428250" y="178265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6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4428250" y="1825400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3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4428250" y="1796900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65"/>
                    <a:pt x="1443" y="44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40"/>
          <p:cNvSpPr txBox="1"/>
          <p:nvPr/>
        </p:nvSpPr>
        <p:spPr>
          <a:xfrm>
            <a:off x="2848245" y="4431925"/>
            <a:ext cx="40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0.0</a:t>
            </a:r>
            <a:endParaRPr sz="800">
              <a:solidFill>
                <a:schemeClr val="lt2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14" name="Google Shape;514;p40"/>
          <p:cNvSpPr txBox="1"/>
          <p:nvPr/>
        </p:nvSpPr>
        <p:spPr>
          <a:xfrm>
            <a:off x="2850675" y="3042625"/>
            <a:ext cx="41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dirty="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0.9</a:t>
            </a:r>
            <a:endParaRPr sz="800" dirty="0">
              <a:solidFill>
                <a:schemeClr val="lt2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15" name="Google Shape;515;p40"/>
          <p:cNvSpPr txBox="1"/>
          <p:nvPr/>
        </p:nvSpPr>
        <p:spPr>
          <a:xfrm>
            <a:off x="2862650" y="3688000"/>
            <a:ext cx="40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0.5</a:t>
            </a:r>
            <a:endParaRPr sz="800">
              <a:solidFill>
                <a:schemeClr val="lt2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16" name="Google Shape;516;p40"/>
          <p:cNvSpPr txBox="1">
            <a:spLocks noGrp="1"/>
          </p:cNvSpPr>
          <p:nvPr>
            <p:ph type="subTitle" idx="2"/>
          </p:nvPr>
        </p:nvSpPr>
        <p:spPr>
          <a:xfrm>
            <a:off x="6756525" y="1794150"/>
            <a:ext cx="1958100" cy="966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4100">
                <a:latin typeface="Squada One"/>
                <a:ea typeface="Squada One"/>
                <a:cs typeface="Squada One"/>
                <a:sym typeface="Squada One"/>
              </a:rPr>
              <a:t>THANKS!</a:t>
            </a:r>
            <a:endParaRPr sz="4100"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26045-47C4-45FF-8A18-A8119FE2BE80}"/>
              </a:ext>
            </a:extLst>
          </p:cNvPr>
          <p:cNvSpPr txBox="1"/>
          <p:nvPr/>
        </p:nvSpPr>
        <p:spPr>
          <a:xfrm>
            <a:off x="1050000" y="4573909"/>
            <a:ext cx="484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</a:rPr>
              <a:t>hate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AC446-6C85-46E2-A686-5CE0B47FC474}"/>
              </a:ext>
            </a:extLst>
          </p:cNvPr>
          <p:cNvSpPr txBox="1"/>
          <p:nvPr/>
        </p:nvSpPr>
        <p:spPr>
          <a:xfrm>
            <a:off x="1534199" y="4604608"/>
            <a:ext cx="5809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2"/>
                </a:solidFill>
              </a:rPr>
              <a:t>Offensive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FF28B8-A020-4ECF-852A-EFE693432E4F}"/>
              </a:ext>
            </a:extLst>
          </p:cNvPr>
          <p:cNvSpPr txBox="1"/>
          <p:nvPr/>
        </p:nvSpPr>
        <p:spPr>
          <a:xfrm>
            <a:off x="2075430" y="4592635"/>
            <a:ext cx="484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OK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76E343-60B7-48CF-BB52-DBAFE97686F0}"/>
              </a:ext>
            </a:extLst>
          </p:cNvPr>
          <p:cNvSpPr txBox="1"/>
          <p:nvPr/>
        </p:nvSpPr>
        <p:spPr>
          <a:xfrm rot="16200000">
            <a:off x="650565" y="3139361"/>
            <a:ext cx="484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</a:rPr>
              <a:t>hate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7F3482-4352-440B-A678-B43381608AFB}"/>
              </a:ext>
            </a:extLst>
          </p:cNvPr>
          <p:cNvSpPr txBox="1"/>
          <p:nvPr/>
        </p:nvSpPr>
        <p:spPr>
          <a:xfrm rot="16200000">
            <a:off x="601114" y="3715483"/>
            <a:ext cx="5809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2"/>
                </a:solidFill>
              </a:rPr>
              <a:t>Offensive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2A1241-10CB-44A3-BED0-49E41CCCF3B5}"/>
              </a:ext>
            </a:extLst>
          </p:cNvPr>
          <p:cNvSpPr txBox="1"/>
          <p:nvPr/>
        </p:nvSpPr>
        <p:spPr>
          <a:xfrm rot="16200000">
            <a:off x="658214" y="4218220"/>
            <a:ext cx="484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316</Words>
  <Application>Microsoft Office PowerPoint</Application>
  <PresentationFormat>On-screen Show (16:9)</PresentationFormat>
  <Paragraphs>103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Oswald</vt:lpstr>
      <vt:lpstr>Arial</vt:lpstr>
      <vt:lpstr>Nunito Sans SemiBold</vt:lpstr>
      <vt:lpstr>Roboto Slab Medium</vt:lpstr>
      <vt:lpstr>Nunito Sans Black</vt:lpstr>
      <vt:lpstr>Calibri</vt:lpstr>
      <vt:lpstr>Squada One</vt:lpstr>
      <vt:lpstr>Wingdings</vt:lpstr>
      <vt:lpstr>Roboto Slab Light</vt:lpstr>
      <vt:lpstr>Roboto Slab</vt:lpstr>
      <vt:lpstr>Roboto Slab Black</vt:lpstr>
      <vt:lpstr>Elegant waves by slidesgo</vt:lpstr>
      <vt:lpstr>Detecting Hate Speech in Social Media</vt:lpstr>
      <vt:lpstr>Detection of Hate Speech in Social Media</vt:lpstr>
      <vt:lpstr>Aims of the Research Paper</vt:lpstr>
      <vt:lpstr>PowerPoint Presentation</vt:lpstr>
      <vt:lpstr>METHODS</vt:lpstr>
      <vt:lpstr>PowerPoint Presentation</vt:lpstr>
      <vt:lpstr>RESULT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Hate Speech in Social Media</dc:title>
  <dc:creator>DELL</dc:creator>
  <cp:lastModifiedBy>Istinub Azad</cp:lastModifiedBy>
  <cp:revision>20</cp:revision>
  <dcterms:modified xsi:type="dcterms:W3CDTF">2021-11-15T18:43:21Z</dcterms:modified>
</cp:coreProperties>
</file>