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70" r:id="rId7"/>
    <p:sldId id="271" r:id="rId8"/>
    <p:sldId id="259" r:id="rId9"/>
    <p:sldId id="261" r:id="rId10"/>
    <p:sldId id="262" r:id="rId11"/>
    <p:sldId id="263" r:id="rId12"/>
    <p:sldId id="267" r:id="rId13"/>
    <p:sldId id="265" r:id="rId14"/>
    <p:sldId id="266" r:id="rId15"/>
    <p:sldId id="268" r:id="rId16"/>
    <p:sldId id="269" r:id="rId17"/>
    <p:sldId id="274" r:id="rId18"/>
    <p:sldId id="26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9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3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CE05-A2E4-45ED-B0B1-4A48A2B3CAF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B29B-2003-46D1-B3FD-51413B2D3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web" TargetMode="External" /><Relationship Id="rId2" Type="http://schemas.openxmlformats.org/officeDocument/2006/relationships/hyperlink" Target="https://flutter.dev/docs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dart.dev/platforms" TargetMode="External" /><Relationship Id="rId4" Type="http://schemas.openxmlformats.org/officeDocument/2006/relationships/hyperlink" Target="https://flutter.dev/desktop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pricing/" TargetMode="External" /><Relationship Id="rId2" Type="http://schemas.openxmlformats.org/officeDocument/2006/relationships/hyperlink" Target="https://azure.microsoft.com/en-in/pricing/details/app-service/linux/" TargetMode="Externa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GONEEDY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84495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and hosting detail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978617"/>
              </p:ext>
            </p:extLst>
          </p:nvPr>
        </p:nvGraphicFramePr>
        <p:xfrm>
          <a:off x="838200" y="1690687"/>
          <a:ext cx="10645238" cy="4698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9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AWS Linux Cloud</a:t>
                      </a:r>
                      <a:endParaRPr lang="en-US" sz="1100" b="1" i="0" u="none" strike="noStrike" dirty="0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RAM</a:t>
                      </a:r>
                      <a:endParaRPr lang="en-US" sz="1100" b="1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vCPU</a:t>
                      </a:r>
                      <a:endParaRPr lang="en-US" sz="1100" b="1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Space</a:t>
                      </a:r>
                      <a:endParaRPr lang="en-US" sz="1100" b="1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Transfer</a:t>
                      </a:r>
                      <a:endParaRPr lang="en-US" sz="1100" b="1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1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AWS V1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512 MB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512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650</a:t>
                      </a:r>
                      <a:r>
                        <a:rPr lang="en-US" sz="1200" u="none" strike="noStrike">
                          <a:effectLst/>
                        </a:rPr>
                        <a:t>/mo</a:t>
                      </a:r>
                      <a:endParaRPr lang="en-US" sz="13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AWS V2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TB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860</a:t>
                      </a:r>
                      <a:r>
                        <a:rPr lang="en-US" sz="1200" u="none" strike="noStrike">
                          <a:effectLst/>
                        </a:rPr>
                        <a:t>/mo</a:t>
                      </a:r>
                      <a:endParaRPr lang="en-US" sz="13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AWS V3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1.5 TB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1,440</a:t>
                      </a:r>
                      <a:r>
                        <a:rPr lang="en-US" sz="1200" u="none" strike="noStrike">
                          <a:effectLst/>
                        </a:rPr>
                        <a:t>/mo</a:t>
                      </a:r>
                      <a:endParaRPr lang="en-US" sz="13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AWS V4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80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 TB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2,880</a:t>
                      </a:r>
                      <a:r>
                        <a:rPr lang="en-US" sz="1200" u="none" strike="noStrike">
                          <a:effectLst/>
                        </a:rPr>
                        <a:t>/mo</a:t>
                      </a:r>
                      <a:endParaRPr lang="en-US" sz="13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AWS V5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160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2.5 TB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5,760</a:t>
                      </a:r>
                      <a:r>
                        <a:rPr lang="en-US" sz="1200" u="none" strike="noStrike">
                          <a:effectLst/>
                        </a:rPr>
                        <a:t>/mo</a:t>
                      </a:r>
                      <a:endParaRPr lang="en-US" sz="13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AWS V6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320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 TB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10,800</a:t>
                      </a:r>
                      <a:r>
                        <a:rPr lang="en-US" sz="1200" u="none" strike="noStrike" dirty="0">
                          <a:effectLst/>
                        </a:rPr>
                        <a:t>/</a:t>
                      </a:r>
                      <a:r>
                        <a:rPr lang="en-US" sz="1200" u="none" strike="noStrike" dirty="0" err="1">
                          <a:effectLst/>
                        </a:rPr>
                        <a:t>mo</a:t>
                      </a:r>
                      <a:endParaRPr lang="en-US" sz="1300" b="0" i="0" u="none" strike="noStrike" dirty="0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AWS V7</a:t>
                      </a:r>
                      <a:endParaRPr lang="en-US" sz="1100" b="0" i="0" u="none" strike="noStrike" dirty="0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640 GB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3.5 TB</a:t>
                      </a:r>
                      <a:endParaRPr lang="en-US" sz="1100" b="0" i="0" u="none" strike="noStrike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21,600</a:t>
                      </a:r>
                      <a:r>
                        <a:rPr lang="en-US" sz="1200" u="none" strike="noStrike" dirty="0">
                          <a:effectLst/>
                        </a:rPr>
                        <a:t>/</a:t>
                      </a:r>
                      <a:r>
                        <a:rPr lang="en-US" sz="1200" u="none" strike="noStrike" dirty="0" err="1">
                          <a:effectLst/>
                        </a:rPr>
                        <a:t>mo</a:t>
                      </a:r>
                      <a:endParaRPr lang="en-US" sz="1300" b="0" i="0" u="none" strike="noStrike" dirty="0">
                        <a:solidFill>
                          <a:srgbClr val="43434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44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8769"/>
            <a:ext cx="10515600" cy="548819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per our analysis we found that AWS or Azure both are almost having same coasting.</a:t>
            </a:r>
          </a:p>
          <a:p>
            <a:r>
              <a:rPr lang="en-US" dirty="0"/>
              <a:t>It’s completely depending on the RAM, CPU or the resources used.</a:t>
            </a:r>
          </a:p>
          <a:p>
            <a:r>
              <a:rPr lang="en-US" dirty="0"/>
              <a:t>Based on the application that we are going to use we recommend to go with good ram, </a:t>
            </a:r>
            <a:r>
              <a:rPr lang="en-US" dirty="0" err="1"/>
              <a:t>cpu</a:t>
            </a:r>
            <a:r>
              <a:rPr lang="en-US" dirty="0"/>
              <a:t> and database.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22828"/>
              </p:ext>
            </p:extLst>
          </p:nvPr>
        </p:nvGraphicFramePr>
        <p:xfrm>
          <a:off x="838200" y="249382"/>
          <a:ext cx="10604666" cy="3598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5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9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Azure</a:t>
                      </a:r>
                      <a:endParaRPr lang="en-US" sz="1100" b="1" i="0" u="none" strike="noStrike" dirty="0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AWS</a:t>
                      </a:r>
                      <a:endParaRPr lang="en-US" sz="1100" b="1" i="0" u="none" strike="noStrike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One D2 v3 Windows Server VM</a:t>
                      </a:r>
                      <a:endParaRPr lang="en-US" sz="1200" b="0" i="0" u="none" strike="noStrike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One m5.large Windows Server VM</a:t>
                      </a:r>
                      <a:endParaRPr lang="en-US" sz="1200" b="0" i="0" u="none" strike="noStrike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US West 2 region</a:t>
                      </a:r>
                      <a:endParaRPr lang="en-US" sz="1200" b="0" i="0" u="none" strike="noStrike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US West (Oregon) region</a:t>
                      </a:r>
                      <a:endParaRPr lang="en-US" sz="1200" b="0" i="0" u="none" strike="noStrike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8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744 hours/month for 12 months</a:t>
                      </a:r>
                      <a:endParaRPr lang="en-US" sz="1200" b="0" i="0" u="none" strike="noStrike" dirty="0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744 hours/month for 12 months</a:t>
                      </a:r>
                      <a:endParaRPr lang="en-US" sz="1200" b="0" i="0" u="none" strike="noStrike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8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Uses the Azure Hybrid Benefit to pay reduced compute rate (SUSE Linux Enterprise Basic rate) for 3-year Reserved Instances. Software Assurance is required.</a:t>
                      </a:r>
                      <a:endParaRPr lang="en-US" sz="1200" b="0" i="0" u="none" strike="noStrike" dirty="0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Uses Windows Server Reserved Instances rate under standard 3-year term with upfront payment.</a:t>
                      </a:r>
                      <a:endParaRPr lang="en-US" sz="1200" b="0" i="0" u="none" strike="noStrike" dirty="0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8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Free extended security updates in Azure for Windows Server 2008 and 2008 R2 VMs.</a:t>
                      </a:r>
                      <a:endParaRPr lang="en-US" sz="1200" b="0" i="0" u="none" strike="noStrike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Extended security updates cost is based on Windows Server Standard open NL ERP pricing in USD.</a:t>
                      </a:r>
                      <a:endParaRPr lang="en-US" sz="1200" b="0" i="0" u="none" strike="noStrike" dirty="0">
                        <a:solidFill>
                          <a:srgbClr val="4C4C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14300" marR="9525" marT="114300" marB="11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7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918" y="25893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25391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- 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Flutter is Google’s UI toolkit for building beautiful, natively compiled applications for </a:t>
            </a:r>
            <a:r>
              <a:rPr lang="en-US" dirty="0">
                <a:hlinkClick r:id="rId2"/>
              </a:rPr>
              <a:t>mobile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web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desktop</a:t>
            </a:r>
            <a:r>
              <a:rPr lang="en-US" dirty="0"/>
              <a:t> from a single codebase.</a:t>
            </a:r>
          </a:p>
          <a:p>
            <a:r>
              <a:rPr lang="en-US" u="sng" dirty="0"/>
              <a:t>Fast Development</a:t>
            </a:r>
            <a:r>
              <a:rPr lang="en-US" dirty="0"/>
              <a:t>: Paint your app to life in milliseconds with </a:t>
            </a:r>
            <a:r>
              <a:rPr lang="en-US" dirty="0" err="1"/>
              <a:t>Stateful</a:t>
            </a:r>
            <a:r>
              <a:rPr lang="en-US" dirty="0"/>
              <a:t> Hot Reload. Use a rich set of fully-customizable widgets to build native interfaces in minutes.</a:t>
            </a:r>
          </a:p>
          <a:p>
            <a:r>
              <a:rPr lang="en-US" u="sng" dirty="0"/>
              <a:t>Expressive and Flexible UI</a:t>
            </a:r>
            <a:r>
              <a:rPr lang="en-US" dirty="0"/>
              <a:t>: Quickly ship features with a focus on native end-user experiences. Layered architecture allows for full customization, which results in incredibly fast rendering and expressive and flexible designs.</a:t>
            </a:r>
          </a:p>
          <a:p>
            <a:r>
              <a:rPr lang="en-US" u="sng" dirty="0"/>
              <a:t>Native Performance</a:t>
            </a:r>
            <a:r>
              <a:rPr lang="en-US" dirty="0"/>
              <a:t>: Flutter’s widgets incorporate all critical platform differences such as scrolling, navigation, icons and fonts, and your Flutter code is compiled to native ARM machine code using </a:t>
            </a:r>
            <a:r>
              <a:rPr lang="en-US" dirty="0">
                <a:hlinkClick r:id="rId5"/>
              </a:rPr>
              <a:t>Dart's native compilers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2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image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86" y="1903563"/>
            <a:ext cx="1745673" cy="29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image2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72" y="1526732"/>
            <a:ext cx="2811419" cy="36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image2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04" y="1350795"/>
            <a:ext cx="2645704" cy="448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521794" y="413656"/>
            <a:ext cx="12143816" cy="52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0" tIns="82524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521794" y="519798"/>
            <a:ext cx="86354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Flutter is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521794" y="519798"/>
            <a:ext cx="121438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7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lot’s of framework is available now in the market e.g. </a:t>
            </a:r>
            <a:br>
              <a:rPr lang="en-US" dirty="0"/>
            </a:br>
            <a:r>
              <a:rPr lang="en-US" dirty="0"/>
              <a:t>Angular, React, </a:t>
            </a:r>
            <a:r>
              <a:rPr lang="en-US" dirty="0" err="1"/>
              <a:t>VueJs</a:t>
            </a:r>
            <a:r>
              <a:rPr lang="en-US" dirty="0"/>
              <a:t> etc.</a:t>
            </a:r>
          </a:p>
          <a:p>
            <a:r>
              <a:rPr lang="en-US" dirty="0"/>
              <a:t>For the development of </a:t>
            </a:r>
            <a:r>
              <a:rPr lang="en-US" dirty="0" err="1"/>
              <a:t>GoNeedy</a:t>
            </a:r>
            <a:r>
              <a:rPr lang="en-US" dirty="0"/>
              <a:t> web app we will use</a:t>
            </a:r>
            <a:br>
              <a:rPr lang="en-US" dirty="0"/>
            </a:br>
            <a:r>
              <a:rPr lang="en-US" dirty="0"/>
              <a:t>Angular 10.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and manage by Google team.</a:t>
            </a:r>
          </a:p>
          <a:p>
            <a:r>
              <a:rPr lang="en-US" dirty="0"/>
              <a:t>Because of huge community it’s very easy to get answer or solution for the complete problems.</a:t>
            </a:r>
          </a:p>
          <a:p>
            <a:r>
              <a:rPr lang="en-US" dirty="0"/>
              <a:t>Learning curve is very less if developer is aware of any server side technology like Java, C# </a:t>
            </a:r>
            <a:r>
              <a:rPr lang="en-US" dirty="0" err="1"/>
              <a:t>etc</a:t>
            </a:r>
            <a:r>
              <a:rPr lang="en-US" dirty="0"/>
              <a:t> as Angular uses Typescript internally. And later at the time of deployment to production typescript get </a:t>
            </a:r>
            <a:r>
              <a:rPr lang="en-US" dirty="0" err="1"/>
              <a:t>transpiled</a:t>
            </a:r>
            <a:r>
              <a:rPr lang="en-US" dirty="0"/>
              <a:t> to native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There is very good support with </a:t>
            </a:r>
            <a:r>
              <a:rPr lang="en-US" dirty="0" err="1"/>
              <a:t>npm</a:t>
            </a:r>
            <a:r>
              <a:rPr lang="en-US" dirty="0"/>
              <a:t> and bootstrap.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422" y="279750"/>
            <a:ext cx="17526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8D42-353D-48D8-B361-553E17CE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DB75-43AC-417C-91CB-47507353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</a:t>
            </a:r>
          </a:p>
          <a:p>
            <a:r>
              <a:rPr lang="en-IN" dirty="0"/>
              <a:t>Server Infrastructure</a:t>
            </a:r>
          </a:p>
          <a:p>
            <a:r>
              <a:rPr lang="en-IN" dirty="0"/>
              <a:t>Front – end </a:t>
            </a:r>
          </a:p>
          <a:p>
            <a:r>
              <a:rPr lang="en-IN" dirty="0"/>
              <a:t>Mobile Applications – total 4 – 6 months.</a:t>
            </a:r>
          </a:p>
          <a:p>
            <a:r>
              <a:rPr lang="en-IN" dirty="0"/>
              <a:t>Quotation – Will be submitted shared after we receive full project details.</a:t>
            </a:r>
          </a:p>
        </p:txBody>
      </p:sp>
    </p:spTree>
    <p:extLst>
      <p:ext uri="{BB962C8B-B14F-4D97-AF65-F5344CB8AC3E}">
        <p14:creationId xmlns:p14="http://schemas.microsoft.com/office/powerpoint/2010/main" val="280245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&amp; AWS pricing site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pricing complete list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https://azure.microsoft.com/en-in/pricing/details/app-service/linux/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AWS pricing complete list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https://aws.amazon.com/ec2/pricing/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4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2" y="2407681"/>
            <a:ext cx="10515600" cy="1325563"/>
          </a:xfrm>
        </p:spPr>
        <p:txBody>
          <a:bodyPr/>
          <a:lstStyle/>
          <a:p>
            <a:pPr algn="ctr"/>
            <a:r>
              <a:rPr lang="en-US" sz="7200"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3215"/>
            <a:ext cx="10515600" cy="140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Prepared by: </a:t>
            </a:r>
            <a:r>
              <a:rPr lang="en-US" sz="2000" dirty="0" err="1"/>
              <a:t>Md</a:t>
            </a:r>
            <a:r>
              <a:rPr lang="en-US" sz="2000" dirty="0"/>
              <a:t> Istiyak</a:t>
            </a:r>
          </a:p>
          <a:p>
            <a:pPr marL="0" indent="0">
              <a:buNone/>
            </a:pPr>
            <a:r>
              <a:rPr lang="en-US" sz="2000" dirty="0"/>
              <a:t>Mob: +91-9100544384</a:t>
            </a:r>
            <a:br>
              <a:rPr lang="en-US" sz="2000" dirty="0"/>
            </a:br>
            <a:r>
              <a:rPr lang="en-US" sz="2000" dirty="0"/>
              <a:t>Team </a:t>
            </a:r>
            <a:r>
              <a:rPr lang="en-US" sz="2000" dirty="0" err="1"/>
              <a:t>BottomHalf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6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demonstrate the supply chain system. As part of the scope of this project will have a dedicated server to completely handle the end use, database to store all the information and client side application both mobile app and website.</a:t>
            </a:r>
          </a:p>
          <a:p>
            <a:r>
              <a:rPr lang="en-US" dirty="0"/>
              <a:t>Mobile app: is going to used by the end use mostly to set the necessary information like pickup and drop-off location, goods or material information, type of transportation used etc.</a:t>
            </a:r>
          </a:p>
          <a:p>
            <a:r>
              <a:rPr lang="en-US" dirty="0" err="1"/>
              <a:t>Webside</a:t>
            </a:r>
            <a:r>
              <a:rPr lang="en-US" dirty="0"/>
              <a:t>: used by the backend team (mostly) to track and manage the flow of work and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7144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or Mobile app will make a request to the server using API.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server will be used as a Azure or AWS cloud.</a:t>
            </a:r>
          </a:p>
          <a:p>
            <a:r>
              <a:rPr lang="en-US" dirty="0" err="1"/>
              <a:t>Mysql</a:t>
            </a:r>
            <a:r>
              <a:rPr lang="en-US" dirty="0"/>
              <a:t> database will be used to store the data.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506931"/>
            <a:ext cx="6629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sample class </a:t>
            </a:r>
            <a:br>
              <a:rPr lang="en-US" dirty="0"/>
            </a:br>
            <a:r>
              <a:rPr lang="en-US" dirty="0"/>
              <a:t>diagram</a:t>
            </a:r>
          </a:p>
          <a:p>
            <a:r>
              <a:rPr lang="en-US" dirty="0"/>
              <a:t>Table column will get</a:t>
            </a:r>
            <a:br>
              <a:rPr lang="en-US" dirty="0"/>
            </a:br>
            <a:r>
              <a:rPr lang="en-US" dirty="0"/>
              <a:t>filled or decided at</a:t>
            </a:r>
            <a:br>
              <a:rPr lang="en-US" dirty="0"/>
            </a:br>
            <a:r>
              <a:rPr lang="en-US" dirty="0"/>
              <a:t>the time of development.</a:t>
            </a:r>
          </a:p>
          <a:p>
            <a:r>
              <a:rPr lang="en-US" dirty="0"/>
              <a:t>On left side diagram only </a:t>
            </a:r>
            <a:br>
              <a:rPr lang="en-US" dirty="0"/>
            </a:br>
            <a:r>
              <a:rPr lang="en-US" dirty="0"/>
              <a:t>showing how table structure will look like, </a:t>
            </a:r>
            <a:br>
              <a:rPr lang="en-US" dirty="0"/>
            </a:br>
            <a:r>
              <a:rPr lang="en-US" dirty="0"/>
              <a:t>table will be a dynamic development and frequently </a:t>
            </a:r>
            <a:br>
              <a:rPr lang="en-US" dirty="0"/>
            </a:br>
            <a:r>
              <a:rPr lang="en-US" dirty="0"/>
              <a:t>change during the development till last release.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56" y="277427"/>
            <a:ext cx="7176655" cy="40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diagram will explain the application flow.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431844"/>
            <a:ext cx="9915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1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left side diagram</a:t>
            </a:r>
            <a:br>
              <a:rPr lang="en-US" dirty="0"/>
            </a:br>
            <a:r>
              <a:rPr lang="en-US" dirty="0"/>
              <a:t>it will demonstrate the build</a:t>
            </a:r>
            <a:br>
              <a:rPr lang="en-US" dirty="0"/>
            </a:br>
            <a:r>
              <a:rPr lang="en-US" dirty="0"/>
              <a:t>flow for both mobile and web </a:t>
            </a:r>
            <a:br>
              <a:rPr lang="en-US" dirty="0"/>
            </a:br>
            <a:r>
              <a:rPr lang="en-US" dirty="0"/>
              <a:t>application.</a:t>
            </a:r>
          </a:p>
          <a:p>
            <a:r>
              <a:rPr lang="en-US" dirty="0"/>
              <a:t>For application management will use</a:t>
            </a:r>
            <a:br>
              <a:rPr lang="en-US" dirty="0"/>
            </a:br>
            <a:r>
              <a:rPr lang="en-US" dirty="0"/>
              <a:t>CI/CD along with Azure/AWS system.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22722" y="498764"/>
            <a:ext cx="3975265" cy="5580289"/>
            <a:chOff x="0" y="0"/>
            <a:chExt cx="3810000" cy="688657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3810000" cy="6886575"/>
              <a:chOff x="0" y="0"/>
              <a:chExt cx="3810000" cy="688657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1333500" cy="447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Code checkout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525" y="742950"/>
                <a:ext cx="1333500" cy="447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Package restore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525" y="1438275"/>
                <a:ext cx="1333500" cy="447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Package Build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050" y="2171700"/>
                <a:ext cx="1333500" cy="447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Package publish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050" y="2847975"/>
                <a:ext cx="1362075" cy="6381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Docker</a:t>
                </a: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login to </a:t>
                </a:r>
                <a:r>
                  <a:rPr lang="en-US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DevOps</a:t>
                </a:r>
                <a:r>
                  <a: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image registry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050" y="3771900"/>
                <a:ext cx="1409700" cy="704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Docker login to Enterprise shared image registry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625" y="4829175"/>
                <a:ext cx="1419225" cy="704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Azure Key Vault login to download base image version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6675" y="5848350"/>
                <a:ext cx="1409700" cy="10382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Making docker image using the Dockerfile and tagging it with current timestamp</a:t>
                </a:r>
              </a:p>
            </p:txBody>
          </p:sp>
          <p:sp>
            <p:nvSpPr>
              <p:cNvPr id="15" name="Cloud 14"/>
              <p:cNvSpPr/>
              <p:nvPr/>
            </p:nvSpPr>
            <p:spPr>
              <a:xfrm>
                <a:off x="2466975" y="5676900"/>
                <a:ext cx="1343025" cy="1190625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Azure container registry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33525" y="6210300"/>
                <a:ext cx="914400" cy="276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Push image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609600" y="457200"/>
                <a:ext cx="0" cy="276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38175" y="1190625"/>
                <a:ext cx="0" cy="266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66750" y="2638425"/>
                <a:ext cx="0" cy="238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6275" y="3505200"/>
                <a:ext cx="0" cy="2857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95325" y="4486275"/>
                <a:ext cx="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14375" y="5553075"/>
                <a:ext cx="0" cy="295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2362200" y="4752975"/>
              <a:ext cx="1333500" cy="4464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Send confirmation 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3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through Octopus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638" y="2361870"/>
            <a:ext cx="10515600" cy="4351338"/>
          </a:xfrm>
        </p:spPr>
        <p:txBody>
          <a:bodyPr/>
          <a:lstStyle/>
          <a:p>
            <a:r>
              <a:rPr lang="en-US" dirty="0"/>
              <a:t>Octopus is a paid version</a:t>
            </a:r>
            <a:br>
              <a:rPr lang="en-US" dirty="0"/>
            </a:br>
            <a:r>
              <a:rPr lang="en-US" dirty="0"/>
              <a:t>available in the market.</a:t>
            </a:r>
          </a:p>
          <a:p>
            <a:r>
              <a:rPr lang="en-US" dirty="0"/>
              <a:t>This will demonstrate</a:t>
            </a:r>
            <a:br>
              <a:rPr lang="en-US" dirty="0"/>
            </a:br>
            <a:r>
              <a:rPr lang="en-US" dirty="0"/>
              <a:t>how CD will work </a:t>
            </a:r>
            <a:br>
              <a:rPr lang="en-US" dirty="0"/>
            </a:br>
            <a:r>
              <a:rPr lang="en-US" dirty="0"/>
              <a:t>in the cloud with</a:t>
            </a:r>
            <a:br>
              <a:rPr lang="en-US" dirty="0"/>
            </a:br>
            <a:r>
              <a:rPr lang="en-US" dirty="0"/>
              <a:t>Azure/AWS.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486772" y="237548"/>
            <a:ext cx="6419850" cy="5564556"/>
            <a:chOff x="0" y="-430581"/>
            <a:chExt cx="6419850" cy="5564556"/>
          </a:xfrm>
        </p:grpSpPr>
        <p:sp>
          <p:nvSpPr>
            <p:cNvPr id="43" name="Arrow: Down 390"/>
            <p:cNvSpPr/>
            <p:nvPr/>
          </p:nvSpPr>
          <p:spPr>
            <a:xfrm>
              <a:off x="2124075" y="4305300"/>
              <a:ext cx="83185" cy="47625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Arrow: Down 391"/>
            <p:cNvSpPr/>
            <p:nvPr/>
          </p:nvSpPr>
          <p:spPr>
            <a:xfrm>
              <a:off x="4772025" y="4324350"/>
              <a:ext cx="83185" cy="47625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0" y="-430581"/>
              <a:ext cx="6419850" cy="5564556"/>
              <a:chOff x="0" y="-430581"/>
              <a:chExt cx="6419850" cy="5564556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781675" y="3171825"/>
                <a:ext cx="638175" cy="13620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UAT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0" y="-430581"/>
                <a:ext cx="5991225" cy="5564556"/>
                <a:chOff x="0" y="-430581"/>
                <a:chExt cx="5991225" cy="5564556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42950" y="1876425"/>
                  <a:ext cx="228600" cy="352425"/>
                  <a:chOff x="0" y="0"/>
                  <a:chExt cx="228600" cy="352425"/>
                </a:xfrm>
              </p:grpSpPr>
              <p:sp>
                <p:nvSpPr>
                  <p:cNvPr id="76" name="Arrow: Curved Down 396"/>
                  <p:cNvSpPr/>
                  <p:nvPr/>
                </p:nvSpPr>
                <p:spPr>
                  <a:xfrm>
                    <a:off x="0" y="0"/>
                    <a:ext cx="209550" cy="190500"/>
                  </a:xfrm>
                  <a:prstGeom prst="curved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Arrow: Curved Up 397"/>
                  <p:cNvSpPr/>
                  <p:nvPr/>
                </p:nvSpPr>
                <p:spPr>
                  <a:xfrm>
                    <a:off x="0" y="190500"/>
                    <a:ext cx="228600" cy="161925"/>
                  </a:xfrm>
                  <a:prstGeom prst="curvedUp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0" y="-430581"/>
                  <a:ext cx="5991225" cy="5564556"/>
                  <a:chOff x="0" y="-430581"/>
                  <a:chExt cx="5991225" cy="5564556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0" y="-430581"/>
                    <a:ext cx="5991225" cy="5126405"/>
                    <a:chOff x="0" y="-430581"/>
                    <a:chExt cx="5991225" cy="5126405"/>
                  </a:xfrm>
                </p:grpSpPr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38422" y="-430581"/>
                      <a:ext cx="9144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0" y="326987"/>
                      <a:ext cx="5991225" cy="4368837"/>
                      <a:chOff x="0" y="-34963"/>
                      <a:chExt cx="5991225" cy="4368837"/>
                    </a:xfrm>
                  </p:grpSpPr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0" y="1447800"/>
                        <a:ext cx="838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Continuously monitoring for latest version</a:t>
                        </a:r>
                        <a:endPara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6" name="Cloud 55"/>
                      <p:cNvSpPr/>
                      <p:nvPr/>
                    </p:nvSpPr>
                    <p:spPr>
                      <a:xfrm>
                        <a:off x="611517" y="-34963"/>
                        <a:ext cx="2200275" cy="1409700"/>
                      </a:xfrm>
                      <a:prstGeom prst="cloud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Container registry or Nugget Feed </a:t>
                        </a:r>
                      </a:p>
                    </p:txBody>
                  </p: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495300" y="2886075"/>
                        <a:ext cx="5495925" cy="1447799"/>
                        <a:chOff x="-9525" y="19050"/>
                        <a:chExt cx="5495925" cy="1447799"/>
                      </a:xfrm>
                    </p:grpSpPr>
                    <p:grpSp>
                      <p:nvGrpSpPr>
                        <p:cNvPr id="62" name="Group 61"/>
                        <p:cNvGrpSpPr/>
                        <p:nvPr/>
                      </p:nvGrpSpPr>
                      <p:grpSpPr>
                        <a:xfrm>
                          <a:off x="2628900" y="19050"/>
                          <a:ext cx="2857500" cy="1447799"/>
                          <a:chOff x="0" y="0"/>
                          <a:chExt cx="2857500" cy="1447799"/>
                        </a:xfrm>
                      </p:grpSpPr>
                      <p:sp>
                        <p:nvSpPr>
                          <p:cNvPr id="70" name="Rectangle 69"/>
                          <p:cNvSpPr/>
                          <p:nvPr/>
                        </p:nvSpPr>
                        <p:spPr>
                          <a:xfrm>
                            <a:off x="0" y="0"/>
                            <a:ext cx="638175" cy="136207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SIT</a:t>
                            </a:r>
                          </a:p>
                        </p:txBody>
                      </p:sp>
                      <p:sp>
                        <p:nvSpPr>
                          <p:cNvPr id="71" name="Flowchart: Decision 70"/>
                          <p:cNvSpPr/>
                          <p:nvPr/>
                        </p:nvSpPr>
                        <p:spPr>
                          <a:xfrm>
                            <a:off x="1047750" y="209550"/>
                            <a:ext cx="1238250" cy="866775"/>
                          </a:xfrm>
                          <a:prstGeom prst="flowChartDecision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9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ApprovalStep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2" name="Arrow: Right 408"/>
                          <p:cNvSpPr/>
                          <p:nvPr/>
                        </p:nvSpPr>
                        <p:spPr>
                          <a:xfrm>
                            <a:off x="2276475" y="590550"/>
                            <a:ext cx="352425" cy="95250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3" name="Arrow: Right 409"/>
                          <p:cNvSpPr/>
                          <p:nvPr/>
                        </p:nvSpPr>
                        <p:spPr>
                          <a:xfrm>
                            <a:off x="666750" y="590550"/>
                            <a:ext cx="352425" cy="95250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4" name="Rectangle 73"/>
                          <p:cNvSpPr/>
                          <p:nvPr/>
                        </p:nvSpPr>
                        <p:spPr>
                          <a:xfrm>
                            <a:off x="2209800" y="381000"/>
                            <a:ext cx="647700" cy="219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8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Approved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5" name="Rectangle 74"/>
                          <p:cNvSpPr/>
                          <p:nvPr/>
                        </p:nvSpPr>
                        <p:spPr>
                          <a:xfrm>
                            <a:off x="1809750" y="1152524"/>
                            <a:ext cx="466725" cy="295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8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Reject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3" name="Group 62"/>
                        <p:cNvGrpSpPr/>
                        <p:nvPr/>
                      </p:nvGrpSpPr>
                      <p:grpSpPr>
                        <a:xfrm>
                          <a:off x="-9525" y="93927"/>
                          <a:ext cx="2867025" cy="1362075"/>
                          <a:chOff x="-9525" y="93927"/>
                          <a:chExt cx="2867025" cy="1362075"/>
                        </a:xfrm>
                      </p:grpSpPr>
                      <p:sp>
                        <p:nvSpPr>
                          <p:cNvPr id="64" name="Rectangle 63"/>
                          <p:cNvSpPr/>
                          <p:nvPr/>
                        </p:nvSpPr>
                        <p:spPr>
                          <a:xfrm>
                            <a:off x="-9525" y="93927"/>
                            <a:ext cx="638175" cy="136207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11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DEV</a:t>
                            </a:r>
                          </a:p>
                        </p:txBody>
                      </p:sp>
                      <p:sp>
                        <p:nvSpPr>
                          <p:cNvPr id="65" name="Flowchart: Decision 64"/>
                          <p:cNvSpPr/>
                          <p:nvPr/>
                        </p:nvSpPr>
                        <p:spPr>
                          <a:xfrm>
                            <a:off x="1000125" y="209550"/>
                            <a:ext cx="1238250" cy="866775"/>
                          </a:xfrm>
                          <a:prstGeom prst="flowChartDecision">
                            <a:avLst/>
                          </a:prstGeom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9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ApprovalStep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6" name="Arrow: Right 415"/>
                          <p:cNvSpPr/>
                          <p:nvPr/>
                        </p:nvSpPr>
                        <p:spPr>
                          <a:xfrm>
                            <a:off x="2276475" y="590550"/>
                            <a:ext cx="352425" cy="95250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7" name="Arrow: Right 416"/>
                          <p:cNvSpPr/>
                          <p:nvPr/>
                        </p:nvSpPr>
                        <p:spPr>
                          <a:xfrm>
                            <a:off x="666750" y="590550"/>
                            <a:ext cx="352425" cy="95250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752600" y="1152525"/>
                            <a:ext cx="476249" cy="285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8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Reject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2209800" y="381000"/>
                            <a:ext cx="647700" cy="219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0">
                            <a:scrgbClr r="0" g="0" b="0"/>
                          </a:lnRef>
                          <a:fillRef idx="0">
                            <a:scrgbClr r="0" g="0" b="0"/>
                          </a:fillRef>
                          <a:effectRef idx="0">
                            <a:scrgbClr r="0" g="0" b="0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:r>
                              <a:rPr lang="en-US" sz="8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Approved</a:t>
                            </a:r>
                            <a:endParaRPr lang="en-US" sz="110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58" name="Arrow: Down 419"/>
                      <p:cNvSpPr/>
                      <p:nvPr/>
                    </p:nvSpPr>
                    <p:spPr>
                      <a:xfrm>
                        <a:off x="752475" y="1885950"/>
                        <a:ext cx="142875" cy="552450"/>
                      </a:xfrm>
                      <a:prstGeom prst="down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282759" y="2487085"/>
                        <a:ext cx="1063256" cy="43561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Automated deployment to DEV</a:t>
                        </a:r>
                        <a:endPara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0" name="Arrow: Down 421"/>
                      <p:cNvSpPr/>
                      <p:nvPr/>
                    </p:nvSpPr>
                    <p:spPr>
                      <a:xfrm rot="2021414">
                        <a:off x="923925" y="1247775"/>
                        <a:ext cx="122880" cy="265814"/>
                      </a:xfrm>
                      <a:prstGeom prst="downArrow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914400" y="1733550"/>
                        <a:ext cx="1504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8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Octopus agent matches the tag defined in octopus deployment process and deploys accordingly.</a:t>
                        </a:r>
                        <a:endPara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51" name="Rectangle 50"/>
                  <p:cNvSpPr/>
                  <p:nvPr/>
                </p:nvSpPr>
                <p:spPr>
                  <a:xfrm>
                    <a:off x="1752600" y="4791075"/>
                    <a:ext cx="866775" cy="32385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Stop</a:t>
                    </a: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391025" y="4810125"/>
                    <a:ext cx="866775" cy="32385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Stop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9460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21" y="534390"/>
            <a:ext cx="10515600" cy="59750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Actor: Here actor will be any client in this application it will be either mobile application or web application.</a:t>
            </a:r>
          </a:p>
          <a:p>
            <a:r>
              <a:rPr lang="en-US" dirty="0"/>
              <a:t>First client will get authenticated to use the application. Authentication will be done by using JWT or </a:t>
            </a:r>
            <a:r>
              <a:rPr lang="en-US" dirty="0" err="1"/>
              <a:t>OAuth</a:t>
            </a:r>
            <a:r>
              <a:rPr lang="en-US" dirty="0"/>
              <a:t> authentication mechanism.</a:t>
            </a:r>
          </a:p>
          <a:p>
            <a:r>
              <a:rPr lang="en-US" dirty="0"/>
              <a:t>Client also can authenticate using social medial like </a:t>
            </a:r>
            <a:r>
              <a:rPr lang="en-US" dirty="0" err="1"/>
              <a:t>google</a:t>
            </a:r>
            <a:r>
              <a:rPr lang="en-US" dirty="0"/>
              <a:t>, </a:t>
            </a:r>
            <a:r>
              <a:rPr lang="en-US" dirty="0" err="1"/>
              <a:t>facebook</a:t>
            </a:r>
            <a:r>
              <a:rPr lang="en-US" dirty="0"/>
              <a:t>, </a:t>
            </a:r>
            <a:r>
              <a:rPr lang="en-US" dirty="0" err="1"/>
              <a:t>linkedIn</a:t>
            </a:r>
            <a:r>
              <a:rPr lang="en-US" dirty="0"/>
              <a:t> etc.</a:t>
            </a:r>
          </a:p>
          <a:p>
            <a:r>
              <a:rPr lang="en-US" dirty="0"/>
              <a:t>Once authentication done end user can use the application to make request to deliver their goods. Application has some business rule like pickup, drop-off location, goods type, goods brief detail etc.</a:t>
            </a:r>
          </a:p>
          <a:p>
            <a:r>
              <a:rPr lang="en-US" dirty="0"/>
              <a:t>Once all the business rules get satisfied then only server will allow the user to place a request.</a:t>
            </a:r>
          </a:p>
          <a:p>
            <a:r>
              <a:rPr lang="en-US" dirty="0"/>
              <a:t>Application will use either AWS or Azure cloud server to manage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449" y="902525"/>
            <a:ext cx="10515600" cy="5749451"/>
          </a:xfrm>
        </p:spPr>
        <p:txBody>
          <a:bodyPr/>
          <a:lstStyle/>
          <a:p>
            <a:r>
              <a:rPr lang="en-US" dirty="0"/>
              <a:t>All the order related data like delivery detail, sender detail, date, place </a:t>
            </a:r>
            <a:r>
              <a:rPr lang="en-US" dirty="0" err="1"/>
              <a:t>etc</a:t>
            </a:r>
            <a:r>
              <a:rPr lang="en-US" dirty="0"/>
              <a:t> will be save in the cloud database i.e.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  <a:p>
            <a:r>
              <a:rPr lang="en-US" dirty="0"/>
              <a:t>After order get placed, then depending on the client setting payment will be processed.</a:t>
            </a:r>
          </a:p>
          <a:p>
            <a:r>
              <a:rPr lang="en-US" dirty="0"/>
              <a:t>If payment option is online, then application will use the integrated payment gateway to complete the payment option.</a:t>
            </a:r>
          </a:p>
          <a:p>
            <a:r>
              <a:rPr lang="en-US" dirty="0"/>
              <a:t>On success or failure of the payment user (both: sender or receiver) will receive the </a:t>
            </a:r>
            <a:r>
              <a:rPr lang="en-US" dirty="0" err="1"/>
              <a:t>sms</a:t>
            </a:r>
            <a:r>
              <a:rPr lang="en-US" dirty="0"/>
              <a:t>, email and in mobile application push notification will get received.</a:t>
            </a:r>
          </a:p>
          <a:p>
            <a:r>
              <a:rPr lang="en-US" dirty="0"/>
              <a:t>Mobile / Web will contain the tracking mechanism to track the order based on the order id generated on the time of order placement.</a:t>
            </a:r>
          </a:p>
        </p:txBody>
      </p:sp>
    </p:spTree>
    <p:extLst>
      <p:ext uri="{BB962C8B-B14F-4D97-AF65-F5344CB8AC3E}">
        <p14:creationId xmlns:p14="http://schemas.microsoft.com/office/powerpoint/2010/main" val="3613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1225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GONEEDY</vt:lpstr>
      <vt:lpstr>SCOPE</vt:lpstr>
      <vt:lpstr>Backend Architecture</vt:lpstr>
      <vt:lpstr>Class Diagram</vt:lpstr>
      <vt:lpstr>Application sequence diagram</vt:lpstr>
      <vt:lpstr>Flow of the Build</vt:lpstr>
      <vt:lpstr>CD through Octopus</vt:lpstr>
      <vt:lpstr>PowerPoint Presentation</vt:lpstr>
      <vt:lpstr>PowerPoint Presentation</vt:lpstr>
      <vt:lpstr>AWS cloud and hosting detail</vt:lpstr>
      <vt:lpstr>PowerPoint Presentation</vt:lpstr>
      <vt:lpstr>TECHNOLOGY STACK</vt:lpstr>
      <vt:lpstr>Mobile App - FLUTTER</vt:lpstr>
      <vt:lpstr>PowerPoint Presentation</vt:lpstr>
      <vt:lpstr>Web App development</vt:lpstr>
      <vt:lpstr>Why Angular - </vt:lpstr>
      <vt:lpstr>Time Estimates</vt:lpstr>
      <vt:lpstr>Azure &amp; AWS pricing site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GONEEDY</dc:title>
  <dc:creator>IstiyaQ</dc:creator>
  <cp:lastModifiedBy>Unknown User</cp:lastModifiedBy>
  <cp:revision>57</cp:revision>
  <dcterms:created xsi:type="dcterms:W3CDTF">2020-11-20T11:53:46Z</dcterms:created>
  <dcterms:modified xsi:type="dcterms:W3CDTF">2020-11-20T18:52:38Z</dcterms:modified>
</cp:coreProperties>
</file>