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3345537"/>
            <a:ext cx="9588103"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Lesson Note: Types of Data Analytics</a:t>
            </a:r>
            <a:endParaRPr lang="en-US" sz="4374" dirty="0"/>
          </a:p>
        </p:txBody>
      </p:sp>
      <p:sp>
        <p:nvSpPr>
          <p:cNvPr id="5" name="Shape 3"/>
          <p:cNvSpPr/>
          <p:nvPr/>
        </p:nvSpPr>
        <p:spPr>
          <a:xfrm>
            <a:off x="2037993" y="4484251"/>
            <a:ext cx="355402" cy="355402"/>
          </a:xfrm>
          <a:prstGeom prst="roundRect">
            <a:avLst>
              <a:gd name="adj" fmla="val 25726039"/>
            </a:avLst>
          </a:prstGeom>
          <a:noFill/>
          <a:ln w="7620">
            <a:solidFill>
              <a:srgbClr val="FFFFFF"/>
            </a:solidFill>
            <a:prstDash val="solid"/>
          </a:ln>
        </p:spPr>
      </p:sp>
      <p:pic>
        <p:nvPicPr>
          <p:cNvPr id="6" name="Image 0" descr="preencoded.png">    </p:cNvPr>
          <p:cNvPicPr>
            <a:picLocks noChangeAspect="1"/>
          </p:cNvPicPr>
          <p:nvPr/>
        </p:nvPicPr>
        <p:blipFill>
          <a:blip r:embed="rId1"/>
          <a:stretch>
            <a:fillRect/>
          </a:stretch>
        </p:blipFill>
        <p:spPr>
          <a:xfrm>
            <a:off x="2045613" y="4491871"/>
            <a:ext cx="340162" cy="340162"/>
          </a:xfrm>
          <a:prstGeom prst="rect">
            <a:avLst/>
          </a:prstGeom>
        </p:spPr>
      </p:pic>
      <p:sp>
        <p:nvSpPr>
          <p:cNvPr id="7" name="Text 4"/>
          <p:cNvSpPr/>
          <p:nvPr/>
        </p:nvSpPr>
        <p:spPr>
          <a:xfrm>
            <a:off x="2504480" y="4489728"/>
            <a:ext cx="2522934" cy="388858"/>
          </a:xfrm>
          <a:prstGeom prst="rect">
            <a:avLst/>
          </a:prstGeom>
          <a:noFill/>
          <a:ln/>
        </p:spPr>
        <p:txBody>
          <a:bodyPr wrap="none" rtlCol="0" anchor="t"/>
          <a:lstStyle/>
          <a:p>
            <a:pPr algn="l" indent="0" marL="0">
              <a:lnSpc>
                <a:spcPts val="3062"/>
              </a:lnSpc>
              <a:buNone/>
            </a:pPr>
            <a:r>
              <a:rPr lang="en-US" sz="2187" b="1" spc="-35" kern="0" dirty="0">
                <a:solidFill>
                  <a:srgbClr val="272525"/>
                </a:solidFill>
                <a:latin typeface="Inter" pitchFamily="34" charset="0"/>
                <a:ea typeface="Inter" pitchFamily="34" charset="-122"/>
                <a:cs typeface="Inter" pitchFamily="34" charset="-120"/>
              </a:rPr>
              <a:t>by Busayo Oyewole</a:t>
            </a:r>
            <a:endParaRPr lang="en-US" sz="2187"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115383"/>
            <a:ext cx="3555087" cy="555427"/>
          </a:xfrm>
          <a:prstGeom prst="rect">
            <a:avLst/>
          </a:prstGeom>
          <a:noFill/>
          <a:ln/>
        </p:spPr>
        <p:txBody>
          <a:bodyPr wrap="none" rtlCol="0" anchor="t"/>
          <a:lstStyle/>
          <a:p>
            <a:pPr indent="0" marL="0">
              <a:lnSpc>
                <a:spcPts val="4374"/>
              </a:lnSpc>
              <a:buNone/>
            </a:pPr>
            <a:r>
              <a:rPr lang="en-US" sz="3499" b="1" spc="-105" kern="0" dirty="0">
                <a:solidFill>
                  <a:srgbClr val="000000"/>
                </a:solidFill>
                <a:latin typeface="Inter" pitchFamily="34" charset="0"/>
                <a:ea typeface="Inter" pitchFamily="34" charset="-122"/>
                <a:cs typeface="Inter" pitchFamily="34" charset="-120"/>
              </a:rPr>
              <a:t>Objective</a:t>
            </a:r>
            <a:endParaRPr lang="en-US" sz="3499" dirty="0"/>
          </a:p>
        </p:txBody>
      </p:sp>
      <p:sp>
        <p:nvSpPr>
          <p:cNvPr id="5" name="Text 3"/>
          <p:cNvSpPr/>
          <p:nvPr/>
        </p:nvSpPr>
        <p:spPr>
          <a:xfrm>
            <a:off x="2037993" y="3115151"/>
            <a:ext cx="10554414" cy="710803"/>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By the end of this lesson, students will understand the different types of data analytics, their applications, and will be able to identify appropriate analytic approaches for various scenarios.</a:t>
            </a:r>
            <a:endParaRPr lang="en-US" sz="1750" dirty="0"/>
          </a:p>
        </p:txBody>
      </p:sp>
      <p:sp>
        <p:nvSpPr>
          <p:cNvPr id="6" name="Text 4"/>
          <p:cNvSpPr/>
          <p:nvPr/>
        </p:nvSpPr>
        <p:spPr>
          <a:xfrm>
            <a:off x="2037993" y="4159210"/>
            <a:ext cx="3555087" cy="555427"/>
          </a:xfrm>
          <a:prstGeom prst="rect">
            <a:avLst/>
          </a:prstGeom>
          <a:noFill/>
          <a:ln/>
        </p:spPr>
        <p:txBody>
          <a:bodyPr wrap="none" rtlCol="0" anchor="t"/>
          <a:lstStyle/>
          <a:p>
            <a:pPr indent="0" marL="0">
              <a:lnSpc>
                <a:spcPts val="4374"/>
              </a:lnSpc>
              <a:buNone/>
            </a:pPr>
            <a:r>
              <a:rPr lang="en-US" sz="3499" b="1" spc="-105" kern="0" dirty="0">
                <a:solidFill>
                  <a:srgbClr val="000000"/>
                </a:solidFill>
                <a:latin typeface="Inter" pitchFamily="34" charset="0"/>
                <a:ea typeface="Inter" pitchFamily="34" charset="-122"/>
                <a:cs typeface="Inter" pitchFamily="34" charset="-120"/>
              </a:rPr>
              <a:t>Introduction</a:t>
            </a:r>
            <a:endParaRPr lang="en-US" sz="3499" dirty="0"/>
          </a:p>
        </p:txBody>
      </p:sp>
      <p:sp>
        <p:nvSpPr>
          <p:cNvPr id="7" name="Text 5"/>
          <p:cNvSpPr/>
          <p:nvPr/>
        </p:nvSpPr>
        <p:spPr>
          <a:xfrm>
            <a:off x="2037993" y="5047893"/>
            <a:ext cx="10554414"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Data analytics involves examining datasets to draw conclusions about the information they contain. It is a broad field and can be categorized into four primary types: Descriptive, Diagnostic, Predictive, and Prescriptive Analytics.</a:t>
            </a:r>
            <a:endParaRPr lang="en-US" sz="1750" dirty="0"/>
          </a:p>
        </p:txBody>
      </p:sp>
      <p:pic>
        <p:nvPicPr>
          <p:cNvPr id="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351723"/>
            <a:ext cx="3577709" cy="416481"/>
          </a:xfrm>
          <a:prstGeom prst="rect">
            <a:avLst/>
          </a:prstGeom>
          <a:noFill/>
          <a:ln/>
        </p:spPr>
        <p:txBody>
          <a:bodyPr wrap="none" rtlCol="0" anchor="t"/>
          <a:lstStyle/>
          <a:p>
            <a:pPr indent="0" marL="0">
              <a:lnSpc>
                <a:spcPts val="3281"/>
              </a:lnSpc>
              <a:buNone/>
            </a:pPr>
            <a:r>
              <a:rPr lang="en-US" sz="2624" b="1" spc="-79" kern="0" dirty="0">
                <a:solidFill>
                  <a:srgbClr val="000000"/>
                </a:solidFill>
                <a:latin typeface="Inter" pitchFamily="34" charset="0"/>
                <a:ea typeface="Inter" pitchFamily="34" charset="-122"/>
                <a:cs typeface="Inter" pitchFamily="34" charset="-120"/>
              </a:rPr>
              <a:t>1. Descriptive Analytics</a:t>
            </a:r>
            <a:endParaRPr lang="en-US" sz="2624" dirty="0"/>
          </a:p>
        </p:txBody>
      </p:sp>
      <p:sp>
        <p:nvSpPr>
          <p:cNvPr id="5" name="Text 3"/>
          <p:cNvSpPr/>
          <p:nvPr/>
        </p:nvSpPr>
        <p:spPr>
          <a:xfrm>
            <a:off x="2393394" y="3212544"/>
            <a:ext cx="10199013" cy="799624"/>
          </a:xfrm>
          <a:prstGeom prst="rect">
            <a:avLst/>
          </a:prstGeom>
          <a:noFill/>
          <a:ln/>
        </p:spPr>
        <p:txBody>
          <a:bodyPr wrap="square" rtlCol="0" anchor="t"/>
          <a:lstStyle/>
          <a:p>
            <a:pPr algn="l" marL="342900" indent="-342900">
              <a:lnSpc>
                <a:spcPts val="3149"/>
              </a:lnSpc>
              <a:buSzPct val="100000"/>
              <a:buChar char="•"/>
            </a:pPr>
            <a:r>
              <a:rPr lang="en-US" sz="1750" b="1" spc="-35" kern="0" dirty="0">
                <a:solidFill>
                  <a:srgbClr val="272525"/>
                </a:solidFill>
                <a:latin typeface="Inter" pitchFamily="34" charset="0"/>
                <a:ea typeface="Inter" pitchFamily="34" charset="-122"/>
                <a:cs typeface="Inter" pitchFamily="34" charset="-120"/>
              </a:rPr>
              <a:t>Definition</a:t>
            </a:r>
            <a:pPr algn="l" indent="0" marL="0">
              <a:lnSpc>
                <a:spcPts val="3149"/>
              </a:lnSpc>
              <a:buNone/>
            </a:pPr>
            <a:r>
              <a:rPr lang="en-US" sz="1750" spc="-35" kern="0" dirty="0">
                <a:solidFill>
                  <a:srgbClr val="272525"/>
                </a:solidFill>
                <a:latin typeface="Inter" pitchFamily="34" charset="0"/>
                <a:ea typeface="Inter" pitchFamily="34" charset="-122"/>
                <a:cs typeface="Inter" pitchFamily="34" charset="-120"/>
              </a:rPr>
              <a:t>: Involves summarizing raw data and converting it into a form that can be easily understood. It answers the question, “What has happened?”</a:t>
            </a:r>
            <a:endParaRPr lang="en-US" sz="1750" dirty="0"/>
          </a:p>
        </p:txBody>
      </p:sp>
      <p:sp>
        <p:nvSpPr>
          <p:cNvPr id="6" name="Text 4"/>
          <p:cNvSpPr/>
          <p:nvPr/>
        </p:nvSpPr>
        <p:spPr>
          <a:xfrm>
            <a:off x="2393394" y="4100989"/>
            <a:ext cx="10199013" cy="399812"/>
          </a:xfrm>
          <a:prstGeom prst="rect">
            <a:avLst/>
          </a:prstGeom>
          <a:noFill/>
          <a:ln/>
        </p:spPr>
        <p:txBody>
          <a:bodyPr wrap="none" rtlCol="0" anchor="t"/>
          <a:lstStyle/>
          <a:p>
            <a:pPr algn="l" marL="342900" indent="-342900">
              <a:lnSpc>
                <a:spcPts val="3149"/>
              </a:lnSpc>
              <a:buSzPct val="100000"/>
              <a:buChar char="•"/>
            </a:pPr>
            <a:r>
              <a:rPr lang="en-US" sz="1750" b="1" spc="-35" kern="0" dirty="0">
                <a:solidFill>
                  <a:srgbClr val="272525"/>
                </a:solidFill>
                <a:latin typeface="Inter" pitchFamily="34" charset="0"/>
                <a:ea typeface="Inter" pitchFamily="34" charset="-122"/>
                <a:cs typeface="Inter" pitchFamily="34" charset="-120"/>
              </a:rPr>
              <a:t>Techniques Used</a:t>
            </a:r>
            <a:pPr algn="l" indent="0" marL="0">
              <a:lnSpc>
                <a:spcPts val="3149"/>
              </a:lnSpc>
              <a:buNone/>
            </a:pPr>
            <a:r>
              <a:rPr lang="en-US" sz="1750" spc="-35" kern="0" dirty="0">
                <a:solidFill>
                  <a:srgbClr val="272525"/>
                </a:solidFill>
                <a:latin typeface="Inter" pitchFamily="34" charset="0"/>
                <a:ea typeface="Inter" pitchFamily="34" charset="-122"/>
                <a:cs typeface="Inter" pitchFamily="34" charset="-120"/>
              </a:rPr>
              <a:t>: Data aggregation and data mining.</a:t>
            </a:r>
            <a:endParaRPr lang="en-US" sz="1750" dirty="0"/>
          </a:p>
        </p:txBody>
      </p:sp>
      <p:sp>
        <p:nvSpPr>
          <p:cNvPr id="7" name="Text 5"/>
          <p:cNvSpPr/>
          <p:nvPr/>
        </p:nvSpPr>
        <p:spPr>
          <a:xfrm>
            <a:off x="2393394" y="4589621"/>
            <a:ext cx="10199013" cy="399812"/>
          </a:xfrm>
          <a:prstGeom prst="rect">
            <a:avLst/>
          </a:prstGeom>
          <a:noFill/>
          <a:ln/>
        </p:spPr>
        <p:txBody>
          <a:bodyPr wrap="none" rtlCol="0" anchor="t"/>
          <a:lstStyle/>
          <a:p>
            <a:pPr algn="l" marL="342900" indent="-342900">
              <a:lnSpc>
                <a:spcPts val="3149"/>
              </a:lnSpc>
              <a:buSzPct val="100000"/>
              <a:buChar char="•"/>
            </a:pPr>
            <a:r>
              <a:rPr lang="en-US" sz="1750" b="1" spc="-35" kern="0" dirty="0">
                <a:solidFill>
                  <a:srgbClr val="272525"/>
                </a:solidFill>
                <a:latin typeface="Inter" pitchFamily="34" charset="0"/>
                <a:ea typeface="Inter" pitchFamily="34" charset="-122"/>
                <a:cs typeface="Inter" pitchFamily="34" charset="-120"/>
              </a:rPr>
              <a:t>Example</a:t>
            </a:r>
            <a:pPr algn="l" indent="0" marL="0">
              <a:lnSpc>
                <a:spcPts val="3149"/>
              </a:lnSpc>
              <a:buNone/>
            </a:pPr>
            <a:r>
              <a:rPr lang="en-US" sz="1750" spc="-35" kern="0" dirty="0">
                <a:solidFill>
                  <a:srgbClr val="272525"/>
                </a:solidFill>
                <a:latin typeface="Inter" pitchFamily="34" charset="0"/>
                <a:ea typeface="Inter" pitchFamily="34" charset="-122"/>
                <a:cs typeface="Inter" pitchFamily="34" charset="-120"/>
              </a:rPr>
              <a:t>: A sales report showing total sales, average prices, and the number of units sold.</a:t>
            </a:r>
            <a:endParaRPr lang="en-US" sz="1750" dirty="0"/>
          </a:p>
        </p:txBody>
      </p:sp>
      <p:sp>
        <p:nvSpPr>
          <p:cNvPr id="8" name="Text 6"/>
          <p:cNvSpPr/>
          <p:nvPr/>
        </p:nvSpPr>
        <p:spPr>
          <a:xfrm>
            <a:off x="2393394" y="5078254"/>
            <a:ext cx="10199013" cy="799624"/>
          </a:xfrm>
          <a:prstGeom prst="rect">
            <a:avLst/>
          </a:prstGeom>
          <a:noFill/>
          <a:ln/>
        </p:spPr>
        <p:txBody>
          <a:bodyPr wrap="square" rtlCol="0" anchor="t"/>
          <a:lstStyle/>
          <a:p>
            <a:pPr algn="l" marL="342900" indent="-342900">
              <a:lnSpc>
                <a:spcPts val="3149"/>
              </a:lnSpc>
              <a:buSzPct val="100000"/>
              <a:buChar char="•"/>
            </a:pPr>
            <a:r>
              <a:rPr lang="en-US" sz="1750" b="1" spc="-35" kern="0" dirty="0">
                <a:solidFill>
                  <a:srgbClr val="272525"/>
                </a:solidFill>
                <a:latin typeface="Inter" pitchFamily="34" charset="0"/>
                <a:ea typeface="Inter" pitchFamily="34" charset="-122"/>
                <a:cs typeface="Inter" pitchFamily="34" charset="-120"/>
              </a:rPr>
              <a:t>Project Idea</a:t>
            </a:r>
            <a:pPr algn="l" indent="0" marL="0">
              <a:lnSpc>
                <a:spcPts val="3149"/>
              </a:lnSpc>
              <a:buNone/>
            </a:pPr>
            <a:r>
              <a:rPr lang="en-US" sz="1750" spc="-35" kern="0" dirty="0">
                <a:solidFill>
                  <a:srgbClr val="272525"/>
                </a:solidFill>
                <a:latin typeface="Inter" pitchFamily="34" charset="0"/>
                <a:ea typeface="Inter" pitchFamily="34" charset="-122"/>
                <a:cs typeface="Inter" pitchFamily="34" charset="-120"/>
              </a:rPr>
              <a:t>: Analyze a company's sales data from the past year to identify trends in customer purchasing behavior.</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151817"/>
            <a:ext cx="3519130" cy="416481"/>
          </a:xfrm>
          <a:prstGeom prst="rect">
            <a:avLst/>
          </a:prstGeom>
          <a:noFill/>
          <a:ln/>
        </p:spPr>
        <p:txBody>
          <a:bodyPr wrap="none" rtlCol="0" anchor="t"/>
          <a:lstStyle/>
          <a:p>
            <a:pPr indent="0" marL="0">
              <a:lnSpc>
                <a:spcPts val="3281"/>
              </a:lnSpc>
              <a:buNone/>
            </a:pPr>
            <a:r>
              <a:rPr lang="en-US" sz="2624" b="1" spc="-79" kern="0" dirty="0">
                <a:solidFill>
                  <a:srgbClr val="000000"/>
                </a:solidFill>
                <a:latin typeface="Inter" pitchFamily="34" charset="0"/>
                <a:ea typeface="Inter" pitchFamily="34" charset="-122"/>
                <a:cs typeface="Inter" pitchFamily="34" charset="-120"/>
              </a:rPr>
              <a:t>2. Diagnostic Analytics</a:t>
            </a:r>
            <a:endParaRPr lang="en-US" sz="2624" dirty="0"/>
          </a:p>
        </p:txBody>
      </p:sp>
      <p:sp>
        <p:nvSpPr>
          <p:cNvPr id="5" name="Text 3"/>
          <p:cNvSpPr/>
          <p:nvPr/>
        </p:nvSpPr>
        <p:spPr>
          <a:xfrm>
            <a:off x="2393394" y="3012638"/>
            <a:ext cx="10199013" cy="799624"/>
          </a:xfrm>
          <a:prstGeom prst="rect">
            <a:avLst/>
          </a:prstGeom>
          <a:noFill/>
          <a:ln/>
        </p:spPr>
        <p:txBody>
          <a:bodyPr wrap="square" rtlCol="0" anchor="t"/>
          <a:lstStyle/>
          <a:p>
            <a:pPr algn="l" marL="342900" indent="-342900">
              <a:lnSpc>
                <a:spcPts val="3149"/>
              </a:lnSpc>
              <a:buSzPct val="100000"/>
              <a:buChar char="•"/>
            </a:pPr>
            <a:r>
              <a:rPr lang="en-US" sz="1750" b="1" spc="-35" kern="0" dirty="0">
                <a:solidFill>
                  <a:srgbClr val="272525"/>
                </a:solidFill>
                <a:latin typeface="Inter" pitchFamily="34" charset="0"/>
                <a:ea typeface="Inter" pitchFamily="34" charset="-122"/>
                <a:cs typeface="Inter" pitchFamily="34" charset="-120"/>
              </a:rPr>
              <a:t>Definition</a:t>
            </a:r>
            <a:pPr algn="l" indent="0" marL="0">
              <a:lnSpc>
                <a:spcPts val="3149"/>
              </a:lnSpc>
              <a:buNone/>
            </a:pPr>
            <a:r>
              <a:rPr lang="en-US" sz="1750" spc="-35" kern="0" dirty="0">
                <a:solidFill>
                  <a:srgbClr val="272525"/>
                </a:solidFill>
                <a:latin typeface="Inter" pitchFamily="34" charset="0"/>
                <a:ea typeface="Inter" pitchFamily="34" charset="-122"/>
                <a:cs typeface="Inter" pitchFamily="34" charset="-120"/>
              </a:rPr>
              <a:t>: Focuses on understanding why something happened. It involves more diverse data inputs and a bit more sophistication in terms of data processing.</a:t>
            </a:r>
            <a:endParaRPr lang="en-US" sz="1750" dirty="0"/>
          </a:p>
        </p:txBody>
      </p:sp>
      <p:sp>
        <p:nvSpPr>
          <p:cNvPr id="6" name="Text 4"/>
          <p:cNvSpPr/>
          <p:nvPr/>
        </p:nvSpPr>
        <p:spPr>
          <a:xfrm>
            <a:off x="2393394" y="3901083"/>
            <a:ext cx="10199013" cy="399812"/>
          </a:xfrm>
          <a:prstGeom prst="rect">
            <a:avLst/>
          </a:prstGeom>
          <a:noFill/>
          <a:ln/>
        </p:spPr>
        <p:txBody>
          <a:bodyPr wrap="none" rtlCol="0" anchor="t"/>
          <a:lstStyle/>
          <a:p>
            <a:pPr algn="l" marL="342900" indent="-342900">
              <a:lnSpc>
                <a:spcPts val="3149"/>
              </a:lnSpc>
              <a:buSzPct val="100000"/>
              <a:buChar char="•"/>
            </a:pPr>
            <a:r>
              <a:rPr lang="en-US" sz="1750" b="1" spc="-35" kern="0" dirty="0">
                <a:solidFill>
                  <a:srgbClr val="272525"/>
                </a:solidFill>
                <a:latin typeface="Inter" pitchFamily="34" charset="0"/>
                <a:ea typeface="Inter" pitchFamily="34" charset="-122"/>
                <a:cs typeface="Inter" pitchFamily="34" charset="-120"/>
              </a:rPr>
              <a:t>Techniques Used</a:t>
            </a:r>
            <a:pPr algn="l" indent="0" marL="0">
              <a:lnSpc>
                <a:spcPts val="3149"/>
              </a:lnSpc>
              <a:buNone/>
            </a:pPr>
            <a:r>
              <a:rPr lang="en-US" sz="1750" spc="-35" kern="0" dirty="0">
                <a:solidFill>
                  <a:srgbClr val="272525"/>
                </a:solidFill>
                <a:latin typeface="Inter" pitchFamily="34" charset="0"/>
                <a:ea typeface="Inter" pitchFamily="34" charset="-122"/>
                <a:cs typeface="Inter" pitchFamily="34" charset="-120"/>
              </a:rPr>
              <a:t>: Drill-down, data discovery, data mining, and correlations.</a:t>
            </a:r>
            <a:endParaRPr lang="en-US" sz="1750" dirty="0"/>
          </a:p>
        </p:txBody>
      </p:sp>
      <p:sp>
        <p:nvSpPr>
          <p:cNvPr id="7" name="Text 5"/>
          <p:cNvSpPr/>
          <p:nvPr/>
        </p:nvSpPr>
        <p:spPr>
          <a:xfrm>
            <a:off x="2393394" y="4389715"/>
            <a:ext cx="10199013" cy="799624"/>
          </a:xfrm>
          <a:prstGeom prst="rect">
            <a:avLst/>
          </a:prstGeom>
          <a:noFill/>
          <a:ln/>
        </p:spPr>
        <p:txBody>
          <a:bodyPr wrap="square" rtlCol="0" anchor="t"/>
          <a:lstStyle/>
          <a:p>
            <a:pPr algn="l" marL="342900" indent="-342900">
              <a:lnSpc>
                <a:spcPts val="3149"/>
              </a:lnSpc>
              <a:buSzPct val="100000"/>
              <a:buChar char="•"/>
            </a:pPr>
            <a:r>
              <a:rPr lang="en-US" sz="1750" b="1" spc="-35" kern="0" dirty="0">
                <a:solidFill>
                  <a:srgbClr val="272525"/>
                </a:solidFill>
                <a:latin typeface="Inter" pitchFamily="34" charset="0"/>
                <a:ea typeface="Inter" pitchFamily="34" charset="-122"/>
                <a:cs typeface="Inter" pitchFamily="34" charset="-120"/>
              </a:rPr>
              <a:t>Example</a:t>
            </a:r>
            <a:pPr algn="l" indent="0" marL="0">
              <a:lnSpc>
                <a:spcPts val="3149"/>
              </a:lnSpc>
              <a:buNone/>
            </a:pPr>
            <a:r>
              <a:rPr lang="en-US" sz="1750" spc="-35" kern="0" dirty="0">
                <a:solidFill>
                  <a:srgbClr val="272525"/>
                </a:solidFill>
                <a:latin typeface="Inter" pitchFamily="34" charset="0"/>
                <a:ea typeface="Inter" pitchFamily="34" charset="-122"/>
                <a:cs typeface="Inter" pitchFamily="34" charset="-120"/>
              </a:rPr>
              <a:t>: Investigating why a particular month had exceptionally low sales, possibly due to factors like economic downturns or marketing strategies.</a:t>
            </a:r>
            <a:endParaRPr lang="en-US" sz="1750" dirty="0"/>
          </a:p>
        </p:txBody>
      </p:sp>
      <p:sp>
        <p:nvSpPr>
          <p:cNvPr id="8" name="Text 6"/>
          <p:cNvSpPr/>
          <p:nvPr/>
        </p:nvSpPr>
        <p:spPr>
          <a:xfrm>
            <a:off x="2393394" y="5278160"/>
            <a:ext cx="10199013" cy="799624"/>
          </a:xfrm>
          <a:prstGeom prst="rect">
            <a:avLst/>
          </a:prstGeom>
          <a:noFill/>
          <a:ln/>
        </p:spPr>
        <p:txBody>
          <a:bodyPr wrap="square" rtlCol="0" anchor="t"/>
          <a:lstStyle/>
          <a:p>
            <a:pPr algn="l" marL="342900" indent="-342900">
              <a:lnSpc>
                <a:spcPts val="3149"/>
              </a:lnSpc>
              <a:buSzPct val="100000"/>
              <a:buChar char="•"/>
            </a:pPr>
            <a:r>
              <a:rPr lang="en-US" sz="1750" b="1" spc="-35" kern="0" dirty="0">
                <a:solidFill>
                  <a:srgbClr val="272525"/>
                </a:solidFill>
                <a:latin typeface="Inter" pitchFamily="34" charset="0"/>
                <a:ea typeface="Inter" pitchFamily="34" charset="-122"/>
                <a:cs typeface="Inter" pitchFamily="34" charset="-120"/>
              </a:rPr>
              <a:t>Project Idea</a:t>
            </a:r>
            <a:pPr algn="l" indent="0" marL="0">
              <a:lnSpc>
                <a:spcPts val="3149"/>
              </a:lnSpc>
              <a:buNone/>
            </a:pPr>
            <a:r>
              <a:rPr lang="en-US" sz="1750" spc="-35" kern="0" dirty="0">
                <a:solidFill>
                  <a:srgbClr val="272525"/>
                </a:solidFill>
                <a:latin typeface="Inter" pitchFamily="34" charset="0"/>
                <a:ea typeface="Inter" pitchFamily="34" charset="-122"/>
                <a:cs typeface="Inter" pitchFamily="34" charset="-120"/>
              </a:rPr>
              <a:t>: Use customer feedback and sales data to diagnose a decline in a specific product’s sales.</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151817"/>
            <a:ext cx="3420070" cy="416481"/>
          </a:xfrm>
          <a:prstGeom prst="rect">
            <a:avLst/>
          </a:prstGeom>
          <a:noFill/>
          <a:ln/>
        </p:spPr>
        <p:txBody>
          <a:bodyPr wrap="none" rtlCol="0" anchor="t"/>
          <a:lstStyle/>
          <a:p>
            <a:pPr indent="0" marL="0">
              <a:lnSpc>
                <a:spcPts val="3281"/>
              </a:lnSpc>
              <a:buNone/>
            </a:pPr>
            <a:r>
              <a:rPr lang="en-US" sz="2624" b="1" spc="-79" kern="0" dirty="0">
                <a:solidFill>
                  <a:srgbClr val="000000"/>
                </a:solidFill>
                <a:latin typeface="Inter" pitchFamily="34" charset="0"/>
                <a:ea typeface="Inter" pitchFamily="34" charset="-122"/>
                <a:cs typeface="Inter" pitchFamily="34" charset="-120"/>
              </a:rPr>
              <a:t>3. Predictive Analytics</a:t>
            </a:r>
            <a:endParaRPr lang="en-US" sz="2624" dirty="0"/>
          </a:p>
        </p:txBody>
      </p:sp>
      <p:sp>
        <p:nvSpPr>
          <p:cNvPr id="5" name="Text 3"/>
          <p:cNvSpPr/>
          <p:nvPr/>
        </p:nvSpPr>
        <p:spPr>
          <a:xfrm>
            <a:off x="2393394" y="3012638"/>
            <a:ext cx="10199013" cy="799624"/>
          </a:xfrm>
          <a:prstGeom prst="rect">
            <a:avLst/>
          </a:prstGeom>
          <a:noFill/>
          <a:ln/>
        </p:spPr>
        <p:txBody>
          <a:bodyPr wrap="square" rtlCol="0" anchor="t"/>
          <a:lstStyle/>
          <a:p>
            <a:pPr algn="l" marL="342900" indent="-342900">
              <a:lnSpc>
                <a:spcPts val="3149"/>
              </a:lnSpc>
              <a:buSzPct val="100000"/>
              <a:buChar char="•"/>
            </a:pPr>
            <a:r>
              <a:rPr lang="en-US" sz="1750" b="1" spc="-35" kern="0" dirty="0">
                <a:solidFill>
                  <a:srgbClr val="272525"/>
                </a:solidFill>
                <a:latin typeface="Inter" pitchFamily="34" charset="0"/>
                <a:ea typeface="Inter" pitchFamily="34" charset="-122"/>
                <a:cs typeface="Inter" pitchFamily="34" charset="-120"/>
              </a:rPr>
              <a:t>Definition</a:t>
            </a:r>
            <a:pPr algn="l" indent="0" marL="0">
              <a:lnSpc>
                <a:spcPts val="3149"/>
              </a:lnSpc>
              <a:buNone/>
            </a:pPr>
            <a:r>
              <a:rPr lang="en-US" sz="1750" spc="-35" kern="0" dirty="0">
                <a:solidFill>
                  <a:srgbClr val="272525"/>
                </a:solidFill>
                <a:latin typeface="Inter" pitchFamily="34" charset="0"/>
                <a:ea typeface="Inter" pitchFamily="34" charset="-122"/>
                <a:cs typeface="Inter" pitchFamily="34" charset="-120"/>
              </a:rPr>
              <a:t>: Attempts to forecast what might happen in the future. This involves statistical models and forecasting techniques.</a:t>
            </a:r>
            <a:endParaRPr lang="en-US" sz="1750" dirty="0"/>
          </a:p>
        </p:txBody>
      </p:sp>
      <p:sp>
        <p:nvSpPr>
          <p:cNvPr id="6" name="Text 4"/>
          <p:cNvSpPr/>
          <p:nvPr/>
        </p:nvSpPr>
        <p:spPr>
          <a:xfrm>
            <a:off x="2393394" y="3901083"/>
            <a:ext cx="10199013" cy="799624"/>
          </a:xfrm>
          <a:prstGeom prst="rect">
            <a:avLst/>
          </a:prstGeom>
          <a:noFill/>
          <a:ln/>
        </p:spPr>
        <p:txBody>
          <a:bodyPr wrap="square" rtlCol="0" anchor="t"/>
          <a:lstStyle/>
          <a:p>
            <a:pPr algn="l" marL="342900" indent="-342900">
              <a:lnSpc>
                <a:spcPts val="3149"/>
              </a:lnSpc>
              <a:buSzPct val="100000"/>
              <a:buChar char="•"/>
            </a:pPr>
            <a:r>
              <a:rPr lang="en-US" sz="1750" b="1" spc="-35" kern="0" dirty="0">
                <a:solidFill>
                  <a:srgbClr val="272525"/>
                </a:solidFill>
                <a:latin typeface="Inter" pitchFamily="34" charset="0"/>
                <a:ea typeface="Inter" pitchFamily="34" charset="-122"/>
                <a:cs typeface="Inter" pitchFamily="34" charset="-120"/>
              </a:rPr>
              <a:t>Techniques Used</a:t>
            </a:r>
            <a:pPr algn="l" indent="0" marL="0">
              <a:lnSpc>
                <a:spcPts val="3149"/>
              </a:lnSpc>
              <a:buNone/>
            </a:pPr>
            <a:r>
              <a:rPr lang="en-US" sz="1750" spc="-35" kern="0" dirty="0">
                <a:solidFill>
                  <a:srgbClr val="272525"/>
                </a:solidFill>
                <a:latin typeface="Inter" pitchFamily="34" charset="0"/>
                <a:ea typeface="Inter" pitchFamily="34" charset="-122"/>
                <a:cs typeface="Inter" pitchFamily="34" charset="-120"/>
              </a:rPr>
              <a:t>: Regression analysis, forecasting, multivariate statistics, pattern matching, predictive modeling.</a:t>
            </a:r>
            <a:endParaRPr lang="en-US" sz="1750" dirty="0"/>
          </a:p>
        </p:txBody>
      </p:sp>
      <p:sp>
        <p:nvSpPr>
          <p:cNvPr id="7" name="Text 5"/>
          <p:cNvSpPr/>
          <p:nvPr/>
        </p:nvSpPr>
        <p:spPr>
          <a:xfrm>
            <a:off x="2393394" y="4789527"/>
            <a:ext cx="10199013" cy="399812"/>
          </a:xfrm>
          <a:prstGeom prst="rect">
            <a:avLst/>
          </a:prstGeom>
          <a:noFill/>
          <a:ln/>
        </p:spPr>
        <p:txBody>
          <a:bodyPr wrap="none" rtlCol="0" anchor="t"/>
          <a:lstStyle/>
          <a:p>
            <a:pPr algn="l" marL="342900" indent="-342900">
              <a:lnSpc>
                <a:spcPts val="3149"/>
              </a:lnSpc>
              <a:buSzPct val="100000"/>
              <a:buChar char="•"/>
            </a:pPr>
            <a:r>
              <a:rPr lang="en-US" sz="1750" b="1" spc="-35" kern="0" dirty="0">
                <a:solidFill>
                  <a:srgbClr val="272525"/>
                </a:solidFill>
                <a:latin typeface="Inter" pitchFamily="34" charset="0"/>
                <a:ea typeface="Inter" pitchFamily="34" charset="-122"/>
                <a:cs typeface="Inter" pitchFamily="34" charset="-120"/>
              </a:rPr>
              <a:t>Example</a:t>
            </a:r>
            <a:pPr algn="l" indent="0" marL="0">
              <a:lnSpc>
                <a:spcPts val="3149"/>
              </a:lnSpc>
              <a:buNone/>
            </a:pPr>
            <a:r>
              <a:rPr lang="en-US" sz="1750" spc="-35" kern="0" dirty="0">
                <a:solidFill>
                  <a:srgbClr val="272525"/>
                </a:solidFill>
                <a:latin typeface="Inter" pitchFamily="34" charset="0"/>
                <a:ea typeface="Inter" pitchFamily="34" charset="-122"/>
                <a:cs typeface="Inter" pitchFamily="34" charset="-120"/>
              </a:rPr>
              <a:t>: Using historical sales data to predict future sales.</a:t>
            </a:r>
            <a:endParaRPr lang="en-US" sz="1750" dirty="0"/>
          </a:p>
        </p:txBody>
      </p:sp>
      <p:sp>
        <p:nvSpPr>
          <p:cNvPr id="8" name="Text 6"/>
          <p:cNvSpPr/>
          <p:nvPr/>
        </p:nvSpPr>
        <p:spPr>
          <a:xfrm>
            <a:off x="2393394" y="5278160"/>
            <a:ext cx="10199013" cy="799624"/>
          </a:xfrm>
          <a:prstGeom prst="rect">
            <a:avLst/>
          </a:prstGeom>
          <a:noFill/>
          <a:ln/>
        </p:spPr>
        <p:txBody>
          <a:bodyPr wrap="square" rtlCol="0" anchor="t"/>
          <a:lstStyle/>
          <a:p>
            <a:pPr algn="l" marL="342900" indent="-342900">
              <a:lnSpc>
                <a:spcPts val="3149"/>
              </a:lnSpc>
              <a:buSzPct val="100000"/>
              <a:buChar char="•"/>
            </a:pPr>
            <a:r>
              <a:rPr lang="en-US" sz="1750" b="1" spc="-35" kern="0" dirty="0">
                <a:solidFill>
                  <a:srgbClr val="272525"/>
                </a:solidFill>
                <a:latin typeface="Inter" pitchFamily="34" charset="0"/>
                <a:ea typeface="Inter" pitchFamily="34" charset="-122"/>
                <a:cs typeface="Inter" pitchFamily="34" charset="-120"/>
              </a:rPr>
              <a:t>Project Idea</a:t>
            </a:r>
            <a:pPr algn="l" indent="0" marL="0">
              <a:lnSpc>
                <a:spcPts val="3149"/>
              </a:lnSpc>
              <a:buNone/>
            </a:pPr>
            <a:r>
              <a:rPr lang="en-US" sz="1750" spc="-35" kern="0" dirty="0">
                <a:solidFill>
                  <a:srgbClr val="272525"/>
                </a:solidFill>
                <a:latin typeface="Inter" pitchFamily="34" charset="0"/>
                <a:ea typeface="Inter" pitchFamily="34" charset="-122"/>
                <a:cs typeface="Inter" pitchFamily="34" charset="-120"/>
              </a:rPr>
              <a:t>: Build a model to predict customer churn based on their purchasing history and engagement with marketing materials.</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951911"/>
            <a:ext cx="3735348" cy="416481"/>
          </a:xfrm>
          <a:prstGeom prst="rect">
            <a:avLst/>
          </a:prstGeom>
          <a:noFill/>
          <a:ln/>
        </p:spPr>
        <p:txBody>
          <a:bodyPr wrap="none" rtlCol="0" anchor="t"/>
          <a:lstStyle/>
          <a:p>
            <a:pPr indent="0" marL="0">
              <a:lnSpc>
                <a:spcPts val="3281"/>
              </a:lnSpc>
              <a:buNone/>
            </a:pPr>
            <a:r>
              <a:rPr lang="en-US" sz="2624" b="1" spc="-79" kern="0" dirty="0">
                <a:solidFill>
                  <a:srgbClr val="000000"/>
                </a:solidFill>
                <a:latin typeface="Inter" pitchFamily="34" charset="0"/>
                <a:ea typeface="Inter" pitchFamily="34" charset="-122"/>
                <a:cs typeface="Inter" pitchFamily="34" charset="-120"/>
              </a:rPr>
              <a:t>4. Prescriptive Analytics</a:t>
            </a:r>
            <a:endParaRPr lang="en-US" sz="2624" dirty="0"/>
          </a:p>
        </p:txBody>
      </p:sp>
      <p:sp>
        <p:nvSpPr>
          <p:cNvPr id="5" name="Text 3"/>
          <p:cNvSpPr/>
          <p:nvPr/>
        </p:nvSpPr>
        <p:spPr>
          <a:xfrm>
            <a:off x="2393394" y="2812733"/>
            <a:ext cx="10199013" cy="1199436"/>
          </a:xfrm>
          <a:prstGeom prst="rect">
            <a:avLst/>
          </a:prstGeom>
          <a:noFill/>
          <a:ln/>
        </p:spPr>
        <p:txBody>
          <a:bodyPr wrap="square" rtlCol="0" anchor="t"/>
          <a:lstStyle/>
          <a:p>
            <a:pPr algn="l" marL="342900" indent="-342900">
              <a:lnSpc>
                <a:spcPts val="3149"/>
              </a:lnSpc>
              <a:buSzPct val="100000"/>
              <a:buChar char="•"/>
            </a:pPr>
            <a:r>
              <a:rPr lang="en-US" sz="1750" b="1" spc="-35" kern="0" dirty="0">
                <a:solidFill>
                  <a:srgbClr val="272525"/>
                </a:solidFill>
                <a:latin typeface="Inter" pitchFamily="34" charset="0"/>
                <a:ea typeface="Inter" pitchFamily="34" charset="-122"/>
                <a:cs typeface="Inter" pitchFamily="34" charset="-120"/>
              </a:rPr>
              <a:t>Definition</a:t>
            </a:r>
            <a:pPr algn="l" indent="0" marL="0">
              <a:lnSpc>
                <a:spcPts val="3149"/>
              </a:lnSpc>
              <a:buNone/>
            </a:pPr>
            <a:r>
              <a:rPr lang="en-US" sz="1750" spc="-35" kern="0" dirty="0">
                <a:solidFill>
                  <a:srgbClr val="272525"/>
                </a:solidFill>
                <a:latin typeface="Inter" pitchFamily="34" charset="0"/>
                <a:ea typeface="Inter" pitchFamily="34" charset="-122"/>
                <a:cs typeface="Inter" pitchFamily="34" charset="-120"/>
              </a:rPr>
              <a:t>: Goes beyond predicting future outcomes by suggesting actions to achieve desired outcomes. It is complex and involves sophisticated tools like machine learning and artificial intelligence.</a:t>
            </a:r>
            <a:endParaRPr lang="en-US" sz="1750" dirty="0"/>
          </a:p>
        </p:txBody>
      </p:sp>
      <p:sp>
        <p:nvSpPr>
          <p:cNvPr id="6" name="Text 4"/>
          <p:cNvSpPr/>
          <p:nvPr/>
        </p:nvSpPr>
        <p:spPr>
          <a:xfrm>
            <a:off x="2393394" y="4100989"/>
            <a:ext cx="10199013" cy="399812"/>
          </a:xfrm>
          <a:prstGeom prst="rect">
            <a:avLst/>
          </a:prstGeom>
          <a:noFill/>
          <a:ln/>
        </p:spPr>
        <p:txBody>
          <a:bodyPr wrap="none" rtlCol="0" anchor="t"/>
          <a:lstStyle/>
          <a:p>
            <a:pPr algn="l" marL="342900" indent="-342900">
              <a:lnSpc>
                <a:spcPts val="3149"/>
              </a:lnSpc>
              <a:buSzPct val="100000"/>
              <a:buChar char="•"/>
            </a:pPr>
            <a:r>
              <a:rPr lang="en-US" sz="1750" b="1" spc="-35" kern="0" dirty="0">
                <a:solidFill>
                  <a:srgbClr val="272525"/>
                </a:solidFill>
                <a:latin typeface="Inter" pitchFamily="34" charset="0"/>
                <a:ea typeface="Inter" pitchFamily="34" charset="-122"/>
                <a:cs typeface="Inter" pitchFamily="34" charset="-120"/>
              </a:rPr>
              <a:t>Techniques Used</a:t>
            </a:r>
            <a:pPr algn="l" indent="0" marL="0">
              <a:lnSpc>
                <a:spcPts val="3149"/>
              </a:lnSpc>
              <a:buNone/>
            </a:pPr>
            <a:r>
              <a:rPr lang="en-US" sz="1750" spc="-35" kern="0" dirty="0">
                <a:solidFill>
                  <a:srgbClr val="272525"/>
                </a:solidFill>
                <a:latin typeface="Inter" pitchFamily="34" charset="0"/>
                <a:ea typeface="Inter" pitchFamily="34" charset="-122"/>
                <a:cs typeface="Inter" pitchFamily="34" charset="-120"/>
              </a:rPr>
              <a:t>: Optimization, simulation, scenario analysis, machine learning.</a:t>
            </a:r>
            <a:endParaRPr lang="en-US" sz="1750" dirty="0"/>
          </a:p>
        </p:txBody>
      </p:sp>
      <p:sp>
        <p:nvSpPr>
          <p:cNvPr id="7" name="Text 5"/>
          <p:cNvSpPr/>
          <p:nvPr/>
        </p:nvSpPr>
        <p:spPr>
          <a:xfrm>
            <a:off x="2393394" y="4589621"/>
            <a:ext cx="10199013" cy="799624"/>
          </a:xfrm>
          <a:prstGeom prst="rect">
            <a:avLst/>
          </a:prstGeom>
          <a:noFill/>
          <a:ln/>
        </p:spPr>
        <p:txBody>
          <a:bodyPr wrap="square" rtlCol="0" anchor="t"/>
          <a:lstStyle/>
          <a:p>
            <a:pPr algn="l" marL="342900" indent="-342900">
              <a:lnSpc>
                <a:spcPts val="3149"/>
              </a:lnSpc>
              <a:buSzPct val="100000"/>
              <a:buChar char="•"/>
            </a:pPr>
            <a:r>
              <a:rPr lang="en-US" sz="1750" b="1" spc="-35" kern="0" dirty="0">
                <a:solidFill>
                  <a:srgbClr val="272525"/>
                </a:solidFill>
                <a:latin typeface="Inter" pitchFamily="34" charset="0"/>
                <a:ea typeface="Inter" pitchFamily="34" charset="-122"/>
                <a:cs typeface="Inter" pitchFamily="34" charset="-120"/>
              </a:rPr>
              <a:t>Example</a:t>
            </a:r>
            <a:pPr algn="l" indent="0" marL="0">
              <a:lnSpc>
                <a:spcPts val="3149"/>
              </a:lnSpc>
              <a:buNone/>
            </a:pPr>
            <a:r>
              <a:rPr lang="en-US" sz="1750" spc="-35" kern="0" dirty="0">
                <a:solidFill>
                  <a:srgbClr val="272525"/>
                </a:solidFill>
                <a:latin typeface="Inter" pitchFamily="34" charset="0"/>
                <a:ea typeface="Inter" pitchFamily="34" charset="-122"/>
                <a:cs typeface="Inter" pitchFamily="34" charset="-120"/>
              </a:rPr>
              <a:t>: Recommending specific actions to increase customer satisfaction based on predictive models of customer behavior.</a:t>
            </a:r>
            <a:endParaRPr lang="en-US" sz="1750" dirty="0"/>
          </a:p>
        </p:txBody>
      </p:sp>
      <p:sp>
        <p:nvSpPr>
          <p:cNvPr id="8" name="Text 6"/>
          <p:cNvSpPr/>
          <p:nvPr/>
        </p:nvSpPr>
        <p:spPr>
          <a:xfrm>
            <a:off x="2393394" y="5478066"/>
            <a:ext cx="10199013" cy="799624"/>
          </a:xfrm>
          <a:prstGeom prst="rect">
            <a:avLst/>
          </a:prstGeom>
          <a:noFill/>
          <a:ln/>
        </p:spPr>
        <p:txBody>
          <a:bodyPr wrap="square" rtlCol="0" anchor="t"/>
          <a:lstStyle/>
          <a:p>
            <a:pPr algn="l" marL="342900" indent="-342900">
              <a:lnSpc>
                <a:spcPts val="3149"/>
              </a:lnSpc>
              <a:buSzPct val="100000"/>
              <a:buChar char="•"/>
            </a:pPr>
            <a:r>
              <a:rPr lang="en-US" sz="1750" b="1" spc="-35" kern="0" dirty="0">
                <a:solidFill>
                  <a:srgbClr val="272525"/>
                </a:solidFill>
                <a:latin typeface="Inter" pitchFamily="34" charset="0"/>
                <a:ea typeface="Inter" pitchFamily="34" charset="-122"/>
                <a:cs typeface="Inter" pitchFamily="34" charset="-120"/>
              </a:rPr>
              <a:t>Project Idea</a:t>
            </a:r>
            <a:pPr algn="l" indent="0" marL="0">
              <a:lnSpc>
                <a:spcPts val="3149"/>
              </a:lnSpc>
              <a:buNone/>
            </a:pPr>
            <a:r>
              <a:rPr lang="en-US" sz="1750" spc="-35" kern="0" dirty="0">
                <a:solidFill>
                  <a:srgbClr val="272525"/>
                </a:solidFill>
                <a:latin typeface="Inter" pitchFamily="34" charset="0"/>
                <a:ea typeface="Inter" pitchFamily="34" charset="-122"/>
                <a:cs typeface="Inter" pitchFamily="34" charset="-120"/>
              </a:rPr>
              <a:t>: Develop a recommendation system for an online retail store to suggest products to customers based on their browsing history and purchase behavior.</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0672"/>
          </a:xfrm>
          <a:prstGeom prst="rect">
            <a:avLst/>
          </a:prstGeom>
          <a:solidFill>
            <a:srgbClr val="FFFFFF"/>
          </a:solidFill>
          <a:ln w="12383">
            <a:solidFill>
              <a:srgbClr val="E5E0DF"/>
            </a:solidFill>
            <a:prstDash val="solid"/>
          </a:ln>
        </p:spPr>
      </p:sp>
      <p:sp>
        <p:nvSpPr>
          <p:cNvPr id="4" name="Text 2"/>
          <p:cNvSpPr/>
          <p:nvPr/>
        </p:nvSpPr>
        <p:spPr>
          <a:xfrm>
            <a:off x="2593181" y="546735"/>
            <a:ext cx="3181112" cy="497086"/>
          </a:xfrm>
          <a:prstGeom prst="rect">
            <a:avLst/>
          </a:prstGeom>
          <a:noFill/>
          <a:ln/>
        </p:spPr>
        <p:txBody>
          <a:bodyPr wrap="none" rtlCol="0" anchor="t"/>
          <a:lstStyle/>
          <a:p>
            <a:pPr indent="0" marL="0">
              <a:lnSpc>
                <a:spcPts val="3914"/>
              </a:lnSpc>
              <a:buNone/>
            </a:pPr>
            <a:r>
              <a:rPr lang="en-US" sz="3131" b="1" spc="-94" kern="0" dirty="0">
                <a:solidFill>
                  <a:srgbClr val="000000"/>
                </a:solidFill>
                <a:latin typeface="Inter" pitchFamily="34" charset="0"/>
                <a:ea typeface="Inter" pitchFamily="34" charset="-122"/>
                <a:cs typeface="Inter" pitchFamily="34" charset="-120"/>
              </a:rPr>
              <a:t>Activities</a:t>
            </a:r>
            <a:endParaRPr lang="en-US" sz="3131" dirty="0"/>
          </a:p>
        </p:txBody>
      </p:sp>
      <p:sp>
        <p:nvSpPr>
          <p:cNvPr id="5" name="Text 3"/>
          <p:cNvSpPr/>
          <p:nvPr/>
        </p:nvSpPr>
        <p:spPr>
          <a:xfrm>
            <a:off x="2911197" y="1441371"/>
            <a:ext cx="9125903" cy="715804"/>
          </a:xfrm>
          <a:prstGeom prst="rect">
            <a:avLst/>
          </a:prstGeom>
          <a:noFill/>
          <a:ln/>
        </p:spPr>
        <p:txBody>
          <a:bodyPr wrap="square" rtlCol="0" anchor="t"/>
          <a:lstStyle/>
          <a:p>
            <a:pPr algn="l" marL="342900" indent="-342900">
              <a:lnSpc>
                <a:spcPts val="2818"/>
              </a:lnSpc>
              <a:buSzPct val="100000"/>
              <a:buFont typeface="+mj-lt"/>
              <a:buAutoNum type="arabicPeriod" startAt="1"/>
            </a:pPr>
            <a:r>
              <a:rPr lang="en-US" sz="1566" b="1" spc="-31" kern="0" dirty="0">
                <a:solidFill>
                  <a:srgbClr val="272525"/>
                </a:solidFill>
                <a:latin typeface="Inter" pitchFamily="34" charset="0"/>
                <a:ea typeface="Inter" pitchFamily="34" charset="-122"/>
                <a:cs typeface="Inter" pitchFamily="34" charset="-120"/>
              </a:rPr>
              <a:t>Group Discussion</a:t>
            </a:r>
            <a:pPr algn="l" indent="0" marL="0">
              <a:lnSpc>
                <a:spcPts val="2818"/>
              </a:lnSpc>
              <a:buNone/>
            </a:pPr>
            <a:r>
              <a:rPr lang="en-US" sz="1566" spc="-31" kern="0" dirty="0">
                <a:solidFill>
                  <a:srgbClr val="272525"/>
                </a:solidFill>
                <a:latin typeface="Inter" pitchFamily="34" charset="0"/>
                <a:ea typeface="Inter" pitchFamily="34" charset="-122"/>
                <a:cs typeface="Inter" pitchFamily="34" charset="-120"/>
              </a:rPr>
              <a:t>: Explore different industries (e.g., retail, healthcare, finance) and identify which type of analytics would be most beneficial for each.</a:t>
            </a:r>
            <a:endParaRPr lang="en-US" sz="1566" dirty="0"/>
          </a:p>
        </p:txBody>
      </p:sp>
      <p:sp>
        <p:nvSpPr>
          <p:cNvPr id="6" name="Text 4"/>
          <p:cNvSpPr/>
          <p:nvPr/>
        </p:nvSpPr>
        <p:spPr>
          <a:xfrm>
            <a:off x="2911197" y="2236589"/>
            <a:ext cx="9125903" cy="715804"/>
          </a:xfrm>
          <a:prstGeom prst="rect">
            <a:avLst/>
          </a:prstGeom>
          <a:noFill/>
          <a:ln/>
        </p:spPr>
        <p:txBody>
          <a:bodyPr wrap="square" rtlCol="0" anchor="t"/>
          <a:lstStyle/>
          <a:p>
            <a:pPr algn="l" marL="342900" indent="-342900">
              <a:lnSpc>
                <a:spcPts val="2818"/>
              </a:lnSpc>
              <a:buSzPct val="100000"/>
              <a:buFont typeface="+mj-lt"/>
              <a:buAutoNum type="arabicPeriod" startAt="2"/>
            </a:pPr>
            <a:r>
              <a:rPr lang="en-US" sz="1566" b="1" spc="-31" kern="0" dirty="0">
                <a:solidFill>
                  <a:srgbClr val="272525"/>
                </a:solidFill>
                <a:latin typeface="Inter" pitchFamily="34" charset="0"/>
                <a:ea typeface="Inter" pitchFamily="34" charset="-122"/>
                <a:cs typeface="Inter" pitchFamily="34" charset="-120"/>
              </a:rPr>
              <a:t>Case Study Analysis</a:t>
            </a:r>
            <a:pPr algn="l" indent="0" marL="0">
              <a:lnSpc>
                <a:spcPts val="2818"/>
              </a:lnSpc>
              <a:buNone/>
            </a:pPr>
            <a:r>
              <a:rPr lang="en-US" sz="1566" spc="-31" kern="0" dirty="0">
                <a:solidFill>
                  <a:srgbClr val="272525"/>
                </a:solidFill>
                <a:latin typeface="Inter" pitchFamily="34" charset="0"/>
                <a:ea typeface="Inter" pitchFamily="34" charset="-122"/>
                <a:cs typeface="Inter" pitchFamily="34" charset="-120"/>
              </a:rPr>
              <a:t>: Analyze a business case study to identify which type of analytics was used and evaluate its effectiveness.</a:t>
            </a:r>
            <a:endParaRPr lang="en-US" sz="1566" dirty="0"/>
          </a:p>
        </p:txBody>
      </p:sp>
      <p:sp>
        <p:nvSpPr>
          <p:cNvPr id="7" name="Text 5"/>
          <p:cNvSpPr/>
          <p:nvPr/>
        </p:nvSpPr>
        <p:spPr>
          <a:xfrm>
            <a:off x="2911197" y="3031808"/>
            <a:ext cx="9125903" cy="715804"/>
          </a:xfrm>
          <a:prstGeom prst="rect">
            <a:avLst/>
          </a:prstGeom>
          <a:noFill/>
          <a:ln/>
        </p:spPr>
        <p:txBody>
          <a:bodyPr wrap="square" rtlCol="0" anchor="t"/>
          <a:lstStyle/>
          <a:p>
            <a:pPr algn="l" marL="342900" indent="-342900">
              <a:lnSpc>
                <a:spcPts val="2818"/>
              </a:lnSpc>
              <a:buSzPct val="100000"/>
              <a:buFont typeface="+mj-lt"/>
              <a:buAutoNum type="arabicPeriod" startAt="3"/>
            </a:pPr>
            <a:r>
              <a:rPr lang="en-US" sz="1566" b="1" spc="-31" kern="0" dirty="0">
                <a:solidFill>
                  <a:srgbClr val="272525"/>
                </a:solidFill>
                <a:latin typeface="Inter" pitchFamily="34" charset="0"/>
                <a:ea typeface="Inter" pitchFamily="34" charset="-122"/>
                <a:cs typeface="Inter" pitchFamily="34" charset="-120"/>
              </a:rPr>
              <a:t>Project Work</a:t>
            </a:r>
            <a:pPr algn="l" indent="0" marL="0">
              <a:lnSpc>
                <a:spcPts val="2818"/>
              </a:lnSpc>
              <a:buNone/>
            </a:pPr>
            <a:r>
              <a:rPr lang="en-US" sz="1566" spc="-31" kern="0" dirty="0">
                <a:solidFill>
                  <a:srgbClr val="272525"/>
                </a:solidFill>
                <a:latin typeface="Inter" pitchFamily="34" charset="0"/>
                <a:ea typeface="Inter" pitchFamily="34" charset="-122"/>
                <a:cs typeface="Inter" pitchFamily="34" charset="-120"/>
              </a:rPr>
              <a:t>: Students will pick a dataset and apply one of the four types of analytics to extract meaningful insights.</a:t>
            </a:r>
            <a:endParaRPr lang="en-US" sz="1566" dirty="0"/>
          </a:p>
        </p:txBody>
      </p:sp>
      <p:sp>
        <p:nvSpPr>
          <p:cNvPr id="8" name="Text 6"/>
          <p:cNvSpPr/>
          <p:nvPr/>
        </p:nvSpPr>
        <p:spPr>
          <a:xfrm>
            <a:off x="2593181" y="4045744"/>
            <a:ext cx="3181112" cy="497086"/>
          </a:xfrm>
          <a:prstGeom prst="rect">
            <a:avLst/>
          </a:prstGeom>
          <a:noFill/>
          <a:ln/>
        </p:spPr>
        <p:txBody>
          <a:bodyPr wrap="none" rtlCol="0" anchor="t"/>
          <a:lstStyle/>
          <a:p>
            <a:pPr indent="0" marL="0">
              <a:lnSpc>
                <a:spcPts val="3914"/>
              </a:lnSpc>
              <a:buNone/>
            </a:pPr>
            <a:r>
              <a:rPr lang="en-US" sz="3131" b="1" spc="-94" kern="0" dirty="0">
                <a:solidFill>
                  <a:srgbClr val="000000"/>
                </a:solidFill>
                <a:latin typeface="Inter" pitchFamily="34" charset="0"/>
                <a:ea typeface="Inter" pitchFamily="34" charset="-122"/>
                <a:cs typeface="Inter" pitchFamily="34" charset="-120"/>
              </a:rPr>
              <a:t>Assessment</a:t>
            </a:r>
            <a:endParaRPr lang="en-US" sz="3131" dirty="0"/>
          </a:p>
        </p:txBody>
      </p:sp>
      <p:sp>
        <p:nvSpPr>
          <p:cNvPr id="9" name="Text 7"/>
          <p:cNvSpPr/>
          <p:nvPr/>
        </p:nvSpPr>
        <p:spPr>
          <a:xfrm>
            <a:off x="2911078" y="4840962"/>
            <a:ext cx="9126022" cy="357902"/>
          </a:xfrm>
          <a:prstGeom prst="rect">
            <a:avLst/>
          </a:prstGeom>
          <a:noFill/>
          <a:ln/>
        </p:spPr>
        <p:txBody>
          <a:bodyPr wrap="none" rtlCol="0" anchor="t"/>
          <a:lstStyle/>
          <a:p>
            <a:pPr algn="l" marL="342900" indent="-342900">
              <a:lnSpc>
                <a:spcPts val="2818"/>
              </a:lnSpc>
              <a:buSzPct val="100000"/>
              <a:buChar char="•"/>
            </a:pPr>
            <a:r>
              <a:rPr lang="en-US" sz="1566" spc="-31" kern="0" dirty="0">
                <a:solidFill>
                  <a:srgbClr val="272525"/>
                </a:solidFill>
                <a:latin typeface="Inter" pitchFamily="34" charset="0"/>
                <a:ea typeface="Inter" pitchFamily="34" charset="-122"/>
                <a:cs typeface="Inter" pitchFamily="34" charset="-120"/>
              </a:rPr>
              <a:t>Quiz on the characteristics and applications of the four types of analytics.</a:t>
            </a:r>
            <a:endParaRPr lang="en-US" sz="1566" dirty="0"/>
          </a:p>
        </p:txBody>
      </p:sp>
      <p:sp>
        <p:nvSpPr>
          <p:cNvPr id="10" name="Text 8"/>
          <p:cNvSpPr/>
          <p:nvPr/>
        </p:nvSpPr>
        <p:spPr>
          <a:xfrm>
            <a:off x="2911078" y="5278279"/>
            <a:ext cx="9126022" cy="357902"/>
          </a:xfrm>
          <a:prstGeom prst="rect">
            <a:avLst/>
          </a:prstGeom>
          <a:noFill/>
          <a:ln/>
        </p:spPr>
        <p:txBody>
          <a:bodyPr wrap="none" rtlCol="0" anchor="t"/>
          <a:lstStyle/>
          <a:p>
            <a:pPr algn="l" marL="342900" indent="-342900">
              <a:lnSpc>
                <a:spcPts val="2818"/>
              </a:lnSpc>
              <a:buSzPct val="100000"/>
              <a:buChar char="•"/>
            </a:pPr>
            <a:r>
              <a:rPr lang="en-US" sz="1566" spc="-31" kern="0" dirty="0">
                <a:solidFill>
                  <a:srgbClr val="272525"/>
                </a:solidFill>
                <a:latin typeface="Inter" pitchFamily="34" charset="0"/>
                <a:ea typeface="Inter" pitchFamily="34" charset="-122"/>
                <a:cs typeface="Inter" pitchFamily="34" charset="-120"/>
              </a:rPr>
              <a:t>Presentation of project work, demonstrating the application of a specific type of data analytics.</a:t>
            </a:r>
            <a:endParaRPr lang="en-US" sz="1566" dirty="0"/>
          </a:p>
        </p:txBody>
      </p:sp>
      <p:sp>
        <p:nvSpPr>
          <p:cNvPr id="11" name="Text 9"/>
          <p:cNvSpPr/>
          <p:nvPr/>
        </p:nvSpPr>
        <p:spPr>
          <a:xfrm>
            <a:off x="2593181" y="5934313"/>
            <a:ext cx="3181112" cy="497086"/>
          </a:xfrm>
          <a:prstGeom prst="rect">
            <a:avLst/>
          </a:prstGeom>
          <a:noFill/>
          <a:ln/>
        </p:spPr>
        <p:txBody>
          <a:bodyPr wrap="none" rtlCol="0" anchor="t"/>
          <a:lstStyle/>
          <a:p>
            <a:pPr indent="0" marL="0">
              <a:lnSpc>
                <a:spcPts val="3914"/>
              </a:lnSpc>
              <a:buNone/>
            </a:pPr>
            <a:r>
              <a:rPr lang="en-US" sz="3131" b="1" spc="-94" kern="0" dirty="0">
                <a:solidFill>
                  <a:srgbClr val="000000"/>
                </a:solidFill>
                <a:latin typeface="Inter" pitchFamily="34" charset="0"/>
                <a:ea typeface="Inter" pitchFamily="34" charset="-122"/>
                <a:cs typeface="Inter" pitchFamily="34" charset="-120"/>
              </a:rPr>
              <a:t>Conclusion</a:t>
            </a:r>
            <a:endParaRPr lang="en-US" sz="3131" dirty="0"/>
          </a:p>
        </p:txBody>
      </p:sp>
      <p:sp>
        <p:nvSpPr>
          <p:cNvPr id="12" name="Text 10"/>
          <p:cNvSpPr/>
          <p:nvPr/>
        </p:nvSpPr>
        <p:spPr>
          <a:xfrm>
            <a:off x="2593181" y="6729532"/>
            <a:ext cx="9443918" cy="954405"/>
          </a:xfrm>
          <a:prstGeom prst="rect">
            <a:avLst/>
          </a:prstGeom>
          <a:noFill/>
          <a:ln/>
        </p:spPr>
        <p:txBody>
          <a:bodyPr wrap="square" rtlCol="0" anchor="t"/>
          <a:lstStyle/>
          <a:p>
            <a:pPr indent="0" marL="0">
              <a:lnSpc>
                <a:spcPts val="2505"/>
              </a:lnSpc>
              <a:buNone/>
            </a:pPr>
            <a:r>
              <a:rPr lang="en-US" sz="1566" spc="-31" kern="0" dirty="0">
                <a:solidFill>
                  <a:srgbClr val="272525"/>
                </a:solidFill>
                <a:latin typeface="Inter" pitchFamily="34" charset="0"/>
                <a:ea typeface="Inter" pitchFamily="34" charset="-122"/>
                <a:cs typeface="Inter" pitchFamily="34" charset="-120"/>
              </a:rPr>
              <a:t>Understanding the types of data analytics is crucial for effectively interpreting data and making informed decisions. Each type has its unique methods and applications, and the choice of which to use depends on the specific goals and questions at hand.</a:t>
            </a:r>
            <a:endParaRPr lang="en-US" sz="1566"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2023-12-21T16:02:05Z</dcterms:created>
  <dcterms:modified xsi:type="dcterms:W3CDTF">2023-12-21T16:02:05Z</dcterms:modified>
</cp:coreProperties>
</file>