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48323" y="1662678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r-HR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Bioinfo       matika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205523" y="405027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hr-HR" dirty="0" err="1"/>
              <a:t>October</a:t>
            </a:r>
            <a:r>
              <a:rPr lang="hr-HR" dirty="0"/>
              <a:t> 6th</a:t>
            </a:r>
            <a:r>
              <a:rPr lang="hr-H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729" y="2890902"/>
            <a:ext cx="1265588" cy="98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954" y="2164376"/>
            <a:ext cx="1885052" cy="54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80691" y="883437"/>
            <a:ext cx="1419401" cy="141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601" y="803999"/>
            <a:ext cx="1994405" cy="125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l="58550" t="34209" r="110173" b="122361"/>
          <a:stretch/>
        </p:blipFill>
        <p:spPr>
          <a:xfrm>
            <a:off x="0" y="0"/>
            <a:ext cx="184284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843051" y="1501200"/>
            <a:ext cx="66720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800">
                <a:latin typeface="Calibri"/>
                <a:ea typeface="Calibri"/>
                <a:cs typeface="Calibri"/>
                <a:sym typeface="Calibri"/>
              </a:rPr>
              <a:t>The consensus sequence, position weight matrix and sequence logo of a motif</a:t>
            </a:r>
            <a:endParaRPr sz="28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4400" b="1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</a:t>
            </a:r>
            <a:r>
              <a:rPr lang="hr-HR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tifs</a:t>
            </a:r>
            <a:endParaRPr sz="4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8484" y="2629071"/>
            <a:ext cx="6232899" cy="422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1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ORF</a:t>
            </a:r>
            <a:endParaRPr sz="44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hr-H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hr-H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r>
              <a:rPr lang="hr-H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r>
              <a:rPr lang="hr-HR" dirty="0"/>
              <a:t> (a </a:t>
            </a:r>
            <a:r>
              <a:rPr lang="hr-HR" dirty="0" err="1"/>
              <a:t>sequence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codons</a:t>
            </a:r>
            <a:r>
              <a:rPr lang="hr-HR" dirty="0"/>
              <a:t> </a:t>
            </a:r>
            <a:r>
              <a:rPr lang="hr-HR" dirty="0" err="1"/>
              <a:t>uninterrupted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a STOP </a:t>
            </a:r>
            <a:r>
              <a:rPr lang="hr-HR" dirty="0" err="1"/>
              <a:t>codon</a:t>
            </a:r>
            <a:r>
              <a:rPr lang="hr-HR" dirty="0"/>
              <a:t>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There</a:t>
            </a:r>
            <a:r>
              <a:rPr lang="hr-HR" dirty="0"/>
              <a:t> are 3 </a:t>
            </a:r>
            <a:r>
              <a:rPr lang="hr-HR" dirty="0" err="1"/>
              <a:t>reading</a:t>
            </a:r>
            <a:r>
              <a:rPr lang="hr-HR" dirty="0"/>
              <a:t> </a:t>
            </a:r>
            <a:r>
              <a:rPr lang="hr-HR" dirty="0" err="1"/>
              <a:t>frames</a:t>
            </a:r>
            <a:endParaRPr dirty="0"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054" y="3541363"/>
            <a:ext cx="8044594" cy="68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146873" y="2947305"/>
            <a:ext cx="76329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ATGCAATGGGGAAATGTTACCAGGTCCGAACTTATTGAGGTAAGACAGATTTAA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628650" y="256125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>
                <a:solidFill>
                  <a:srgbClr val="002060"/>
                </a:solidFill>
              </a:rPr>
              <a:t>The distance between two sequences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Hamming </a:t>
            </a:r>
            <a:r>
              <a:rPr lang="hr-HR" b="1">
                <a:solidFill>
                  <a:srgbClr val="002060"/>
                </a:solidFill>
              </a:rPr>
              <a:t>distance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/>
              <a:t>For two sequences of equal length the number of diferring positions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3942" y="2956573"/>
            <a:ext cx="60293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 descr="Image result for mutation typ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300" y="2055815"/>
            <a:ext cx="7494954" cy="397909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>
                <a:solidFill>
                  <a:srgbClr val="002060"/>
                </a:solidFill>
              </a:rPr>
              <a:t>Point mutations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Tran</a:t>
            </a:r>
            <a:r>
              <a:rPr lang="hr-HR" b="1">
                <a:solidFill>
                  <a:srgbClr val="002060"/>
                </a:solidFill>
              </a:rPr>
              <a:t>sitions</a:t>
            </a: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/transver</a:t>
            </a:r>
            <a:r>
              <a:rPr lang="hr-HR" b="1">
                <a:solidFill>
                  <a:srgbClr val="002060"/>
                </a:solidFill>
              </a:rPr>
              <a:t>sions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1699358" y="1802179"/>
            <a:ext cx="3943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hr-HR" sz="259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Transition: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2590"/>
              <a:t>between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hr-HR" sz="2590"/>
              <a:t>and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G,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 </a:t>
            </a:r>
            <a:r>
              <a:rPr lang="hr-HR" sz="2590"/>
              <a:t>and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→ A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→ G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→ T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 → C</a:t>
            </a:r>
            <a:endParaRPr/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Transver</a:t>
            </a:r>
            <a:r>
              <a:rPr lang="hr-HR" sz="2590" i="1"/>
              <a:t>sions</a:t>
            </a:r>
            <a:endParaRPr sz="259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→ T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→ T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→ A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→ A </a:t>
            </a:r>
            <a:r>
              <a:rPr lang="hr-HR" sz="2590"/>
              <a:t>or</a:t>
            </a: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</a:t>
            </a:r>
            <a:endParaRPr/>
          </a:p>
          <a:p>
            <a:pPr marL="228600" marR="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7" descr="Image result for transversi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804" y="2321644"/>
            <a:ext cx="3520546" cy="37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 descr="Image result for mutation typ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3044" y="2008951"/>
            <a:ext cx="6331529" cy="398468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Muta</a:t>
            </a:r>
            <a:r>
              <a:rPr lang="hr-HR" b="1">
                <a:solidFill>
                  <a:srgbClr val="002060"/>
                </a:solidFill>
              </a:rPr>
              <a:t>tions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2F8E3-8BBC-4C8A-997A-7D7803F11C65}"/>
              </a:ext>
            </a:extLst>
          </p:cNvPr>
          <p:cNvSpPr txBox="1"/>
          <p:nvPr/>
        </p:nvSpPr>
        <p:spPr>
          <a:xfrm>
            <a:off x="2083324" y="6410227"/>
            <a:ext cx="325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Source</a:t>
            </a:r>
            <a:r>
              <a:rPr lang="hr-HR" dirty="0"/>
              <a:t>: www2.le.ac.uk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Edit distance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</a:t>
            </a:r>
            <a:r>
              <a:rPr lang="hr-HR"/>
              <a:t>ing sequences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/>
              <a:t>transformation with the minimal number of changes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</a:t>
            </a:r>
            <a:r>
              <a:rPr lang="hr-HR"/>
              <a:t>tions</a:t>
            </a: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</a:t>
            </a:r>
            <a:r>
              <a:rPr lang="hr-HR" b="1"/>
              <a:t>tions</a:t>
            </a: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	</a:t>
            </a:r>
            <a:r>
              <a:rPr lang="hr-HR" b="1"/>
              <a:t>  </a:t>
            </a: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</a:t>
            </a:r>
            <a:r>
              <a:rPr lang="hr-HR" b="1"/>
              <a:t>tions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sups</a:t>
            </a:r>
            <a:r>
              <a:rPr lang="hr-HR" b="1"/>
              <a:t>titutions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/>
              <a:t>operations get penalties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6268" y="3137893"/>
            <a:ext cx="3943960" cy="20875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>
            <a:off x="1755347" y="5715021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Levenshtein edit distance</a:t>
            </a: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>
                <a:solidFill>
                  <a:srgbClr val="002060"/>
                </a:solidFill>
              </a:rPr>
              <a:t>Used to align sequences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0" descr="Image result for global align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3044" y="1965110"/>
            <a:ext cx="6672306" cy="363501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/>
          <p:nvPr/>
        </p:nvSpPr>
        <p:spPr>
          <a:xfrm>
            <a:off x="1865592" y="3838606"/>
            <a:ext cx="2383692" cy="3253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IRanges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60398" y="2638425"/>
            <a:ext cx="311467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7417" y="2586037"/>
            <a:ext cx="33718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985" y="4642227"/>
            <a:ext cx="36195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4386020" y="2216258"/>
            <a:ext cx="2588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798163" y="4339525"/>
            <a:ext cx="27974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disjoin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 dirty="0" err="1">
                <a:solidFill>
                  <a:srgbClr val="002060"/>
                </a:solidFill>
              </a:rPr>
              <a:t>Content</a:t>
            </a:r>
            <a:endParaRPr sz="44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49" y="1411499"/>
            <a:ext cx="8222400" cy="47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lang="hr-HR" sz="1750" dirty="0" err="1"/>
              <a:t>quences</a:t>
            </a:r>
            <a:r>
              <a:rPr lang="hr-HR" sz="1750" dirty="0"/>
              <a:t> </a:t>
            </a: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r-HR" sz="1750" dirty="0" err="1"/>
              <a:t>Library</a:t>
            </a:r>
            <a:r>
              <a:rPr lang="hr-HR" sz="1750" dirty="0"/>
              <a:t> </a:t>
            </a: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BioStrings</a:t>
            </a: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dogma </a:t>
            </a: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</a:t>
            </a:r>
            <a:r>
              <a:rPr lang="hr-HR" sz="1750" dirty="0" err="1"/>
              <a:t>cular</a:t>
            </a:r>
            <a:r>
              <a:rPr lang="hr-HR" sz="1750" dirty="0"/>
              <a:t> </a:t>
            </a:r>
            <a:r>
              <a:rPr lang="hr-HR" sz="1750" dirty="0" err="1"/>
              <a:t>biology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r>
              <a:rPr lang="hr-HR" sz="1750" dirty="0" err="1"/>
              <a:t>cription</a:t>
            </a:r>
            <a:r>
              <a:rPr lang="hr-HR" sz="1750" dirty="0"/>
              <a:t>, </a:t>
            </a:r>
            <a:r>
              <a:rPr lang="hr-HR" sz="1750" dirty="0" err="1"/>
              <a:t>translation</a:t>
            </a:r>
            <a:r>
              <a:rPr lang="hr-HR" sz="1750" dirty="0"/>
              <a:t>, </a:t>
            </a:r>
            <a:r>
              <a:rPr lang="hr-HR" sz="1750" dirty="0" err="1"/>
              <a:t>open</a:t>
            </a:r>
            <a:r>
              <a:rPr lang="hr-HR" sz="1750" dirty="0"/>
              <a:t> </a:t>
            </a:r>
            <a:r>
              <a:rPr lang="hr-HR" sz="1750" dirty="0" err="1"/>
              <a:t>reading</a:t>
            </a:r>
            <a:r>
              <a:rPr lang="hr-HR" sz="1750" dirty="0"/>
              <a:t> </a:t>
            </a:r>
            <a:r>
              <a:rPr lang="hr-HR" sz="1750" dirty="0" err="1"/>
              <a:t>frame</a:t>
            </a:r>
            <a:r>
              <a:rPr lang="hr-HR" sz="1750" dirty="0"/>
              <a:t> (ORF)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</a:t>
            </a:r>
            <a:r>
              <a:rPr lang="hr-HR" sz="1750" dirty="0" err="1"/>
              <a:t>tions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dirty="0"/>
              <a:t>Distance/</a:t>
            </a:r>
            <a:r>
              <a:rPr lang="hr-HR" sz="1750" dirty="0" err="1"/>
              <a:t>difference</a:t>
            </a:r>
            <a:r>
              <a:rPr lang="hr-HR" sz="1750" dirty="0"/>
              <a:t> </a:t>
            </a:r>
            <a:r>
              <a:rPr lang="hr-HR" sz="1750" dirty="0" err="1"/>
              <a:t>between</a:t>
            </a:r>
            <a:r>
              <a:rPr lang="hr-HR" sz="1750" dirty="0"/>
              <a:t> </a:t>
            </a:r>
            <a:r>
              <a:rPr lang="hr-HR" sz="1750" dirty="0" err="1"/>
              <a:t>two</a:t>
            </a:r>
            <a:r>
              <a:rPr lang="hr-HR" sz="1750" dirty="0"/>
              <a:t> DNA </a:t>
            </a:r>
            <a:r>
              <a:rPr lang="hr-HR" sz="1750" dirty="0" err="1"/>
              <a:t>sequences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dirty="0" err="1"/>
              <a:t>Genomic</a:t>
            </a:r>
            <a:r>
              <a:rPr lang="hr-HR" sz="1750" dirty="0"/>
              <a:t> </a:t>
            </a:r>
            <a:r>
              <a:rPr lang="hr-HR" sz="1750" dirty="0" err="1"/>
              <a:t>ranges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dirty="0" err="1"/>
              <a:t>Break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</a:t>
            </a:r>
            <a:endParaRPr dirty="0"/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</a:pPr>
            <a:r>
              <a:rPr lang="hr-HR" sz="1750" dirty="0" err="1"/>
              <a:t>Final</a:t>
            </a:r>
            <a:r>
              <a:rPr lang="hr-HR" sz="1750" dirty="0"/>
              <a:t> </a:t>
            </a:r>
            <a:r>
              <a:rPr lang="hr-HR" sz="1750" dirty="0" err="1"/>
              <a:t>assignment</a:t>
            </a:r>
            <a:r>
              <a:rPr lang="hr-HR" sz="17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hr-HR" sz="1750" dirty="0" err="1"/>
              <a:t>finding</a:t>
            </a:r>
            <a:r>
              <a:rPr lang="hr-HR" sz="1750" dirty="0"/>
              <a:t> a </a:t>
            </a:r>
            <a:r>
              <a:rPr lang="hr-HR" sz="1750" dirty="0" err="1"/>
              <a:t>motif</a:t>
            </a:r>
            <a:r>
              <a:rPr lang="hr-HR" sz="1750" dirty="0"/>
              <a:t> </a:t>
            </a:r>
            <a:r>
              <a:rPr lang="hr-HR" sz="1750" dirty="0" err="1"/>
              <a:t>in</a:t>
            </a:r>
            <a:r>
              <a:rPr lang="hr-HR" sz="1750" dirty="0"/>
              <a:t> a </a:t>
            </a:r>
            <a:r>
              <a:rPr lang="hr-HR" sz="1750" dirty="0" err="1"/>
              <a:t>bacterial</a:t>
            </a:r>
            <a:r>
              <a:rPr lang="hr-HR" sz="1750" dirty="0"/>
              <a:t> genome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>
                <a:solidFill>
                  <a:srgbClr val="002060"/>
                </a:solidFill>
              </a:rPr>
              <a:t>The </a:t>
            </a:r>
            <a:r>
              <a:rPr lang="hr-HR" sz="4400" b="1" i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E. coli </a:t>
            </a:r>
            <a:r>
              <a:rPr lang="hr-HR" sz="4400" b="1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genome</a:t>
            </a:r>
            <a:endParaRPr sz="4400" b="1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2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4.6 mil</a:t>
            </a:r>
            <a:r>
              <a:rPr lang="hr-HR">
                <a:solidFill>
                  <a:srgbClr val="000000"/>
                </a:solidFill>
              </a:rPr>
              <a:t>lion nucleotides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4288 protein-</a:t>
            </a:r>
            <a:r>
              <a:rPr lang="hr-HR">
                <a:solidFill>
                  <a:srgbClr val="000000"/>
                </a:solidFill>
              </a:rPr>
              <a:t>coding genes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24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2584 operon</a:t>
            </a:r>
            <a:r>
              <a:rPr lang="hr-HR">
                <a:solidFill>
                  <a:srgbClr val="000000"/>
                </a:solidFill>
              </a:rPr>
              <a:t>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9100" y="3517043"/>
            <a:ext cx="6880194" cy="245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3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r>
              <a:rPr lang="hr-HR" b="1">
                <a:solidFill>
                  <a:srgbClr val="002060"/>
                </a:solidFill>
              </a:rPr>
              <a:t>cription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628650" y="16907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Binding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transcription</a:t>
            </a:r>
            <a:r>
              <a:rPr lang="hr-HR" dirty="0"/>
              <a:t> </a:t>
            </a:r>
            <a:r>
              <a:rPr lang="hr-HR" dirty="0" err="1"/>
              <a:t>initiation</a:t>
            </a:r>
            <a:r>
              <a:rPr lang="hr-HR" dirty="0"/>
              <a:t> complex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promoter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614076"/>
            <a:ext cx="4039339" cy="310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07567" y="2468638"/>
            <a:ext cx="4643021" cy="357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1725105" y="1536569"/>
            <a:ext cx="6790245" cy="4325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Discovering</a:t>
            </a:r>
            <a:r>
              <a:rPr lang="hr-HR" dirty="0"/>
              <a:t> a </a:t>
            </a:r>
            <a:r>
              <a:rPr lang="hr-HR" dirty="0" err="1"/>
              <a:t>motif</a:t>
            </a:r>
            <a:r>
              <a:rPr lang="hr-HR" dirty="0"/>
              <a:t>: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left</a:t>
            </a:r>
            <a:r>
              <a:rPr lang="hr-HR" dirty="0"/>
              <a:t> - a </a:t>
            </a:r>
            <a:r>
              <a:rPr lang="hr-HR" dirty="0" err="1"/>
              <a:t>multiple</a:t>
            </a:r>
            <a:r>
              <a:rPr lang="hr-HR" dirty="0"/>
              <a:t> </a:t>
            </a:r>
            <a:r>
              <a:rPr lang="hr-HR" dirty="0" err="1"/>
              <a:t>sequence</a:t>
            </a:r>
            <a:r>
              <a:rPr lang="hr-HR" dirty="0"/>
              <a:t> </a:t>
            </a:r>
            <a:r>
              <a:rPr lang="hr-HR" dirty="0" err="1"/>
              <a:t>alignment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right</a:t>
            </a:r>
            <a:r>
              <a:rPr lang="hr-HR" dirty="0"/>
              <a:t> - a </a:t>
            </a:r>
            <a:r>
              <a:rPr lang="hr-HR" dirty="0" err="1"/>
              <a:t>motif</a:t>
            </a:r>
            <a:r>
              <a:rPr lang="hr-HR" dirty="0"/>
              <a:t> logo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down</a:t>
            </a:r>
            <a:r>
              <a:rPr lang="hr-HR" dirty="0"/>
              <a:t> - </a:t>
            </a:r>
            <a:r>
              <a:rPr lang="hr-HR" dirty="0" err="1"/>
              <a:t>logarithmic</a:t>
            </a:r>
            <a:r>
              <a:rPr lang="hr-HR" dirty="0"/>
              <a:t> </a:t>
            </a:r>
            <a:r>
              <a:rPr lang="hr-HR" dirty="0" err="1"/>
              <a:t>position</a:t>
            </a:r>
            <a:r>
              <a:rPr lang="hr-HR" dirty="0"/>
              <a:t> </a:t>
            </a:r>
            <a:r>
              <a:rPr lang="hr-HR" dirty="0" err="1"/>
              <a:t>weight</a:t>
            </a:r>
            <a:r>
              <a:rPr lang="hr-HR" dirty="0"/>
              <a:t> </a:t>
            </a:r>
            <a:r>
              <a:rPr lang="hr-HR" dirty="0" err="1"/>
              <a:t>matrix</a:t>
            </a:r>
            <a:r>
              <a:rPr lang="hr-HR" dirty="0"/>
              <a:t> </a:t>
            </a:r>
            <a:endParaRPr dirty="0"/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1124" y="3241644"/>
            <a:ext cx="6133386" cy="343058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837275" y="500050"/>
            <a:ext cx="4115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Final assignment</a:t>
            </a:r>
            <a:endParaRPr sz="4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1987950" y="1690700"/>
            <a:ext cx="65274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consensus</a:t>
            </a:r>
            <a:r>
              <a:rPr lang="hr-HR" dirty="0"/>
              <a:t> </a:t>
            </a:r>
            <a:r>
              <a:rPr lang="hr-HR" dirty="0" err="1"/>
              <a:t>sequences</a:t>
            </a:r>
            <a:r>
              <a:rPr lang="hr-HR" dirty="0"/>
              <a:t> (TTAGACA </a:t>
            </a:r>
            <a:r>
              <a:rPr lang="hr-HR" dirty="0" err="1"/>
              <a:t>and</a:t>
            </a:r>
            <a:r>
              <a:rPr lang="hr-HR" dirty="0"/>
              <a:t> TATAAT)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position</a:t>
            </a:r>
            <a:r>
              <a:rPr lang="hr-HR" dirty="0"/>
              <a:t> </a:t>
            </a:r>
            <a:r>
              <a:rPr lang="hr-HR" dirty="0" err="1"/>
              <a:t>weight</a:t>
            </a:r>
            <a:r>
              <a:rPr lang="hr-HR" dirty="0"/>
              <a:t> </a:t>
            </a:r>
            <a:r>
              <a:rPr lang="hr-HR" dirty="0" err="1"/>
              <a:t>matrices</a:t>
            </a:r>
            <a:r>
              <a:rPr lang="hr-HR" dirty="0"/>
              <a:t> for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motifs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sigma70 </a:t>
            </a:r>
            <a:r>
              <a:rPr lang="hr-HR" dirty="0" err="1"/>
              <a:t>binding</a:t>
            </a:r>
            <a:r>
              <a:rPr lang="hr-HR" dirty="0"/>
              <a:t> site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842" y="3697848"/>
            <a:ext cx="7498857" cy="199840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628650" y="19947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>
                <a:solidFill>
                  <a:srgbClr val="002060"/>
                </a:solidFill>
              </a:rPr>
              <a:t>Final assignment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953" y="299432"/>
            <a:ext cx="7970094" cy="638989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/>
              <a:t>A sequence of characters</a:t>
            </a: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(char)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“</a:t>
            </a:r>
            <a:r>
              <a:rPr lang="hr-HR"/>
              <a:t>some text</a:t>
            </a: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/>
              <a:t>sub</a:t>
            </a: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= substr(s, start, end)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DNA/RNA/protein</a:t>
            </a:r>
            <a:r>
              <a:rPr lang="hr-HR" b="1">
                <a:solidFill>
                  <a:srgbClr val="002060"/>
                </a:solidFill>
              </a:rPr>
              <a:t>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 descr="Image result for dn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586" y="1953165"/>
            <a:ext cx="6896827" cy="38794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EDF25-68DE-49AB-8BF8-F0C3A5B6BF11}"/>
              </a:ext>
            </a:extLst>
          </p:cNvPr>
          <p:cNvSpPr txBox="1"/>
          <p:nvPr/>
        </p:nvSpPr>
        <p:spPr>
          <a:xfrm>
            <a:off x="2064470" y="6419654"/>
            <a:ext cx="522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Source</a:t>
            </a:r>
            <a:r>
              <a:rPr lang="hr-HR" dirty="0"/>
              <a:t>: www.technologynetworks.com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1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BioStrings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583000" y="976025"/>
            <a:ext cx="8349600" cy="55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= </a:t>
            </a:r>
            <a:r>
              <a:rPr lang="hr-HR" b="1"/>
              <a:t>sequence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DNAString: </a:t>
            </a:r>
            <a:r>
              <a:rPr lang="hr-HR" b="1"/>
              <a:t>DNA sequence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RNAString: RNA sequence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AAString:</a:t>
            </a:r>
            <a:r>
              <a:rPr lang="hr-HR" b="1"/>
              <a:t> </a:t>
            </a: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amino</a:t>
            </a:r>
            <a:r>
              <a:rPr lang="hr-HR" b="1"/>
              <a:t>acid sequence </a:t>
            </a: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(protein</a:t>
            </a:r>
            <a:r>
              <a:rPr lang="hr-HR" b="1"/>
              <a:t>s</a:t>
            </a:r>
            <a:r>
              <a:rPr lang="hr-H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“ACGT”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DNAseq = DNAString(s)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r-HR"/>
              <a:t>Difference?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r-HR"/>
              <a:t>DNAString is a special data structure with its own methods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DNA String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3806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IUPAC (extended)</a:t>
            </a:r>
            <a:endParaRPr/>
          </a:p>
          <a:p>
            <a:pPr marL="228600" marR="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"-" (the gap letter)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"+" (the hard masking letter)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"." (the not a letter or not available letter)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Font typeface="Arial"/>
              <a:buChar char="•"/>
            </a:pPr>
            <a:r>
              <a:rPr lang="hr-HR" sz="259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"*" (the stop letter)</a:t>
            </a: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rPr lang="hr-H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228600" marR="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7292" y="1144589"/>
            <a:ext cx="3827718" cy="5177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b="1">
                <a:solidFill>
                  <a:srgbClr val="002060"/>
                </a:solidFill>
              </a:rPr>
              <a:t>The c</a:t>
            </a: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entral dogma of molecular biology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 descr="Image result for central dogma of genetic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323" y="1628124"/>
            <a:ext cx="3868615" cy="4541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781050" y="19780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functions: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complement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reverseComplement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921522" y="42288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Transcription and translation</a:t>
            </a:r>
            <a:endParaRPr sz="4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3044" y="2171329"/>
            <a:ext cx="6353908" cy="354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530757-26FB-477E-8A34-9C49994FCE0D}"/>
              </a:ext>
            </a:extLst>
          </p:cNvPr>
          <p:cNvSpPr txBox="1"/>
          <p:nvPr/>
        </p:nvSpPr>
        <p:spPr>
          <a:xfrm>
            <a:off x="5825765" y="5863472"/>
            <a:ext cx="2168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source</a:t>
            </a:r>
            <a:r>
              <a:rPr lang="hr-HR" dirty="0"/>
              <a:t>: </a:t>
            </a:r>
            <a:r>
              <a:rPr lang="hr-HR" dirty="0" err="1"/>
              <a:t>khanacademy</a:t>
            </a:r>
            <a:r>
              <a:rPr lang="hr-HR" dirty="0"/>
              <a:t> 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l="7610" t="4445" r="14319" b="15897"/>
          <a:stretch/>
        </p:blipFill>
        <p:spPr>
          <a:xfrm>
            <a:off x="0" y="0"/>
            <a:ext cx="184304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Geneti</a:t>
            </a:r>
            <a:r>
              <a:rPr lang="hr-HR" b="1">
                <a:solidFill>
                  <a:srgbClr val="002060"/>
                </a:solidFill>
              </a:rPr>
              <a:t>c</a:t>
            </a:r>
            <a:r>
              <a:rPr lang="hr-HR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r-HR" b="1">
                <a:solidFill>
                  <a:srgbClr val="002060"/>
                </a:solidFill>
              </a:rPr>
              <a:t>code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1843044" y="1825624"/>
            <a:ext cx="6672306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hr-HR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hr-HR" dirty="0" err="1"/>
              <a:t>mino</a:t>
            </a:r>
            <a:r>
              <a:rPr lang="hr-HR" dirty="0"/>
              <a:t> </a:t>
            </a:r>
            <a:r>
              <a:rPr lang="hr-HR" dirty="0" err="1"/>
              <a:t>acids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lang="hr-HR" dirty="0"/>
              <a:t> </a:t>
            </a:r>
            <a:r>
              <a:rPr lang="hr-HR" dirty="0" err="1"/>
              <a:t>codons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hr-H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stop </a:t>
            </a:r>
            <a:r>
              <a:rPr lang="hr-HR" dirty="0" err="1"/>
              <a:t>codons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 descr="Related 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8782" y="1447120"/>
            <a:ext cx="4117564" cy="45735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8515350" y="630289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A6BF6-2D98-4B55-AB5B-25AF15728F3F}"/>
              </a:ext>
            </a:extLst>
          </p:cNvPr>
          <p:cNvSpPr txBox="1"/>
          <p:nvPr/>
        </p:nvSpPr>
        <p:spPr>
          <a:xfrm>
            <a:off x="3789575" y="6020656"/>
            <a:ext cx="480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source</a:t>
            </a:r>
            <a:r>
              <a:rPr lang="hr-HR" dirty="0"/>
              <a:t>: geneticcontrolandproteinfunction.wordpress.com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389</Words>
  <Application>Microsoft Office PowerPoint</Application>
  <PresentationFormat>On-screen Show (4:3)</PresentationFormat>
  <Paragraphs>131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Bioinfo       matika</vt:lpstr>
      <vt:lpstr>Content</vt:lpstr>
      <vt:lpstr>String</vt:lpstr>
      <vt:lpstr>DNA/RNA/proteins</vt:lpstr>
      <vt:lpstr>BioStrings</vt:lpstr>
      <vt:lpstr>DNA String</vt:lpstr>
      <vt:lpstr>The central dogma of molecular biology</vt:lpstr>
      <vt:lpstr>PowerPoint Presentation</vt:lpstr>
      <vt:lpstr>Genetic code</vt:lpstr>
      <vt:lpstr>PowerPoint Presentation</vt:lpstr>
      <vt:lpstr>ORF</vt:lpstr>
      <vt:lpstr>The distance between two sequences</vt:lpstr>
      <vt:lpstr>Hamming distance</vt:lpstr>
      <vt:lpstr>Point mutations</vt:lpstr>
      <vt:lpstr>Transitions/transversions</vt:lpstr>
      <vt:lpstr>Mutations</vt:lpstr>
      <vt:lpstr>Edit distance</vt:lpstr>
      <vt:lpstr>Used to align sequences</vt:lpstr>
      <vt:lpstr>IRanges</vt:lpstr>
      <vt:lpstr>The E. coli genome</vt:lpstr>
      <vt:lpstr>Transcription</vt:lpstr>
      <vt:lpstr>PowerPoint Presentation</vt:lpstr>
      <vt:lpstr>Final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       matika</dc:title>
  <dc:creator>Magdalena</dc:creator>
  <cp:lastModifiedBy>Magdalena Valenta</cp:lastModifiedBy>
  <cp:revision>9</cp:revision>
  <dcterms:modified xsi:type="dcterms:W3CDTF">2018-10-21T22:23:10Z</dcterms:modified>
</cp:coreProperties>
</file>