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5" r:id="rId16"/>
    <p:sldId id="274" r:id="rId17"/>
    <p:sldId id="272" r:id="rId18"/>
    <p:sldId id="273" r:id="rId19"/>
    <p:sldId id="276" r:id="rId20"/>
    <p:sldId id="277" r:id="rId21"/>
    <p:sldId id="270" r:id="rId22"/>
    <p:sldId id="278" r:id="rId23"/>
    <p:sldId id="279" r:id="rId24"/>
    <p:sldId id="280" r:id="rId25"/>
    <p:sldId id="281" r:id="rId26"/>
    <p:sldId id="256" r:id="rId27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73A4"/>
    <a:srgbClr val="3770A0"/>
    <a:srgbClr val="FFD343"/>
    <a:srgbClr val="366E9D"/>
    <a:srgbClr val="377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6337A69-7D50-4361-8C3C-8021DF0DA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4CF8C285-2F80-4963-BA7D-742F21A53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08B3A3D-ACC2-4E5A-B1F2-C7B591A3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61A1-38F6-4D20-8DC9-D83E5F2F8336}" type="datetimeFigureOut">
              <a:rPr lang="hr-HR" smtClean="0"/>
              <a:t>16.10.2020.</a:t>
            </a:fld>
            <a:endParaRPr lang="hr-HR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47EA0DD1-2725-43B8-A681-CEC72B64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A09002AB-5B8D-424E-B36A-16670330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10E0-71D1-4FCE-8283-569FBE4033E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8225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A6C6B83-5815-4ACA-B5BC-8B888835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F2706F43-0B24-4B60-B779-A15916297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F8C2FD0-DECF-4231-AAA4-E5415234F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61A1-38F6-4D20-8DC9-D83E5F2F8336}" type="datetimeFigureOut">
              <a:rPr lang="hr-HR" smtClean="0"/>
              <a:t>16.10.2020.</a:t>
            </a:fld>
            <a:endParaRPr lang="hr-HR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707C780B-BC25-4D9B-96AC-81F401D2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F581541-1339-40A5-8DEC-0D85586C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10E0-71D1-4FCE-8283-569FBE4033E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6103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1204AA1A-A261-432E-8B74-BB17CF3BF8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440793CB-3822-460F-9C01-8F37B67CE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9EEF140-CEC4-48E8-A0E8-02F2DFE8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61A1-38F6-4D20-8DC9-D83E5F2F8336}" type="datetimeFigureOut">
              <a:rPr lang="hr-HR" smtClean="0"/>
              <a:t>16.10.2020.</a:t>
            </a:fld>
            <a:endParaRPr lang="hr-HR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D7E94E3-EA0D-450D-A490-E84EDE8CD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A457637-3B19-4B42-8AAB-694EBDD4F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10E0-71D1-4FCE-8283-569FBE4033E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5486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1A4C2F1-107E-46DF-943C-15ABB7F3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EA13A93-BFB8-4876-87F1-A08EBB2A7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F5FBFC7A-CAF9-4C73-A449-C1CA79BF3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61A1-38F6-4D20-8DC9-D83E5F2F8336}" type="datetimeFigureOut">
              <a:rPr lang="hr-HR" smtClean="0"/>
              <a:t>16.10.2020.</a:t>
            </a:fld>
            <a:endParaRPr lang="hr-HR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340036A5-062F-43BC-9657-6B2CE15D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850E3CCD-CF2D-40A5-B3AC-560BB8B0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10E0-71D1-4FCE-8283-569FBE4033E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5239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C875BF2-7E90-49CA-A8F6-1F4AA98F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D4F3CA9-F3F9-411A-BAF6-9AF4EA6A7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932D5DC-ADF9-4B28-A1D7-D61ABB4F9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61A1-38F6-4D20-8DC9-D83E5F2F8336}" type="datetimeFigureOut">
              <a:rPr lang="hr-HR" smtClean="0"/>
              <a:t>16.10.2020.</a:t>
            </a:fld>
            <a:endParaRPr lang="hr-HR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E6975437-67BF-4370-8051-0D051902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D92789B-1B1F-4F01-A9E2-97150477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10E0-71D1-4FCE-8283-569FBE4033E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42963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7F74E3D-25AB-44F3-B5F5-3253B4FB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C3685D2-5454-4A47-BCBE-743B02B8D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C599A4FB-7596-40C9-8B7E-4A6B0BBB8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45D614EE-DEDB-4449-95FB-D64D28A2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61A1-38F6-4D20-8DC9-D83E5F2F8336}" type="datetimeFigureOut">
              <a:rPr lang="hr-HR" smtClean="0"/>
              <a:t>16.10.2020.</a:t>
            </a:fld>
            <a:endParaRPr lang="hr-HR" dirty="0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275CF0EC-E5AF-4C3F-9150-6EE3B284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248B014C-1CF2-48DB-922E-7648607D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10E0-71D1-4FCE-8283-569FBE4033E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5408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0706584-1658-4BA7-B706-DA0B34928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DD4CD5CE-7400-4803-8D9B-FBD1B2A62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BCDED467-5C63-4299-BEBB-83D9F5BC3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79729962-508B-43A4-8999-B92914B20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20535F25-1845-43ED-A6C2-5BDA1CAA5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41A6FA15-6DA1-4D40-8A67-BEA99609A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61A1-38F6-4D20-8DC9-D83E5F2F8336}" type="datetimeFigureOut">
              <a:rPr lang="hr-HR" smtClean="0"/>
              <a:t>16.10.2020.</a:t>
            </a:fld>
            <a:endParaRPr lang="hr-HR" dirty="0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A9F9E8C6-F66A-47F7-B95A-AAC4F8AC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3D584A5A-EB4A-467C-97EF-27B4F991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10E0-71D1-4FCE-8283-569FBE4033E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306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CB5EB3C-98A6-45EC-8189-86BB73FC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374B10B1-7486-4575-B355-1F6376B4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61A1-38F6-4D20-8DC9-D83E5F2F8336}" type="datetimeFigureOut">
              <a:rPr lang="hr-HR" smtClean="0"/>
              <a:t>16.10.2020.</a:t>
            </a:fld>
            <a:endParaRPr lang="hr-HR" dirty="0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1930E809-1EAF-411D-A046-5E3E0E124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314EBCE4-1B92-4B8C-ADC7-C0F6B281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10E0-71D1-4FCE-8283-569FBE4033E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3611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8AC6B75B-72D7-4660-94D8-144284926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61A1-38F6-4D20-8DC9-D83E5F2F8336}" type="datetimeFigureOut">
              <a:rPr lang="hr-HR" smtClean="0"/>
              <a:t>16.10.2020.</a:t>
            </a:fld>
            <a:endParaRPr lang="hr-HR" dirty="0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ACEAB3E6-E609-483E-8B59-EDE6EBAA8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7F7F8ED7-2EFE-4693-9832-54B8D7D0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10E0-71D1-4FCE-8283-569FBE4033E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69860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1CFA12D-26C3-4F94-ADEB-4178A8600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5BC0DFBC-4FB1-4C9C-A8DE-30D6B0311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441389E0-A6C2-4B31-B01D-EEB1E190D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1051B4E2-98C8-4B07-B419-1B0FF9BD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61A1-38F6-4D20-8DC9-D83E5F2F8336}" type="datetimeFigureOut">
              <a:rPr lang="hr-HR" smtClean="0"/>
              <a:t>16.10.2020.</a:t>
            </a:fld>
            <a:endParaRPr lang="hr-HR" dirty="0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99993A3E-DB27-4BC9-ADFD-96AA32D6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8F14E814-8D96-4961-B6D0-A92F6C55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10E0-71D1-4FCE-8283-569FBE4033E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03804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6B50E46-6501-4870-8A9B-B3E5EBD4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165DBFCE-0CE7-4536-A2FC-5B8CC86A5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 dirty="0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8A70CBEA-FE63-415C-842D-F3D861140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1A105037-B1F1-4586-8C25-8A2364B08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861A1-38F6-4D20-8DC9-D83E5F2F8336}" type="datetimeFigureOut">
              <a:rPr lang="hr-HR" smtClean="0"/>
              <a:t>16.10.2020.</a:t>
            </a:fld>
            <a:endParaRPr lang="hr-HR" dirty="0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066E68C1-E947-471C-807F-2EE631DE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61C066D6-9690-467C-939D-FD7AA36C0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10E0-71D1-4FCE-8283-569FBE4033E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76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8F32E668-D45C-4148-840A-DD5D977C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F9CAC922-2BD2-4537-9F76-4BABA7A62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09CEB528-285D-418E-A013-ABBA28F4D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61A1-38F6-4D20-8DC9-D83E5F2F8336}" type="datetimeFigureOut">
              <a:rPr lang="hr-HR" smtClean="0"/>
              <a:t>16.10.2020.</a:t>
            </a:fld>
            <a:endParaRPr lang="hr-HR" dirty="0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41E1F62-0F85-4840-B5D9-F0D2585CE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5C601F78-B4F6-4AC2-8BF6-D6C77C72A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810E0-71D1-4FCE-8283-569FBE4033EB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3091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matplotlib.org/gallery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kaggle.com/fernandol/countries-of-the-worl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mean.html" TargetMode="External"/><Relationship Id="rId2" Type="http://schemas.openxmlformats.org/officeDocument/2006/relationships/hyperlink" Target="https://pandas.pydata.org/pandas-docs/stable/reference/api/pandas.DataFrame.sum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head.html" TargetMode="External"/><Relationship Id="rId2" Type="http://schemas.openxmlformats.org/officeDocument/2006/relationships/hyperlink" Target="https://pandas.pydata.org/pandas-docs/stable/reference/api/pandas.DataFrame.sort_value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plot.html" TargetMode="External"/><Relationship Id="rId2" Type="http://schemas.openxmlformats.org/officeDocument/2006/relationships/hyperlink" Target="https://pandas.pydata.org/pandas-docs/stable/reference/api/pandas.DataFrame.groupby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reference/api/pandas.DataFrame.to_csv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trazivackiCentarMladih/IstraziUzPython" TargetMode="External"/><Relationship Id="rId2" Type="http://schemas.openxmlformats.org/officeDocument/2006/relationships/hyperlink" Target="http://icm.hr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4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24" Type="http://schemas.openxmlformats.org/officeDocument/2006/relationships/image" Target="../media/image5.pn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23" Type="http://schemas.openxmlformats.org/officeDocument/2006/relationships/image" Target="../media/image36.svg"/><Relationship Id="rId10" Type="http://schemas.openxmlformats.org/officeDocument/2006/relationships/image" Target="../media/image25.png"/><Relationship Id="rId19" Type="http://schemas.openxmlformats.org/officeDocument/2006/relationships/image" Target="../media/image34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Relationship Id="rId2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jelp.yr.no/hc/en-us/articles/360001946134-Data-access-and-terms-of-service" TargetMode="External"/><Relationship Id="rId2" Type="http://schemas.openxmlformats.org/officeDocument/2006/relationships/hyperlink" Target="https://api.met.no/weatherapi/locationforecast/2.0/documentation#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quests.readthedocs.io/en/master/" TargetMode="External"/><Relationship Id="rId2" Type="http://schemas.openxmlformats.org/officeDocument/2006/relationships/hyperlink" Target="https://pypi.org/project/request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lika 32">
            <a:extLst>
              <a:ext uri="{FF2B5EF4-FFF2-40B4-BE49-F238E27FC236}">
                <a16:creationId xmlns:a16="http://schemas.microsoft.com/office/drawing/2014/main" id="{0837D3A4-0F6C-41E5-B8F2-D348F1D22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097" y="2898254"/>
            <a:ext cx="1196905" cy="1131020"/>
          </a:xfrm>
          <a:prstGeom prst="rect">
            <a:avLst/>
          </a:prstGeom>
        </p:spPr>
      </p:pic>
      <p:pic>
        <p:nvPicPr>
          <p:cNvPr id="31" name="Slika 30">
            <a:extLst>
              <a:ext uri="{FF2B5EF4-FFF2-40B4-BE49-F238E27FC236}">
                <a16:creationId xmlns:a16="http://schemas.microsoft.com/office/drawing/2014/main" id="{BB1F4062-9484-4D54-9AAC-A2B0BC783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876" y="1695844"/>
            <a:ext cx="1117006" cy="104719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FB70B7BA-88F4-451A-8883-7A25866B0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8000" dirty="0">
                <a:solidFill>
                  <a:srgbClr val="366E9D"/>
                </a:solidFill>
                <a:latin typeface="+mn-lt"/>
              </a:rPr>
              <a:t>Istraži uz Python</a:t>
            </a:r>
          </a:p>
        </p:txBody>
      </p:sp>
      <p:pic>
        <p:nvPicPr>
          <p:cNvPr id="27" name="Grafika 26" descr="Zupčanici">
            <a:extLst>
              <a:ext uri="{FF2B5EF4-FFF2-40B4-BE49-F238E27FC236}">
                <a16:creationId xmlns:a16="http://schemas.microsoft.com/office/drawing/2014/main" id="{F80A1A21-84AC-49C3-9A03-70A87C432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8343" y="5490196"/>
            <a:ext cx="914400" cy="91440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CF58CC3-F81F-44EA-9524-B5F2A5AA8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550" y="5973670"/>
            <a:ext cx="2551605" cy="86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Slika 3">
            <a:extLst>
              <a:ext uri="{FF2B5EF4-FFF2-40B4-BE49-F238E27FC236}">
                <a16:creationId xmlns:a16="http://schemas.microsoft.com/office/drawing/2014/main" id="{DFC7C13D-DE92-4CCB-810D-C912968AF8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379" y="6117449"/>
            <a:ext cx="1975580" cy="574297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CC34DA2E-C3DC-4E9A-ADFF-34091E84A6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032" y="6027351"/>
            <a:ext cx="1745858" cy="75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09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ACD8637-9C22-4800-B037-36D3F48FE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2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68995C6-391E-4264-AF25-F6CEDA0FD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Dohvatiti podatke koristeći </a:t>
            </a:r>
            <a:r>
              <a:rPr lang="hr-HR" dirty="0" err="1"/>
              <a:t>requests</a:t>
            </a:r>
            <a:r>
              <a:rPr lang="hr-HR" dirty="0"/>
              <a:t> i prethodni </a:t>
            </a:r>
            <a:r>
              <a:rPr lang="hr-HR" dirty="0" err="1"/>
              <a:t>url</a:t>
            </a:r>
            <a:endParaRPr lang="hr-HR" dirty="0"/>
          </a:p>
          <a:p>
            <a:r>
              <a:rPr lang="hr-HR" dirty="0"/>
              <a:t>Iskoristiti </a:t>
            </a:r>
            <a:r>
              <a:rPr lang="hr-HR" dirty="0" err="1"/>
              <a:t>response.json</a:t>
            </a:r>
            <a:r>
              <a:rPr lang="hr-HR" dirty="0"/>
              <a:t>() metodu</a:t>
            </a:r>
          </a:p>
          <a:p>
            <a:pPr lvl="1"/>
            <a:r>
              <a:rPr lang="hr-HR" dirty="0"/>
              <a:t>Kakav rezultat vraća metoda?</a:t>
            </a:r>
          </a:p>
          <a:p>
            <a:pPr lvl="1"/>
            <a:r>
              <a:rPr lang="hr-HR" dirty="0"/>
              <a:t>Što sve sadrži rezultat?</a:t>
            </a:r>
          </a:p>
        </p:txBody>
      </p:sp>
    </p:spTree>
    <p:extLst>
      <p:ext uri="{BB962C8B-B14F-4D97-AF65-F5344CB8AC3E}">
        <p14:creationId xmlns:p14="http://schemas.microsoft.com/office/powerpoint/2010/main" val="1098902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D2E7F16-C629-47D5-9A36-BF2207E6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Unutarnja struktura podataka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A8517AB0-D588-4EC6-BD5B-2DE3A781D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748" y="1471519"/>
            <a:ext cx="9242503" cy="4351338"/>
          </a:xfrm>
          <a:prstGeom prst="rect">
            <a:avLst/>
          </a:prstGeom>
        </p:spPr>
      </p:pic>
      <p:sp>
        <p:nvSpPr>
          <p:cNvPr id="3" name="TekstniOkvir 2">
            <a:extLst>
              <a:ext uri="{FF2B5EF4-FFF2-40B4-BE49-F238E27FC236}">
                <a16:creationId xmlns:a16="http://schemas.microsoft.com/office/drawing/2014/main" id="{827DF140-046B-4633-90E0-2F29B8C48AB1}"/>
              </a:ext>
            </a:extLst>
          </p:cNvPr>
          <p:cNvSpPr txBox="1"/>
          <p:nvPr/>
        </p:nvSpPr>
        <p:spPr>
          <a:xfrm>
            <a:off x="838200" y="6019800"/>
            <a:ext cx="1095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dirty="0">
                <a:solidFill>
                  <a:srgbClr val="FF0000"/>
                </a:solidFill>
              </a:rPr>
              <a:t>Kako možemo doznati koje su mjerne jedinice?</a:t>
            </a:r>
          </a:p>
        </p:txBody>
      </p:sp>
    </p:spTree>
    <p:extLst>
      <p:ext uri="{BB962C8B-B14F-4D97-AF65-F5344CB8AC3E}">
        <p14:creationId xmlns:p14="http://schemas.microsoft.com/office/powerpoint/2010/main" val="455355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36C055E-2889-41CD-8B53-2456712A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D0EF1E1C-A6D5-4336-BDB3-98CB88A75A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hr-HR" dirty="0"/>
                  <a:t>Pojednostaviti skup podataka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hr-HR" dirty="0"/>
                  <a:t>Lista koja sadrži parove koji sadrže vrijeme i temperaturu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hr-H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hr-H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hr-HR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hr-HR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hr-HR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hr-H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hr-HR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hr-HR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hr-HR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r-H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hr-HR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hr-H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r-HR" i="1" dirty="0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hr-HR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hr-HR" i="1" dirty="0" smtClean="0">
                              <a:latin typeface="Cambria Math" panose="02040503050406030204" pitchFamily="18" charset="0"/>
                            </a:rPr>
                            <m:t>, … </m:t>
                          </m:r>
                        </m:e>
                      </m:d>
                    </m:oMath>
                  </m:oMathPara>
                </a14:m>
                <a:endParaRPr lang="hr-HR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hr-H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r-HR" dirty="0"/>
                  <a:t>Ili rječnik poput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["/>
                          <m:endChr m:val="]"/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hr-H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𝑡𝑒𝑚𝑝𝑒𝑟𝑎𝑡𝑢𝑟𝑒</m:t>
                      </m:r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:[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hr-H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hr-H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hr-HR" b="0" i="1" smtClean="0">
                          <a:latin typeface="Cambria Math" panose="02040503050406030204" pitchFamily="18" charset="0"/>
                        </a:rPr>
                        <m:t>,…]}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D0EF1E1C-A6D5-4336-BDB3-98CB88A75A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857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1D6B897-12E3-4FC8-AD36-365560A5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4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4807958-7517-4EC3-9A63-EB6DB323D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Spremiti podatke u datoteku</a:t>
            </a:r>
          </a:p>
        </p:txBody>
      </p:sp>
    </p:spTree>
    <p:extLst>
      <p:ext uri="{BB962C8B-B14F-4D97-AF65-F5344CB8AC3E}">
        <p14:creationId xmlns:p14="http://schemas.microsoft.com/office/powerpoint/2010/main" val="939608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D297F08-D574-41B6-BD51-39747BB1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Crtanje grafova - </a:t>
            </a:r>
            <a:r>
              <a:rPr lang="hr-HR" dirty="0" err="1"/>
              <a:t>matplotlib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32FC6E2-C086-4157-AA02-8DA080C29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hlinkClick r:id="rId2"/>
              </a:rPr>
              <a:t>Gallery — </a:t>
            </a:r>
            <a:r>
              <a:rPr lang="hr-HR" dirty="0" err="1">
                <a:hlinkClick r:id="rId2"/>
              </a:rPr>
              <a:t>Matplotlib</a:t>
            </a:r>
            <a:r>
              <a:rPr lang="hr-HR" dirty="0">
                <a:hlinkClick r:id="rId2"/>
              </a:rPr>
              <a:t> 3.3.2 </a:t>
            </a:r>
            <a:r>
              <a:rPr lang="hr-HR" dirty="0" err="1">
                <a:hlinkClick r:id="rId2"/>
              </a:rPr>
              <a:t>documentation</a:t>
            </a:r>
            <a:endParaRPr lang="hr-HR" dirty="0"/>
          </a:p>
          <a:p>
            <a:pPr marL="0" indent="0">
              <a:buNone/>
            </a:pPr>
            <a:endParaRPr lang="hr-HR" dirty="0"/>
          </a:p>
          <a:p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47463CC8-3403-4167-AEF0-06A215A27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888" y="2752513"/>
            <a:ext cx="5725324" cy="3029373"/>
          </a:xfrm>
          <a:prstGeom prst="rect">
            <a:avLst/>
          </a:prstGeom>
        </p:spPr>
      </p:pic>
      <p:pic>
        <p:nvPicPr>
          <p:cNvPr id="7" name="Slika 6">
            <a:extLst>
              <a:ext uri="{FF2B5EF4-FFF2-40B4-BE49-F238E27FC236}">
                <a16:creationId xmlns:a16="http://schemas.microsoft.com/office/drawing/2014/main" id="{33EC27E6-3334-484F-BB1A-CF9F94536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102" y="2552527"/>
            <a:ext cx="4397069" cy="322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57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B604771-ED9F-4E58-B945-18E82C25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5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9307C75-E134-459F-8F5B-CA6708E07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Nacrtati graf ovisnosti temperature o vremenu temeljem spremljenih podataka</a:t>
            </a:r>
          </a:p>
          <a:p>
            <a:r>
              <a:rPr lang="hr-HR" dirty="0"/>
              <a:t>Promijeniti boju markera 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AFBA30F-B695-487F-A7C6-869BAADCF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5" y="3238500"/>
            <a:ext cx="3686689" cy="274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44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B0E3705-AD23-4826-AF57-91782D04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Projekt 2 - Skup podataka o državama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34D458F-D082-47C3-BC5E-1ED8ACEA8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latin typeface="Source Code Pro"/>
              </a:rPr>
              <a:t>Podaci</a:t>
            </a:r>
          </a:p>
          <a:p>
            <a:pPr lvl="1"/>
            <a:r>
              <a:rPr lang="en-US" dirty="0">
                <a:hlinkClick r:id="rId2"/>
              </a:rPr>
              <a:t>Countries of the World | Kaggle</a:t>
            </a:r>
            <a:endParaRPr lang="hr-HR" dirty="0"/>
          </a:p>
          <a:p>
            <a:endParaRPr lang="hr-HR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609A9C16-8433-41A4-AE52-6288D699A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4" y="3113843"/>
            <a:ext cx="8637012" cy="289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077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19201F4-8F65-4C36-B58D-590F659D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Tablični prikaz podataka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E4CD3C5-75AA-4108-B222-8DDA53D0B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775"/>
            <a:ext cx="10515600" cy="4351338"/>
          </a:xfrm>
        </p:spPr>
        <p:txBody>
          <a:bodyPr/>
          <a:lstStyle/>
          <a:p>
            <a:r>
              <a:rPr lang="hr-HR" dirty="0" err="1"/>
              <a:t>Pandas</a:t>
            </a:r>
            <a:endParaRPr lang="hr-HR" dirty="0"/>
          </a:p>
          <a:p>
            <a:pPr lvl="1"/>
            <a:r>
              <a:rPr lang="hr-HR" dirty="0"/>
              <a:t>Popularna biblioteka zasnovana na </a:t>
            </a:r>
            <a:r>
              <a:rPr lang="hr-HR" dirty="0" err="1"/>
              <a:t>matplotlibu</a:t>
            </a:r>
            <a:r>
              <a:rPr lang="hr-HR" dirty="0"/>
              <a:t> i </a:t>
            </a:r>
            <a:r>
              <a:rPr lang="hr-HR" dirty="0" err="1"/>
              <a:t>numpy</a:t>
            </a:r>
            <a:endParaRPr lang="hr-HR" dirty="0"/>
          </a:p>
          <a:p>
            <a:pPr lvl="1"/>
            <a:r>
              <a:rPr lang="hr-HR" dirty="0" err="1">
                <a:hlinkClick r:id="rId2"/>
              </a:rPr>
              <a:t>pandas</a:t>
            </a:r>
            <a:r>
              <a:rPr lang="hr-HR" dirty="0">
                <a:hlinkClick r:id="rId2"/>
              </a:rPr>
              <a:t> - Python Data </a:t>
            </a:r>
            <a:r>
              <a:rPr lang="hr-HR" dirty="0" err="1">
                <a:hlinkClick r:id="rId2"/>
              </a:rPr>
              <a:t>Analysis</a:t>
            </a:r>
            <a:r>
              <a:rPr lang="hr-HR" dirty="0">
                <a:hlinkClick r:id="rId2"/>
              </a:rPr>
              <a:t> </a:t>
            </a:r>
            <a:r>
              <a:rPr lang="hr-HR" dirty="0" err="1">
                <a:hlinkClick r:id="rId2"/>
              </a:rPr>
              <a:t>Library</a:t>
            </a:r>
            <a:r>
              <a:rPr lang="hr-HR" dirty="0">
                <a:hlinkClick r:id="rId2"/>
              </a:rPr>
              <a:t> (pydata.org)</a:t>
            </a:r>
            <a:endParaRPr lang="hr-HR" dirty="0"/>
          </a:p>
          <a:p>
            <a:pPr lvl="1"/>
            <a:r>
              <a:rPr lang="hr-HR" b="0" i="0" dirty="0" err="1">
                <a:effectLst/>
                <a:latin typeface="Source Code Pro"/>
              </a:rPr>
              <a:t>pip</a:t>
            </a:r>
            <a:r>
              <a:rPr lang="hr-HR" b="0" i="0" dirty="0">
                <a:effectLst/>
                <a:latin typeface="Source Code Pro"/>
              </a:rPr>
              <a:t> </a:t>
            </a:r>
            <a:r>
              <a:rPr lang="hr-HR" b="0" i="0" dirty="0" err="1">
                <a:effectLst/>
                <a:latin typeface="Source Code Pro"/>
              </a:rPr>
              <a:t>install</a:t>
            </a:r>
            <a:r>
              <a:rPr lang="hr-HR" b="0" i="0" dirty="0">
                <a:effectLst/>
                <a:latin typeface="Source Code Pro"/>
              </a:rPr>
              <a:t> </a:t>
            </a:r>
            <a:r>
              <a:rPr lang="hr-HR" b="0" i="0" dirty="0" err="1">
                <a:effectLst/>
                <a:latin typeface="Source Code Pro"/>
              </a:rPr>
              <a:t>pandas</a:t>
            </a:r>
            <a:endParaRPr lang="hr-HR" b="0" i="0" dirty="0">
              <a:effectLst/>
              <a:latin typeface="Source Code Pro"/>
            </a:endParaRPr>
          </a:p>
          <a:p>
            <a:pPr lvl="1"/>
            <a:endParaRPr lang="hr-HR" dirty="0">
              <a:latin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787790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274DF99-D880-4888-A255-336BE73F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1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0FFB80B3-C3EC-421D-B938-DF7E7CF74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Učitati skup podataka i otkriti sljedeće informacije</a:t>
            </a:r>
          </a:p>
          <a:p>
            <a:pPr lvl="1"/>
            <a:r>
              <a:rPr lang="hr-HR" dirty="0"/>
              <a:t>Koliko ima redova i stupaca</a:t>
            </a:r>
          </a:p>
          <a:p>
            <a:pPr lvl="1"/>
            <a:r>
              <a:rPr lang="hr-HR" dirty="0"/>
              <a:t>Koliko ima stupaca s brojčanim vrijednostima</a:t>
            </a:r>
          </a:p>
        </p:txBody>
      </p:sp>
    </p:spTree>
    <p:extLst>
      <p:ext uri="{BB962C8B-B14F-4D97-AF65-F5344CB8AC3E}">
        <p14:creationId xmlns:p14="http://schemas.microsoft.com/office/powerpoint/2010/main" val="1731155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78C23F06-A6FC-497C-A748-408E27E3B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991" y="1530350"/>
            <a:ext cx="6071418" cy="4351338"/>
          </a:xfrm>
        </p:spPr>
      </p:pic>
    </p:spTree>
    <p:extLst>
      <p:ext uri="{BB962C8B-B14F-4D97-AF65-F5344CB8AC3E}">
        <p14:creationId xmlns:p14="http://schemas.microsoft.com/office/powerpoint/2010/main" val="318876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B6CD884-6734-4DCF-9982-2B37A3B5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Cilj radionice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451EFD3-79D3-487A-BDAE-F8B64E683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r-HR" dirty="0"/>
              <a:t>Dohvaćanje podataka s web-a</a:t>
            </a:r>
          </a:p>
          <a:p>
            <a:pPr>
              <a:lnSpc>
                <a:spcPct val="150000"/>
              </a:lnSpc>
            </a:pPr>
            <a:r>
              <a:rPr lang="hr-HR" dirty="0"/>
              <a:t>Rad s tabličnim podacima</a:t>
            </a:r>
          </a:p>
          <a:p>
            <a:pPr>
              <a:lnSpc>
                <a:spcPct val="150000"/>
              </a:lnSpc>
            </a:pPr>
            <a:r>
              <a:rPr lang="hr-HR" dirty="0"/>
              <a:t>Crtanje grafova</a:t>
            </a:r>
          </a:p>
          <a:p>
            <a:pPr>
              <a:lnSpc>
                <a:spcPct val="150000"/>
              </a:lnSpc>
            </a:pPr>
            <a:r>
              <a:rPr lang="hr-HR" dirty="0"/>
              <a:t>Korištenje dokumentacije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70836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967526A-18C6-4C40-B9D2-6FC7A1CE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2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B3C2B69-8C34-472B-BDEF-061FABBFA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Odrediti ukupnu populaciju</a:t>
            </a:r>
          </a:p>
          <a:p>
            <a:r>
              <a:rPr lang="hr-HR" dirty="0"/>
              <a:t>Odrediti ukupnu površinu</a:t>
            </a:r>
          </a:p>
          <a:p>
            <a:r>
              <a:rPr lang="hr-HR" dirty="0"/>
              <a:t>Odrediti prosječni BDP (GDP)</a:t>
            </a:r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6EC2311A-CDDA-476E-A021-9B31AD8609A8}"/>
              </a:ext>
            </a:extLst>
          </p:cNvPr>
          <p:cNvSpPr txBox="1"/>
          <p:nvPr/>
        </p:nvSpPr>
        <p:spPr>
          <a:xfrm>
            <a:off x="5934075" y="3990975"/>
            <a:ext cx="5581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Metode:</a:t>
            </a:r>
          </a:p>
          <a:p>
            <a:r>
              <a:rPr lang="hr-HR" dirty="0" err="1">
                <a:hlinkClick r:id="rId2"/>
              </a:rPr>
              <a:t>Sum</a:t>
            </a:r>
            <a:endParaRPr lang="hr-HR" dirty="0"/>
          </a:p>
          <a:p>
            <a:r>
              <a:rPr lang="hr-HR" dirty="0" err="1">
                <a:hlinkClick r:id="rId3"/>
              </a:rPr>
              <a:t>Mean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93288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B9AB9BA-0478-41AA-A02E-D9EA7058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3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598A8E3-2305-410C-8F62-620244528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Sortirati podatke po populaciji i ispisati ime i populaciju prvih 5 država (sortirati tako da prva država ima najveći broj stanovnika)</a:t>
            </a:r>
          </a:p>
          <a:p>
            <a:r>
              <a:rPr lang="hr-HR" dirty="0"/>
              <a:t>Sortirati podatke po pismenosti i broju mobitela na 1000 stanovnika te ispisati prve dvije države</a:t>
            </a: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FB3D8DF9-7C88-49A3-A277-7B21B1607B15}"/>
              </a:ext>
            </a:extLst>
          </p:cNvPr>
          <p:cNvSpPr txBox="1"/>
          <p:nvPr/>
        </p:nvSpPr>
        <p:spPr>
          <a:xfrm>
            <a:off x="5934075" y="3990975"/>
            <a:ext cx="5581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Metode:</a:t>
            </a:r>
          </a:p>
          <a:p>
            <a:r>
              <a:rPr lang="en-US" dirty="0" err="1">
                <a:hlinkClick r:id="rId2"/>
              </a:rPr>
              <a:t>sort_values</a:t>
            </a:r>
            <a:r>
              <a:rPr lang="en-US" dirty="0">
                <a:hlinkClick r:id="rId2"/>
              </a:rPr>
              <a:t>(by, ascending=True, </a:t>
            </a:r>
            <a:r>
              <a:rPr lang="en-US" dirty="0" err="1">
                <a:hlinkClick r:id="rId2"/>
              </a:rPr>
              <a:t>inplace</a:t>
            </a:r>
            <a:r>
              <a:rPr lang="en-US" dirty="0">
                <a:hlinkClick r:id="rId2"/>
              </a:rPr>
              <a:t>=False)</a:t>
            </a:r>
            <a:endParaRPr lang="hr-HR" dirty="0"/>
          </a:p>
          <a:p>
            <a:r>
              <a:rPr lang="hr-HR" dirty="0" err="1">
                <a:hlinkClick r:id="rId3"/>
              </a:rPr>
              <a:t>head</a:t>
            </a:r>
            <a:r>
              <a:rPr lang="hr-HR" dirty="0">
                <a:hlinkClick r:id="rId3"/>
              </a:rPr>
              <a:t>(n)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4246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8DD21C-3903-4512-90DE-F2CBAE96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4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1C63C4F3-01DB-4DC9-ADD4-81F87FA54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Grupirati redove po regiji i ispisati ukupnu površinu</a:t>
            </a:r>
          </a:p>
          <a:p>
            <a:r>
              <a:rPr lang="hr-HR" dirty="0"/>
              <a:t>Nacrtati graf koji prikazuje ukupni broj stanovnika po regiji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BE4EC215-2AD8-4FA5-9D71-90E2EBA49087}"/>
              </a:ext>
            </a:extLst>
          </p:cNvPr>
          <p:cNvSpPr txBox="1"/>
          <p:nvPr/>
        </p:nvSpPr>
        <p:spPr>
          <a:xfrm>
            <a:off x="5934075" y="3990975"/>
            <a:ext cx="55816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Metode:</a:t>
            </a:r>
          </a:p>
          <a:p>
            <a:r>
              <a:rPr lang="hr-HR" dirty="0" err="1">
                <a:hlinkClick r:id="rId2"/>
              </a:rPr>
              <a:t>Groupby</a:t>
            </a:r>
            <a:endParaRPr lang="hr-HR" dirty="0"/>
          </a:p>
          <a:p>
            <a:r>
              <a:rPr lang="hr-HR" dirty="0">
                <a:hlinkClick r:id="rId3"/>
              </a:rPr>
              <a:t>plot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494899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0386274-E615-4435-B0F7-D38E16B3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5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5502C35-AB2B-4CF4-B8B2-7D517D967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Spremiti podatke u CSV datoteku</a:t>
            </a:r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7EA18864-B6AB-482E-BF40-C84C05E6F7AF}"/>
              </a:ext>
            </a:extLst>
          </p:cNvPr>
          <p:cNvSpPr txBox="1"/>
          <p:nvPr/>
        </p:nvSpPr>
        <p:spPr>
          <a:xfrm>
            <a:off x="5934075" y="3990975"/>
            <a:ext cx="558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Metode:</a:t>
            </a:r>
          </a:p>
          <a:p>
            <a:r>
              <a:rPr lang="hr-HR" dirty="0" err="1">
                <a:hlinkClick r:id="rId2"/>
              </a:rPr>
              <a:t>to_csv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81992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BFC1B5C-099A-40AA-AC35-86A2ACD4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Projekt 3 – kosi hitac (dodatno)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2E4FCEA-052E-4CB3-B577-C4D395A0E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Napraviti funkciju koja će izračunati vrijednosti za x, y koordinata u vremenu i dodati malu nasumičnu vrijednost (greška pri mjerenju)</a:t>
            </a:r>
          </a:p>
          <a:p>
            <a:r>
              <a:rPr lang="hr-HR" dirty="0"/>
              <a:t>Funkciju pozvati 5 puta, odrediti za svaki trenutak prosječnu vrijednost i srednju kvadratnu pogrešku</a:t>
            </a:r>
          </a:p>
          <a:p>
            <a:r>
              <a:rPr lang="hr-HR" dirty="0"/>
              <a:t>Spremiti podatke u datoteku</a:t>
            </a:r>
          </a:p>
          <a:p>
            <a:r>
              <a:rPr lang="hr-HR" dirty="0"/>
              <a:t>Nacrtati podatke i nacrtati teorijsku krivulju kako bi se podaci trebali ponašati</a:t>
            </a:r>
          </a:p>
          <a:p>
            <a:r>
              <a:rPr lang="hr-HR" dirty="0"/>
              <a:t>Dodati oznake greške na graf</a:t>
            </a:r>
          </a:p>
          <a:p>
            <a:r>
              <a:rPr lang="hr-HR" dirty="0"/>
              <a:t>Izračunati srednju kvadratnu pogrešku</a:t>
            </a:r>
          </a:p>
        </p:txBody>
      </p:sp>
    </p:spTree>
    <p:extLst>
      <p:ext uri="{BB962C8B-B14F-4D97-AF65-F5344CB8AC3E}">
        <p14:creationId xmlns:p14="http://schemas.microsoft.com/office/powerpoint/2010/main" val="5882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AADE7C-EB02-4B64-AE94-9231FA68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Dodatno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B96BC8D-F2DB-4878-A7ED-7CF823A09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hr-HR" dirty="0"/>
              <a:t>Web stranica ICM-a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hr-HR" dirty="0">
                <a:hlinkClick r:id="rId2"/>
              </a:rPr>
              <a:t>Istraživački centar mladih (icm.hr)</a:t>
            </a:r>
            <a:endParaRPr lang="hr-HR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hr-HR" dirty="0" err="1"/>
              <a:t>Github</a:t>
            </a:r>
            <a:r>
              <a:rPr lang="hr-HR" dirty="0"/>
              <a:t> repozitorij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hr-HR" dirty="0" err="1">
                <a:hlinkClick r:id="rId3"/>
              </a:rPr>
              <a:t>IstrazivackiCentarMladih</a:t>
            </a:r>
            <a:r>
              <a:rPr lang="hr-HR" dirty="0">
                <a:hlinkClick r:id="rId3"/>
              </a:rPr>
              <a:t>/</a:t>
            </a:r>
            <a:r>
              <a:rPr lang="hr-HR" dirty="0" err="1">
                <a:hlinkClick r:id="rId3"/>
              </a:rPr>
              <a:t>IstraziUzPython</a:t>
            </a:r>
            <a:r>
              <a:rPr lang="hr-HR" dirty="0">
                <a:hlinkClick r:id="rId3"/>
              </a:rPr>
              <a:t> (github.com)</a:t>
            </a:r>
            <a:endParaRPr lang="hr-HR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hr-HR" dirty="0"/>
              <a:t>Email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hr-HR" dirty="0"/>
              <a:t>mail@icm.hr</a:t>
            </a:r>
          </a:p>
        </p:txBody>
      </p:sp>
    </p:spTree>
    <p:extLst>
      <p:ext uri="{BB962C8B-B14F-4D97-AF65-F5344CB8AC3E}">
        <p14:creationId xmlns:p14="http://schemas.microsoft.com/office/powerpoint/2010/main" val="157323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lika 32">
            <a:extLst>
              <a:ext uri="{FF2B5EF4-FFF2-40B4-BE49-F238E27FC236}">
                <a16:creationId xmlns:a16="http://schemas.microsoft.com/office/drawing/2014/main" id="{0837D3A4-0F6C-41E5-B8F2-D348F1D22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097" y="2898254"/>
            <a:ext cx="1196905" cy="1131020"/>
          </a:xfrm>
          <a:prstGeom prst="rect">
            <a:avLst/>
          </a:prstGeom>
        </p:spPr>
      </p:pic>
      <p:pic>
        <p:nvPicPr>
          <p:cNvPr id="31" name="Slika 30">
            <a:extLst>
              <a:ext uri="{FF2B5EF4-FFF2-40B4-BE49-F238E27FC236}">
                <a16:creationId xmlns:a16="http://schemas.microsoft.com/office/drawing/2014/main" id="{BB1F4062-9484-4D54-9AAC-A2B0BC783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876" y="1695844"/>
            <a:ext cx="1117006" cy="104719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FB70B7BA-88F4-451A-8883-7A25866B0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8000" dirty="0">
                <a:solidFill>
                  <a:srgbClr val="366E9D"/>
                </a:solidFill>
                <a:latin typeface="+mn-lt"/>
              </a:rPr>
              <a:t>Istraži uz Python</a:t>
            </a:r>
          </a:p>
        </p:txBody>
      </p:sp>
      <p:pic>
        <p:nvPicPr>
          <p:cNvPr id="7" name="Grafika 6" descr="posuda">
            <a:extLst>
              <a:ext uri="{FF2B5EF4-FFF2-40B4-BE49-F238E27FC236}">
                <a16:creationId xmlns:a16="http://schemas.microsoft.com/office/drawing/2014/main" id="{66E408F6-9EBE-4401-A451-5861F4B9BC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293" y="4100664"/>
            <a:ext cx="914400" cy="914400"/>
          </a:xfrm>
          <a:prstGeom prst="rect">
            <a:avLst/>
          </a:prstGeom>
        </p:spPr>
      </p:pic>
      <p:pic>
        <p:nvPicPr>
          <p:cNvPr id="9" name="Grafika 8" descr="Dijelovi slagalice">
            <a:extLst>
              <a:ext uri="{FF2B5EF4-FFF2-40B4-BE49-F238E27FC236}">
                <a16:creationId xmlns:a16="http://schemas.microsoft.com/office/drawing/2014/main" id="{618BE4EB-177C-4CE3-A169-0B7D57F6DD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53289" y="4392026"/>
            <a:ext cx="914400" cy="914400"/>
          </a:xfrm>
          <a:prstGeom prst="rect">
            <a:avLst/>
          </a:prstGeom>
        </p:spPr>
      </p:pic>
      <p:pic>
        <p:nvPicPr>
          <p:cNvPr id="11" name="Grafika 10" descr="Pljoska">
            <a:extLst>
              <a:ext uri="{FF2B5EF4-FFF2-40B4-BE49-F238E27FC236}">
                <a16:creationId xmlns:a16="http://schemas.microsoft.com/office/drawing/2014/main" id="{7583FFBD-8C40-471F-950C-2D0DFA0A32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5293" y="1238644"/>
            <a:ext cx="914400" cy="914400"/>
          </a:xfrm>
          <a:prstGeom prst="rect">
            <a:avLst/>
          </a:prstGeom>
        </p:spPr>
      </p:pic>
      <p:pic>
        <p:nvPicPr>
          <p:cNvPr id="13" name="Grafika 12" descr="Trakasti grafikon">
            <a:extLst>
              <a:ext uri="{FF2B5EF4-FFF2-40B4-BE49-F238E27FC236}">
                <a16:creationId xmlns:a16="http://schemas.microsoft.com/office/drawing/2014/main" id="{45F62767-39BE-4CD2-B404-D9DCFB19C4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02678" y="1361030"/>
            <a:ext cx="914400" cy="914400"/>
          </a:xfrm>
          <a:prstGeom prst="rect">
            <a:avLst/>
          </a:prstGeom>
        </p:spPr>
      </p:pic>
      <p:pic>
        <p:nvPicPr>
          <p:cNvPr id="15" name="Grafika 14" descr="Statistika">
            <a:extLst>
              <a:ext uri="{FF2B5EF4-FFF2-40B4-BE49-F238E27FC236}">
                <a16:creationId xmlns:a16="http://schemas.microsoft.com/office/drawing/2014/main" id="{D2C807D2-4FBF-49E8-9422-6CF3FEFED3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21777" y="447059"/>
            <a:ext cx="914400" cy="914400"/>
          </a:xfrm>
          <a:prstGeom prst="rect">
            <a:avLst/>
          </a:prstGeom>
        </p:spPr>
      </p:pic>
      <p:pic>
        <p:nvPicPr>
          <p:cNvPr id="17" name="Grafika 16" descr="Istraživanje">
            <a:extLst>
              <a:ext uri="{FF2B5EF4-FFF2-40B4-BE49-F238E27FC236}">
                <a16:creationId xmlns:a16="http://schemas.microsoft.com/office/drawing/2014/main" id="{0AF31B7C-7EC3-4D2E-B339-D3E4CC64D34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02400" y="447059"/>
            <a:ext cx="914400" cy="914400"/>
          </a:xfrm>
          <a:prstGeom prst="rect">
            <a:avLst/>
          </a:prstGeom>
        </p:spPr>
      </p:pic>
      <p:pic>
        <p:nvPicPr>
          <p:cNvPr id="19" name="Grafika 18" descr="Tortni grafikon">
            <a:extLst>
              <a:ext uri="{FF2B5EF4-FFF2-40B4-BE49-F238E27FC236}">
                <a16:creationId xmlns:a16="http://schemas.microsoft.com/office/drawing/2014/main" id="{843C4205-27F1-4F9D-AA8D-005A53ECCF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198" y="2898254"/>
            <a:ext cx="914400" cy="914400"/>
          </a:xfrm>
          <a:prstGeom prst="rect">
            <a:avLst/>
          </a:prstGeom>
        </p:spPr>
      </p:pic>
      <p:pic>
        <p:nvPicPr>
          <p:cNvPr id="23" name="Grafika 22" descr="Baza podataka">
            <a:extLst>
              <a:ext uri="{FF2B5EF4-FFF2-40B4-BE49-F238E27FC236}">
                <a16:creationId xmlns:a16="http://schemas.microsoft.com/office/drawing/2014/main" id="{E82F1506-A520-4F0D-8D00-1722E72DF3E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277600" y="2942674"/>
            <a:ext cx="914400" cy="914400"/>
          </a:xfrm>
          <a:prstGeom prst="rect">
            <a:avLst/>
          </a:prstGeom>
        </p:spPr>
      </p:pic>
      <p:pic>
        <p:nvPicPr>
          <p:cNvPr id="27" name="Grafika 26" descr="Zupčanici">
            <a:extLst>
              <a:ext uri="{FF2B5EF4-FFF2-40B4-BE49-F238E27FC236}">
                <a16:creationId xmlns:a16="http://schemas.microsoft.com/office/drawing/2014/main" id="{F80A1A21-84AC-49C3-9A03-70A87C43214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882325" y="5372071"/>
            <a:ext cx="914400" cy="914400"/>
          </a:xfrm>
          <a:prstGeom prst="rect">
            <a:avLst/>
          </a:prstGeom>
        </p:spPr>
      </p:pic>
      <p:pic>
        <p:nvPicPr>
          <p:cNvPr id="29" name="Grafika 28" descr="Žarulja">
            <a:extLst>
              <a:ext uri="{FF2B5EF4-FFF2-40B4-BE49-F238E27FC236}">
                <a16:creationId xmlns:a16="http://schemas.microsoft.com/office/drawing/2014/main" id="{AE13CC47-9971-49E7-AA15-1FE593B94F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524000" y="5162156"/>
            <a:ext cx="914400" cy="91440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CF58CC3-F81F-44EA-9524-B5F2A5AA8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550" y="5973670"/>
            <a:ext cx="2551605" cy="86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193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20AD37A-7630-452D-A175-5B9383A4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Osnove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FC2F64D-41AE-4FBE-91EB-5711D0B0C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r-HR" dirty="0"/>
              <a:t>Što je varijabla? </a:t>
            </a:r>
          </a:p>
          <a:p>
            <a:pPr>
              <a:lnSpc>
                <a:spcPct val="150000"/>
              </a:lnSpc>
            </a:pPr>
            <a:r>
              <a:rPr lang="hr-HR" dirty="0"/>
              <a:t>Osnovni ugrađeni tipovi podataka</a:t>
            </a:r>
          </a:p>
          <a:p>
            <a:pPr lvl="1">
              <a:lnSpc>
                <a:spcPct val="150000"/>
              </a:lnSpc>
            </a:pPr>
            <a:r>
              <a:rPr lang="hr-HR" dirty="0"/>
              <a:t>Koristit ćemo: </a:t>
            </a:r>
            <a:r>
              <a:rPr lang="hr-HR" dirty="0" err="1"/>
              <a:t>integer</a:t>
            </a:r>
            <a:r>
              <a:rPr lang="hr-HR" dirty="0"/>
              <a:t>, </a:t>
            </a:r>
            <a:r>
              <a:rPr lang="hr-HR" dirty="0" err="1"/>
              <a:t>string</a:t>
            </a:r>
            <a:r>
              <a:rPr lang="hr-HR" dirty="0"/>
              <a:t>, list, </a:t>
            </a:r>
            <a:r>
              <a:rPr lang="hr-HR" dirty="0" err="1"/>
              <a:t>dictionary</a:t>
            </a:r>
            <a:endParaRPr lang="hr-HR" dirty="0"/>
          </a:p>
          <a:p>
            <a:pPr>
              <a:lnSpc>
                <a:spcPct val="150000"/>
              </a:lnSpc>
            </a:pPr>
            <a:r>
              <a:rPr lang="hr-HR" dirty="0"/>
              <a:t>Funkcije</a:t>
            </a:r>
          </a:p>
        </p:txBody>
      </p:sp>
    </p:spTree>
    <p:extLst>
      <p:ext uri="{BB962C8B-B14F-4D97-AF65-F5344CB8AC3E}">
        <p14:creationId xmlns:p14="http://schemas.microsoft.com/office/powerpoint/2010/main" val="168182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3BA8F6-F56E-4392-B4A1-7142A6064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1. Projekt – vremenska prognoza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3A20F2F-D241-413B-AB4D-B54F54C44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r-HR" dirty="0"/>
              <a:t>Kako dobaviti podatke za vremensku prognozu?</a:t>
            </a:r>
          </a:p>
          <a:p>
            <a:pPr>
              <a:lnSpc>
                <a:spcPct val="150000"/>
              </a:lnSpc>
            </a:pPr>
            <a:r>
              <a:rPr lang="hr-HR" dirty="0"/>
              <a:t>Kako prikazati podatke?</a:t>
            </a:r>
          </a:p>
          <a:p>
            <a:pPr>
              <a:lnSpc>
                <a:spcPct val="150000"/>
              </a:lnSpc>
            </a:pPr>
            <a:r>
              <a:rPr lang="hr-HR" dirty="0"/>
              <a:t>Kako ih prilagoditi u format koji nam odgovara?</a:t>
            </a:r>
          </a:p>
          <a:p>
            <a:pPr>
              <a:lnSpc>
                <a:spcPct val="150000"/>
              </a:lnSpc>
            </a:pPr>
            <a:r>
              <a:rPr lang="hr-HR" dirty="0"/>
              <a:t>Kako nacrtati graf temperature za idući tjedan?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0493F79F-AD25-453E-910F-667CAB477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3304" y="5709535"/>
            <a:ext cx="972250" cy="93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07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A5184E0-39A0-45BD-B762-4D06B7E5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Podaci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2D02F11-BA39-4755-8EF2-751D3E696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Izvor </a:t>
            </a:r>
          </a:p>
          <a:p>
            <a:pPr lvl="1"/>
            <a:r>
              <a:rPr lang="hr-HR" dirty="0" err="1">
                <a:hlinkClick r:id="rId2"/>
              </a:rPr>
              <a:t>Locationforecast</a:t>
            </a:r>
            <a:r>
              <a:rPr lang="hr-HR" dirty="0">
                <a:hlinkClick r:id="rId2"/>
              </a:rPr>
              <a:t> (met.no)</a:t>
            </a:r>
            <a:endParaRPr lang="hr-HR" dirty="0"/>
          </a:p>
          <a:p>
            <a:r>
              <a:rPr lang="hr-HR" dirty="0"/>
              <a:t>Pravila korištenja</a:t>
            </a:r>
          </a:p>
          <a:p>
            <a:pPr lvl="1"/>
            <a:r>
              <a:rPr lang="en-US" dirty="0">
                <a:hlinkClick r:id="rId3"/>
              </a:rPr>
              <a:t>Data access and terms of service – </a:t>
            </a:r>
            <a:r>
              <a:rPr lang="en-US" dirty="0" err="1">
                <a:hlinkClick r:id="rId3"/>
              </a:rPr>
              <a:t>Yr</a:t>
            </a:r>
            <a:r>
              <a:rPr lang="en-US" dirty="0">
                <a:hlinkClick r:id="rId3"/>
              </a:rPr>
              <a:t> help and information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6264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2ADAE8B3-57FF-4151-AD97-99D1DB157695}"/>
              </a:ext>
            </a:extLst>
          </p:cNvPr>
          <p:cNvGrpSpPr/>
          <p:nvPr/>
        </p:nvGrpSpPr>
        <p:grpSpPr>
          <a:xfrm>
            <a:off x="661229" y="576507"/>
            <a:ext cx="10869542" cy="3610479"/>
            <a:chOff x="661229" y="2866946"/>
            <a:chExt cx="10869542" cy="3610479"/>
          </a:xfrm>
        </p:grpSpPr>
        <p:pic>
          <p:nvPicPr>
            <p:cNvPr id="5" name="Slika 4">
              <a:extLst>
                <a:ext uri="{FF2B5EF4-FFF2-40B4-BE49-F238E27FC236}">
                  <a16:creationId xmlns:a16="http://schemas.microsoft.com/office/drawing/2014/main" id="{D8FE9BAC-5E3D-4971-ABD5-D4A83F0AE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1229" y="2866946"/>
              <a:ext cx="10869542" cy="1124107"/>
            </a:xfrm>
            <a:prstGeom prst="rect">
              <a:avLst/>
            </a:prstGeom>
          </p:spPr>
        </p:pic>
        <p:pic>
          <p:nvPicPr>
            <p:cNvPr id="7" name="Slika 6">
              <a:extLst>
                <a:ext uri="{FF2B5EF4-FFF2-40B4-BE49-F238E27FC236}">
                  <a16:creationId xmlns:a16="http://schemas.microsoft.com/office/drawing/2014/main" id="{E731CB4A-B57A-46CB-A654-BCC7554446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497" y="3991053"/>
              <a:ext cx="10707594" cy="2486372"/>
            </a:xfrm>
            <a:prstGeom prst="rect">
              <a:avLst/>
            </a:prstGeom>
          </p:spPr>
        </p:pic>
      </p:grpSp>
      <p:sp>
        <p:nvSpPr>
          <p:cNvPr id="10" name="TekstniOkvir 9">
            <a:extLst>
              <a:ext uri="{FF2B5EF4-FFF2-40B4-BE49-F238E27FC236}">
                <a16:creationId xmlns:a16="http://schemas.microsoft.com/office/drawing/2014/main" id="{C1BEE16B-35CF-42A0-9322-BA3F7B72960F}"/>
              </a:ext>
            </a:extLst>
          </p:cNvPr>
          <p:cNvSpPr txBox="1"/>
          <p:nvPr/>
        </p:nvSpPr>
        <p:spPr>
          <a:xfrm>
            <a:off x="661229" y="4834220"/>
            <a:ext cx="10551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https://api.met.no/weatherapi/locationforecast/2.0/complete?</a:t>
            </a:r>
            <a:r>
              <a:rPr lang="hr-HR" dirty="0">
                <a:solidFill>
                  <a:schemeClr val="accent6"/>
                </a:solidFill>
              </a:rPr>
              <a:t>lat=45.816667&amp;lon=15.983333</a:t>
            </a:r>
          </a:p>
        </p:txBody>
      </p:sp>
      <p:sp>
        <p:nvSpPr>
          <p:cNvPr id="13" name="Desna vitičasta zagrada 12">
            <a:extLst>
              <a:ext uri="{FF2B5EF4-FFF2-40B4-BE49-F238E27FC236}">
                <a16:creationId xmlns:a16="http://schemas.microsoft.com/office/drawing/2014/main" id="{BAF8A703-2FC6-487C-AB58-C8FAE150C65B}"/>
              </a:ext>
            </a:extLst>
          </p:cNvPr>
          <p:cNvSpPr/>
          <p:nvPr/>
        </p:nvSpPr>
        <p:spPr>
          <a:xfrm rot="5400000">
            <a:off x="7964984" y="3824021"/>
            <a:ext cx="289534" cy="2956264"/>
          </a:xfrm>
          <a:prstGeom prst="rightBrace">
            <a:avLst>
              <a:gd name="adj1" fmla="val 8333"/>
              <a:gd name="adj2" fmla="val 4909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kstniOkvir 13">
            <a:extLst>
              <a:ext uri="{FF2B5EF4-FFF2-40B4-BE49-F238E27FC236}">
                <a16:creationId xmlns:a16="http://schemas.microsoft.com/office/drawing/2014/main" id="{EA7ACE00-001D-4391-BAB9-4045AF9F5CF5}"/>
              </a:ext>
            </a:extLst>
          </p:cNvPr>
          <p:cNvSpPr txBox="1"/>
          <p:nvPr/>
        </p:nvSpPr>
        <p:spPr>
          <a:xfrm>
            <a:off x="7341832" y="5481454"/>
            <a:ext cx="26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Parametri upita</a:t>
            </a:r>
          </a:p>
        </p:txBody>
      </p:sp>
    </p:spTree>
    <p:extLst>
      <p:ext uri="{BB962C8B-B14F-4D97-AF65-F5344CB8AC3E}">
        <p14:creationId xmlns:p14="http://schemas.microsoft.com/office/powerpoint/2010/main" val="413005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2354149-1580-4818-8447-166E0175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 1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0BAEC61-F236-4A67-B6E3-F8106F534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Kako izgraditi link? </a:t>
            </a:r>
          </a:p>
          <a:p>
            <a:r>
              <a:rPr lang="hr-HR" dirty="0"/>
              <a:t>Što dobijemo ako u web pregledniku otvorimo link?</a:t>
            </a:r>
          </a:p>
        </p:txBody>
      </p:sp>
    </p:spTree>
    <p:extLst>
      <p:ext uri="{BB962C8B-B14F-4D97-AF65-F5344CB8AC3E}">
        <p14:creationId xmlns:p14="http://schemas.microsoft.com/office/powerpoint/2010/main" val="290754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971ED5B-0E7A-4710-9A76-E78415B7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Dohvaćanje podataka 1/2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2AA9523-8104-4831-B4AD-E57136DF2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/>
              <a:t>Requests</a:t>
            </a:r>
            <a:r>
              <a:rPr lang="hr-HR" dirty="0"/>
              <a:t> </a:t>
            </a:r>
          </a:p>
          <a:p>
            <a:pPr lvl="1"/>
            <a:r>
              <a:rPr lang="hr-HR" dirty="0" err="1">
                <a:hlinkClick r:id="rId2"/>
              </a:rPr>
              <a:t>requests</a:t>
            </a:r>
            <a:r>
              <a:rPr lang="hr-HR" dirty="0">
                <a:hlinkClick r:id="rId2"/>
              </a:rPr>
              <a:t> · </a:t>
            </a:r>
            <a:r>
              <a:rPr lang="hr-HR" dirty="0" err="1">
                <a:hlinkClick r:id="rId2"/>
              </a:rPr>
              <a:t>PyPI</a:t>
            </a:r>
            <a:endParaRPr lang="hr-HR" dirty="0"/>
          </a:p>
          <a:p>
            <a:pPr lvl="1"/>
            <a:r>
              <a:rPr lang="hr-HR" dirty="0" err="1">
                <a:hlinkClick r:id="rId3"/>
              </a:rPr>
              <a:t>Requests</a:t>
            </a:r>
            <a:r>
              <a:rPr lang="hr-HR" dirty="0">
                <a:hlinkClick r:id="rId3"/>
              </a:rPr>
              <a:t>: HTTP for </a:t>
            </a:r>
            <a:r>
              <a:rPr lang="hr-HR" dirty="0" err="1">
                <a:hlinkClick r:id="rId3"/>
              </a:rPr>
              <a:t>Humans</a:t>
            </a:r>
            <a:r>
              <a:rPr lang="hr-HR" dirty="0">
                <a:hlinkClick r:id="rId3"/>
              </a:rPr>
              <a:t>™ — </a:t>
            </a:r>
            <a:r>
              <a:rPr lang="hr-HR" dirty="0" err="1">
                <a:hlinkClick r:id="rId3"/>
              </a:rPr>
              <a:t>Requests</a:t>
            </a:r>
            <a:r>
              <a:rPr lang="hr-HR" dirty="0">
                <a:hlinkClick r:id="rId3"/>
              </a:rPr>
              <a:t> 2.24.0 </a:t>
            </a:r>
            <a:r>
              <a:rPr lang="hr-HR" dirty="0" err="1">
                <a:hlinkClick r:id="rId3"/>
              </a:rPr>
              <a:t>documentation</a:t>
            </a:r>
            <a:endParaRPr lang="hr-HR" dirty="0"/>
          </a:p>
          <a:p>
            <a:pPr marL="457200" lvl="1" indent="0">
              <a:buNone/>
            </a:pPr>
            <a:endParaRPr lang="hr-HR" dirty="0"/>
          </a:p>
          <a:p>
            <a:r>
              <a:rPr lang="hr-HR" dirty="0"/>
              <a:t>Instalacija</a:t>
            </a:r>
          </a:p>
          <a:p>
            <a:pPr lvl="1"/>
            <a:r>
              <a:rPr lang="hr-HR" b="0" i="0" dirty="0" err="1">
                <a:effectLst/>
                <a:latin typeface="Source Code Pro"/>
              </a:rPr>
              <a:t>pip</a:t>
            </a:r>
            <a:r>
              <a:rPr lang="hr-HR" b="0" i="0" dirty="0">
                <a:effectLst/>
                <a:latin typeface="Source Code Pro"/>
              </a:rPr>
              <a:t> </a:t>
            </a:r>
            <a:r>
              <a:rPr lang="hr-HR" b="0" i="0" dirty="0" err="1">
                <a:effectLst/>
                <a:latin typeface="Source Code Pro"/>
              </a:rPr>
              <a:t>install</a:t>
            </a:r>
            <a:r>
              <a:rPr lang="hr-HR" b="0" i="0" dirty="0">
                <a:effectLst/>
                <a:latin typeface="Source Code Pro"/>
              </a:rPr>
              <a:t> </a:t>
            </a:r>
            <a:r>
              <a:rPr lang="hr-HR" b="0" i="0" dirty="0" err="1">
                <a:effectLst/>
                <a:latin typeface="Source Code Pro"/>
              </a:rPr>
              <a:t>requests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8970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14C8786-0F0B-4F37-BADD-79F6A4C79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</a:t>
            </a:r>
          </a:p>
        </p:txBody>
      </p:sp>
      <p:pic>
        <p:nvPicPr>
          <p:cNvPr id="8" name="Rezervirano mjesto sadržaja 7">
            <a:extLst>
              <a:ext uri="{FF2B5EF4-FFF2-40B4-BE49-F238E27FC236}">
                <a16:creationId xmlns:a16="http://schemas.microsoft.com/office/drawing/2014/main" id="{9E65EC41-D914-497E-9D9A-003F13FBC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804" y="1910519"/>
            <a:ext cx="9934283" cy="3036961"/>
          </a:xfrm>
        </p:spPr>
      </p:pic>
    </p:spTree>
    <p:extLst>
      <p:ext uri="{BB962C8B-B14F-4D97-AF65-F5344CB8AC3E}">
        <p14:creationId xmlns:p14="http://schemas.microsoft.com/office/powerpoint/2010/main" val="4105002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523</Words>
  <Application>Microsoft Office PowerPoint</Application>
  <PresentationFormat>Široki zaslon</PresentationFormat>
  <Paragraphs>104</Paragraphs>
  <Slides>26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5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Source Code Pro</vt:lpstr>
      <vt:lpstr>Tema sustava Office</vt:lpstr>
      <vt:lpstr>Istraži uz Python</vt:lpstr>
      <vt:lpstr>Cilj radionice</vt:lpstr>
      <vt:lpstr>Osnove</vt:lpstr>
      <vt:lpstr>1. Projekt – vremenska prognoza</vt:lpstr>
      <vt:lpstr>Podaci</vt:lpstr>
      <vt:lpstr>PowerPoint prezentacija</vt:lpstr>
      <vt:lpstr>Zadatak 1</vt:lpstr>
      <vt:lpstr>Dohvaćanje podataka 1/2</vt:lpstr>
      <vt:lpstr>Primjer</vt:lpstr>
      <vt:lpstr>Zadatak 2</vt:lpstr>
      <vt:lpstr>Unutarnja struktura podataka</vt:lpstr>
      <vt:lpstr>Zadatak 3</vt:lpstr>
      <vt:lpstr>Zadatak 4</vt:lpstr>
      <vt:lpstr>Crtanje grafova - matplotlib</vt:lpstr>
      <vt:lpstr>Zadatak 5</vt:lpstr>
      <vt:lpstr>Projekt 2 - Skup podataka o državama</vt:lpstr>
      <vt:lpstr>Tablični prikaz podataka</vt:lpstr>
      <vt:lpstr>Zadatak 1</vt:lpstr>
      <vt:lpstr>PowerPoint prezentacija</vt:lpstr>
      <vt:lpstr>Zadatak 2</vt:lpstr>
      <vt:lpstr>Zadatak 3</vt:lpstr>
      <vt:lpstr>Zadatak 4</vt:lpstr>
      <vt:lpstr>Zadatak 5</vt:lpstr>
      <vt:lpstr>Projekt 3 – kosi hitac (dodatno)</vt:lpstr>
      <vt:lpstr>Dodatno</vt:lpstr>
      <vt:lpstr>Istraži uz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Istraži uz Python</dc:title>
  <dc:creator>Domagoj Pluščec</dc:creator>
  <cp:lastModifiedBy>Domagoj Pluščec</cp:lastModifiedBy>
  <cp:revision>31</cp:revision>
  <dcterms:created xsi:type="dcterms:W3CDTF">2020-10-03T16:58:17Z</dcterms:created>
  <dcterms:modified xsi:type="dcterms:W3CDTF">2020-10-16T13:21:27Z</dcterms:modified>
</cp:coreProperties>
</file>