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Mikulic" initials="HM" lastIdx="2" clrIdx="0">
    <p:extLst>
      <p:ext uri="{19B8F6BF-5375-455C-9EA6-DF929625EA0E}">
        <p15:presenceInfo xmlns:p15="http://schemas.microsoft.com/office/powerpoint/2012/main" userId="c5a93a57813c2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890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6T12:09:10.45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6T12:09:16.621" idx="2">
    <p:pos x="10" y="10"/>
    <p:text>Objasni strukturu tagova:
dijamant: &lt;&gt; 
početni i krajnji tag /otvori i zatvori tag
HTML element - [open tag - closing tag]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E8A4D-25BC-4215-A2D2-B39BC04A8B54}" type="datetimeFigureOut">
              <a:rPr lang="hr-HR" smtClean="0"/>
              <a:t>17.7.2017.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CF004-4497-4194-A260-BFF1E8167D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17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03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Width</a:t>
            </a:r>
          </a:p>
          <a:p>
            <a:r>
              <a:rPr lang="hr-HR" dirty="0" smtClean="0"/>
              <a:t>border-width:</a:t>
            </a:r>
            <a:r>
              <a:rPr lang="hr-HR" baseline="0" dirty="0" smtClean="0"/>
              <a:t> 5px 2px 5px 2 px ili 5px 2px ili border-top-width....</a:t>
            </a:r>
          </a:p>
          <a:p>
            <a:r>
              <a:rPr lang="hr-HR" baseline="0" dirty="0" smtClean="0"/>
              <a:t>I sve zajedno border: width, style, color;</a:t>
            </a:r>
          </a:p>
          <a:p>
            <a:r>
              <a:rPr lang="hr-HR" baseline="0" dirty="0" smtClean="0"/>
              <a:t>Radius – postavi zakrivljenost kuteva koju bi imao krug tog polumjera</a:t>
            </a:r>
          </a:p>
          <a:p>
            <a:r>
              <a:rPr lang="hr-HR" baseline="0" dirty="0" smtClean="0"/>
              <a:t>Element koji centriramo mora imati zadanu širinu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48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None – makne element kao da ne postoji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657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Element</a:t>
            </a:r>
            <a:r>
              <a:rPr lang="hr-HR" baseline="0" dirty="0" smtClean="0"/>
              <a:t> sa većim z-indexom ide naprijed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75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&lt;title&gt;My Coding Journal&lt;/title&gt;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&lt;/html&gt;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159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Link na mjesto na stranici</a:t>
            </a:r>
            <a:r>
              <a:rPr lang="hr-HR" baseline="0" dirty="0" smtClean="0"/>
              <a:t> href=„id elementa”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953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Univerzalni selektor </a:t>
            </a:r>
            <a:endParaRPr lang="hr-HR" dirty="0" smtClean="0"/>
          </a:p>
          <a:p>
            <a:r>
              <a:rPr lang="hr-HR" dirty="0" smtClean="0"/>
              <a:t>*</a:t>
            </a:r>
            <a:r>
              <a:rPr lang="hr-HR" sz="28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hr-HR" sz="2800" baseline="0" dirty="0" smtClean="0">
                <a:solidFill>
                  <a:srgbClr val="0070C0"/>
                </a:solidFill>
              </a:rPr>
              <a:t>         </a:t>
            </a:r>
            <a:r>
              <a:rPr lang="hr-HR" sz="2400" dirty="0" smtClean="0">
                <a:solidFill>
                  <a:srgbClr val="0070C0"/>
                </a:solidFill>
              </a:rPr>
              <a:t>Color: Yellow;</a:t>
            </a:r>
          </a:p>
          <a:p>
            <a:r>
              <a:rPr lang="hr-HR" sz="2400" dirty="0" smtClean="0">
                <a:solidFill>
                  <a:srgbClr val="0070C0"/>
                </a:solidFill>
              </a:rPr>
              <a:t>}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56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HSL = Hue, Saturation, Lightness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377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Font-weight : bold ili normal</a:t>
            </a:r>
            <a:r>
              <a:rPr lang="hr-HR" baseline="0" dirty="0" smtClean="0"/>
              <a:t> s tim da bold može ići i &lt;b&gt;riječ&lt;/b&gt; i za italics &lt;i&gt; underline &lt;u&gt;</a:t>
            </a:r>
          </a:p>
          <a:p>
            <a:r>
              <a:rPr lang="hr-HR" baseline="0" dirty="0" smtClean="0"/>
              <a:t>Text decoration: overline, underline, line-through</a:t>
            </a:r>
          </a:p>
          <a:p>
            <a:r>
              <a:rPr lang="hr-HR" baseline="0" dirty="0" smtClean="0"/>
              <a:t>Transform – uppercase, lowercase</a:t>
            </a:r>
          </a:p>
          <a:p>
            <a:r>
              <a:rPr lang="hr-HR" baseline="0" dirty="0" smtClean="0"/>
              <a:t>Align – left, right, center</a:t>
            </a:r>
          </a:p>
          <a:p>
            <a:endParaRPr lang="hr-HR" baseline="0" dirty="0" smtClean="0"/>
          </a:p>
          <a:p>
            <a:r>
              <a:rPr lang="hr-HR" baseline="0" dirty="0" smtClean="0"/>
              <a:t>Veličine: px</a:t>
            </a:r>
            <a:r>
              <a:rPr lang="hr-HR" baseline="0" dirty="0" smtClean="0"/>
              <a:t>, em, %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641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Može se više klasa odjednom</a:t>
            </a:r>
            <a:r>
              <a:rPr lang="hr-HR" baseline="0" dirty="0" smtClean="0"/>
              <a:t> uređivati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156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Div = division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141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Dokaz: </a:t>
            </a:r>
          </a:p>
          <a:p>
            <a:r>
              <a:rPr lang="hr-HR" dirty="0" smtClean="0">
                <a:solidFill>
                  <a:srgbClr val="0070C0"/>
                </a:solidFill>
              </a:rPr>
              <a:t>* { </a:t>
            </a:r>
          </a:p>
          <a:p>
            <a:r>
              <a:rPr lang="hr-HR" dirty="0" smtClean="0">
                <a:solidFill>
                  <a:srgbClr val="0070C0"/>
                </a:solidFill>
              </a:rPr>
              <a:t>  border: 1px solid rgba(0, 0, 0, 0.3);</a:t>
            </a:r>
          </a:p>
          <a:p>
            <a:r>
              <a:rPr lang="hr-HR" dirty="0" smtClean="0">
                <a:solidFill>
                  <a:srgbClr val="0070C0"/>
                </a:solidFill>
              </a:rPr>
              <a:t>}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F004-4497-4194-A260-BFF1E8167D51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961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36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54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79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7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7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 smtClean="0"/>
              <a:t>UVOD</a:t>
            </a:r>
            <a:r>
              <a:rPr lang="hr-HR" sz="6600" dirty="0" smtClean="0"/>
              <a:t> U HTML i CSS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ICM SUMMER OF CODE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1642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9" y="382139"/>
            <a:ext cx="10336409" cy="6005014"/>
          </a:xfrm>
        </p:spPr>
        <p:txBody>
          <a:bodyPr>
            <a:noAutofit/>
          </a:bodyPr>
          <a:lstStyle/>
          <a:p>
            <a:r>
              <a:rPr lang="hr-HR" sz="2400" dirty="0" smtClean="0"/>
              <a:t>CSS služi za oblikovanje sadržaja web stranice (boja, font, veličina...)</a:t>
            </a:r>
            <a:endParaRPr lang="hr-HR" sz="2400" dirty="0"/>
          </a:p>
          <a:p>
            <a:r>
              <a:rPr lang="hr-HR" sz="2400" dirty="0" smtClean="0"/>
              <a:t>Zaseban jezik, ali može se uklopiti u HTML pomoću </a:t>
            </a:r>
            <a:r>
              <a:rPr lang="hr-HR" sz="2400" dirty="0" smtClean="0">
                <a:solidFill>
                  <a:srgbClr val="FF0000"/>
                </a:solidFill>
              </a:rPr>
              <a:t>&lt;style&gt; </a:t>
            </a:r>
            <a:r>
              <a:rPr lang="hr-HR" sz="2400" dirty="0" smtClean="0"/>
              <a:t>taga koji se stavlja unutar </a:t>
            </a:r>
            <a:r>
              <a:rPr lang="hr-HR" sz="2400" dirty="0" smtClean="0">
                <a:solidFill>
                  <a:srgbClr val="FF0000"/>
                </a:solidFill>
              </a:rPr>
              <a:t>&lt;head&gt; </a:t>
            </a:r>
            <a:r>
              <a:rPr lang="hr-HR" sz="2400" dirty="0" smtClean="0"/>
              <a:t>taggova</a:t>
            </a:r>
            <a:endParaRPr lang="hr-HR" sz="2400" dirty="0"/>
          </a:p>
          <a:p>
            <a:r>
              <a:rPr lang="hr-HR" sz="2400" dirty="0" smtClean="0"/>
              <a:t>Primjer: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&lt;head&gt;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rgbClr val="FF0000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 &lt;style&gt;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hr-HR" sz="2000" dirty="0">
                <a:solidFill>
                  <a:srgbClr val="FF0000"/>
                </a:solidFill>
              </a:rPr>
              <a:t>			</a:t>
            </a:r>
            <a:r>
              <a:rPr lang="en-US" sz="2000" dirty="0">
                <a:solidFill>
                  <a:srgbClr val="0070C0"/>
                </a:solidFill>
              </a:rPr>
              <a:t> h2 {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hr-HR" sz="2000" dirty="0">
                <a:solidFill>
                  <a:srgbClr val="0070C0"/>
                </a:solidFill>
              </a:rPr>
              <a:t>				</a:t>
            </a:r>
            <a:r>
              <a:rPr lang="en-US" sz="2000" dirty="0">
                <a:solidFill>
                  <a:srgbClr val="0070C0"/>
                </a:solidFill>
              </a:rPr>
              <a:t>font-family: Arial;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hr-HR" sz="2000" dirty="0">
                <a:solidFill>
                  <a:srgbClr val="0070C0"/>
                </a:solidFill>
              </a:rPr>
              <a:t>			</a:t>
            </a: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rgbClr val="FF0000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 &lt;/style&gt;</a:t>
            </a:r>
          </a:p>
          <a:p>
            <a:pPr marL="914400" lvl="2" indent="0">
              <a:buNone/>
            </a:pPr>
            <a:r>
              <a:rPr lang="hr-HR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&lt;/head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hr-HR" sz="2400" dirty="0" smtClean="0"/>
          </a:p>
          <a:p>
            <a:r>
              <a:rPr lang="hr-HR" sz="2400" dirty="0" smtClean="0"/>
              <a:t>Problem: jako puno linija koda, teško za održavanje, izgubi se granica između CSS-a i HTML-a</a:t>
            </a:r>
          </a:p>
          <a:p>
            <a:r>
              <a:rPr lang="hr-HR" sz="2400" dirty="0" smtClean="0"/>
              <a:t>Rješenje: dva odvojena dokumenta</a:t>
            </a:r>
          </a:p>
          <a:p>
            <a:pPr marL="914400" lvl="2" indent="0">
              <a:buNone/>
            </a:pPr>
            <a:r>
              <a:rPr lang="hr-HR" sz="1200" dirty="0" smtClean="0"/>
              <a:t>	</a:t>
            </a:r>
            <a:endParaRPr lang="hr-H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hr-H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87" y="723331"/>
            <a:ext cx="9981567" cy="5290735"/>
          </a:xfrm>
        </p:spPr>
        <p:txBody>
          <a:bodyPr anchor="ctr"/>
          <a:lstStyle/>
          <a:p>
            <a:r>
              <a:rPr lang="hr-HR" sz="2400" dirty="0" smtClean="0"/>
              <a:t>Da bi HTML datoteku povezali sa CSS datotekom moramo u glavi HTML datoteke dodati &lt;link&gt; element sa sljedećim komponentama:</a:t>
            </a:r>
          </a:p>
          <a:p>
            <a:pPr lvl="1"/>
            <a:r>
              <a:rPr lang="hr-HR" sz="2000" dirty="0" smtClean="0"/>
              <a:t>href – poveznica na CSS datoteku, ako su u istom folderu onda samo relativni put 			do datoteke</a:t>
            </a:r>
          </a:p>
          <a:p>
            <a:pPr lvl="1"/>
            <a:r>
              <a:rPr lang="hr-HR" sz="2000" dirty="0" smtClean="0"/>
              <a:t>type - tip datoteke na koju se povezujemo, u našem slučaju text/css</a:t>
            </a:r>
          </a:p>
          <a:p>
            <a:pPr lvl="1"/>
            <a:r>
              <a:rPr lang="hr-HR" sz="2000" dirty="0" smtClean="0"/>
              <a:t>rel – odnos između dviju datoteka, za nas stylesheet</a:t>
            </a:r>
          </a:p>
          <a:p>
            <a:pPr lvl="1"/>
            <a:endParaRPr lang="hr-HR" sz="2000" dirty="0"/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&lt;link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FF0000"/>
                </a:solidFill>
              </a:rPr>
              <a:t>="/style.css" type="text/</a:t>
            </a:r>
            <a:r>
              <a:rPr lang="en-US" sz="2000" dirty="0" err="1">
                <a:solidFill>
                  <a:srgbClr val="FF0000"/>
                </a:solidFill>
              </a:rPr>
              <a:t>css</a:t>
            </a:r>
            <a:r>
              <a:rPr lang="en-US" sz="2000" dirty="0">
                <a:solidFill>
                  <a:srgbClr val="FF0000"/>
                </a:solidFill>
              </a:rPr>
              <a:t>" </a:t>
            </a:r>
            <a:r>
              <a:rPr lang="en-US" sz="2000" dirty="0" err="1">
                <a:solidFill>
                  <a:srgbClr val="FF0000"/>
                </a:solidFill>
              </a:rPr>
              <a:t>rel</a:t>
            </a:r>
            <a:r>
              <a:rPr lang="en-US" sz="2000" dirty="0">
                <a:solidFill>
                  <a:srgbClr val="FF0000"/>
                </a:solidFill>
              </a:rPr>
              <a:t>="stylesheet</a:t>
            </a:r>
            <a:r>
              <a:rPr lang="en-US" sz="2000" dirty="0" smtClean="0">
                <a:solidFill>
                  <a:srgbClr val="FF0000"/>
                </a:solidFill>
              </a:rPr>
              <a:t>"&gt;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1445"/>
            <a:ext cx="8596668" cy="5399917"/>
          </a:xfrm>
        </p:spPr>
        <p:txBody>
          <a:bodyPr/>
          <a:lstStyle/>
          <a:p>
            <a:pPr marL="457200" lvl="1" indent="0">
              <a:buNone/>
            </a:pPr>
            <a:r>
              <a:rPr lang="hr-HR" sz="2000" dirty="0">
                <a:solidFill>
                  <a:schemeClr val="tx1"/>
                </a:solidFill>
              </a:rPr>
              <a:t>Izgled CSS </a:t>
            </a:r>
            <a:r>
              <a:rPr lang="hr-HR" sz="2000" dirty="0" smtClean="0">
                <a:solidFill>
                  <a:schemeClr val="tx1"/>
                </a:solidFill>
              </a:rPr>
              <a:t>elemenata (pravilo):</a:t>
            </a:r>
            <a:endParaRPr lang="hr-HR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selektor{</a:t>
            </a:r>
          </a:p>
          <a:p>
            <a:pPr marL="45720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	atribut: vrijednost;</a:t>
            </a:r>
          </a:p>
          <a:p>
            <a:pPr marL="45720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r>
              <a:rPr lang="hr-HR" sz="2400" dirty="0" smtClean="0"/>
              <a:t>Može se kombinirati više selektora</a:t>
            </a:r>
          </a:p>
          <a:p>
            <a:r>
              <a:rPr lang="hr-HR" sz="2400" dirty="0" smtClean="0"/>
              <a:t>Komentari: </a:t>
            </a:r>
            <a:r>
              <a:rPr lang="hr-HR" sz="2400" dirty="0" smtClean="0">
                <a:solidFill>
                  <a:srgbClr val="0070C0"/>
                </a:solidFill>
              </a:rPr>
              <a:t>/* komentar */ </a:t>
            </a:r>
          </a:p>
          <a:p>
            <a:endParaRPr lang="hr-HR" sz="2400" dirty="0">
              <a:solidFill>
                <a:srgbClr val="0070C0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Primjer:</a:t>
            </a:r>
          </a:p>
          <a:p>
            <a:pPr marL="457200" lvl="1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	</a:t>
            </a:r>
            <a:r>
              <a:rPr lang="hr-HR" sz="2800" dirty="0" smtClean="0">
                <a:solidFill>
                  <a:srgbClr val="0070C0"/>
                </a:solidFill>
              </a:rPr>
              <a:t>p {</a:t>
            </a:r>
          </a:p>
          <a:p>
            <a:pPr marL="914400" lvl="2" indent="0">
              <a:buNone/>
            </a:pPr>
            <a:r>
              <a:rPr lang="hr-HR" sz="2400" dirty="0" smtClean="0">
                <a:solidFill>
                  <a:srgbClr val="0070C0"/>
                </a:solidFill>
              </a:rPr>
              <a:t>	Color: Yellow;</a:t>
            </a:r>
          </a:p>
          <a:p>
            <a:pPr marL="914400" lvl="2" indent="0">
              <a:buNone/>
            </a:pPr>
            <a:r>
              <a:rPr lang="hr-HR" sz="2400" dirty="0">
                <a:solidFill>
                  <a:srgbClr val="0070C0"/>
                </a:solidFill>
              </a:rPr>
              <a:t>}</a:t>
            </a:r>
            <a:endParaRPr lang="hr-HR" sz="2400" dirty="0" smtClean="0">
              <a:solidFill>
                <a:srgbClr val="0070C0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1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2263"/>
            <a:ext cx="8596668" cy="5509099"/>
          </a:xfrm>
        </p:spPr>
        <p:txBody>
          <a:bodyPr>
            <a:noAutofit/>
          </a:bodyPr>
          <a:lstStyle/>
          <a:p>
            <a:r>
              <a:rPr lang="hr-HR" sz="2000" dirty="0" smtClean="0"/>
              <a:t>Boje: foreground i background</a:t>
            </a:r>
          </a:p>
          <a:p>
            <a:r>
              <a:rPr lang="hr-HR" sz="2000" dirty="0" smtClean="0"/>
              <a:t>Oznaka boja po imenu, rgb, heksadekadski sustav, HSL</a:t>
            </a:r>
            <a:endParaRPr lang="hr-HR" sz="2000" dirty="0"/>
          </a:p>
          <a:p>
            <a:pPr marL="0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p {</a:t>
            </a:r>
          </a:p>
          <a:p>
            <a:pPr marL="457200" lvl="1" indent="0">
              <a:buNone/>
            </a:pPr>
            <a:r>
              <a:rPr lang="hr-HR" sz="1800" dirty="0">
                <a:solidFill>
                  <a:srgbClr val="0070C0"/>
                </a:solidFill>
              </a:rPr>
              <a:t>c</a:t>
            </a:r>
            <a:r>
              <a:rPr lang="hr-HR" sz="1800" dirty="0" smtClean="0">
                <a:solidFill>
                  <a:srgbClr val="0070C0"/>
                </a:solidFill>
              </a:rPr>
              <a:t>olor: Blue;</a:t>
            </a:r>
          </a:p>
          <a:p>
            <a:pPr marL="457200" lvl="1" indent="0">
              <a:buNone/>
            </a:pPr>
            <a:r>
              <a:rPr lang="hr-HR" sz="1800" dirty="0" smtClean="0">
                <a:solidFill>
                  <a:srgbClr val="0070C0"/>
                </a:solidFill>
              </a:rPr>
              <a:t>background-color: rgb (99, 21, 127</a:t>
            </a:r>
            <a:r>
              <a:rPr lang="hr-HR" sz="1800" dirty="0" smtClean="0">
                <a:solidFill>
                  <a:srgbClr val="0070C0"/>
                </a:solidFill>
              </a:rPr>
              <a:t>);</a:t>
            </a:r>
            <a:endParaRPr lang="hr-HR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hr-H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h1 </a:t>
            </a:r>
            <a:r>
              <a:rPr lang="hr-HR" sz="2000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hr-HR" sz="1800" dirty="0">
                <a:solidFill>
                  <a:srgbClr val="0070C0"/>
                </a:solidFill>
              </a:rPr>
              <a:t>color: #09AA34;</a:t>
            </a:r>
          </a:p>
          <a:p>
            <a:pPr marL="457200" lvl="1" indent="0">
              <a:buNone/>
            </a:pPr>
            <a:r>
              <a:rPr lang="hr-HR" sz="1800" dirty="0">
                <a:solidFill>
                  <a:srgbClr val="0070C0"/>
                </a:solidFill>
              </a:rPr>
              <a:t>background-color: </a:t>
            </a:r>
            <a:r>
              <a:rPr lang="hr-HR" sz="1800" dirty="0" smtClean="0">
                <a:solidFill>
                  <a:srgbClr val="0070C0"/>
                </a:solidFill>
              </a:rPr>
              <a:t>hsl(99</a:t>
            </a:r>
            <a:r>
              <a:rPr lang="hr-HR" sz="1800" dirty="0">
                <a:solidFill>
                  <a:srgbClr val="0070C0"/>
                </a:solidFill>
              </a:rPr>
              <a:t>, </a:t>
            </a:r>
            <a:r>
              <a:rPr lang="hr-HR" sz="1800" dirty="0" smtClean="0">
                <a:solidFill>
                  <a:srgbClr val="0070C0"/>
                </a:solidFill>
              </a:rPr>
              <a:t>21%, 50</a:t>
            </a:r>
            <a:r>
              <a:rPr lang="hr-HR" sz="1800" dirty="0" smtClean="0">
                <a:solidFill>
                  <a:srgbClr val="0070C0"/>
                </a:solidFill>
              </a:rPr>
              <a:t>%);</a:t>
            </a:r>
            <a:endParaRPr lang="hr-HR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hr-HR" sz="2000" dirty="0" smtClean="0">
                <a:solidFill>
                  <a:schemeClr val="tx1"/>
                </a:solidFill>
              </a:rPr>
              <a:t>Dodajemo i prozirnost na rgb i hsl: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r</a:t>
            </a:r>
            <a:r>
              <a:rPr lang="hr-HR" sz="2000" dirty="0" smtClean="0">
                <a:solidFill>
                  <a:srgbClr val="0070C0"/>
                </a:solidFill>
              </a:rPr>
              <a:t>gba (99, 21, 127, 0.5)   </a:t>
            </a:r>
            <a:r>
              <a:rPr lang="hr-HR" sz="2000" dirty="0">
                <a:solidFill>
                  <a:srgbClr val="0070C0"/>
                </a:solidFill>
              </a:rPr>
              <a:t>ili hsla(239, 45%, 22%, 0.4);</a:t>
            </a:r>
          </a:p>
        </p:txBody>
      </p:sp>
    </p:spTree>
    <p:extLst>
      <p:ext uri="{BB962C8B-B14F-4D97-AF65-F5344CB8AC3E}">
        <p14:creationId xmlns:p14="http://schemas.microsoft.com/office/powerpoint/2010/main" val="3024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368490"/>
            <a:ext cx="11423176" cy="6127844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/>
              <a:t>Fontovi</a:t>
            </a:r>
          </a:p>
          <a:p>
            <a:pPr lvl="1"/>
            <a:r>
              <a:rPr lang="hr-HR" sz="2000" dirty="0"/>
              <a:t>Mogući atributi</a:t>
            </a:r>
            <a:r>
              <a:rPr lang="hr-HR" sz="2000" dirty="0" smtClean="0"/>
              <a:t>:</a:t>
            </a:r>
            <a:endParaRPr lang="hr-HR" sz="2000" dirty="0"/>
          </a:p>
          <a:p>
            <a:pPr lvl="2"/>
            <a:r>
              <a:rPr lang="hr-HR" sz="1800" dirty="0" smtClean="0"/>
              <a:t>font-family</a:t>
            </a:r>
          </a:p>
          <a:p>
            <a:pPr lvl="2"/>
            <a:r>
              <a:rPr lang="hr-HR" sz="1800" dirty="0" smtClean="0"/>
              <a:t>font-size</a:t>
            </a:r>
          </a:p>
          <a:p>
            <a:pPr lvl="2"/>
            <a:r>
              <a:rPr lang="hr-HR" sz="1800" dirty="0" smtClean="0"/>
              <a:t>font-weight, font-style</a:t>
            </a:r>
          </a:p>
          <a:p>
            <a:pPr lvl="2"/>
            <a:r>
              <a:rPr lang="hr-HR" sz="1800" dirty="0" smtClean="0"/>
              <a:t>line-height, word-spacing, letter-spacing</a:t>
            </a:r>
          </a:p>
          <a:p>
            <a:pPr lvl="2"/>
            <a:r>
              <a:rPr lang="hr-HR" sz="1800" dirty="0" smtClean="0"/>
              <a:t>text-decoration, text-transforms, text-align</a:t>
            </a:r>
            <a:endParaRPr lang="hr-HR" sz="1800" dirty="0"/>
          </a:p>
          <a:p>
            <a:r>
              <a:rPr lang="hr-HR" sz="2400" dirty="0" smtClean="0"/>
              <a:t>Ako font nije instaliran moguće ga je povući iz nekog internet repozitorija: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&lt;link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FF0000"/>
                </a:solidFill>
              </a:rPr>
              <a:t>="https://fonts.googleapis.com/</a:t>
            </a:r>
            <a:r>
              <a:rPr lang="en-US" sz="2400" dirty="0" err="1">
                <a:solidFill>
                  <a:srgbClr val="FF0000"/>
                </a:solidFill>
              </a:rPr>
              <a:t>css?family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Raleway</a:t>
            </a:r>
            <a:r>
              <a:rPr lang="en-US" sz="2400" dirty="0">
                <a:solidFill>
                  <a:srgbClr val="FF0000"/>
                </a:solidFill>
              </a:rPr>
              <a:t>" type="text/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" </a:t>
            </a:r>
            <a:r>
              <a:rPr lang="en-US" sz="2400" dirty="0" err="1">
                <a:solidFill>
                  <a:srgbClr val="FF0000"/>
                </a:solidFill>
              </a:rPr>
              <a:t>rel</a:t>
            </a:r>
            <a:r>
              <a:rPr lang="en-US" sz="2400" dirty="0">
                <a:solidFill>
                  <a:srgbClr val="FF0000"/>
                </a:solidFill>
              </a:rPr>
              <a:t>="stylesheet" 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&lt;/head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hr-HR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h1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font-family: </a:t>
            </a:r>
            <a:r>
              <a:rPr lang="en-US" sz="2400" dirty="0" err="1">
                <a:solidFill>
                  <a:srgbClr val="0070C0"/>
                </a:solidFill>
              </a:rPr>
              <a:t>Raleway</a:t>
            </a:r>
            <a:r>
              <a:rPr lang="en-US" sz="2400" dirty="0">
                <a:solidFill>
                  <a:srgbClr val="0070C0"/>
                </a:solidFill>
              </a:rPr>
              <a:t>, Georgia, serif;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hr-HR" sz="2400" dirty="0" smtClean="0">
              <a:solidFill>
                <a:srgbClr val="0070C0"/>
              </a:solidFill>
            </a:endParaRPr>
          </a:p>
          <a:p>
            <a:pPr lvl="2"/>
            <a:endParaRPr lang="hr-HR" dirty="0" smtClean="0"/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6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72"/>
          </a:xfrm>
        </p:spPr>
        <p:txBody>
          <a:bodyPr/>
          <a:lstStyle/>
          <a:p>
            <a:r>
              <a:rPr lang="hr-HR" dirty="0" smtClean="0"/>
              <a:t>HTML 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607"/>
            <a:ext cx="8596668" cy="4553756"/>
          </a:xfrm>
        </p:spPr>
        <p:txBody>
          <a:bodyPr>
            <a:noAutofit/>
          </a:bodyPr>
          <a:lstStyle/>
          <a:p>
            <a:r>
              <a:rPr lang="hr-HR" sz="2400" dirty="0" smtClean="0"/>
              <a:t>Id – u početni tag dodamo </a:t>
            </a:r>
            <a:r>
              <a:rPr lang="hr-HR" sz="2400" dirty="0" smtClean="0">
                <a:solidFill>
                  <a:srgbClr val="FF0000"/>
                </a:solidFill>
              </a:rPr>
              <a:t>id = ‘object_name’ </a:t>
            </a:r>
          </a:p>
          <a:p>
            <a:r>
              <a:rPr lang="hr-HR" sz="2400" dirty="0" smtClean="0">
                <a:solidFill>
                  <a:schemeClr val="tx1"/>
                </a:solidFill>
              </a:rPr>
              <a:t>U CSS-u uređujemo direktno taj objekt </a:t>
            </a:r>
            <a:r>
              <a:rPr lang="hr-HR" sz="2400" dirty="0" smtClean="0">
                <a:solidFill>
                  <a:srgbClr val="0070C0"/>
                </a:solidFill>
              </a:rPr>
              <a:t>#object_name{...}</a:t>
            </a:r>
          </a:p>
          <a:p>
            <a:endParaRPr lang="hr-HR" sz="2400" dirty="0">
              <a:solidFill>
                <a:srgbClr val="0070C0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Klase – u početni tag dodamo </a:t>
            </a:r>
            <a:r>
              <a:rPr lang="hr-HR" sz="2400" dirty="0" smtClean="0">
                <a:solidFill>
                  <a:srgbClr val="FF0000"/>
                </a:solidFill>
              </a:rPr>
              <a:t>class=‘class_name’</a:t>
            </a:r>
          </a:p>
          <a:p>
            <a:r>
              <a:rPr lang="hr-HR" sz="2400" dirty="0" smtClean="0">
                <a:solidFill>
                  <a:schemeClr val="tx1"/>
                </a:solidFill>
              </a:rPr>
              <a:t>U CSS-u uređujemo klasu </a:t>
            </a:r>
            <a:r>
              <a:rPr lang="hr-HR" sz="2400" dirty="0" smtClean="0">
                <a:solidFill>
                  <a:srgbClr val="0070C0"/>
                </a:solidFill>
              </a:rPr>
              <a:t>.class_name</a:t>
            </a:r>
          </a:p>
          <a:p>
            <a:r>
              <a:rPr lang="hr-HR" sz="2400" dirty="0" smtClean="0">
                <a:solidFill>
                  <a:schemeClr val="tx1"/>
                </a:solidFill>
              </a:rPr>
              <a:t>Za klase možemo specificirati na koje objekte se odnose:</a:t>
            </a:r>
          </a:p>
          <a:p>
            <a:pPr marL="0" indent="0">
              <a:buNone/>
            </a:pPr>
            <a:r>
              <a:rPr lang="hr-HR" sz="2400" dirty="0" smtClean="0">
                <a:solidFill>
                  <a:srgbClr val="0070C0"/>
                </a:solidFill>
              </a:rPr>
              <a:t>		.sport{...} </a:t>
            </a:r>
            <a:r>
              <a:rPr lang="hr-H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odnosi se na sve elemente koji imaju klasu sport</a:t>
            </a:r>
          </a:p>
          <a:p>
            <a:pPr marL="0" indent="0">
              <a:buNone/>
            </a:pPr>
            <a:r>
              <a:rPr lang="hr-HR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		p.sport{...} </a:t>
            </a:r>
            <a:r>
              <a:rPr lang="hr-H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odnosi se samo na odlomke koji imaju klasu sport</a:t>
            </a:r>
          </a:p>
        </p:txBody>
      </p:sp>
    </p:spTree>
    <p:extLst>
      <p:ext uri="{BB962C8B-B14F-4D97-AF65-F5344CB8AC3E}">
        <p14:creationId xmlns:p14="http://schemas.microsoft.com/office/powerpoint/2010/main" val="38045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7673"/>
            <a:ext cx="8596668" cy="6155140"/>
          </a:xfrm>
        </p:spPr>
        <p:txBody>
          <a:bodyPr>
            <a:noAutofit/>
          </a:bodyPr>
          <a:lstStyle/>
          <a:p>
            <a:r>
              <a:rPr lang="hr-HR" sz="2000" dirty="0">
                <a:solidFill>
                  <a:schemeClr val="tx1"/>
                </a:solidFill>
                <a:sym typeface="Wingdings" panose="05000000000000000000" pitchFamily="2" charset="2"/>
              </a:rPr>
              <a:t>Element može imati više klasa </a:t>
            </a:r>
            <a:endParaRPr lang="hr-HR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r-H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&lt;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h1 class =‘sport hokej</a:t>
            </a:r>
            <a:r>
              <a:rPr lang="hr-H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’&gt;Medvešćak ponovno u EBEL-u&lt;/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h1&gt; </a:t>
            </a:r>
            <a:endParaRPr lang="hr-HR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r-H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&lt;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h1 class=‘sport nogomet</a:t>
            </a:r>
            <a:r>
              <a:rPr lang="hr-H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’&gt;Rijeka – novi prvak Hrvatske&lt;/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h1</a:t>
            </a:r>
            <a:r>
              <a:rPr lang="hr-H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endParaRPr lang="hr-HR" sz="2000" dirty="0">
              <a:solidFill>
                <a:srgbClr val="FF0000"/>
              </a:solidFill>
            </a:endParaRPr>
          </a:p>
          <a:p>
            <a:r>
              <a:rPr lang="hr-HR" sz="2000" dirty="0" smtClean="0">
                <a:solidFill>
                  <a:srgbClr val="0070C0"/>
                </a:solidFill>
              </a:rPr>
              <a:t>.sport{</a:t>
            </a:r>
            <a:endParaRPr lang="hr-HR" sz="2000" dirty="0">
              <a:solidFill>
                <a:srgbClr val="0070C0"/>
              </a:solidFill>
            </a:endParaRPr>
          </a:p>
          <a:p>
            <a:r>
              <a:rPr lang="hr-HR" sz="2000" dirty="0">
                <a:solidFill>
                  <a:srgbClr val="0070C0"/>
                </a:solidFill>
              </a:rPr>
              <a:t>  font-family: Georgia, serif;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endParaRPr lang="hr-HR" sz="2000" dirty="0">
              <a:solidFill>
                <a:srgbClr val="0070C0"/>
              </a:solidFill>
            </a:endParaRPr>
          </a:p>
          <a:p>
            <a:r>
              <a:rPr lang="hr-HR" sz="2000" dirty="0" smtClean="0">
                <a:solidFill>
                  <a:srgbClr val="0070C0"/>
                </a:solidFill>
              </a:rPr>
              <a:t>.hokej{</a:t>
            </a:r>
            <a:endParaRPr lang="hr-HR" sz="2000" dirty="0">
              <a:solidFill>
                <a:srgbClr val="0070C0"/>
              </a:solidFill>
            </a:endParaRPr>
          </a:p>
          <a:p>
            <a:r>
              <a:rPr lang="hr-HR" sz="2000" dirty="0">
                <a:solidFill>
                  <a:srgbClr val="0070C0"/>
                </a:solidFill>
              </a:rPr>
              <a:t>  font-color: #0902CC;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endParaRPr lang="hr-HR" sz="2000" dirty="0">
              <a:solidFill>
                <a:srgbClr val="0070C0"/>
              </a:solidFill>
            </a:endParaRPr>
          </a:p>
          <a:p>
            <a:r>
              <a:rPr lang="hr-HR" sz="2000" dirty="0" smtClean="0">
                <a:solidFill>
                  <a:srgbClr val="0070C0"/>
                </a:solidFill>
              </a:rPr>
              <a:t>.nogomet{</a:t>
            </a:r>
            <a:endParaRPr lang="hr-HR" sz="2000" dirty="0">
              <a:solidFill>
                <a:srgbClr val="0070C0"/>
              </a:solidFill>
            </a:endParaRPr>
          </a:p>
          <a:p>
            <a:r>
              <a:rPr lang="hr-HR" sz="2000" dirty="0">
                <a:solidFill>
                  <a:srgbClr val="0070C0"/>
                </a:solidFill>
              </a:rPr>
              <a:t>  font-color: #B097DD;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7547"/>
            <a:ext cx="8596668" cy="6127844"/>
          </a:xfrm>
        </p:spPr>
        <p:txBody>
          <a:bodyPr>
            <a:noAutofit/>
          </a:bodyPr>
          <a:lstStyle/>
          <a:p>
            <a:r>
              <a:rPr lang="hr-HR" sz="2000" dirty="0" smtClean="0">
                <a:solidFill>
                  <a:schemeClr val="tx1"/>
                </a:solidFill>
              </a:rPr>
              <a:t>Udruživanje elemenata u grupe </a:t>
            </a:r>
            <a:r>
              <a:rPr lang="hr-H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hr-HR" sz="2000" dirty="0" smtClean="0">
                <a:solidFill>
                  <a:srgbClr val="FF0000"/>
                </a:solidFill>
              </a:rPr>
              <a:t>&lt;div&gt; </a:t>
            </a:r>
            <a:r>
              <a:rPr lang="hr-HR" sz="2000" dirty="0" smtClean="0"/>
              <a:t>tag</a:t>
            </a:r>
            <a:endParaRPr lang="hr-HR" sz="2000" dirty="0"/>
          </a:p>
          <a:p>
            <a:r>
              <a:rPr lang="hr-HR" sz="2000" dirty="0" smtClean="0"/>
              <a:t>Grupiraju HTML elemente, ne čisti tekst</a:t>
            </a:r>
          </a:p>
          <a:p>
            <a:r>
              <a:rPr lang="hr-HR" sz="2000" dirty="0" smtClean="0"/>
              <a:t>Mogu se gnijezditi</a:t>
            </a:r>
          </a:p>
          <a:p>
            <a:endParaRPr lang="hr-HR" sz="2000" dirty="0"/>
          </a:p>
          <a:p>
            <a:r>
              <a:rPr lang="hr-HR" sz="2000" dirty="0">
                <a:solidFill>
                  <a:srgbClr val="FF0000"/>
                </a:solidFill>
              </a:rPr>
              <a:t>&lt;div class="container"&gt;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&lt;h1 class="title"&gt;Alice In Wonderland&lt;/h1&gt;</a:t>
            </a:r>
          </a:p>
          <a:p>
            <a:r>
              <a:rPr lang="hr-HR" sz="2000" dirty="0">
                <a:solidFill>
                  <a:srgbClr val="FF0000"/>
                </a:solidFill>
              </a:rPr>
              <a:t>  &lt;p&gt; ... &lt;/p&gt;</a:t>
            </a:r>
          </a:p>
          <a:p>
            <a:r>
              <a:rPr lang="hr-HR" sz="2000" dirty="0">
                <a:solidFill>
                  <a:srgbClr val="FF0000"/>
                </a:solidFill>
              </a:rPr>
              <a:t>&lt;/div&gt;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div.container {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background-color: rgb(252, 255, 205);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font-family: Roboto, Helvetica, sans-serif;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r>
              <a:rPr lang="hr-HR" sz="2000" dirty="0">
                <a:solidFill>
                  <a:srgbClr val="0070C0"/>
                </a:solidFill>
              </a:rPr>
              <a:t>h1.title {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color: #0D1A2F;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2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hr-HR" dirty="0" smtClean="0"/>
              <a:t>Model Kutije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8596668" cy="4608347"/>
          </a:xfrm>
        </p:spPr>
        <p:txBody>
          <a:bodyPr>
            <a:noAutofit/>
          </a:bodyPr>
          <a:lstStyle/>
          <a:p>
            <a:r>
              <a:rPr lang="hr-HR" sz="2400" dirty="0" smtClean="0"/>
              <a:t>Svi elementi HTML-a nalaze se u kutijama</a:t>
            </a:r>
          </a:p>
          <a:p>
            <a:r>
              <a:rPr lang="hr-HR" sz="2400" dirty="0" smtClean="0"/>
              <a:t>Možemo mijenjati:</a:t>
            </a:r>
          </a:p>
          <a:p>
            <a:pPr lvl="1"/>
            <a:r>
              <a:rPr lang="hr-HR" sz="2000" dirty="0" smtClean="0"/>
              <a:t>Dimanzije: height i width</a:t>
            </a:r>
          </a:p>
          <a:p>
            <a:pPr lvl="1"/>
            <a:r>
              <a:rPr lang="hr-HR" sz="2000" dirty="0" smtClean="0"/>
              <a:t>Granice</a:t>
            </a:r>
            <a:r>
              <a:rPr lang="hr-HR" sz="2000" smtClean="0"/>
              <a:t>: border</a:t>
            </a:r>
            <a:endParaRPr lang="hr-HR" sz="2000" dirty="0" smtClean="0"/>
          </a:p>
          <a:p>
            <a:pPr lvl="1"/>
            <a:r>
              <a:rPr lang="hr-HR" sz="2000" dirty="0" smtClean="0"/>
              <a:t>Sadržaj: padding</a:t>
            </a:r>
          </a:p>
          <a:p>
            <a:pPr lvl="1"/>
            <a:r>
              <a:rPr lang="hr-HR" sz="2000" dirty="0" smtClean="0"/>
              <a:t>Vanjsku okolinu: margin</a:t>
            </a:r>
          </a:p>
          <a:p>
            <a:r>
              <a:rPr lang="hr-HR" sz="2400" dirty="0" smtClean="0"/>
              <a:t>Za veličinu najčešće koristimo ems i postotke</a:t>
            </a:r>
          </a:p>
          <a:p>
            <a:r>
              <a:rPr lang="hr-HR" sz="2400" dirty="0" smtClean="0"/>
              <a:t>Možemo postaviti minimalnu i maksimalnu vrijednost </a:t>
            </a:r>
            <a:r>
              <a:rPr lang="hr-HR" sz="2400" dirty="0" smtClean="0">
                <a:sym typeface="Wingdings" panose="05000000000000000000" pitchFamily="2" charset="2"/>
              </a:rPr>
              <a:t> ako sadržaj prelazi maksimalnu vrijednost možemo ga „nagurati” u kutiju</a:t>
            </a:r>
          </a:p>
          <a:p>
            <a:r>
              <a:rPr lang="hr-HR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overflow: hidden/scroll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6961" y="1021307"/>
            <a:ext cx="2620370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rgbClr val="0070C0"/>
                </a:solidFill>
              </a:rPr>
              <a:t>p {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min-width: 300px;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max-width: 600px;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min-height: 150px;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max-height: 300px;</a:t>
            </a:r>
          </a:p>
          <a:p>
            <a:r>
              <a:rPr lang="hr-HR" sz="2000" dirty="0">
                <a:solidFill>
                  <a:srgbClr val="0070C0"/>
                </a:solidFill>
              </a:rPr>
              <a:t>  overflow: scroll; </a:t>
            </a:r>
          </a:p>
          <a:p>
            <a:r>
              <a:rPr lang="hr-HR" sz="2000" dirty="0" smtClean="0">
                <a:solidFill>
                  <a:srgbClr val="0070C0"/>
                </a:solidFill>
              </a:rPr>
              <a:t>}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83370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9559"/>
            <a:ext cx="8596668" cy="5481804"/>
          </a:xfrm>
        </p:spPr>
        <p:txBody>
          <a:bodyPr>
            <a:noAutofit/>
          </a:bodyPr>
          <a:lstStyle/>
          <a:p>
            <a:r>
              <a:rPr lang="hr-HR" sz="2000" dirty="0" smtClean="0"/>
              <a:t>Atributi granica:</a:t>
            </a:r>
          </a:p>
          <a:p>
            <a:pPr lvl="1"/>
            <a:r>
              <a:rPr lang="hr-HR" sz="1800" dirty="0" smtClean="0"/>
              <a:t>Style: solid, dashed, dotted, double, none</a:t>
            </a:r>
          </a:p>
          <a:p>
            <a:pPr lvl="1"/>
            <a:r>
              <a:rPr lang="hr-HR" sz="1800" dirty="0" smtClean="0"/>
              <a:t>Width: thin, medium, thick ili zadano u pikselima</a:t>
            </a:r>
          </a:p>
          <a:p>
            <a:pPr lvl="1"/>
            <a:r>
              <a:rPr lang="hr-HR" sz="1800" dirty="0" smtClean="0"/>
              <a:t>Color</a:t>
            </a:r>
          </a:p>
          <a:p>
            <a:pPr lvl="1"/>
            <a:r>
              <a:rPr lang="hr-HR" sz="1800" smtClean="0"/>
              <a:t>Radius</a:t>
            </a:r>
            <a:endParaRPr lang="hr-HR" sz="1800" dirty="0" smtClean="0"/>
          </a:p>
          <a:p>
            <a:pPr marL="57150" indent="0">
              <a:buNone/>
            </a:pPr>
            <a:endParaRPr lang="hr-HR" sz="2000" dirty="0"/>
          </a:p>
          <a:p>
            <a:pPr indent="-285750"/>
            <a:r>
              <a:rPr lang="hr-HR" sz="2000" dirty="0" smtClean="0"/>
              <a:t>Punjenje (Padding) – prostor između sadržaja i ruba „kutije”:</a:t>
            </a:r>
          </a:p>
          <a:p>
            <a:pPr lvl="1"/>
            <a:r>
              <a:rPr lang="hr-HR" sz="1800" dirty="0"/>
              <a:t>padding-top/left/bottom/right</a:t>
            </a:r>
            <a:r>
              <a:rPr lang="hr-HR" sz="1800" dirty="0" smtClean="0"/>
              <a:t>: 10px</a:t>
            </a:r>
          </a:p>
          <a:p>
            <a:pPr marL="457200" lvl="1" indent="0">
              <a:buNone/>
            </a:pPr>
            <a:endParaRPr lang="hr-HR" sz="1800" dirty="0" smtClean="0"/>
          </a:p>
          <a:p>
            <a:pPr indent="-285750"/>
            <a:r>
              <a:rPr lang="hr-HR" sz="2000" dirty="0" smtClean="0"/>
              <a:t>Margine – prostor izvan ruba „kutije”:</a:t>
            </a:r>
          </a:p>
          <a:p>
            <a:pPr lvl="1"/>
            <a:r>
              <a:rPr lang="hr-HR" sz="1800" dirty="0"/>
              <a:t>m</a:t>
            </a:r>
            <a:r>
              <a:rPr lang="hr-HR" sz="1800" dirty="0" smtClean="0"/>
              <a:t>argin: 10px</a:t>
            </a:r>
          </a:p>
          <a:p>
            <a:pPr lvl="1"/>
            <a:r>
              <a:rPr lang="hr-HR" sz="1800" dirty="0"/>
              <a:t>margin: auto</a:t>
            </a:r>
            <a:r>
              <a:rPr lang="hr-HR" sz="1800" dirty="0" smtClean="0"/>
              <a:t>; - centrira element u odnosu na element u kojem se nalazi</a:t>
            </a:r>
          </a:p>
        </p:txBody>
      </p:sp>
    </p:spTree>
    <p:extLst>
      <p:ext uri="{BB962C8B-B14F-4D97-AF65-F5344CB8AC3E}">
        <p14:creationId xmlns:p14="http://schemas.microsoft.com/office/powerpoint/2010/main" val="10465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75" y="290059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hr-HR" sz="7200" dirty="0" smtClean="0"/>
              <a:t>HTML</a:t>
            </a:r>
            <a:endParaRPr lang="hr-HR" sz="6000" dirty="0"/>
          </a:p>
        </p:txBody>
      </p:sp>
    </p:spTree>
    <p:extLst>
      <p:ext uri="{BB962C8B-B14F-4D97-AF65-F5344CB8AC3E}">
        <p14:creationId xmlns:p14="http://schemas.microsoft.com/office/powerpoint/2010/main" val="166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0251"/>
            <a:ext cx="4454224" cy="5604634"/>
          </a:xfrm>
        </p:spPr>
        <p:txBody>
          <a:bodyPr>
            <a:noAutofit/>
          </a:bodyPr>
          <a:lstStyle/>
          <a:p>
            <a:r>
              <a:rPr lang="hr-HR" sz="2400" dirty="0" smtClean="0"/>
              <a:t>Prikaz elemenata:</a:t>
            </a:r>
          </a:p>
          <a:p>
            <a:pPr lvl="1"/>
            <a:r>
              <a:rPr lang="hr-HR" sz="2000" dirty="0" smtClean="0"/>
              <a:t>Inline</a:t>
            </a:r>
          </a:p>
          <a:p>
            <a:pPr lvl="1"/>
            <a:r>
              <a:rPr lang="hr-HR" sz="2000" dirty="0" smtClean="0"/>
              <a:t>Block</a:t>
            </a:r>
          </a:p>
          <a:p>
            <a:pPr lvl="1"/>
            <a:r>
              <a:rPr lang="hr-HR" sz="2000" dirty="0" smtClean="0"/>
              <a:t>Inline-block</a:t>
            </a:r>
          </a:p>
          <a:p>
            <a:pPr lvl="1"/>
            <a:r>
              <a:rPr lang="hr-HR" sz="2000" dirty="0" smtClean="0"/>
              <a:t>None</a:t>
            </a:r>
            <a:endParaRPr lang="hr-HR" sz="2000" dirty="0"/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&lt;ul&gt;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&lt;li&gt;Home&lt;/li&gt;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&lt;li&gt;Products&lt;/li&gt;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&lt;li&gt;Settings&lt;/li&gt;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&lt;li&gt;Inbox&lt;/li&gt;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&lt;/ul&gt;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li {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  display: inline;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}</a:t>
            </a:r>
            <a:endParaRPr lang="hr-HR" sz="20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9030" y="436729"/>
            <a:ext cx="4454224" cy="5604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Vidljivost elemenata:</a:t>
            </a:r>
          </a:p>
          <a:p>
            <a:pPr lvl="1"/>
            <a:r>
              <a:rPr lang="hr-HR" sz="2000" dirty="0" smtClean="0"/>
              <a:t>Visible</a:t>
            </a:r>
          </a:p>
          <a:p>
            <a:pPr lvl="1"/>
            <a:r>
              <a:rPr lang="hr-HR" sz="2000" dirty="0" smtClean="0"/>
              <a:t>Hidden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&lt;ul&gt;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&lt;li&gt;Explore&lt;/li&gt;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&lt;li&gt;Connect&lt;/li&gt;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  &lt;li class="future"&gt;Donate&lt;/li&gt;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&lt;ul&gt;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.future {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  visibility: hidden;</a:t>
            </a:r>
          </a:p>
          <a:p>
            <a:pPr marL="457200" lvl="1" indent="0">
              <a:buNone/>
            </a:pPr>
            <a:r>
              <a:rPr lang="it-IT" sz="2000" dirty="0" smtClean="0">
                <a:solidFill>
                  <a:srgbClr val="0070C0"/>
                </a:solidFill>
              </a:rPr>
              <a:t>}</a:t>
            </a:r>
            <a:endParaRPr lang="hr-HR" sz="1800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hr-HR" sz="2000" dirty="0" smtClean="0">
                <a:solidFill>
                  <a:schemeClr val="tx1"/>
                </a:solidFill>
              </a:rPr>
              <a:t>Kad je element sakriven on se može vidjeti u source kodu stranice i njegovo mjesto na stranici je vidljivo</a:t>
            </a:r>
            <a:endParaRPr lang="hr-H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6729"/>
            <a:ext cx="4604350" cy="5604634"/>
          </a:xfrm>
        </p:spPr>
        <p:txBody>
          <a:bodyPr>
            <a:normAutofit/>
          </a:bodyPr>
          <a:lstStyle/>
          <a:p>
            <a:r>
              <a:rPr lang="hr-HR" sz="2400" dirty="0" smtClean="0"/>
              <a:t>Položaj elementa na stranici:</a:t>
            </a:r>
          </a:p>
          <a:p>
            <a:pPr lvl="1"/>
            <a:r>
              <a:rPr lang="hr-HR" sz="2000" dirty="0" smtClean="0"/>
              <a:t>Position: static, relative, absolute, fixed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hr-HR" sz="2000" dirty="0" smtClean="0">
                <a:solidFill>
                  <a:srgbClr val="0070C0"/>
                </a:solidFill>
              </a:rPr>
              <a:t>box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position</a:t>
            </a:r>
            <a:r>
              <a:rPr lang="en-US" sz="2000" dirty="0">
                <a:solidFill>
                  <a:srgbClr val="0070C0"/>
                </a:solidFill>
              </a:rPr>
              <a:t>: relative;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hr-HR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top</a:t>
            </a:r>
            <a:r>
              <a:rPr lang="en-US" sz="2000" dirty="0">
                <a:solidFill>
                  <a:srgbClr val="0070C0"/>
                </a:solidFill>
              </a:rPr>
              <a:t>: 20px;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hr-HR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left</a:t>
            </a:r>
            <a:r>
              <a:rPr lang="en-US" sz="2000" dirty="0">
                <a:solidFill>
                  <a:srgbClr val="0070C0"/>
                </a:solidFill>
              </a:rPr>
              <a:t>: 50px;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hr-HR" sz="2000" dirty="0" smtClean="0">
              <a:solidFill>
                <a:srgbClr val="0070C0"/>
              </a:solidFill>
            </a:endParaRPr>
          </a:p>
          <a:p>
            <a:pPr lvl="1"/>
            <a:r>
              <a:rPr lang="hr-HR" sz="2000" dirty="0" smtClean="0">
                <a:solidFill>
                  <a:schemeClr val="tx1"/>
                </a:solidFill>
              </a:rPr>
              <a:t>Pomaci:</a:t>
            </a:r>
          </a:p>
          <a:p>
            <a:pPr lvl="2"/>
            <a:r>
              <a:rPr lang="hr-HR" sz="1800" dirty="0" smtClean="0">
                <a:solidFill>
                  <a:schemeClr val="tx1"/>
                </a:solidFill>
              </a:rPr>
              <a:t>Top – pomiče prema dolje</a:t>
            </a:r>
          </a:p>
          <a:p>
            <a:pPr lvl="2"/>
            <a:r>
              <a:rPr lang="hr-HR" sz="1800" dirty="0" smtClean="0">
                <a:solidFill>
                  <a:schemeClr val="tx1"/>
                </a:solidFill>
              </a:rPr>
              <a:t>Bottom – pomiče prema gore</a:t>
            </a:r>
          </a:p>
          <a:p>
            <a:pPr lvl="2"/>
            <a:r>
              <a:rPr lang="hr-HR" sz="1800" dirty="0" smtClean="0">
                <a:solidFill>
                  <a:schemeClr val="tx1"/>
                </a:solidFill>
              </a:rPr>
              <a:t>Left – pomiče nadesno</a:t>
            </a:r>
          </a:p>
          <a:p>
            <a:pPr lvl="2"/>
            <a:r>
              <a:rPr lang="hr-HR" sz="1800" dirty="0" smtClean="0">
                <a:solidFill>
                  <a:schemeClr val="tx1"/>
                </a:solidFill>
              </a:rPr>
              <a:t>Right – pomiče nalijevo</a:t>
            </a:r>
            <a:endParaRPr lang="hr-HR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88587" y="436729"/>
            <a:ext cx="4604350" cy="5604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Absolute</a:t>
            </a:r>
          </a:p>
          <a:p>
            <a:pPr lvl="1"/>
            <a:r>
              <a:rPr lang="hr-HR" sz="2000" dirty="0" smtClean="0">
                <a:solidFill>
                  <a:schemeClr val="tx1"/>
                </a:solidFill>
              </a:rPr>
              <a:t>Pozicionira se prema zadnjem pozicioniranom elementu</a:t>
            </a:r>
          </a:p>
          <a:p>
            <a:pPr lvl="1"/>
            <a:endParaRPr lang="hr-HR" sz="2000" dirty="0">
              <a:solidFill>
                <a:schemeClr val="tx1"/>
              </a:solidFill>
            </a:endParaRPr>
          </a:p>
          <a:p>
            <a:pPr indent="-285750"/>
            <a:r>
              <a:rPr lang="hr-HR" sz="2400" dirty="0" smtClean="0">
                <a:solidFill>
                  <a:schemeClr val="tx1"/>
                </a:solidFill>
              </a:rPr>
              <a:t>Fixed</a:t>
            </a:r>
          </a:p>
          <a:p>
            <a:pPr lvl="1"/>
            <a:r>
              <a:rPr lang="hr-HR" sz="2000" dirty="0" smtClean="0">
                <a:solidFill>
                  <a:schemeClr val="tx1"/>
                </a:solidFill>
              </a:rPr>
              <a:t>Stalno na istoj poziciji</a:t>
            </a:r>
          </a:p>
          <a:p>
            <a:pPr lvl="1"/>
            <a:r>
              <a:rPr lang="hr-HR" sz="2000" dirty="0" smtClean="0">
                <a:solidFill>
                  <a:schemeClr val="tx1"/>
                </a:solidFill>
              </a:rPr>
              <a:t>Ne miče se tijekom scrollanja</a:t>
            </a:r>
          </a:p>
          <a:p>
            <a:pPr lvl="1"/>
            <a:endParaRPr lang="hr-HR" sz="2000" dirty="0">
              <a:solidFill>
                <a:schemeClr val="tx1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Zbog preklapanja uvodimo z-index</a:t>
            </a:r>
          </a:p>
          <a:p>
            <a:pPr marL="40005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.box-top {</a:t>
            </a:r>
          </a:p>
          <a:p>
            <a:pPr marL="40005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  background-color: Aquamarine;</a:t>
            </a:r>
          </a:p>
          <a:p>
            <a:pPr marL="40005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  position: relative;</a:t>
            </a:r>
          </a:p>
          <a:p>
            <a:pPr marL="40005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  z-index: 2;</a:t>
            </a:r>
          </a:p>
          <a:p>
            <a:pPr marL="400050" lvl="1" indent="0">
              <a:buNone/>
            </a:pPr>
            <a:r>
              <a:rPr lang="hr-HR" sz="2000" dirty="0">
                <a:solidFill>
                  <a:srgbClr val="0070C0"/>
                </a:solidFill>
              </a:rPr>
              <a:t>}</a:t>
            </a:r>
          </a:p>
          <a:p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2263"/>
            <a:ext cx="8596668" cy="5509099"/>
          </a:xfrm>
        </p:spPr>
        <p:txBody>
          <a:bodyPr>
            <a:noAutofit/>
          </a:bodyPr>
          <a:lstStyle/>
          <a:p>
            <a:r>
              <a:rPr lang="hr-HR" sz="2800" dirty="0" smtClean="0"/>
              <a:t>Float:</a:t>
            </a:r>
          </a:p>
          <a:p>
            <a:pPr lvl="1"/>
            <a:r>
              <a:rPr lang="hr-HR" sz="2400" dirty="0" smtClean="0"/>
              <a:t>Miče element skroz lijevo ili skroz desno</a:t>
            </a:r>
          </a:p>
          <a:p>
            <a:pPr lvl="1"/>
            <a:r>
              <a:rPr lang="hr-HR" sz="2400" dirty="0" smtClean="0"/>
              <a:t>Ako mičemo više elemenata odjednom mogu se „sudariti” u tom slučaju definiramo ponašanje sa clear:</a:t>
            </a:r>
          </a:p>
          <a:p>
            <a:pPr lvl="2"/>
            <a:r>
              <a:rPr lang="hr-HR" sz="2000" dirty="0" smtClean="0"/>
              <a:t>Left – lijeva strana elementa ne smije dirati drugi element iz ove kutije</a:t>
            </a:r>
          </a:p>
          <a:p>
            <a:pPr lvl="2"/>
            <a:r>
              <a:rPr lang="hr-HR" sz="2000" dirty="0" smtClean="0"/>
              <a:t>Right – desna strana </a:t>
            </a:r>
            <a:r>
              <a:rPr lang="hr-HR" sz="2000" dirty="0"/>
              <a:t>elementa ne smije dirati drugi element iz ove </a:t>
            </a:r>
            <a:r>
              <a:rPr lang="hr-HR" sz="2000" dirty="0" smtClean="0"/>
              <a:t>kutije</a:t>
            </a:r>
          </a:p>
          <a:p>
            <a:pPr lvl="2"/>
            <a:r>
              <a:rPr lang="hr-HR" sz="2000" dirty="0" smtClean="0"/>
              <a:t>Both – nijedna strana </a:t>
            </a:r>
            <a:r>
              <a:rPr lang="hr-HR" sz="2000" dirty="0"/>
              <a:t>ne smije dirati drugi element iz ove kutije</a:t>
            </a:r>
          </a:p>
          <a:p>
            <a:pPr lvl="2"/>
            <a:r>
              <a:rPr lang="hr-HR" sz="2000" dirty="0" smtClean="0"/>
              <a:t>None – elementi se smije dodirivati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6085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149"/>
            <a:ext cx="8596668" cy="5718412"/>
          </a:xfrm>
        </p:spPr>
        <p:txBody>
          <a:bodyPr>
            <a:noAutofit/>
          </a:bodyPr>
          <a:lstStyle/>
          <a:p>
            <a:r>
              <a:rPr lang="hr-HR" sz="2000" dirty="0" smtClean="0"/>
              <a:t>Slikama također možemo mijenjati veličinu i poziciju, ali ih prvo moramo pretvoriti u block elemente pomoću </a:t>
            </a:r>
            <a:r>
              <a:rPr lang="hr-HR" sz="2000" dirty="0" smtClean="0">
                <a:solidFill>
                  <a:srgbClr val="0070C0"/>
                </a:solidFill>
              </a:rPr>
              <a:t>display: block</a:t>
            </a:r>
            <a:r>
              <a:rPr lang="hr-HR" sz="2000" dirty="0" smtClean="0"/>
              <a:t> naredbe</a:t>
            </a:r>
          </a:p>
          <a:p>
            <a:r>
              <a:rPr lang="hr-HR" sz="2000" dirty="0" smtClean="0"/>
              <a:t>Pozadinska slika: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body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background-image: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 smtClean="0">
                <a:solidFill>
                  <a:srgbClr val="0070C0"/>
                </a:solidFill>
              </a:rPr>
              <a:t>(„</a:t>
            </a:r>
            <a:r>
              <a:rPr lang="hr-HR" sz="2000" dirty="0" smtClean="0">
                <a:solidFill>
                  <a:srgbClr val="0070C0"/>
                </a:solidFill>
              </a:rPr>
              <a:t>#</a:t>
            </a:r>
            <a:r>
              <a:rPr lang="en-US" sz="2000" dirty="0" smtClean="0">
                <a:solidFill>
                  <a:srgbClr val="0070C0"/>
                </a:solidFill>
              </a:rPr>
              <a:t>");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hr-HR" sz="2000" dirty="0" smtClean="0">
              <a:solidFill>
                <a:srgbClr val="0070C0"/>
              </a:solidFill>
            </a:endParaRPr>
          </a:p>
          <a:p>
            <a:r>
              <a:rPr lang="hr-HR" sz="2000" dirty="0" smtClean="0">
                <a:solidFill>
                  <a:schemeClr val="tx1"/>
                </a:solidFill>
              </a:rPr>
              <a:t>Ponavljanje slike:</a:t>
            </a:r>
          </a:p>
          <a:p>
            <a:pPr marL="0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	Background-repeat: repeat/repeat-x/repeat-y/no-repeat</a:t>
            </a:r>
          </a:p>
          <a:p>
            <a:r>
              <a:rPr lang="hr-HR" sz="2000" dirty="0" smtClean="0">
                <a:solidFill>
                  <a:schemeClr val="tx1"/>
                </a:solidFill>
              </a:rPr>
              <a:t>Ako se ne ponavlja možemo ju pozicionirati:</a:t>
            </a:r>
          </a:p>
          <a:p>
            <a:pPr marL="0" indent="0">
              <a:buNone/>
            </a:pPr>
            <a:r>
              <a:rPr lang="hr-HR" sz="2000" dirty="0" smtClean="0">
                <a:solidFill>
                  <a:srgbClr val="0070C0"/>
                </a:solidFill>
              </a:rPr>
              <a:t>	Background-position: left/center/right top/center/bottom</a:t>
            </a:r>
          </a:p>
          <a:p>
            <a:r>
              <a:rPr lang="hr-HR" sz="2000" dirty="0" smtClean="0">
                <a:solidFill>
                  <a:schemeClr val="tx1"/>
                </a:solidFill>
              </a:rPr>
              <a:t>Kraće: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background: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("#") no-repeat right center;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131" y="1883392"/>
            <a:ext cx="8596668" cy="2538483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>
                <a:solidFill>
                  <a:srgbClr val="0070C0"/>
                </a:solidFill>
              </a:rPr>
              <a:t>Background-size: cover/contain</a:t>
            </a:r>
          </a:p>
          <a:p>
            <a:r>
              <a:rPr lang="hr-HR" sz="2400" dirty="0" smtClean="0">
                <a:solidFill>
                  <a:schemeClr val="tx1"/>
                </a:solidFill>
              </a:rPr>
              <a:t>Cover – proširi sliku na cijeli element</a:t>
            </a:r>
          </a:p>
          <a:p>
            <a:r>
              <a:rPr lang="hr-HR" sz="2400" dirty="0" smtClean="0">
                <a:solidFill>
                  <a:schemeClr val="tx1"/>
                </a:solidFill>
              </a:rPr>
              <a:t>Contain – proširi sliku na cijelu širinu stranice, ali ne i cijelu visinu</a:t>
            </a:r>
          </a:p>
          <a:p>
            <a:endParaRPr lang="hr-HR" sz="2400" dirty="0">
              <a:solidFill>
                <a:schemeClr val="tx1"/>
              </a:solidFill>
            </a:endParaRPr>
          </a:p>
          <a:p>
            <a:r>
              <a:rPr lang="hr-HR" sz="2400" dirty="0" smtClean="0">
                <a:solidFill>
                  <a:srgbClr val="0070C0"/>
                </a:solidFill>
              </a:rPr>
              <a:t>Background-attachment: scroll/fixed</a:t>
            </a:r>
          </a:p>
          <a:p>
            <a:endParaRPr lang="hr-HR" dirty="0">
              <a:solidFill>
                <a:srgbClr val="0070C0"/>
              </a:solidFill>
            </a:endParaRPr>
          </a:p>
          <a:p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Preoporuka za daljnje učenje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https://www.w3schools.com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r>
              <a:rPr lang="hr-HR" dirty="0"/>
              <a:t>https://www.codecademy.com/learn/learn-html-css</a:t>
            </a:r>
          </a:p>
        </p:txBody>
      </p:sp>
    </p:spTree>
    <p:extLst>
      <p:ext uri="{BB962C8B-B14F-4D97-AF65-F5344CB8AC3E}">
        <p14:creationId xmlns:p14="http://schemas.microsoft.com/office/powerpoint/2010/main" val="407651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4623515"/>
          </a:xfrm>
        </p:spPr>
        <p:txBody>
          <a:bodyPr>
            <a:normAutofit/>
          </a:bodyPr>
          <a:lstStyle/>
          <a:p>
            <a:r>
              <a:rPr lang="hr-HR" sz="2400" dirty="0" smtClean="0"/>
              <a:t>Jezik za kreiranje web stranica</a:t>
            </a:r>
          </a:p>
          <a:p>
            <a:r>
              <a:rPr lang="en-US" sz="2400" dirty="0" smtClean="0"/>
              <a:t>"HTML</a:t>
            </a:r>
            <a:r>
              <a:rPr lang="hr-HR" sz="2400" dirty="0" smtClean="0"/>
              <a:t> =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</a:t>
            </a:r>
            <a:r>
              <a:rPr lang="en-US" sz="2400" dirty="0"/>
              <a:t>Markup Language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hr-HR" sz="2400" dirty="0" smtClean="0"/>
              <a:t>M</a:t>
            </a:r>
            <a:r>
              <a:rPr lang="en-US" sz="2400" dirty="0" err="1" smtClean="0"/>
              <a:t>arkup</a:t>
            </a:r>
            <a:r>
              <a:rPr lang="en-US" sz="2400" dirty="0" smtClean="0"/>
              <a:t> language</a:t>
            </a:r>
            <a:endParaRPr lang="hr-HR" sz="2400" dirty="0"/>
          </a:p>
          <a:p>
            <a:pPr lvl="1"/>
            <a:r>
              <a:rPr lang="hr-HR" sz="2000" dirty="0" smtClean="0">
                <a:sym typeface="Wingdings" panose="05000000000000000000" pitchFamily="2" charset="2"/>
              </a:rPr>
              <a:t>jezik koji strukturira i prezentira čisti tekst</a:t>
            </a:r>
          </a:p>
          <a:p>
            <a:pPr lvl="1"/>
            <a:r>
              <a:rPr lang="hr-HR" sz="2000" dirty="0" smtClean="0">
                <a:sym typeface="Wingdings" panose="05000000000000000000" pitchFamily="2" charset="2"/>
              </a:rPr>
              <a:t>Oko teksta se postavljaju markeri s informacijama za procesiranje</a:t>
            </a:r>
            <a:endParaRPr lang="en-US" sz="2000" dirty="0"/>
          </a:p>
          <a:p>
            <a:r>
              <a:rPr lang="en-US" sz="2400" dirty="0" err="1"/>
              <a:t>HyperText</a:t>
            </a:r>
            <a:r>
              <a:rPr lang="en-US" sz="2400" dirty="0"/>
              <a:t> </a:t>
            </a:r>
            <a:endParaRPr lang="hr-HR" sz="2400" dirty="0" smtClean="0"/>
          </a:p>
          <a:p>
            <a:pPr lvl="1"/>
            <a:r>
              <a:rPr lang="hr-HR" sz="2000" dirty="0" smtClean="0"/>
              <a:t>Tekst koji omogućava dolazak do novog teksta</a:t>
            </a:r>
          </a:p>
          <a:p>
            <a:pPr lvl="1"/>
            <a:r>
              <a:rPr lang="hr-HR" sz="2000" dirty="0" smtClean="0"/>
              <a:t>Linkovi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7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328" y="631064"/>
            <a:ext cx="8915400" cy="5331673"/>
          </a:xfrm>
        </p:spPr>
        <p:txBody>
          <a:bodyPr>
            <a:normAutofit/>
          </a:bodyPr>
          <a:lstStyle/>
          <a:p>
            <a:r>
              <a:rPr lang="hr-HR" sz="2800" dirty="0" smtClean="0"/>
              <a:t>Browser mora znati koju vrstu dokumenta otvara</a:t>
            </a:r>
          </a:p>
          <a:p>
            <a:r>
              <a:rPr lang="hr-HR" sz="2800" dirty="0" smtClean="0"/>
              <a:t>Na početku dokumenta definiramo tip:</a:t>
            </a:r>
          </a:p>
          <a:p>
            <a:pPr marL="914400" lvl="2" indent="0">
              <a:buNone/>
            </a:pPr>
            <a:r>
              <a:rPr lang="hr-HR" sz="2000" dirty="0"/>
              <a:t>				</a:t>
            </a:r>
            <a:r>
              <a:rPr lang="hr-HR" sz="2800" dirty="0">
                <a:solidFill>
                  <a:srgbClr val="FF0000"/>
                </a:solidFill>
              </a:rPr>
              <a:t>&lt;!DOCTYPE html&gt;</a:t>
            </a:r>
          </a:p>
          <a:p>
            <a:r>
              <a:rPr lang="hr-HR" sz="2800" dirty="0" smtClean="0"/>
              <a:t>Da bismo mogli dodati HTML strukturu i kontekst u dokument moramo stvoriti HTML tagove:</a:t>
            </a:r>
          </a:p>
          <a:p>
            <a:pPr marL="0" indent="0" algn="ctr">
              <a:buNone/>
            </a:pPr>
            <a:r>
              <a:rPr lang="hr-HR" sz="2800" dirty="0"/>
              <a:t> </a:t>
            </a:r>
            <a:r>
              <a:rPr lang="hr-HR" sz="3200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 algn="ctr">
              <a:buNone/>
            </a:pPr>
            <a:r>
              <a:rPr lang="hr-HR" sz="3200" dirty="0" smtClean="0">
                <a:solidFill>
                  <a:srgbClr val="FF0000"/>
                </a:solidFill>
              </a:rPr>
              <a:t>&lt;/html&gt;</a:t>
            </a:r>
            <a:endParaRPr lang="hr-H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8049"/>
            <a:ext cx="8596668" cy="5113314"/>
          </a:xfrm>
        </p:spPr>
        <p:txBody>
          <a:bodyPr>
            <a:normAutofit/>
          </a:bodyPr>
          <a:lstStyle/>
          <a:p>
            <a:r>
              <a:rPr lang="hr-HR" sz="2400" dirty="0" smtClean="0"/>
              <a:t>Dajmo browseru još neke podatke o našoj stranici. Za to ćemo koristiti </a:t>
            </a:r>
            <a:r>
              <a:rPr lang="en-US" sz="2400" dirty="0" smtClean="0"/>
              <a:t>&lt;head</a:t>
            </a:r>
            <a:r>
              <a:rPr lang="en-US" sz="2400" dirty="0"/>
              <a:t>&gt; element.</a:t>
            </a:r>
          </a:p>
          <a:p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/>
              <a:t>head&gt; element </a:t>
            </a:r>
            <a:r>
              <a:rPr lang="hr-HR" sz="2400" dirty="0" smtClean="0"/>
              <a:t>sadrži informacije koje se ne prikazuju na web stranici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hr-HR" sz="2400" dirty="0" smtClean="0"/>
              <a:t>Što staviti u &lt;head&gt; tag?</a:t>
            </a:r>
            <a:endParaRPr lang="en-US" sz="2400" dirty="0"/>
          </a:p>
          <a:p>
            <a:endParaRPr lang="hr-HR" sz="2400" dirty="0" smtClean="0"/>
          </a:p>
          <a:p>
            <a:r>
              <a:rPr lang="hr-HR" sz="2400" dirty="0" smtClean="0"/>
              <a:t>Sadržaj koji ide na web stranicu ide u &lt;body&gt; tag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44" y="1105470"/>
            <a:ext cx="4727179" cy="3643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&lt;title&gt;I'm Learning To Code!&lt;/title&gt;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&lt;body&gt;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&lt;/html&gt;</a:t>
            </a:r>
            <a:endParaRPr lang="hr-HR" sz="2400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486399" y="1170928"/>
            <a:ext cx="668741" cy="4681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6605516" y="3280685"/>
            <a:ext cx="440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Standardni</a:t>
            </a:r>
            <a:r>
              <a:rPr lang="hr-HR" dirty="0" smtClean="0"/>
              <a:t> </a:t>
            </a:r>
            <a:r>
              <a:rPr lang="hr-HR" sz="2400" dirty="0" smtClean="0"/>
              <a:t>html kod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1161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 elementi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678"/>
            <a:ext cx="9708612" cy="4322098"/>
          </a:xfrm>
        </p:spPr>
        <p:txBody>
          <a:bodyPr>
            <a:noAutofit/>
          </a:bodyPr>
          <a:lstStyle/>
          <a:p>
            <a:r>
              <a:rPr lang="hr-HR" sz="2400" dirty="0" smtClean="0"/>
              <a:t>Nasolovi: </a:t>
            </a:r>
            <a:r>
              <a:rPr lang="hr-HR" sz="2400" dirty="0" smtClean="0">
                <a:solidFill>
                  <a:srgbClr val="FF0000"/>
                </a:solidFill>
              </a:rPr>
              <a:t>&lt;h1&gt;&lt;/</a:t>
            </a:r>
            <a:r>
              <a:rPr lang="hr-HR" sz="2400" dirty="0">
                <a:solidFill>
                  <a:srgbClr val="FF0000"/>
                </a:solidFill>
              </a:rPr>
              <a:t>h1&gt;</a:t>
            </a:r>
            <a:r>
              <a:rPr lang="hr-HR" sz="2400" dirty="0" smtClean="0">
                <a:solidFill>
                  <a:srgbClr val="FF0000"/>
                </a:solidFill>
              </a:rPr>
              <a:t>, &lt;h2 </a:t>
            </a:r>
            <a:r>
              <a:rPr lang="hr-HR" sz="2400" dirty="0">
                <a:solidFill>
                  <a:srgbClr val="FF0000"/>
                </a:solidFill>
              </a:rPr>
              <a:t>&lt;/</a:t>
            </a:r>
            <a:r>
              <a:rPr lang="hr-HR" sz="2400" dirty="0" smtClean="0">
                <a:solidFill>
                  <a:srgbClr val="FF0000"/>
                </a:solidFill>
              </a:rPr>
              <a:t>h2&gt;, &lt;h3&gt;&lt;/h3&gt;, &lt;h4&gt;&lt;/h4&gt;, &lt;h5&gt;&lt;/h5&gt;, &lt;h6&gt;&lt;/h6&gt; </a:t>
            </a:r>
          </a:p>
          <a:p>
            <a:r>
              <a:rPr lang="hr-HR" sz="2400" dirty="0" smtClean="0"/>
              <a:t>Odlomak teksa: </a:t>
            </a:r>
            <a:r>
              <a:rPr lang="hr-HR" sz="2400" dirty="0" smtClean="0">
                <a:solidFill>
                  <a:srgbClr val="FF0000"/>
                </a:solidFill>
              </a:rPr>
              <a:t>&lt;p&gt;&lt;/p&gt;</a:t>
            </a:r>
          </a:p>
          <a:p>
            <a:r>
              <a:rPr lang="hr-HR" sz="2400" dirty="0" smtClean="0"/>
              <a:t>Liste: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hr-HR" sz="2400" dirty="0" smtClean="0">
                <a:solidFill>
                  <a:srgbClr val="FF0000"/>
                </a:solidFill>
              </a:rPr>
              <a:t>&lt;ul&gt;						&lt;ol&gt;</a:t>
            </a:r>
          </a:p>
          <a:p>
            <a:pPr marL="457200" lvl="1" indent="0">
              <a:buNone/>
            </a:pPr>
            <a:r>
              <a:rPr lang="hr-HR" sz="2000" dirty="0" smtClean="0">
                <a:solidFill>
                  <a:srgbClr val="FF0000"/>
                </a:solidFill>
              </a:rPr>
              <a:t>	&lt;</a:t>
            </a:r>
            <a:r>
              <a:rPr lang="hr-HR" sz="2000" dirty="0">
                <a:solidFill>
                  <a:srgbClr val="FF0000"/>
                </a:solidFill>
              </a:rPr>
              <a:t>li&gt;&lt;/li</a:t>
            </a:r>
            <a:r>
              <a:rPr lang="hr-HR" sz="2000" dirty="0" smtClean="0">
                <a:solidFill>
                  <a:srgbClr val="FF0000"/>
                </a:solidFill>
              </a:rPr>
              <a:t>&gt;					</a:t>
            </a:r>
            <a:r>
              <a:rPr lang="hr-HR" sz="2000" dirty="0">
                <a:solidFill>
                  <a:srgbClr val="FF0000"/>
                </a:solidFill>
              </a:rPr>
              <a:t>&lt;li&gt;&lt;/li</a:t>
            </a:r>
            <a:r>
              <a:rPr lang="hr-HR" sz="2000" dirty="0" smtClean="0">
                <a:solidFill>
                  <a:srgbClr val="FF0000"/>
                </a:solidFill>
              </a:rPr>
              <a:t>&gt;</a:t>
            </a:r>
            <a:endParaRPr lang="hr-HR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hr-HR" sz="2000" dirty="0" smtClean="0">
                <a:solidFill>
                  <a:srgbClr val="FF0000"/>
                </a:solidFill>
              </a:rPr>
              <a:t>	&lt;</a:t>
            </a:r>
            <a:r>
              <a:rPr lang="hr-HR" sz="2000" dirty="0">
                <a:solidFill>
                  <a:srgbClr val="FF0000"/>
                </a:solidFill>
              </a:rPr>
              <a:t>li&gt;&lt;/li</a:t>
            </a:r>
            <a:r>
              <a:rPr lang="hr-HR" sz="2000" dirty="0" smtClean="0">
                <a:solidFill>
                  <a:srgbClr val="FF0000"/>
                </a:solidFill>
              </a:rPr>
              <a:t>&gt;					</a:t>
            </a:r>
            <a:r>
              <a:rPr lang="hr-HR" sz="2000" dirty="0">
                <a:solidFill>
                  <a:srgbClr val="FF0000"/>
                </a:solidFill>
              </a:rPr>
              <a:t>&lt;li&gt;&lt;/li</a:t>
            </a:r>
            <a:r>
              <a:rPr lang="hr-HR" sz="20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hr-HR" sz="2400" dirty="0" smtClean="0">
                <a:solidFill>
                  <a:srgbClr val="FF0000"/>
                </a:solidFill>
              </a:rPr>
              <a:t>	&lt;/ul&gt;						&lt;/ol&gt;</a:t>
            </a:r>
            <a:endParaRPr lang="hr-HR" sz="2400" dirty="0">
              <a:solidFill>
                <a:srgbClr val="FF0000"/>
              </a:solidFill>
            </a:endParaRPr>
          </a:p>
          <a:p>
            <a:r>
              <a:rPr lang="hr-HR" sz="2400" dirty="0" smtClean="0"/>
              <a:t>Dodavanje linkova:  </a:t>
            </a:r>
            <a:r>
              <a:rPr lang="hr-HR" sz="2400" dirty="0" smtClean="0">
                <a:solidFill>
                  <a:srgbClr val="FF0000"/>
                </a:solidFill>
              </a:rPr>
              <a:t>&lt;a </a:t>
            </a:r>
            <a:r>
              <a:rPr lang="hr-HR" sz="2400" dirty="0">
                <a:solidFill>
                  <a:srgbClr val="FF0000"/>
                </a:solidFill>
              </a:rPr>
              <a:t>href=‘http://icm.hr/soc/’&gt;&lt;/</a:t>
            </a:r>
            <a:r>
              <a:rPr lang="hr-HR" sz="2400" dirty="0" smtClean="0">
                <a:solidFill>
                  <a:srgbClr val="FF0000"/>
                </a:solidFill>
              </a:rPr>
              <a:t>a&gt;</a:t>
            </a:r>
          </a:p>
          <a:p>
            <a:pPr marL="2286000" lvl="5" indent="0">
              <a:buNone/>
            </a:pPr>
            <a:r>
              <a:rPr lang="hr-HR" sz="2400" dirty="0">
                <a:solidFill>
                  <a:srgbClr val="FF0000"/>
                </a:solidFill>
              </a:rPr>
              <a:t>&lt;a href=‘http://icm.hr/soc</a:t>
            </a:r>
            <a:r>
              <a:rPr lang="hr-HR" sz="2400" dirty="0" smtClean="0">
                <a:solidFill>
                  <a:srgbClr val="FF0000"/>
                </a:solidFill>
              </a:rPr>
              <a:t>/’ target=‘_blank’&gt;&lt;/</a:t>
            </a:r>
            <a:r>
              <a:rPr lang="hr-HR" sz="2400" dirty="0">
                <a:solidFill>
                  <a:srgbClr val="FF0000"/>
                </a:solidFill>
              </a:rPr>
              <a:t>a</a:t>
            </a:r>
            <a:r>
              <a:rPr lang="hr-HR" sz="2400" dirty="0" smtClean="0">
                <a:solidFill>
                  <a:srgbClr val="FF0000"/>
                </a:solidFill>
              </a:rPr>
              <a:t>&gt;</a:t>
            </a:r>
            <a:endParaRPr lang="hr-H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91319"/>
            <a:ext cx="10240875" cy="5550043"/>
          </a:xfrm>
        </p:spPr>
        <p:txBody>
          <a:bodyPr>
            <a:normAutofit/>
          </a:bodyPr>
          <a:lstStyle/>
          <a:p>
            <a:r>
              <a:rPr lang="hr-HR" sz="2400" dirty="0" smtClean="0"/>
              <a:t>Slike: </a:t>
            </a:r>
            <a:r>
              <a:rPr lang="hr-HR" sz="2400" dirty="0" smtClean="0">
                <a:solidFill>
                  <a:srgbClr val="FF0000"/>
                </a:solidFill>
              </a:rPr>
              <a:t>&lt;img src=‘link na sliku’ </a:t>
            </a:r>
            <a:r>
              <a:rPr lang="hr-HR" sz="2400" b="1" dirty="0" smtClean="0">
                <a:solidFill>
                  <a:srgbClr val="FF0000"/>
                </a:solidFill>
              </a:rPr>
              <a:t>/</a:t>
            </a:r>
            <a:r>
              <a:rPr lang="hr-HR" sz="2400" dirty="0" smtClean="0">
                <a:solidFill>
                  <a:srgbClr val="FF0000"/>
                </a:solidFill>
              </a:rPr>
              <a:t>&gt;                      </a:t>
            </a:r>
            <a:r>
              <a:rPr lang="hr-HR" sz="2400" b="1" u="sng" dirty="0" smtClean="0">
                <a:solidFill>
                  <a:srgbClr val="FF0000"/>
                </a:solidFill>
              </a:rPr>
              <a:t>!!! &lt;img&gt; nema završni tag </a:t>
            </a:r>
            <a:r>
              <a:rPr lang="hr-HR" sz="2400" b="1" dirty="0" smtClean="0">
                <a:solidFill>
                  <a:srgbClr val="FF0000"/>
                </a:solidFill>
              </a:rPr>
              <a:t>												</a:t>
            </a:r>
            <a:r>
              <a:rPr lang="hr-HR" sz="2400" b="1" u="sng" dirty="0" smtClean="0">
                <a:solidFill>
                  <a:srgbClr val="FF0000"/>
                </a:solidFill>
              </a:rPr>
              <a:t>ali ima / na kraju početnog!!!</a:t>
            </a:r>
            <a:endParaRPr lang="hr-HR" sz="2400" dirty="0" smtClean="0">
              <a:solidFill>
                <a:srgbClr val="FF0000"/>
              </a:solidFill>
            </a:endParaRPr>
          </a:p>
          <a:p>
            <a:endParaRPr lang="hr-HR" sz="2400" dirty="0" smtClean="0">
              <a:solidFill>
                <a:schemeClr val="tx1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Opis slike: </a:t>
            </a:r>
            <a:r>
              <a:rPr lang="hr-HR" sz="2400" dirty="0" smtClean="0">
                <a:solidFill>
                  <a:srgbClr val="FF0000"/>
                </a:solidFill>
              </a:rPr>
              <a:t>&lt;img src=‘#’ alt=‘tekst’/&gt;</a:t>
            </a:r>
          </a:p>
          <a:p>
            <a:endParaRPr lang="hr-HR" sz="2400" dirty="0">
              <a:solidFill>
                <a:srgbClr val="FF0000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Novi red: </a:t>
            </a:r>
            <a:r>
              <a:rPr lang="hr-HR" sz="2400" dirty="0" smtClean="0">
                <a:solidFill>
                  <a:srgbClr val="FF0000"/>
                </a:solidFill>
              </a:rPr>
              <a:t>&lt;br/&gt;</a:t>
            </a:r>
            <a:r>
              <a:rPr lang="hr-HR" sz="2400" dirty="0" smtClean="0">
                <a:solidFill>
                  <a:schemeClr val="tx1"/>
                </a:solidFill>
              </a:rPr>
              <a:t> </a:t>
            </a:r>
          </a:p>
          <a:p>
            <a:endParaRPr lang="hr-HR" sz="2400" dirty="0">
              <a:solidFill>
                <a:schemeClr val="tx1"/>
              </a:solidFill>
            </a:endParaRPr>
          </a:p>
          <a:p>
            <a:r>
              <a:rPr lang="hr-HR" sz="2400" dirty="0" smtClean="0">
                <a:solidFill>
                  <a:schemeClr val="tx1"/>
                </a:solidFill>
              </a:rPr>
              <a:t>Komentari: </a:t>
            </a:r>
            <a:r>
              <a:rPr lang="hr-HR" sz="2400" dirty="0" smtClean="0">
                <a:solidFill>
                  <a:srgbClr val="FF0000"/>
                </a:solidFill>
              </a:rPr>
              <a:t>&lt;!– komentar --&gt;</a:t>
            </a:r>
            <a:endParaRPr lang="hr-HR" sz="2400" dirty="0" smtClean="0">
              <a:solidFill>
                <a:schemeClr val="tx1"/>
              </a:solidFill>
            </a:endParaRPr>
          </a:p>
          <a:p>
            <a:endParaRPr lang="hr-H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22" y="2943367"/>
            <a:ext cx="8596668" cy="1320800"/>
          </a:xfrm>
        </p:spPr>
        <p:txBody>
          <a:bodyPr/>
          <a:lstStyle/>
          <a:p>
            <a:pPr algn="ctr"/>
            <a:r>
              <a:rPr lang="hr-HR" sz="7200" dirty="0" smtClean="0"/>
              <a:t>CSS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99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1244</Words>
  <Application>Microsoft Office PowerPoint</Application>
  <PresentationFormat>Widescreen</PresentationFormat>
  <Paragraphs>299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UVOD U HTML i CSS</vt:lpstr>
      <vt:lpstr>HTML</vt:lpstr>
      <vt:lpstr>PowerPoint Presentation</vt:lpstr>
      <vt:lpstr>PowerPoint Presentation</vt:lpstr>
      <vt:lpstr>PowerPoint Presentation</vt:lpstr>
      <vt:lpstr>PowerPoint Presentation</vt:lpstr>
      <vt:lpstr>HTML elementi</vt:lpstr>
      <vt:lpstr>PowerPoint Presentation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objekti</vt:lpstr>
      <vt:lpstr>PowerPoint Presentation</vt:lpstr>
      <vt:lpstr>PowerPoint Presentation</vt:lpstr>
      <vt:lpstr>Model Kutije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Preoporuka za daljnje učenje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HTML i CSS</dc:title>
  <dc:creator>Helena Mikulic</dc:creator>
  <cp:lastModifiedBy>Helena Mikulic</cp:lastModifiedBy>
  <cp:revision>33</cp:revision>
  <dcterms:created xsi:type="dcterms:W3CDTF">2017-07-16T09:53:59Z</dcterms:created>
  <dcterms:modified xsi:type="dcterms:W3CDTF">2017-07-17T19:43:57Z</dcterms:modified>
</cp:coreProperties>
</file>