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8" r:id="rId21"/>
    <p:sldId id="277" r:id="rId22"/>
    <p:sldId id="279" r:id="rId23"/>
    <p:sldId id="280" r:id="rId24"/>
    <p:sldId id="281" r:id="rId25"/>
    <p:sldId id="283" r:id="rId26"/>
    <p:sldId id="282" r:id="rId27"/>
    <p:sldId id="284" r:id="rId28"/>
    <p:sldId id="286" r:id="rId29"/>
    <p:sldId id="288" r:id="rId30"/>
    <p:sldId id="290" r:id="rId31"/>
    <p:sldId id="289" r:id="rId32"/>
    <p:sldId id="291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2FA"/>
    <a:srgbClr val="A0F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00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978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378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79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00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02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35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662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476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900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0ECC-E5A1-44E4-820B-8D08A8BFB265}" type="datetimeFigureOut">
              <a:rPr lang="hr-HR" smtClean="0"/>
              <a:t>18.7.2017.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3EBC-8A2E-4AAD-BD11-17D5ADF540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17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rmAutofit/>
          </a:bodyPr>
          <a:lstStyle/>
          <a:p>
            <a:r>
              <a:rPr lang="en-GB" sz="4800" b="1" dirty="0" err="1" smtClean="0"/>
              <a:t>Baze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podataka</a:t>
            </a:r>
            <a:endParaRPr lang="hr-HR" sz="4800" b="1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1560" y="5734999"/>
            <a:ext cx="5392688" cy="672480"/>
          </a:xfrm>
        </p:spPr>
        <p:txBody>
          <a:bodyPr/>
          <a:lstStyle/>
          <a:p>
            <a:r>
              <a:rPr lang="en-GB" b="1" dirty="0" smtClean="0"/>
              <a:t>ICM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Summer of Code </a:t>
            </a:r>
            <a:r>
              <a:rPr lang="en-GB" b="1" dirty="0" smtClean="0"/>
              <a:t>2017</a:t>
            </a:r>
            <a:endParaRPr lang="hr-H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57393"/>
            <a:ext cx="1728192" cy="157352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301208"/>
            <a:ext cx="1379672" cy="13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SQL</a:t>
            </a:r>
            <a:endParaRPr lang="hr-HR" sz="6600" b="1" dirty="0"/>
          </a:p>
        </p:txBody>
      </p:sp>
      <p:sp>
        <p:nvSpPr>
          <p:cNvPr id="5" name="Rezervirano mjesto sadržaja 2"/>
          <p:cNvSpPr>
            <a:spLocks noGrp="1"/>
          </p:cNvSpPr>
          <p:nvPr>
            <p:ph idx="1"/>
          </p:nvPr>
        </p:nvSpPr>
        <p:spPr>
          <a:xfrm>
            <a:off x="1043608" y="1772816"/>
            <a:ext cx="8229600" cy="1036712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Jezik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komunikaciju</a:t>
            </a:r>
            <a:r>
              <a:rPr lang="en-GB" dirty="0" smtClean="0"/>
              <a:t> s </a:t>
            </a:r>
            <a:r>
              <a:rPr lang="en-GB" dirty="0" err="1" smtClean="0"/>
              <a:t>bazom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sp>
        <p:nvSpPr>
          <p:cNvPr id="6" name="Dijagram toka: Magnetni disk 5"/>
          <p:cNvSpPr/>
          <p:nvPr/>
        </p:nvSpPr>
        <p:spPr>
          <a:xfrm>
            <a:off x="1849069" y="2996952"/>
            <a:ext cx="1224136" cy="1152128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Strelica udesno 6"/>
          <p:cNvSpPr/>
          <p:nvPr/>
        </p:nvSpPr>
        <p:spPr>
          <a:xfrm rot="10800000">
            <a:off x="3641730" y="3284984"/>
            <a:ext cx="1440160" cy="576064"/>
          </a:xfrm>
          <a:prstGeom prst="rightArrow">
            <a:avLst/>
          </a:prstGeom>
          <a:solidFill>
            <a:srgbClr val="A0F4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5331360" y="3302555"/>
            <a:ext cx="1953894" cy="84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SQL </a:t>
            </a:r>
            <a:r>
              <a:rPr lang="en-GB" dirty="0" err="1" smtClean="0"/>
              <a:t>upit</a:t>
            </a:r>
            <a:endParaRPr lang="hr-HR" dirty="0"/>
          </a:p>
        </p:txBody>
      </p:sp>
      <p:sp>
        <p:nvSpPr>
          <p:cNvPr id="3" name="TekstniOkvir 2"/>
          <p:cNvSpPr txBox="1"/>
          <p:nvPr/>
        </p:nvSpPr>
        <p:spPr>
          <a:xfrm>
            <a:off x="846592" y="5229200"/>
            <a:ext cx="377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Relacijska</a:t>
            </a:r>
            <a:r>
              <a:rPr lang="en-GB" sz="2800" dirty="0" smtClean="0"/>
              <a:t> </a:t>
            </a:r>
            <a:r>
              <a:rPr lang="en-GB" sz="2800" dirty="0" err="1" smtClean="0"/>
              <a:t>baza</a:t>
            </a:r>
            <a:r>
              <a:rPr lang="en-GB" sz="2800" dirty="0" smtClean="0"/>
              <a:t> </a:t>
            </a:r>
            <a:r>
              <a:rPr lang="en-GB" sz="2800" dirty="0" err="1" smtClean="0"/>
              <a:t>podataka</a:t>
            </a:r>
            <a:endParaRPr lang="hr-HR" sz="2800" dirty="0"/>
          </a:p>
        </p:txBody>
      </p:sp>
      <p:sp>
        <p:nvSpPr>
          <p:cNvPr id="4" name="Strelica udesno 3"/>
          <p:cNvSpPr/>
          <p:nvPr/>
        </p:nvSpPr>
        <p:spPr>
          <a:xfrm rot="16200000">
            <a:off x="2069722" y="4419110"/>
            <a:ext cx="756084" cy="576064"/>
          </a:xfrm>
          <a:prstGeom prst="rightArrow">
            <a:avLst/>
          </a:prstGeom>
          <a:solidFill>
            <a:srgbClr val="A0F4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03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F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51520" y="2060848"/>
            <a:ext cx="8481530" cy="2304431"/>
          </a:xfrm>
        </p:spPr>
        <p:txBody>
          <a:bodyPr>
            <a:normAutofit/>
          </a:bodyPr>
          <a:lstStyle/>
          <a:p>
            <a:r>
              <a:rPr lang="en-GB" sz="6600" b="1" dirty="0" err="1" smtClean="0"/>
              <a:t>Organizacija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baze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podataka</a:t>
            </a:r>
            <a:endParaRPr lang="hr-HR" sz="6600" b="1" dirty="0"/>
          </a:p>
        </p:txBody>
      </p:sp>
    </p:spTree>
    <p:extLst>
      <p:ext uri="{BB962C8B-B14F-4D97-AF65-F5344CB8AC3E}">
        <p14:creationId xmlns:p14="http://schemas.microsoft.com/office/powerpoint/2010/main" val="24419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/>
          <p:cNvSpPr txBox="1">
            <a:spLocks/>
          </p:cNvSpPr>
          <p:nvPr/>
        </p:nvSpPr>
        <p:spPr>
          <a:xfrm>
            <a:off x="539552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 smtClean="0"/>
              <a:t>Tablica</a:t>
            </a:r>
            <a:r>
              <a:rPr lang="en-GB" b="1" dirty="0" smtClean="0"/>
              <a:t> (</a:t>
            </a:r>
            <a:r>
              <a:rPr lang="en-GB" b="1" dirty="0" err="1" smtClean="0"/>
              <a:t>relacija</a:t>
            </a:r>
            <a:r>
              <a:rPr lang="en-GB" b="1" dirty="0"/>
              <a:t>)</a:t>
            </a:r>
            <a:endParaRPr lang="hr-HR" b="1" dirty="0"/>
          </a:p>
        </p:txBody>
      </p:sp>
      <p:graphicFrame>
        <p:nvGraphicFramePr>
          <p:cNvPr id="7" name="Tablic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52961"/>
              </p:ext>
            </p:extLst>
          </p:nvPr>
        </p:nvGraphicFramePr>
        <p:xfrm>
          <a:off x="1606352" y="1988840"/>
          <a:ext cx="6096000" cy="3240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648072"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4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ic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91851"/>
              </p:ext>
            </p:extLst>
          </p:nvPr>
        </p:nvGraphicFramePr>
        <p:xfrm>
          <a:off x="1606352" y="1988840"/>
          <a:ext cx="6096000" cy="3240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hr-H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Naslov 1"/>
          <p:cNvSpPr txBox="1">
            <a:spLocks/>
          </p:cNvSpPr>
          <p:nvPr/>
        </p:nvSpPr>
        <p:spPr>
          <a:xfrm>
            <a:off x="539552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 smtClean="0"/>
              <a:t>Atributi</a:t>
            </a:r>
            <a:r>
              <a:rPr lang="en-GB" b="1" dirty="0" smtClean="0"/>
              <a:t> = </a:t>
            </a:r>
            <a:r>
              <a:rPr lang="en-GB" b="1" dirty="0" err="1" smtClean="0"/>
              <a:t>stupci</a:t>
            </a:r>
            <a:endParaRPr lang="hr-HR" b="1" dirty="0"/>
          </a:p>
        </p:txBody>
      </p:sp>
      <p:cxnSp>
        <p:nvCxnSpPr>
          <p:cNvPr id="3" name="Ravni poveznik sa strelicom 2"/>
          <p:cNvCxnSpPr/>
          <p:nvPr/>
        </p:nvCxnSpPr>
        <p:spPr>
          <a:xfrm flipH="1">
            <a:off x="2699792" y="1484784"/>
            <a:ext cx="504056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sa strelicom 11"/>
          <p:cNvCxnSpPr>
            <a:endCxn id="7" idx="0"/>
          </p:cNvCxnSpPr>
          <p:nvPr/>
        </p:nvCxnSpPr>
        <p:spPr>
          <a:xfrm>
            <a:off x="4654352" y="1403648"/>
            <a:ext cx="0" cy="58519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sa strelicom 13"/>
          <p:cNvCxnSpPr/>
          <p:nvPr/>
        </p:nvCxnSpPr>
        <p:spPr>
          <a:xfrm>
            <a:off x="5796136" y="1403648"/>
            <a:ext cx="792088" cy="51318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ic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70398"/>
              </p:ext>
            </p:extLst>
          </p:nvPr>
        </p:nvGraphicFramePr>
        <p:xfrm>
          <a:off x="1606352" y="1988840"/>
          <a:ext cx="6096000" cy="3240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ysClr val="windowText" lastClr="000000"/>
                          </a:solidFill>
                        </a:rPr>
                        <a:t>Ana 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ysClr val="windowText" lastClr="000000"/>
                          </a:solidFill>
                        </a:rPr>
                        <a:t>Ivo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>
                          <a:solidFill>
                            <a:sysClr val="windowText" lastClr="000000"/>
                          </a:solidFill>
                        </a:rPr>
                        <a:t>Ivić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ysClr val="windowText" lastClr="000000"/>
                          </a:solidFill>
                        </a:rPr>
                        <a:t>Marko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ysClr val="windowText" lastClr="000000"/>
                          </a:solidFill>
                        </a:rPr>
                        <a:t>44444444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ysClr val="windowText" lastClr="000000"/>
                          </a:solidFill>
                        </a:rPr>
                        <a:t>Maja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>
                          <a:solidFill>
                            <a:sysClr val="windowText" lastClr="000000"/>
                          </a:solidFill>
                        </a:rPr>
                        <a:t>Majić</a:t>
                      </a:r>
                      <a:endParaRPr lang="hr-HR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Naslov 1"/>
          <p:cNvSpPr txBox="1">
            <a:spLocks/>
          </p:cNvSpPr>
          <p:nvPr/>
        </p:nvSpPr>
        <p:spPr>
          <a:xfrm>
            <a:off x="53137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b="1" dirty="0" smtClean="0"/>
              <a:t>Podaci</a:t>
            </a:r>
            <a:r>
              <a:rPr lang="en-GB" b="1" smtClean="0"/>
              <a:t> </a:t>
            </a:r>
            <a:r>
              <a:rPr lang="hr-HR" b="1" smtClean="0"/>
              <a:t>= </a:t>
            </a:r>
            <a:r>
              <a:rPr lang="hr-HR" b="1" dirty="0" smtClean="0"/>
              <a:t>reci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8271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ic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6911"/>
              </p:ext>
            </p:extLst>
          </p:nvPr>
        </p:nvGraphicFramePr>
        <p:xfrm>
          <a:off x="1774496" y="908720"/>
          <a:ext cx="5760639" cy="21314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0213"/>
                <a:gridCol w="1920213"/>
                <a:gridCol w="1920213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Ivo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Ivić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Marko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07143"/>
              </p:ext>
            </p:extLst>
          </p:nvPr>
        </p:nvGraphicFramePr>
        <p:xfrm>
          <a:off x="2555776" y="4005064"/>
          <a:ext cx="3840426" cy="205577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232"/>
                <a:gridCol w="17521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Poštanski</a:t>
                      </a: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Naziv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10 000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Zagreb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51</a:t>
                      </a:r>
                      <a:r>
                        <a:rPr lang="en-GB" sz="2400" baseline="0" dirty="0" smtClean="0">
                          <a:solidFill>
                            <a:sysClr val="windowText" lastClr="000000"/>
                          </a:solidFill>
                        </a:rPr>
                        <a:t>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Rijeka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31 000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Osijek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kstniOkvir 1"/>
          <p:cNvSpPr txBox="1"/>
          <p:nvPr/>
        </p:nvSpPr>
        <p:spPr>
          <a:xfrm>
            <a:off x="1763816" y="290602"/>
            <a:ext cx="141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Studenti</a:t>
            </a:r>
            <a:endParaRPr lang="hr-HR" sz="2800" dirty="0"/>
          </a:p>
        </p:txBody>
      </p:sp>
      <p:sp>
        <p:nvSpPr>
          <p:cNvPr id="6" name="TekstniOkvir 5"/>
          <p:cNvSpPr txBox="1"/>
          <p:nvPr/>
        </p:nvSpPr>
        <p:spPr>
          <a:xfrm>
            <a:off x="2552409" y="3378356"/>
            <a:ext cx="1320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Gradovi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613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err="1" smtClean="0"/>
              <a:t>Identifikator</a:t>
            </a:r>
            <a:r>
              <a:rPr lang="en-GB" dirty="0" smtClean="0"/>
              <a:t> (</a:t>
            </a:r>
            <a:r>
              <a:rPr lang="en-GB" dirty="0" err="1" smtClean="0"/>
              <a:t>ključ</a:t>
            </a:r>
            <a:r>
              <a:rPr lang="en-GB" dirty="0" smtClean="0"/>
              <a:t>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691680" y="1844824"/>
            <a:ext cx="5832648" cy="676672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Atribut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je </a:t>
            </a:r>
            <a:r>
              <a:rPr lang="en-GB" b="1" dirty="0" err="1" smtClean="0"/>
              <a:t>jedinstven</a:t>
            </a:r>
            <a:r>
              <a:rPr lang="en-GB" dirty="0" smtClean="0"/>
              <a:t> u </a:t>
            </a:r>
            <a:r>
              <a:rPr lang="en-GB" dirty="0" err="1" smtClean="0"/>
              <a:t>tablici</a:t>
            </a:r>
            <a:endParaRPr lang="hr-HR" dirty="0"/>
          </a:p>
        </p:txBody>
      </p:sp>
      <p:graphicFrame>
        <p:nvGraphicFramePr>
          <p:cNvPr id="4" name="Tablic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69430"/>
              </p:ext>
            </p:extLst>
          </p:nvPr>
        </p:nvGraphicFramePr>
        <p:xfrm>
          <a:off x="1691680" y="2780928"/>
          <a:ext cx="5760639" cy="21314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0213"/>
                <a:gridCol w="1920213"/>
                <a:gridCol w="1920213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Marko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Normalizacija</a:t>
            </a:r>
            <a:endParaRPr lang="hr-HR" b="1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95536" y="1412777"/>
            <a:ext cx="8208912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Dobra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547936" y="2564904"/>
            <a:ext cx="8229600" cy="720080"/>
          </a:xfrm>
          <a:prstGeom prst="rect">
            <a:avLst/>
          </a:prstGeom>
          <a:solidFill>
            <a:srgbClr val="A0F43A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Prva </a:t>
            </a:r>
            <a:r>
              <a:rPr lang="en-GB" dirty="0" err="1" smtClean="0"/>
              <a:t>normalna</a:t>
            </a:r>
            <a:r>
              <a:rPr lang="en-GB" dirty="0" smtClean="0"/>
              <a:t> forma – 1NF</a:t>
            </a:r>
            <a:endParaRPr lang="hr-HR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547936" y="3573016"/>
            <a:ext cx="8229600" cy="720080"/>
          </a:xfrm>
          <a:prstGeom prst="rect">
            <a:avLst/>
          </a:prstGeom>
          <a:solidFill>
            <a:srgbClr val="A0F43A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Druga </a:t>
            </a:r>
            <a:r>
              <a:rPr lang="en-GB" dirty="0" err="1" smtClean="0"/>
              <a:t>normalna</a:t>
            </a:r>
            <a:r>
              <a:rPr lang="en-GB" dirty="0" smtClean="0"/>
              <a:t> forma – 2NF</a:t>
            </a:r>
            <a:endParaRPr lang="hr-HR" dirty="0"/>
          </a:p>
        </p:txBody>
      </p:sp>
      <p:sp>
        <p:nvSpPr>
          <p:cNvPr id="7" name="Rezervirano mjesto sadržaja 2"/>
          <p:cNvSpPr txBox="1">
            <a:spLocks/>
          </p:cNvSpPr>
          <p:nvPr/>
        </p:nvSpPr>
        <p:spPr>
          <a:xfrm>
            <a:off x="548281" y="4509120"/>
            <a:ext cx="8229600" cy="720080"/>
          </a:xfrm>
          <a:prstGeom prst="rect">
            <a:avLst/>
          </a:prstGeom>
          <a:solidFill>
            <a:srgbClr val="A0F43A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Treća</a:t>
            </a:r>
            <a:r>
              <a:rPr lang="en-GB" dirty="0" smtClean="0"/>
              <a:t> </a:t>
            </a:r>
            <a:r>
              <a:rPr lang="en-GB" dirty="0" err="1" smtClean="0"/>
              <a:t>normalna</a:t>
            </a:r>
            <a:r>
              <a:rPr lang="en-GB" dirty="0" smtClean="0"/>
              <a:t> forma – 3NF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6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Prva </a:t>
            </a:r>
            <a:r>
              <a:rPr lang="en-GB" dirty="0" err="1" smtClean="0"/>
              <a:t>normalna</a:t>
            </a:r>
            <a:r>
              <a:rPr lang="en-GB" dirty="0" smtClean="0"/>
              <a:t> forma 1NF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683568" y="1455725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Svaki</a:t>
            </a:r>
            <a:r>
              <a:rPr lang="en-GB" sz="3200" dirty="0" smtClean="0"/>
              <a:t> </a:t>
            </a:r>
            <a:r>
              <a:rPr lang="en-GB" sz="3200" dirty="0" err="1" smtClean="0"/>
              <a:t>atribut</a:t>
            </a:r>
            <a:r>
              <a:rPr lang="en-GB" sz="3200" dirty="0" smtClean="0"/>
              <a:t> </a:t>
            </a:r>
            <a:r>
              <a:rPr lang="en-GB" sz="3200" dirty="0" err="1" smtClean="0"/>
              <a:t>poprima</a:t>
            </a:r>
            <a:r>
              <a:rPr lang="en-GB" sz="3200" dirty="0" smtClean="0"/>
              <a:t> </a:t>
            </a:r>
            <a:r>
              <a:rPr lang="en-GB" sz="3200" dirty="0" err="1" smtClean="0"/>
              <a:t>samo</a:t>
            </a:r>
            <a:r>
              <a:rPr lang="en-GB" sz="3200" dirty="0" smtClean="0"/>
              <a:t> </a:t>
            </a:r>
            <a:r>
              <a:rPr lang="en-GB" sz="3200" dirty="0" err="1" smtClean="0"/>
              <a:t>jednu</a:t>
            </a:r>
            <a:r>
              <a:rPr lang="en-GB" sz="3200" dirty="0" smtClean="0"/>
              <a:t> </a:t>
            </a:r>
            <a:r>
              <a:rPr lang="en-GB" sz="3200" dirty="0" err="1" smtClean="0"/>
              <a:t>vrijednost</a:t>
            </a:r>
            <a:r>
              <a:rPr lang="en-GB" sz="3200" dirty="0" smtClean="0"/>
              <a:t> </a:t>
            </a:r>
            <a:r>
              <a:rPr lang="en-GB" sz="3200" dirty="0" err="1" smtClean="0"/>
              <a:t>iz</a:t>
            </a:r>
            <a:r>
              <a:rPr lang="en-GB" sz="3200" dirty="0" smtClean="0"/>
              <a:t> </a:t>
            </a:r>
            <a:r>
              <a:rPr lang="en-GB" sz="3200" dirty="0" err="1" smtClean="0"/>
              <a:t>domene</a:t>
            </a:r>
            <a:endParaRPr lang="hr-HR" sz="3200" dirty="0"/>
          </a:p>
        </p:txBody>
      </p:sp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17954"/>
              </p:ext>
            </p:extLst>
          </p:nvPr>
        </p:nvGraphicFramePr>
        <p:xfrm>
          <a:off x="683568" y="2924944"/>
          <a:ext cx="5760639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0213"/>
                <a:gridCol w="1920213"/>
                <a:gridCol w="1920213"/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ic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81702"/>
              </p:ext>
            </p:extLst>
          </p:nvPr>
        </p:nvGraphicFramePr>
        <p:xfrm>
          <a:off x="683568" y="4725144"/>
          <a:ext cx="5760639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20213"/>
                <a:gridCol w="3840426"/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</a:tbl>
          </a:graphicData>
        </a:graphic>
      </p:graphicFrame>
      <p:sp>
        <p:nvSpPr>
          <p:cNvPr id="7" name="Množenje 6"/>
          <p:cNvSpPr/>
          <p:nvPr/>
        </p:nvSpPr>
        <p:spPr>
          <a:xfrm>
            <a:off x="5719506" y="4509120"/>
            <a:ext cx="1008112" cy="9361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7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Prva </a:t>
            </a:r>
            <a:r>
              <a:rPr lang="en-GB" dirty="0" err="1" smtClean="0"/>
              <a:t>normalna</a:t>
            </a:r>
            <a:r>
              <a:rPr lang="en-GB" dirty="0" smtClean="0"/>
              <a:t> forma 1NF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683568" y="1455725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Domene</a:t>
            </a:r>
            <a:r>
              <a:rPr lang="en-GB" sz="3200" dirty="0" smtClean="0"/>
              <a:t> </a:t>
            </a:r>
            <a:r>
              <a:rPr lang="en-GB" sz="3200" dirty="0" err="1"/>
              <a:t>atributa</a:t>
            </a:r>
            <a:r>
              <a:rPr lang="en-GB" sz="3200" dirty="0"/>
              <a:t> </a:t>
            </a:r>
            <a:r>
              <a:rPr lang="en-GB" sz="3200" dirty="0" err="1"/>
              <a:t>sadrže</a:t>
            </a:r>
            <a:r>
              <a:rPr lang="en-GB" sz="3200" dirty="0"/>
              <a:t> </a:t>
            </a:r>
            <a:r>
              <a:rPr lang="en-GB" sz="3200" dirty="0" err="1"/>
              <a:t>samo</a:t>
            </a:r>
            <a:r>
              <a:rPr lang="en-GB" sz="3200" dirty="0"/>
              <a:t> </a:t>
            </a:r>
            <a:r>
              <a:rPr lang="en-GB" sz="3200" dirty="0" err="1"/>
              <a:t>jednostavne</a:t>
            </a:r>
            <a:r>
              <a:rPr lang="en-GB" sz="3200" dirty="0"/>
              <a:t> (</a:t>
            </a:r>
            <a:r>
              <a:rPr lang="en-GB" sz="3200" dirty="0" err="1"/>
              <a:t>nedjeljive</a:t>
            </a:r>
            <a:r>
              <a:rPr lang="en-GB" sz="3200" dirty="0"/>
              <a:t>) </a:t>
            </a:r>
            <a:r>
              <a:rPr lang="en-GB" sz="3200" dirty="0" err="1"/>
              <a:t>vrijednosti</a:t>
            </a:r>
            <a:endParaRPr lang="hr-HR" sz="3200" dirty="0"/>
          </a:p>
        </p:txBody>
      </p:sp>
      <p:graphicFrame>
        <p:nvGraphicFramePr>
          <p:cNvPr id="8" name="Tablic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47381"/>
              </p:ext>
            </p:extLst>
          </p:nvPr>
        </p:nvGraphicFramePr>
        <p:xfrm>
          <a:off x="1331640" y="3212976"/>
          <a:ext cx="5256584" cy="21314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28292"/>
                <a:gridCol w="2628292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Imena</a:t>
                      </a:r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Roditelja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Ana,</a:t>
                      </a:r>
                      <a:r>
                        <a:rPr lang="en-GB" sz="2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Marko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Ivančica</a:t>
                      </a:r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, Ratko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Maja,</a:t>
                      </a:r>
                      <a:r>
                        <a:rPr lang="en-GB" sz="2400" baseline="0" dirty="0" smtClean="0">
                          <a:solidFill>
                            <a:sysClr val="windowText" lastClr="000000"/>
                          </a:solidFill>
                        </a:rPr>
                        <a:t> Ivo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Množenje 6"/>
          <p:cNvSpPr/>
          <p:nvPr/>
        </p:nvSpPr>
        <p:spPr>
          <a:xfrm>
            <a:off x="5983560" y="3672296"/>
            <a:ext cx="1008112" cy="9361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863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obljeni pravokutnik 7"/>
          <p:cNvSpPr/>
          <p:nvPr/>
        </p:nvSpPr>
        <p:spPr>
          <a:xfrm>
            <a:off x="937017" y="1772128"/>
            <a:ext cx="936104" cy="10081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" name="Ravni poveznik 9"/>
          <p:cNvCxnSpPr/>
          <p:nvPr/>
        </p:nvCxnSpPr>
        <p:spPr>
          <a:xfrm>
            <a:off x="2377177" y="1916144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vni poveznik 10"/>
          <p:cNvCxnSpPr/>
          <p:nvPr/>
        </p:nvCxnSpPr>
        <p:spPr>
          <a:xfrm>
            <a:off x="2377177" y="2237335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11"/>
          <p:cNvCxnSpPr/>
          <p:nvPr/>
        </p:nvCxnSpPr>
        <p:spPr>
          <a:xfrm>
            <a:off x="2377177" y="2564216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aobljeni pravokutnik 12"/>
          <p:cNvSpPr/>
          <p:nvPr/>
        </p:nvSpPr>
        <p:spPr>
          <a:xfrm>
            <a:off x="937017" y="3356304"/>
            <a:ext cx="936104" cy="10081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4" name="Ravni poveznik 13"/>
          <p:cNvCxnSpPr/>
          <p:nvPr/>
        </p:nvCxnSpPr>
        <p:spPr>
          <a:xfrm>
            <a:off x="2377177" y="3500320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14"/>
          <p:cNvCxnSpPr/>
          <p:nvPr/>
        </p:nvCxnSpPr>
        <p:spPr>
          <a:xfrm>
            <a:off x="2377177" y="3821511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15"/>
          <p:cNvCxnSpPr/>
          <p:nvPr/>
        </p:nvCxnSpPr>
        <p:spPr>
          <a:xfrm>
            <a:off x="2377177" y="4148392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aobljeni pravokutnik 16"/>
          <p:cNvSpPr/>
          <p:nvPr/>
        </p:nvSpPr>
        <p:spPr>
          <a:xfrm>
            <a:off x="936299" y="4940480"/>
            <a:ext cx="936104" cy="10081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8" name="Ravni poveznik 17"/>
          <p:cNvCxnSpPr/>
          <p:nvPr/>
        </p:nvCxnSpPr>
        <p:spPr>
          <a:xfrm>
            <a:off x="2376459" y="5084496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18"/>
          <p:cNvCxnSpPr/>
          <p:nvPr/>
        </p:nvCxnSpPr>
        <p:spPr>
          <a:xfrm>
            <a:off x="2376459" y="5405687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19"/>
          <p:cNvCxnSpPr/>
          <p:nvPr/>
        </p:nvCxnSpPr>
        <p:spPr>
          <a:xfrm>
            <a:off x="2376459" y="5732568"/>
            <a:ext cx="1944216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avokutnik 20"/>
          <p:cNvSpPr/>
          <p:nvPr/>
        </p:nvSpPr>
        <p:spPr>
          <a:xfrm>
            <a:off x="504969" y="1358426"/>
            <a:ext cx="4320480" cy="5112568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TekstniOkvir 21"/>
          <p:cNvSpPr txBox="1"/>
          <p:nvPr/>
        </p:nvSpPr>
        <p:spPr>
          <a:xfrm>
            <a:off x="1153041" y="404664"/>
            <a:ext cx="307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Kino program</a:t>
            </a:r>
            <a:endParaRPr lang="hr-HR" sz="4000" b="1" dirty="0"/>
          </a:p>
        </p:txBody>
      </p:sp>
      <p:sp>
        <p:nvSpPr>
          <p:cNvPr id="23" name="Zaobljeni pravokutni oblačić 22"/>
          <p:cNvSpPr/>
          <p:nvPr/>
        </p:nvSpPr>
        <p:spPr>
          <a:xfrm>
            <a:off x="5748628" y="1196752"/>
            <a:ext cx="3096344" cy="1799512"/>
          </a:xfrm>
          <a:prstGeom prst="wedgeRoundRectCallout">
            <a:avLst>
              <a:gd name="adj1" fmla="val -67834"/>
              <a:gd name="adj2" fmla="val 36020"/>
              <a:gd name="adj3" fmla="val 16667"/>
            </a:avLst>
          </a:prstGeom>
          <a:solidFill>
            <a:srgbClr val="A0F43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 smtClean="0">
                <a:solidFill>
                  <a:schemeClr val="tx1"/>
                </a:solidFill>
              </a:rPr>
              <a:t>Promjena</a:t>
            </a:r>
            <a:r>
              <a:rPr lang="en-GB" sz="3200" b="1" dirty="0" smtClean="0">
                <a:solidFill>
                  <a:schemeClr val="tx1"/>
                </a:solidFill>
              </a:rPr>
              <a:t> </a:t>
            </a:r>
            <a:r>
              <a:rPr lang="en-GB" sz="3200" b="1" dirty="0" err="1" smtClean="0">
                <a:solidFill>
                  <a:schemeClr val="tx1"/>
                </a:solidFill>
              </a:rPr>
              <a:t>rasporeda</a:t>
            </a:r>
            <a:r>
              <a:rPr lang="en-GB" sz="3200" b="1" dirty="0" smtClean="0">
                <a:solidFill>
                  <a:schemeClr val="tx1"/>
                </a:solidFill>
              </a:rPr>
              <a:t> </a:t>
            </a:r>
            <a:r>
              <a:rPr lang="en-GB" sz="3200" b="1" dirty="0" err="1" smtClean="0">
                <a:solidFill>
                  <a:schemeClr val="tx1"/>
                </a:solidFill>
              </a:rPr>
              <a:t>prikazivanja</a:t>
            </a:r>
            <a:r>
              <a:rPr lang="en-GB" sz="3200" b="1" dirty="0" smtClean="0">
                <a:solidFill>
                  <a:schemeClr val="tx1"/>
                </a:solidFill>
              </a:rPr>
              <a:t>?</a:t>
            </a:r>
            <a:endParaRPr lang="hr-HR" sz="3200" b="1" dirty="0">
              <a:solidFill>
                <a:schemeClr val="tx1"/>
              </a:solidFill>
            </a:endParaRPr>
          </a:p>
        </p:txBody>
      </p:sp>
      <p:sp>
        <p:nvSpPr>
          <p:cNvPr id="24" name="Zaobljeni pravokutni oblačić 23"/>
          <p:cNvSpPr/>
          <p:nvPr/>
        </p:nvSpPr>
        <p:spPr>
          <a:xfrm>
            <a:off x="5748628" y="3914710"/>
            <a:ext cx="3096344" cy="1799512"/>
          </a:xfrm>
          <a:prstGeom prst="wedgeRoundRectCallout">
            <a:avLst>
              <a:gd name="adj1" fmla="val -72825"/>
              <a:gd name="adj2" fmla="val 8108"/>
              <a:gd name="adj3" fmla="val 16667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 smtClean="0">
                <a:solidFill>
                  <a:schemeClr val="tx1"/>
                </a:solidFill>
              </a:rPr>
              <a:t>Promjena</a:t>
            </a:r>
            <a:r>
              <a:rPr lang="en-GB" sz="3200" b="1" dirty="0" smtClean="0">
                <a:solidFill>
                  <a:schemeClr val="tx1"/>
                </a:solidFill>
              </a:rPr>
              <a:t> web </a:t>
            </a:r>
            <a:r>
              <a:rPr lang="en-GB" sz="3200" b="1" dirty="0" err="1" smtClean="0">
                <a:solidFill>
                  <a:schemeClr val="tx1"/>
                </a:solidFill>
              </a:rPr>
              <a:t>stranice</a:t>
            </a:r>
            <a:r>
              <a:rPr lang="en-GB" sz="3200" b="1" dirty="0" smtClean="0">
                <a:solidFill>
                  <a:schemeClr val="tx1"/>
                </a:solidFill>
              </a:rPr>
              <a:t>.</a:t>
            </a:r>
            <a:endParaRPr lang="hr-H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7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Prva </a:t>
            </a:r>
            <a:r>
              <a:rPr lang="en-GB" dirty="0" err="1"/>
              <a:t>normalna</a:t>
            </a:r>
            <a:r>
              <a:rPr lang="en-GB" dirty="0"/>
              <a:t> forma 1NF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683568" y="1455725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Neključni</a:t>
            </a:r>
            <a:r>
              <a:rPr lang="en-GB" sz="3200" dirty="0" smtClean="0"/>
              <a:t> </a:t>
            </a:r>
            <a:r>
              <a:rPr lang="en-GB" sz="3200" dirty="0" err="1"/>
              <a:t>atributi</a:t>
            </a:r>
            <a:r>
              <a:rPr lang="en-GB" sz="3200" dirty="0"/>
              <a:t> </a:t>
            </a:r>
            <a:r>
              <a:rPr lang="en-GB" sz="3200" dirty="0" err="1" smtClean="0"/>
              <a:t>tablice</a:t>
            </a:r>
            <a:r>
              <a:rPr lang="en-GB" sz="3200" dirty="0" smtClean="0"/>
              <a:t> </a:t>
            </a:r>
            <a:r>
              <a:rPr lang="en-GB" sz="3200" b="1" dirty="0" err="1"/>
              <a:t>funkcijski</a:t>
            </a:r>
            <a:r>
              <a:rPr lang="en-GB" sz="3200" b="1" dirty="0"/>
              <a:t> </a:t>
            </a:r>
            <a:r>
              <a:rPr lang="en-GB" sz="3200" b="1" dirty="0" err="1"/>
              <a:t>ovise</a:t>
            </a:r>
            <a:r>
              <a:rPr lang="en-GB" sz="3200" b="1" dirty="0"/>
              <a:t> o </a:t>
            </a:r>
            <a:r>
              <a:rPr lang="en-GB" sz="3200" b="1" dirty="0" err="1"/>
              <a:t>ključu</a:t>
            </a:r>
            <a:r>
              <a:rPr lang="en-GB" sz="3200" dirty="0"/>
              <a:t> </a:t>
            </a:r>
            <a:r>
              <a:rPr lang="en-GB" sz="3200" dirty="0" err="1" smtClean="0"/>
              <a:t>tablice</a:t>
            </a:r>
            <a:endParaRPr lang="hr-HR" sz="3200" dirty="0"/>
          </a:p>
        </p:txBody>
      </p:sp>
      <p:sp>
        <p:nvSpPr>
          <p:cNvPr id="7" name="Množenje 6"/>
          <p:cNvSpPr/>
          <p:nvPr/>
        </p:nvSpPr>
        <p:spPr>
          <a:xfrm>
            <a:off x="5983560" y="3672296"/>
            <a:ext cx="1008112" cy="9361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aphicFrame>
        <p:nvGraphicFramePr>
          <p:cNvPr id="6" name="Tablic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76518"/>
              </p:ext>
            </p:extLst>
          </p:nvPr>
        </p:nvGraphicFramePr>
        <p:xfrm>
          <a:off x="1583668" y="3284984"/>
          <a:ext cx="7236804" cy="24215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09201"/>
                <a:gridCol w="1809201"/>
                <a:gridCol w="1809201"/>
                <a:gridCol w="1809201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Datum</a:t>
                      </a:r>
                      <a:r>
                        <a:rPr lang="en-GB" sz="2400" b="1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ysClr val="windowText" lastClr="000000"/>
                          </a:solidFill>
                        </a:rPr>
                        <a:t>Božića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25.12.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25.12.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Marko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25.12.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Ravni poveznik sa strelicom 4"/>
          <p:cNvCxnSpPr/>
          <p:nvPr/>
        </p:nvCxnSpPr>
        <p:spPr>
          <a:xfrm>
            <a:off x="899592" y="3408829"/>
            <a:ext cx="576064" cy="21602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niOkvir 8"/>
          <p:cNvSpPr txBox="1"/>
          <p:nvPr/>
        </p:nvSpPr>
        <p:spPr>
          <a:xfrm>
            <a:off x="360021" y="2731351"/>
            <a:ext cx="1079142" cy="646331"/>
          </a:xfrm>
          <a:prstGeom prst="rect">
            <a:avLst/>
          </a:prstGeom>
          <a:solidFill>
            <a:srgbClr val="A0F43A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 err="1" smtClean="0"/>
              <a:t>Ključ</a:t>
            </a:r>
            <a:endParaRPr lang="hr-HR" sz="3600" dirty="0"/>
          </a:p>
        </p:txBody>
      </p:sp>
      <p:sp>
        <p:nvSpPr>
          <p:cNvPr id="8" name="TekstniOkvir 7"/>
          <p:cNvSpPr txBox="1"/>
          <p:nvPr/>
        </p:nvSpPr>
        <p:spPr>
          <a:xfrm>
            <a:off x="4355976" y="2287819"/>
            <a:ext cx="3408818" cy="646331"/>
          </a:xfrm>
          <a:prstGeom prst="rect">
            <a:avLst/>
          </a:prstGeom>
          <a:solidFill>
            <a:srgbClr val="A0F43A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 err="1" smtClean="0"/>
              <a:t>Neključni</a:t>
            </a:r>
            <a:r>
              <a:rPr lang="en-GB" sz="3600" dirty="0" smtClean="0"/>
              <a:t> </a:t>
            </a:r>
            <a:r>
              <a:rPr lang="en-GB" sz="3600" dirty="0" err="1" smtClean="0"/>
              <a:t>atributi</a:t>
            </a:r>
            <a:endParaRPr lang="hr-HR" sz="3600" dirty="0"/>
          </a:p>
        </p:txBody>
      </p:sp>
      <p:cxnSp>
        <p:nvCxnSpPr>
          <p:cNvPr id="10" name="Ravni poveznik sa strelicom 9"/>
          <p:cNvCxnSpPr/>
          <p:nvPr/>
        </p:nvCxnSpPr>
        <p:spPr>
          <a:xfrm flipH="1">
            <a:off x="4211960" y="2934150"/>
            <a:ext cx="864098" cy="35083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sa strelicom 11"/>
          <p:cNvCxnSpPr>
            <a:stCxn id="8" idx="2"/>
          </p:cNvCxnSpPr>
          <p:nvPr/>
        </p:nvCxnSpPr>
        <p:spPr>
          <a:xfrm>
            <a:off x="6060385" y="2934150"/>
            <a:ext cx="0" cy="35083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/>
          <p:cNvCxnSpPr/>
          <p:nvPr/>
        </p:nvCxnSpPr>
        <p:spPr>
          <a:xfrm>
            <a:off x="7164288" y="2934150"/>
            <a:ext cx="504056" cy="35083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noženje 22"/>
          <p:cNvSpPr/>
          <p:nvPr/>
        </p:nvSpPr>
        <p:spPr>
          <a:xfrm>
            <a:off x="8244408" y="3204244"/>
            <a:ext cx="1008112" cy="9361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57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Druga </a:t>
            </a:r>
            <a:r>
              <a:rPr lang="en-GB" dirty="0" err="1"/>
              <a:t>normalna</a:t>
            </a:r>
            <a:r>
              <a:rPr lang="en-GB" dirty="0"/>
              <a:t> forma 2NF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683568" y="1455725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Svaki</a:t>
            </a:r>
            <a:r>
              <a:rPr lang="en-GB" sz="3200" dirty="0" smtClean="0"/>
              <a:t> </a:t>
            </a:r>
            <a:r>
              <a:rPr lang="en-GB" sz="3200" dirty="0" err="1"/>
              <a:t>atribut</a:t>
            </a:r>
            <a:r>
              <a:rPr lang="en-GB" sz="3200" dirty="0"/>
              <a:t> </a:t>
            </a:r>
            <a:r>
              <a:rPr lang="en-GB" sz="3200" dirty="0" err="1"/>
              <a:t>iz</a:t>
            </a:r>
            <a:r>
              <a:rPr lang="en-GB" sz="3200" dirty="0"/>
              <a:t> </a:t>
            </a:r>
            <a:r>
              <a:rPr lang="en-GB" sz="3200" dirty="0" err="1" smtClean="0"/>
              <a:t>neključnog</a:t>
            </a:r>
            <a:r>
              <a:rPr lang="en-GB" sz="3200" dirty="0" smtClean="0"/>
              <a:t> (</a:t>
            </a:r>
            <a:r>
              <a:rPr lang="en-GB" sz="3200" dirty="0" err="1" smtClean="0"/>
              <a:t>zavisnog</a:t>
            </a:r>
            <a:r>
              <a:rPr lang="en-GB" sz="3200" dirty="0" smtClean="0"/>
              <a:t>) </a:t>
            </a:r>
            <a:r>
              <a:rPr lang="en-GB" sz="3200" dirty="0" err="1"/>
              <a:t>dijela</a:t>
            </a:r>
            <a:r>
              <a:rPr lang="en-GB" sz="3200" dirty="0"/>
              <a:t> </a:t>
            </a:r>
            <a:r>
              <a:rPr lang="en-GB" sz="3200" b="1" dirty="0" err="1"/>
              <a:t>potpuno</a:t>
            </a:r>
            <a:r>
              <a:rPr lang="en-GB" sz="3200" dirty="0"/>
              <a:t> </a:t>
            </a:r>
            <a:r>
              <a:rPr lang="en-GB" sz="3200" dirty="0" err="1"/>
              <a:t>funkcijski</a:t>
            </a:r>
            <a:r>
              <a:rPr lang="en-GB" sz="3200" dirty="0"/>
              <a:t> </a:t>
            </a:r>
            <a:r>
              <a:rPr lang="en-GB" sz="3200" dirty="0" err="1" smtClean="0"/>
              <a:t>ovisi</a:t>
            </a:r>
            <a:r>
              <a:rPr lang="en-GB" sz="3200" dirty="0" smtClean="0"/>
              <a:t> o </a:t>
            </a:r>
            <a:r>
              <a:rPr lang="en-GB" sz="3200" dirty="0" err="1" smtClean="0"/>
              <a:t>ključu</a:t>
            </a:r>
            <a:endParaRPr lang="hr-HR" sz="3200" dirty="0"/>
          </a:p>
        </p:txBody>
      </p:sp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00012"/>
              </p:ext>
            </p:extLst>
          </p:nvPr>
        </p:nvGraphicFramePr>
        <p:xfrm>
          <a:off x="467543" y="3068960"/>
          <a:ext cx="8424937" cy="21314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41782"/>
                <a:gridCol w="1396719"/>
                <a:gridCol w="1450194"/>
                <a:gridCol w="1992026"/>
                <a:gridCol w="1944216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Datum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ispita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Predmet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03.07.2017.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Fizika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05.07.2017.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Matematika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Marko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03.07.2017.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Fizika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Množenje 5"/>
          <p:cNvSpPr/>
          <p:nvPr/>
        </p:nvSpPr>
        <p:spPr>
          <a:xfrm>
            <a:off x="2627784" y="2815282"/>
            <a:ext cx="1008112" cy="9361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Množenje 6"/>
          <p:cNvSpPr/>
          <p:nvPr/>
        </p:nvSpPr>
        <p:spPr>
          <a:xfrm>
            <a:off x="4139952" y="2815282"/>
            <a:ext cx="1008112" cy="9361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4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ic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70692"/>
              </p:ext>
            </p:extLst>
          </p:nvPr>
        </p:nvGraphicFramePr>
        <p:xfrm>
          <a:off x="2411760" y="620688"/>
          <a:ext cx="4488695" cy="21314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41782"/>
                <a:gridCol w="1396719"/>
                <a:gridCol w="1450194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Marko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63134"/>
              </p:ext>
            </p:extLst>
          </p:nvPr>
        </p:nvGraphicFramePr>
        <p:xfrm>
          <a:off x="1907704" y="3429000"/>
          <a:ext cx="5520416" cy="21314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54979"/>
                <a:gridCol w="1854979"/>
                <a:gridCol w="1810458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Datum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ispita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Predmet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03.07.2017.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Fizika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05.07.2017.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Matematika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03.07.2017.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Fizika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Treća</a:t>
            </a:r>
            <a:r>
              <a:rPr lang="en-GB" dirty="0" smtClean="0"/>
              <a:t> </a:t>
            </a:r>
            <a:r>
              <a:rPr lang="en-GB" dirty="0" err="1"/>
              <a:t>normalna</a:t>
            </a:r>
            <a:r>
              <a:rPr lang="en-GB" dirty="0"/>
              <a:t> forma </a:t>
            </a:r>
            <a:r>
              <a:rPr lang="en-GB" dirty="0" smtClean="0"/>
              <a:t>3NF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683568" y="1455725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Niti</a:t>
            </a:r>
            <a:r>
              <a:rPr lang="en-GB" sz="3200" dirty="0" smtClean="0"/>
              <a:t> </a:t>
            </a:r>
            <a:r>
              <a:rPr lang="en-GB" sz="3200" dirty="0" err="1" smtClean="0"/>
              <a:t>jedan</a:t>
            </a:r>
            <a:r>
              <a:rPr lang="en-GB" sz="3200" dirty="0" smtClean="0"/>
              <a:t> </a:t>
            </a:r>
            <a:r>
              <a:rPr lang="en-GB" sz="3200" dirty="0" err="1" smtClean="0"/>
              <a:t>atribut</a:t>
            </a:r>
            <a:r>
              <a:rPr lang="en-GB" sz="3200" dirty="0" smtClean="0"/>
              <a:t> </a:t>
            </a:r>
            <a:r>
              <a:rPr lang="en-GB" sz="3200" dirty="0" err="1"/>
              <a:t>iz</a:t>
            </a:r>
            <a:r>
              <a:rPr lang="en-GB" sz="3200" dirty="0"/>
              <a:t> </a:t>
            </a:r>
            <a:r>
              <a:rPr lang="en-GB" sz="3200" dirty="0" err="1" smtClean="0"/>
              <a:t>neključnog</a:t>
            </a:r>
            <a:r>
              <a:rPr lang="en-GB" sz="3200" dirty="0" smtClean="0"/>
              <a:t> (</a:t>
            </a:r>
            <a:r>
              <a:rPr lang="en-GB" sz="3200" dirty="0" err="1" smtClean="0"/>
              <a:t>zavisnog</a:t>
            </a:r>
            <a:r>
              <a:rPr lang="en-GB" sz="3200" dirty="0" smtClean="0"/>
              <a:t>) </a:t>
            </a:r>
            <a:r>
              <a:rPr lang="en-GB" sz="3200" dirty="0" err="1"/>
              <a:t>dijela</a:t>
            </a:r>
            <a:r>
              <a:rPr lang="en-GB" sz="3200" dirty="0"/>
              <a:t> </a:t>
            </a:r>
            <a:r>
              <a:rPr lang="en-GB" sz="3200" dirty="0" smtClean="0"/>
              <a:t>ne </a:t>
            </a:r>
            <a:r>
              <a:rPr lang="en-GB" sz="3200" dirty="0" err="1" smtClean="0"/>
              <a:t>ovisi</a:t>
            </a:r>
            <a:r>
              <a:rPr lang="en-GB" sz="3200" dirty="0" smtClean="0"/>
              <a:t> o </a:t>
            </a:r>
            <a:r>
              <a:rPr lang="en-GB" sz="3200" dirty="0" err="1" smtClean="0"/>
              <a:t>ključu</a:t>
            </a:r>
            <a:r>
              <a:rPr lang="en-GB" sz="3200" dirty="0" smtClean="0"/>
              <a:t> </a:t>
            </a:r>
            <a:r>
              <a:rPr lang="en-GB" sz="3200" b="1" dirty="0" err="1" smtClean="0"/>
              <a:t>tranzitivno</a:t>
            </a:r>
            <a:endParaRPr lang="hr-HR" sz="3200" b="1" dirty="0"/>
          </a:p>
        </p:txBody>
      </p:sp>
      <p:graphicFrame>
        <p:nvGraphicFramePr>
          <p:cNvPr id="6" name="Tablic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7439"/>
              </p:ext>
            </p:extLst>
          </p:nvPr>
        </p:nvGraphicFramePr>
        <p:xfrm>
          <a:off x="539552" y="3074630"/>
          <a:ext cx="7848870" cy="28169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66465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Poštanski</a:t>
                      </a:r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broj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Naziv</a:t>
                      </a:r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mjesta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6646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10 000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Zagreb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6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51 000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Rijeka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657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Marko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31 000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Osijek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Množenje 12"/>
          <p:cNvSpPr/>
          <p:nvPr/>
        </p:nvSpPr>
        <p:spPr>
          <a:xfrm>
            <a:off x="7884368" y="2996952"/>
            <a:ext cx="1008112" cy="9361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55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92607"/>
              </p:ext>
            </p:extLst>
          </p:nvPr>
        </p:nvGraphicFramePr>
        <p:xfrm>
          <a:off x="1043608" y="548680"/>
          <a:ext cx="6912768" cy="28211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OIB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Prezime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Poštanski</a:t>
                      </a:r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broj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11111111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Anić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10 000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22222222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Ana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51 000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33333333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Marko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solidFill>
                            <a:sysClr val="windowText" lastClr="000000"/>
                          </a:solidFill>
                        </a:rPr>
                        <a:t>Markić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31 000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ic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17089"/>
              </p:ext>
            </p:extLst>
          </p:nvPr>
        </p:nvGraphicFramePr>
        <p:xfrm>
          <a:off x="1187624" y="3789040"/>
          <a:ext cx="6624736" cy="216023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12368"/>
                <a:gridCol w="3312368"/>
              </a:tblGrid>
              <a:tr h="63110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Poštanski</a:t>
                      </a:r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broj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Naziv</a:t>
                      </a:r>
                      <a:r>
                        <a:rPr lang="en-GB" sz="2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GB" sz="2400" b="1" dirty="0" err="1" smtClean="0">
                          <a:solidFill>
                            <a:sysClr val="windowText" lastClr="000000"/>
                          </a:solidFill>
                        </a:rPr>
                        <a:t>mjesta</a:t>
                      </a:r>
                      <a:endParaRPr lang="hr-HR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0971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10 000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Zagreb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71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51 000 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Rijeka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71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31 000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ysClr val="windowText" lastClr="000000"/>
                          </a:solidFill>
                        </a:rPr>
                        <a:t>Osijek</a:t>
                      </a:r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F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51520" y="2060848"/>
            <a:ext cx="8481530" cy="2304431"/>
          </a:xfrm>
        </p:spPr>
        <p:txBody>
          <a:bodyPr>
            <a:normAutofit/>
          </a:bodyPr>
          <a:lstStyle/>
          <a:p>
            <a:r>
              <a:rPr lang="en-GB" sz="6600" b="1" dirty="0" err="1" smtClean="0"/>
              <a:t>Dizajn</a:t>
            </a:r>
            <a:r>
              <a:rPr lang="en-GB" sz="6600" b="1" dirty="0" err="1" smtClean="0"/>
              <a:t>iranje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baze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podataka</a:t>
            </a:r>
            <a:endParaRPr lang="hr-HR" sz="6600" b="1" dirty="0"/>
          </a:p>
        </p:txBody>
      </p:sp>
    </p:spTree>
    <p:extLst>
      <p:ext uri="{BB962C8B-B14F-4D97-AF65-F5344CB8AC3E}">
        <p14:creationId xmlns:p14="http://schemas.microsoft.com/office/powerpoint/2010/main" val="28865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A0F43A"/>
          </a:solidFill>
        </p:spPr>
        <p:txBody>
          <a:bodyPr>
            <a:normAutofit/>
          </a:bodyPr>
          <a:lstStyle/>
          <a:p>
            <a:pPr marL="0" indent="0"/>
            <a:r>
              <a:rPr lang="en-GB" b="1" dirty="0" err="1"/>
              <a:t>Baza</a:t>
            </a:r>
            <a:r>
              <a:rPr lang="en-GB" b="1" dirty="0"/>
              <a:t> </a:t>
            </a:r>
            <a:r>
              <a:rPr lang="en-GB" b="1" dirty="0" err="1" smtClean="0"/>
              <a:t>podtaka</a:t>
            </a:r>
            <a:r>
              <a:rPr lang="en-GB" b="1" dirty="0" smtClean="0"/>
              <a:t> </a:t>
            </a:r>
            <a:r>
              <a:rPr lang="en-GB" b="1" dirty="0" err="1" smtClean="0"/>
              <a:t>za</a:t>
            </a:r>
            <a:r>
              <a:rPr lang="en-GB" b="1" dirty="0" smtClean="0"/>
              <a:t> </a:t>
            </a:r>
            <a:r>
              <a:rPr lang="en-GB" b="1" dirty="0" err="1" smtClean="0"/>
              <a:t>raspored</a:t>
            </a:r>
            <a:r>
              <a:rPr lang="en-GB" b="1" dirty="0" smtClean="0"/>
              <a:t> kina</a:t>
            </a:r>
            <a:endParaRPr lang="hr-HR" b="1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Podaci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je </a:t>
            </a:r>
            <a:r>
              <a:rPr lang="en-GB" dirty="0" err="1" smtClean="0"/>
              <a:t>potrebno</a:t>
            </a:r>
            <a:r>
              <a:rPr lang="en-GB" dirty="0" smtClean="0"/>
              <a:t> </a:t>
            </a:r>
            <a:r>
              <a:rPr lang="en-GB" dirty="0" err="1" smtClean="0"/>
              <a:t>staviti</a:t>
            </a:r>
            <a:r>
              <a:rPr lang="en-GB" dirty="0" smtClean="0"/>
              <a:t> u </a:t>
            </a:r>
            <a:r>
              <a:rPr lang="en-GB" dirty="0" err="1" smtClean="0"/>
              <a:t>bazu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611560" y="148478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r-HR" b="1" dirty="0"/>
          </a:p>
        </p:txBody>
      </p:sp>
      <p:sp>
        <p:nvSpPr>
          <p:cNvPr id="7" name="TekstniOkvir 6"/>
          <p:cNvSpPr txBox="1"/>
          <p:nvPr/>
        </p:nvSpPr>
        <p:spPr>
          <a:xfrm>
            <a:off x="1187624" y="2420888"/>
            <a:ext cx="6840760" cy="37856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err="1" smtClean="0"/>
              <a:t>Naziv</a:t>
            </a:r>
            <a:r>
              <a:rPr lang="en-GB" sz="3200" dirty="0" smtClean="0"/>
              <a:t> </a:t>
            </a:r>
            <a:r>
              <a:rPr lang="en-GB" sz="3200" dirty="0" err="1" smtClean="0"/>
              <a:t>filma</a:t>
            </a:r>
            <a:endParaRPr lang="en-GB" sz="3200" dirty="0" smtClean="0"/>
          </a:p>
          <a:p>
            <a:pPr>
              <a:lnSpc>
                <a:spcPct val="150000"/>
              </a:lnSpc>
            </a:pPr>
            <a:r>
              <a:rPr lang="en-GB" sz="3200" dirty="0" err="1" smtClean="0"/>
              <a:t>Ime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 </a:t>
            </a:r>
            <a:r>
              <a:rPr lang="en-GB" sz="3200" dirty="0" err="1" smtClean="0"/>
              <a:t>prezime</a:t>
            </a:r>
            <a:r>
              <a:rPr lang="en-GB" sz="3200" dirty="0" smtClean="0"/>
              <a:t> </a:t>
            </a:r>
            <a:r>
              <a:rPr lang="en-GB" sz="3200" dirty="0" err="1" smtClean="0"/>
              <a:t>redatelja</a:t>
            </a:r>
            <a:endParaRPr lang="en-GB" sz="3200" dirty="0" smtClean="0"/>
          </a:p>
          <a:p>
            <a:pPr>
              <a:lnSpc>
                <a:spcPct val="150000"/>
              </a:lnSpc>
            </a:pPr>
            <a:r>
              <a:rPr lang="en-GB" sz="3200" dirty="0" err="1" smtClean="0"/>
              <a:t>Imena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 </a:t>
            </a:r>
            <a:r>
              <a:rPr lang="en-GB" sz="3200" dirty="0" err="1" smtClean="0"/>
              <a:t>prezimena</a:t>
            </a:r>
            <a:r>
              <a:rPr lang="en-GB" sz="3200" dirty="0" smtClean="0"/>
              <a:t> </a:t>
            </a:r>
            <a:r>
              <a:rPr lang="en-GB" sz="3200" dirty="0" err="1" smtClean="0"/>
              <a:t>glavnih</a:t>
            </a:r>
            <a:r>
              <a:rPr lang="en-GB" sz="3200" dirty="0" smtClean="0"/>
              <a:t> </a:t>
            </a:r>
            <a:r>
              <a:rPr lang="en-GB" sz="3200" dirty="0" err="1" smtClean="0"/>
              <a:t>glumaca</a:t>
            </a:r>
            <a:endParaRPr lang="en-GB" sz="3200" dirty="0" smtClean="0"/>
          </a:p>
          <a:p>
            <a:pPr>
              <a:lnSpc>
                <a:spcPct val="150000"/>
              </a:lnSpc>
            </a:pPr>
            <a:r>
              <a:rPr lang="en-GB" sz="3200" dirty="0" err="1" smtClean="0"/>
              <a:t>Vrijeme</a:t>
            </a:r>
            <a:r>
              <a:rPr lang="en-GB" sz="3200" dirty="0" smtClean="0"/>
              <a:t> </a:t>
            </a:r>
            <a:r>
              <a:rPr lang="en-GB" sz="3200" dirty="0" err="1" smtClean="0"/>
              <a:t>prikazivanja</a:t>
            </a:r>
            <a:endParaRPr lang="en-GB" sz="3200" dirty="0" smtClean="0"/>
          </a:p>
          <a:p>
            <a:pPr>
              <a:lnSpc>
                <a:spcPct val="150000"/>
              </a:lnSpc>
            </a:pPr>
            <a:r>
              <a:rPr lang="en-GB" sz="3200" dirty="0" err="1" smtClean="0"/>
              <a:t>Dvoranu</a:t>
            </a:r>
            <a:r>
              <a:rPr lang="en-GB" sz="3200" dirty="0" smtClean="0"/>
              <a:t> u </a:t>
            </a:r>
            <a:r>
              <a:rPr lang="en-GB" sz="3200" dirty="0" err="1" smtClean="0"/>
              <a:t>kojoj</a:t>
            </a:r>
            <a:r>
              <a:rPr lang="en-GB" sz="3200" dirty="0" smtClean="0"/>
              <a:t> se film </a:t>
            </a:r>
            <a:r>
              <a:rPr lang="en-GB" sz="3200" dirty="0" err="1" smtClean="0"/>
              <a:t>prikazuje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40951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6917"/>
              </p:ext>
            </p:extLst>
          </p:nvPr>
        </p:nvGraphicFramePr>
        <p:xfrm>
          <a:off x="395536" y="1484784"/>
          <a:ext cx="8352927" cy="318694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49196"/>
                <a:gridCol w="2003132"/>
                <a:gridCol w="1944216"/>
                <a:gridCol w="1747830"/>
                <a:gridCol w="1708553"/>
              </a:tblGrid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Naziv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chemeClr val="tx1"/>
                          </a:solidFill>
                        </a:rPr>
                        <a:t>filma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i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prezime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i</a:t>
                      </a:r>
                      <a:r>
                        <a:rPr lang="en-GB" sz="2400" b="1" baseline="0" dirty="0" smtClean="0"/>
                        <a:t> </a:t>
                      </a:r>
                      <a:r>
                        <a:rPr lang="en-GB" sz="2400" b="1" baseline="0" dirty="0" err="1" smtClean="0"/>
                        <a:t>prezime</a:t>
                      </a:r>
                      <a:r>
                        <a:rPr lang="en-GB" sz="2400" b="1" baseline="0" dirty="0" smtClean="0"/>
                        <a:t> </a:t>
                      </a:r>
                      <a:r>
                        <a:rPr lang="en-GB" sz="2400" b="1" baseline="0" dirty="0" err="1" smtClean="0"/>
                        <a:t>glumaca</a:t>
                      </a:r>
                      <a:endParaRPr lang="en-GB" sz="2400" b="1" baseline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Vrijeme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prikazivanja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Dvorana</a:t>
                      </a:r>
                      <a:endParaRPr lang="en-GB" sz="2400" b="1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prikazivanja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666074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kstniOkvir 1"/>
          <p:cNvSpPr txBox="1"/>
          <p:nvPr/>
        </p:nvSpPr>
        <p:spPr>
          <a:xfrm>
            <a:off x="1187624" y="276220"/>
            <a:ext cx="7318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 smtClean="0"/>
              <a:t>Dizajniranje</a:t>
            </a:r>
            <a:r>
              <a:rPr lang="en-GB" sz="4000" dirty="0" smtClean="0"/>
              <a:t> </a:t>
            </a:r>
            <a:r>
              <a:rPr lang="en-GB" sz="4000" dirty="0" err="1" smtClean="0"/>
              <a:t>baze</a:t>
            </a:r>
            <a:r>
              <a:rPr lang="en-GB" sz="4000" dirty="0" smtClean="0"/>
              <a:t> </a:t>
            </a:r>
            <a:r>
              <a:rPr lang="en-GB" sz="4000" b="1" dirty="0" err="1" smtClean="0"/>
              <a:t>dekompozicijom</a:t>
            </a:r>
            <a:endParaRPr lang="hr-HR" sz="4000" b="1" dirty="0"/>
          </a:p>
        </p:txBody>
      </p:sp>
    </p:spTree>
    <p:extLst>
      <p:ext uri="{BB962C8B-B14F-4D97-AF65-F5344CB8AC3E}">
        <p14:creationId xmlns:p14="http://schemas.microsoft.com/office/powerpoint/2010/main" val="19450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187"/>
              </p:ext>
            </p:extLst>
          </p:nvPr>
        </p:nvGraphicFramePr>
        <p:xfrm>
          <a:off x="395536" y="692697"/>
          <a:ext cx="8352927" cy="20996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49196"/>
                <a:gridCol w="2003132"/>
                <a:gridCol w="1944216"/>
                <a:gridCol w="1747830"/>
                <a:gridCol w="1708553"/>
              </a:tblGrid>
              <a:tr h="970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Naziv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chemeClr val="tx1"/>
                          </a:solidFill>
                        </a:rPr>
                        <a:t>filma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b="1" dirty="0" err="1" smtClean="0"/>
                        <a:t>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b="1" dirty="0" err="1" smtClean="0"/>
                        <a:t>Prezime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baseline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b="1" dirty="0" err="1" smtClean="0"/>
                        <a:t>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b="1" dirty="0" err="1" smtClean="0"/>
                        <a:t>Prezime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64692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692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ic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75371"/>
              </p:ext>
            </p:extLst>
          </p:nvPr>
        </p:nvGraphicFramePr>
        <p:xfrm>
          <a:off x="539552" y="3717032"/>
          <a:ext cx="3456383" cy="26642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47830"/>
                <a:gridCol w="1708553"/>
              </a:tblGrid>
              <a:tr h="15059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Vrijeme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prikazivanja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Dvorana</a:t>
                      </a:r>
                      <a:endParaRPr lang="en-GB" sz="2400" b="1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prikazivanja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79195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95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/>
          <p:cNvSpPr/>
          <p:nvPr/>
        </p:nvSpPr>
        <p:spPr>
          <a:xfrm>
            <a:off x="251520" y="836712"/>
            <a:ext cx="8640960" cy="2376264"/>
          </a:xfrm>
          <a:prstGeom prst="rect">
            <a:avLst/>
          </a:prstGeom>
          <a:solidFill>
            <a:srgbClr val="A0F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 err="1" smtClean="0"/>
              <a:t>Dva</a:t>
            </a:r>
            <a:r>
              <a:rPr lang="en-GB" sz="4000" dirty="0" smtClean="0"/>
              <a:t> </a:t>
            </a:r>
            <a:r>
              <a:rPr lang="en-GB" sz="4000" dirty="0" err="1" smtClean="0"/>
              <a:t>filma</a:t>
            </a:r>
            <a:r>
              <a:rPr lang="en-GB" sz="4000" dirty="0"/>
              <a:t> </a:t>
            </a:r>
            <a:r>
              <a:rPr lang="en-GB" sz="4000" dirty="0" err="1" smtClean="0"/>
              <a:t>mogu</a:t>
            </a:r>
            <a:r>
              <a:rPr lang="en-GB" sz="4000" dirty="0" smtClean="0"/>
              <a:t> </a:t>
            </a:r>
            <a:r>
              <a:rPr lang="en-GB" sz="4000" dirty="0" err="1" smtClean="0"/>
              <a:t>imati</a:t>
            </a:r>
            <a:r>
              <a:rPr lang="en-GB" sz="4000" dirty="0" smtClean="0"/>
              <a:t> </a:t>
            </a:r>
            <a:r>
              <a:rPr lang="en-GB" sz="4000" b="1" dirty="0" err="1" smtClean="0"/>
              <a:t>isti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naziv</a:t>
            </a:r>
            <a:endParaRPr lang="en-GB" sz="4000" b="1" dirty="0" smtClean="0"/>
          </a:p>
          <a:p>
            <a:pPr marL="0" indent="0">
              <a:buNone/>
            </a:pPr>
            <a:endParaRPr lang="en-GB" sz="4000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827584" y="2024844"/>
            <a:ext cx="698477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dirty="0" err="1" smtClean="0"/>
              <a:t>Uvodimo</a:t>
            </a:r>
            <a:r>
              <a:rPr lang="en-GB" sz="4000" dirty="0" smtClean="0"/>
              <a:t> </a:t>
            </a:r>
            <a:r>
              <a:rPr lang="en-GB" sz="4000" b="1" dirty="0" err="1" smtClean="0"/>
              <a:t>šifru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filma</a:t>
            </a:r>
            <a:r>
              <a:rPr lang="en-GB" sz="4000" b="1" dirty="0" smtClean="0"/>
              <a:t> </a:t>
            </a:r>
            <a:r>
              <a:rPr lang="en-GB" sz="4000" dirty="0" err="1" smtClean="0"/>
              <a:t>ili</a:t>
            </a:r>
            <a:r>
              <a:rPr lang="en-GB" sz="4000" dirty="0" smtClean="0"/>
              <a:t> </a:t>
            </a:r>
            <a:r>
              <a:rPr lang="en-GB" sz="4000" b="1" dirty="0" smtClean="0"/>
              <a:t>ID </a:t>
            </a:r>
            <a:r>
              <a:rPr lang="en-GB" sz="4000" b="1" dirty="0" err="1" smtClean="0"/>
              <a:t>filma</a:t>
            </a:r>
            <a:endParaRPr lang="en-GB" sz="4000" b="1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21333" y="407707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 err="1" smtClean="0"/>
              <a:t>Što</a:t>
            </a:r>
            <a:r>
              <a:rPr lang="en-GB" dirty="0" smtClean="0"/>
              <a:t> je s </a:t>
            </a:r>
            <a:r>
              <a:rPr lang="en-GB" dirty="0" err="1" smtClean="0"/>
              <a:t>redateljima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glumcima</a:t>
            </a:r>
            <a:r>
              <a:rPr lang="en-GB" dirty="0" smtClean="0"/>
              <a:t>?</a:t>
            </a:r>
            <a:endParaRPr lang="en-GB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37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F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Kina u </a:t>
            </a:r>
            <a:r>
              <a:rPr lang="en-GB" sz="7200" b="1" dirty="0" err="1" smtClean="0"/>
              <a:t>više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gradova</a:t>
            </a:r>
            <a:r>
              <a:rPr lang="en-GB" sz="7200" b="1" dirty="0" smtClean="0"/>
              <a:t>?</a:t>
            </a:r>
            <a:endParaRPr lang="hr-HR" sz="7200" b="1" dirty="0"/>
          </a:p>
        </p:txBody>
      </p:sp>
    </p:spTree>
    <p:extLst>
      <p:ext uri="{BB962C8B-B14F-4D97-AF65-F5344CB8AC3E}">
        <p14:creationId xmlns:p14="http://schemas.microsoft.com/office/powerpoint/2010/main" val="27854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78190"/>
              </p:ext>
            </p:extLst>
          </p:nvPr>
        </p:nvGraphicFramePr>
        <p:xfrm>
          <a:off x="1259632" y="764704"/>
          <a:ext cx="6840760" cy="23181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090"/>
                <a:gridCol w="1195532"/>
                <a:gridCol w="1393770"/>
                <a:gridCol w="1393770"/>
                <a:gridCol w="1811598"/>
              </a:tblGrid>
              <a:tr h="970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Sifra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chemeClr val="tx1"/>
                          </a:solidFill>
                        </a:rPr>
                        <a:t>filma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Naziv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chemeClr val="tx1"/>
                          </a:solidFill>
                        </a:rPr>
                        <a:t>filma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Sifra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Prezime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baseline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64692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692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ic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89399"/>
              </p:ext>
            </p:extLst>
          </p:nvPr>
        </p:nvGraphicFramePr>
        <p:xfrm>
          <a:off x="395536" y="3429000"/>
          <a:ext cx="8280918" cy="23042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24136"/>
                <a:gridCol w="1296144"/>
                <a:gridCol w="1368152"/>
                <a:gridCol w="2160240"/>
                <a:gridCol w="2232246"/>
              </a:tblGrid>
              <a:tr h="1302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Sifra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Prezime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Vrijeme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prikazivanja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Dvorana</a:t>
                      </a:r>
                      <a:endParaRPr lang="en-GB" sz="2400" b="1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prikazivanja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00925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25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1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ic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13763"/>
              </p:ext>
            </p:extLst>
          </p:nvPr>
        </p:nvGraphicFramePr>
        <p:xfrm>
          <a:off x="251520" y="260648"/>
          <a:ext cx="4392488" cy="202267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4336"/>
                <a:gridCol w="1744076"/>
                <a:gridCol w="1744076"/>
              </a:tblGrid>
              <a:tr h="15654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Sifra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chemeClr val="tx1"/>
                          </a:solidFill>
                        </a:rPr>
                        <a:t>filma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Vrijeme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prikazivanja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Dvorana</a:t>
                      </a:r>
                      <a:endParaRPr lang="en-GB" sz="2400" b="1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prikazivanja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</a:tr>
              <a:tr h="321059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25983"/>
              </p:ext>
            </p:extLst>
          </p:nvPr>
        </p:nvGraphicFramePr>
        <p:xfrm>
          <a:off x="179512" y="4581128"/>
          <a:ext cx="4392489" cy="17534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1145"/>
                <a:gridCol w="1331145"/>
                <a:gridCol w="1730199"/>
              </a:tblGrid>
              <a:tr h="970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Sifra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Prezime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redatelja</a:t>
                      </a:r>
                      <a:endParaRPr lang="en-GB" sz="2400" b="1" baseline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64692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ic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89032"/>
              </p:ext>
            </p:extLst>
          </p:nvPr>
        </p:nvGraphicFramePr>
        <p:xfrm>
          <a:off x="4860032" y="4581128"/>
          <a:ext cx="3888432" cy="17747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24136"/>
                <a:gridCol w="1296144"/>
                <a:gridCol w="1368152"/>
              </a:tblGrid>
              <a:tr h="1273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Sifra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Prezime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43A"/>
                    </a:solidFill>
                  </a:tcPr>
                </a:tc>
              </a:tr>
              <a:tr h="500925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ic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23674"/>
              </p:ext>
            </p:extLst>
          </p:nvPr>
        </p:nvGraphicFramePr>
        <p:xfrm>
          <a:off x="5148064" y="188640"/>
          <a:ext cx="3744417" cy="202267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46250"/>
                <a:gridCol w="1013990"/>
                <a:gridCol w="1584177"/>
              </a:tblGrid>
              <a:tr h="15654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Sifra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chemeClr val="tx1"/>
                          </a:solidFill>
                        </a:rPr>
                        <a:t>filma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Naziv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chemeClr val="tx1"/>
                          </a:solidFill>
                        </a:rPr>
                        <a:t>filma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err="1" smtClean="0"/>
                        <a:t>Sifra</a:t>
                      </a:r>
                      <a:r>
                        <a:rPr lang="en-GB" sz="2400" b="1" baseline="0" dirty="0" smtClean="0"/>
                        <a:t> </a:t>
                      </a:r>
                      <a:r>
                        <a:rPr lang="en-GB" sz="2400" b="1" baseline="0" dirty="0" err="1" smtClean="0"/>
                        <a:t>re</a:t>
                      </a:r>
                      <a:r>
                        <a:rPr lang="en-GB" sz="2400" b="1" dirty="0" err="1" smtClean="0"/>
                        <a:t>datelja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</a:tr>
              <a:tr h="321059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ic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82091"/>
              </p:ext>
            </p:extLst>
          </p:nvPr>
        </p:nvGraphicFramePr>
        <p:xfrm>
          <a:off x="3419872" y="2636912"/>
          <a:ext cx="2664296" cy="152158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2148"/>
                <a:gridCol w="1332148"/>
              </a:tblGrid>
              <a:tr h="1064386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chemeClr val="tx1"/>
                          </a:solidFill>
                        </a:rPr>
                        <a:t>Sifra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1" baseline="0" dirty="0" err="1" smtClean="0">
                          <a:solidFill>
                            <a:schemeClr val="tx1"/>
                          </a:solidFill>
                        </a:rPr>
                        <a:t>filma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err="1" smtClean="0"/>
                        <a:t>Sifra</a:t>
                      </a:r>
                      <a:r>
                        <a:rPr lang="en-GB" sz="2400" b="1" dirty="0" smtClean="0"/>
                        <a:t> </a:t>
                      </a:r>
                      <a:r>
                        <a:rPr lang="en-GB" sz="2400" b="1" dirty="0" err="1" smtClean="0"/>
                        <a:t>glumca</a:t>
                      </a:r>
                      <a:endParaRPr lang="en-GB" sz="2400" b="1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F43A"/>
                    </a:solidFill>
                  </a:tcPr>
                </a:tc>
              </a:tr>
              <a:tr h="353624"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0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A0F43A"/>
          </a:solidFill>
        </p:spPr>
        <p:txBody>
          <a:bodyPr/>
          <a:lstStyle/>
          <a:p>
            <a:r>
              <a:rPr lang="en-GB" b="1" dirty="0" err="1" smtClean="0"/>
              <a:t>Upiti</a:t>
            </a:r>
            <a:endParaRPr lang="hr-HR" b="1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11560" y="1988840"/>
            <a:ext cx="807524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SELECT</a:t>
            </a:r>
            <a:r>
              <a:rPr lang="en-GB" sz="4000" dirty="0" smtClean="0"/>
              <a:t> = </a:t>
            </a:r>
            <a:r>
              <a:rPr lang="en-GB" sz="4000" dirty="0" err="1" smtClean="0"/>
              <a:t>dohvaćanje</a:t>
            </a:r>
            <a:r>
              <a:rPr lang="en-GB" sz="4000" dirty="0" smtClean="0"/>
              <a:t> </a:t>
            </a:r>
            <a:r>
              <a:rPr lang="en-GB" sz="4000" dirty="0" err="1" smtClean="0"/>
              <a:t>iz</a:t>
            </a:r>
            <a:r>
              <a:rPr lang="en-GB" sz="4000" dirty="0" smtClean="0"/>
              <a:t> </a:t>
            </a:r>
            <a:r>
              <a:rPr lang="en-GB" sz="4000" dirty="0" err="1" smtClean="0"/>
              <a:t>baze</a:t>
            </a:r>
            <a:r>
              <a:rPr lang="en-GB" sz="4000" dirty="0" smtClean="0"/>
              <a:t> </a:t>
            </a:r>
          </a:p>
          <a:p>
            <a:pPr marL="0" indent="0">
              <a:buNone/>
            </a:pPr>
            <a:r>
              <a:rPr lang="en-GB" sz="4000" b="1" dirty="0" smtClean="0"/>
              <a:t>INSERT</a:t>
            </a:r>
            <a:r>
              <a:rPr lang="en-GB" sz="4000" dirty="0" smtClean="0"/>
              <a:t> = </a:t>
            </a:r>
            <a:r>
              <a:rPr lang="en-GB" sz="4000" dirty="0" err="1" smtClean="0"/>
              <a:t>spremanje</a:t>
            </a:r>
            <a:r>
              <a:rPr lang="en-GB" sz="4000" dirty="0" smtClean="0"/>
              <a:t> u </a:t>
            </a:r>
            <a:r>
              <a:rPr lang="en-GB" sz="4000" dirty="0" err="1" smtClean="0"/>
              <a:t>bazu</a:t>
            </a:r>
            <a:endParaRPr lang="en-GB" sz="4000" dirty="0" smtClean="0"/>
          </a:p>
          <a:p>
            <a:pPr marL="0" indent="0">
              <a:buNone/>
            </a:pPr>
            <a:r>
              <a:rPr lang="en-GB" sz="4000" b="1" dirty="0" smtClean="0"/>
              <a:t>UPDATE</a:t>
            </a:r>
            <a:r>
              <a:rPr lang="en-GB" sz="4000" dirty="0" smtClean="0"/>
              <a:t> = </a:t>
            </a:r>
            <a:r>
              <a:rPr lang="en-GB" sz="4000" dirty="0" err="1" smtClean="0"/>
              <a:t>izmjena</a:t>
            </a:r>
            <a:r>
              <a:rPr lang="en-GB" sz="4000" dirty="0" smtClean="0"/>
              <a:t> </a:t>
            </a:r>
            <a:r>
              <a:rPr lang="en-GB" sz="4000" dirty="0" err="1" smtClean="0"/>
              <a:t>podataka</a:t>
            </a:r>
            <a:r>
              <a:rPr lang="en-GB" sz="4000" dirty="0" smtClean="0"/>
              <a:t> </a:t>
            </a:r>
            <a:r>
              <a:rPr lang="en-GB" sz="4000" dirty="0" err="1" smtClean="0"/>
              <a:t>iz</a:t>
            </a:r>
            <a:r>
              <a:rPr lang="en-GB" sz="4000" dirty="0" smtClean="0"/>
              <a:t> </a:t>
            </a:r>
            <a:r>
              <a:rPr lang="en-GB" sz="4000" dirty="0" err="1" smtClean="0"/>
              <a:t>baze</a:t>
            </a:r>
            <a:endParaRPr lang="en-GB" sz="4000" dirty="0" smtClean="0"/>
          </a:p>
          <a:p>
            <a:pPr marL="0" indent="0">
              <a:buNone/>
            </a:pPr>
            <a:r>
              <a:rPr lang="en-GB" sz="4000" b="1" dirty="0" smtClean="0"/>
              <a:t>DELETE</a:t>
            </a:r>
            <a:r>
              <a:rPr lang="en-GB" sz="4000" dirty="0" smtClean="0"/>
              <a:t> = </a:t>
            </a:r>
            <a:r>
              <a:rPr lang="en-GB" sz="4000" dirty="0" err="1" smtClean="0"/>
              <a:t>brisanje</a:t>
            </a:r>
            <a:r>
              <a:rPr lang="en-GB" sz="4000" dirty="0" smtClean="0"/>
              <a:t> </a:t>
            </a:r>
            <a:r>
              <a:rPr lang="en-GB" sz="4000" dirty="0" err="1" smtClean="0"/>
              <a:t>podataka</a:t>
            </a:r>
            <a:endParaRPr lang="hr-HR" sz="4000" dirty="0"/>
          </a:p>
        </p:txBody>
      </p:sp>
      <p:sp>
        <p:nvSpPr>
          <p:cNvPr id="4" name="Pravokutnik 3"/>
          <p:cNvSpPr/>
          <p:nvPr/>
        </p:nvSpPr>
        <p:spPr>
          <a:xfrm>
            <a:off x="395536" y="1916832"/>
            <a:ext cx="6984776" cy="864096"/>
          </a:xfrm>
          <a:prstGeom prst="rect">
            <a:avLst/>
          </a:prstGeom>
          <a:noFill/>
          <a:ln w="57150">
            <a:solidFill>
              <a:srgbClr val="A0F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94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2304256"/>
          </a:xfrm>
          <a:ln w="57150">
            <a:solidFill>
              <a:srgbClr val="A0F43A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SELECT </a:t>
            </a:r>
            <a:r>
              <a:rPr lang="en-GB" sz="4000" dirty="0" err="1" smtClean="0"/>
              <a:t>imena_atributa</a:t>
            </a: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FROM </a:t>
            </a:r>
            <a:r>
              <a:rPr lang="en-GB" sz="4000" dirty="0" err="1" smtClean="0"/>
              <a:t>ime</a:t>
            </a:r>
            <a:r>
              <a:rPr lang="en-GB" sz="4000" dirty="0" smtClean="0"/>
              <a:t> </a:t>
            </a:r>
            <a:r>
              <a:rPr lang="en-GB" sz="4000" dirty="0" err="1" smtClean="0"/>
              <a:t>tablice</a:t>
            </a: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WHERE </a:t>
            </a:r>
            <a:r>
              <a:rPr lang="en-GB" sz="4000" dirty="0" err="1" smtClean="0"/>
              <a:t>uvjet</a:t>
            </a:r>
            <a:endParaRPr lang="hr-HR" sz="4000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467544" y="3717032"/>
            <a:ext cx="8229600" cy="2304256"/>
          </a:xfrm>
          <a:prstGeom prst="rect">
            <a:avLst/>
          </a:prstGeom>
          <a:ln w="57150">
            <a:solidFill>
              <a:srgbClr val="A0F43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000" dirty="0" smtClean="0"/>
              <a:t>SELECT </a:t>
            </a:r>
            <a:r>
              <a:rPr lang="en-GB" sz="4000" dirty="0" err="1" smtClean="0"/>
              <a:t>naziv_filma</a:t>
            </a:r>
            <a:endParaRPr lang="en-GB" sz="4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000" dirty="0" smtClean="0"/>
              <a:t>FROM </a:t>
            </a:r>
            <a:r>
              <a:rPr lang="en-GB" sz="4000" dirty="0" err="1" smtClean="0"/>
              <a:t>filmovi</a:t>
            </a:r>
            <a:endParaRPr lang="en-GB" sz="4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000" dirty="0" smtClean="0"/>
              <a:t>WHERE </a:t>
            </a:r>
            <a:r>
              <a:rPr lang="en-GB" sz="4000" dirty="0" err="1" smtClean="0"/>
              <a:t>sifra_filma</a:t>
            </a:r>
            <a:r>
              <a:rPr lang="en-GB" sz="4000" dirty="0" smtClean="0"/>
              <a:t> &lt; 10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59722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A0F43A"/>
          </a:solidFill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tablica</a:t>
            </a:r>
            <a:r>
              <a:rPr lang="en-GB" dirty="0" smtClean="0"/>
              <a:t> (</a:t>
            </a:r>
            <a:r>
              <a:rPr lang="en-GB" b="1" dirty="0" smtClean="0"/>
              <a:t>JOIN</a:t>
            </a:r>
            <a:r>
              <a:rPr lang="en-GB" dirty="0" smtClean="0"/>
              <a:t>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 err="1" smtClean="0"/>
              <a:t>vrijeme_prikazivanja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FROM </a:t>
            </a:r>
            <a:r>
              <a:rPr lang="en-GB" dirty="0" err="1" smtClean="0"/>
              <a:t>filmovi</a:t>
            </a:r>
            <a:r>
              <a:rPr lang="en-GB" dirty="0" smtClean="0"/>
              <a:t> </a:t>
            </a:r>
            <a:r>
              <a:rPr lang="en-GB" b="1" dirty="0" smtClean="0"/>
              <a:t>JOIN</a:t>
            </a:r>
            <a:r>
              <a:rPr lang="en-GB" dirty="0" smtClean="0"/>
              <a:t> </a:t>
            </a:r>
            <a:r>
              <a:rPr lang="en-GB" dirty="0" err="1" smtClean="0"/>
              <a:t>prikazivanja</a:t>
            </a:r>
            <a:r>
              <a:rPr lang="en-GB" dirty="0" smtClean="0"/>
              <a:t> ON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filmovi.sifra_filma</a:t>
            </a:r>
            <a:r>
              <a:rPr lang="en-GB" dirty="0" smtClean="0"/>
              <a:t> = </a:t>
            </a:r>
            <a:r>
              <a:rPr lang="en-GB" dirty="0" err="1" smtClean="0"/>
              <a:t>prikazivanja.sifra_fima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WHERE </a:t>
            </a:r>
            <a:r>
              <a:rPr lang="en-GB" dirty="0" err="1" smtClean="0"/>
              <a:t>filmovi.naziv_filma</a:t>
            </a:r>
            <a:r>
              <a:rPr lang="en-GB" dirty="0" smtClean="0"/>
              <a:t> = “ “ </a:t>
            </a:r>
          </a:p>
        </p:txBody>
      </p:sp>
    </p:spTree>
    <p:extLst>
      <p:ext uri="{BB962C8B-B14F-4D97-AF65-F5344CB8AC3E}">
        <p14:creationId xmlns:p14="http://schemas.microsoft.com/office/powerpoint/2010/main" val="13017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8F72FA"/>
          </a:solidFill>
        </p:spPr>
        <p:txBody>
          <a:bodyPr/>
          <a:lstStyle/>
          <a:p>
            <a:r>
              <a:rPr lang="en-GB" dirty="0" err="1" smtClean="0"/>
              <a:t>Dodatni</a:t>
            </a:r>
            <a:r>
              <a:rPr lang="en-GB" dirty="0" smtClean="0"/>
              <a:t> </a:t>
            </a:r>
            <a:r>
              <a:rPr lang="en-GB" dirty="0" err="1" smtClean="0"/>
              <a:t>materijali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34380" y="2276872"/>
            <a:ext cx="8229600" cy="748680"/>
          </a:xfrm>
        </p:spPr>
        <p:txBody>
          <a:bodyPr/>
          <a:lstStyle/>
          <a:p>
            <a:pPr marL="0" indent="0">
              <a:buNone/>
            </a:pPr>
            <a:r>
              <a:rPr lang="hr-HR" dirty="0">
                <a:solidFill>
                  <a:srgbClr val="00B050"/>
                </a:solidFill>
              </a:rPr>
              <a:t>https://www.codecademy.com/learn/learn-sql</a:t>
            </a:r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611560" y="1600201"/>
            <a:ext cx="807524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Codecademy</a:t>
            </a:r>
            <a:r>
              <a:rPr lang="en-GB" dirty="0" smtClean="0"/>
              <a:t>:</a:t>
            </a:r>
            <a:endParaRPr lang="hr-HR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611560" y="3717032"/>
            <a:ext cx="807524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w3schools:</a:t>
            </a:r>
            <a:endParaRPr lang="hr-HR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11560" y="4293096"/>
            <a:ext cx="807524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dirty="0">
                <a:solidFill>
                  <a:srgbClr val="00B050"/>
                </a:solidFill>
              </a:rPr>
              <a:t>https://www.w3schools.com/sql/default.asp</a:t>
            </a:r>
          </a:p>
        </p:txBody>
      </p:sp>
    </p:spTree>
    <p:extLst>
      <p:ext uri="{BB962C8B-B14F-4D97-AF65-F5344CB8AC3E}">
        <p14:creationId xmlns:p14="http://schemas.microsoft.com/office/powerpoint/2010/main" val="14434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a 102"/>
          <p:cNvGrpSpPr/>
          <p:nvPr/>
        </p:nvGrpSpPr>
        <p:grpSpPr>
          <a:xfrm>
            <a:off x="467954" y="1355796"/>
            <a:ext cx="2482855" cy="2970674"/>
            <a:chOff x="504969" y="1358426"/>
            <a:chExt cx="4320480" cy="5112568"/>
          </a:xfrm>
        </p:grpSpPr>
        <p:sp>
          <p:nvSpPr>
            <p:cNvPr id="8" name="Zaobljeni pravokutnik 7"/>
            <p:cNvSpPr/>
            <p:nvPr/>
          </p:nvSpPr>
          <p:spPr>
            <a:xfrm>
              <a:off x="937017" y="1772128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0" name="Ravni poveznik 9"/>
            <p:cNvCxnSpPr/>
            <p:nvPr/>
          </p:nvCxnSpPr>
          <p:spPr>
            <a:xfrm>
              <a:off x="2377177" y="1916144"/>
              <a:ext cx="1943498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avni poveznik 10"/>
            <p:cNvCxnSpPr/>
            <p:nvPr/>
          </p:nvCxnSpPr>
          <p:spPr>
            <a:xfrm>
              <a:off x="2377177" y="2237335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vni poveznik 11"/>
            <p:cNvCxnSpPr/>
            <p:nvPr/>
          </p:nvCxnSpPr>
          <p:spPr>
            <a:xfrm>
              <a:off x="2377177" y="2564216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aobljeni pravokutnik 12"/>
            <p:cNvSpPr/>
            <p:nvPr/>
          </p:nvSpPr>
          <p:spPr>
            <a:xfrm>
              <a:off x="937017" y="3356304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4" name="Ravni poveznik 13"/>
            <p:cNvCxnSpPr/>
            <p:nvPr/>
          </p:nvCxnSpPr>
          <p:spPr>
            <a:xfrm>
              <a:off x="2377177" y="3500320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avni poveznik 14"/>
            <p:cNvCxnSpPr/>
            <p:nvPr/>
          </p:nvCxnSpPr>
          <p:spPr>
            <a:xfrm>
              <a:off x="2377177" y="3821511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vni poveznik 15"/>
            <p:cNvCxnSpPr/>
            <p:nvPr/>
          </p:nvCxnSpPr>
          <p:spPr>
            <a:xfrm>
              <a:off x="2377177" y="4148392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aobljeni pravokutnik 16"/>
            <p:cNvSpPr/>
            <p:nvPr/>
          </p:nvSpPr>
          <p:spPr>
            <a:xfrm>
              <a:off x="936299" y="4940480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8" name="Ravni poveznik 17"/>
            <p:cNvCxnSpPr/>
            <p:nvPr/>
          </p:nvCxnSpPr>
          <p:spPr>
            <a:xfrm>
              <a:off x="2376459" y="5084496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ni poveznik 18"/>
            <p:cNvCxnSpPr/>
            <p:nvPr/>
          </p:nvCxnSpPr>
          <p:spPr>
            <a:xfrm>
              <a:off x="2376459" y="5405687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vni poveznik 19"/>
            <p:cNvCxnSpPr/>
            <p:nvPr/>
          </p:nvCxnSpPr>
          <p:spPr>
            <a:xfrm>
              <a:off x="2376459" y="5732568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ravokutnik 20"/>
            <p:cNvSpPr/>
            <p:nvPr/>
          </p:nvSpPr>
          <p:spPr>
            <a:xfrm>
              <a:off x="504969" y="1358426"/>
              <a:ext cx="4320480" cy="5112568"/>
            </a:xfrm>
            <a:prstGeom prst="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22" name="TekstniOkvir 21"/>
          <p:cNvSpPr txBox="1"/>
          <p:nvPr/>
        </p:nvSpPr>
        <p:spPr>
          <a:xfrm>
            <a:off x="891817" y="435841"/>
            <a:ext cx="1635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Zagreb</a:t>
            </a:r>
            <a:endParaRPr lang="hr-HR" sz="4000" b="1" dirty="0"/>
          </a:p>
        </p:txBody>
      </p:sp>
      <p:grpSp>
        <p:nvGrpSpPr>
          <p:cNvPr id="104" name="Grupa 103"/>
          <p:cNvGrpSpPr/>
          <p:nvPr/>
        </p:nvGrpSpPr>
        <p:grpSpPr>
          <a:xfrm>
            <a:off x="3377963" y="1355796"/>
            <a:ext cx="2482855" cy="2970674"/>
            <a:chOff x="504969" y="1358426"/>
            <a:chExt cx="4320480" cy="5112568"/>
          </a:xfrm>
        </p:grpSpPr>
        <p:sp>
          <p:nvSpPr>
            <p:cNvPr id="105" name="Zaobljeni pravokutnik 104"/>
            <p:cNvSpPr/>
            <p:nvPr/>
          </p:nvSpPr>
          <p:spPr>
            <a:xfrm>
              <a:off x="937017" y="1772128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06" name="Ravni poveznik 105"/>
            <p:cNvCxnSpPr/>
            <p:nvPr/>
          </p:nvCxnSpPr>
          <p:spPr>
            <a:xfrm>
              <a:off x="2377177" y="1916144"/>
              <a:ext cx="1943498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avni poveznik 106"/>
            <p:cNvCxnSpPr/>
            <p:nvPr/>
          </p:nvCxnSpPr>
          <p:spPr>
            <a:xfrm>
              <a:off x="2377177" y="2237335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avni poveznik 107"/>
            <p:cNvCxnSpPr/>
            <p:nvPr/>
          </p:nvCxnSpPr>
          <p:spPr>
            <a:xfrm>
              <a:off x="2377177" y="2564216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aobljeni pravokutnik 108"/>
            <p:cNvSpPr/>
            <p:nvPr/>
          </p:nvSpPr>
          <p:spPr>
            <a:xfrm>
              <a:off x="937017" y="3356304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10" name="Ravni poveznik 109"/>
            <p:cNvCxnSpPr/>
            <p:nvPr/>
          </p:nvCxnSpPr>
          <p:spPr>
            <a:xfrm>
              <a:off x="2377177" y="3500320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avni poveznik 110"/>
            <p:cNvCxnSpPr/>
            <p:nvPr/>
          </p:nvCxnSpPr>
          <p:spPr>
            <a:xfrm>
              <a:off x="2377177" y="3821511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avni poveznik 111"/>
            <p:cNvCxnSpPr/>
            <p:nvPr/>
          </p:nvCxnSpPr>
          <p:spPr>
            <a:xfrm>
              <a:off x="2377177" y="4148392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aobljeni pravokutnik 112"/>
            <p:cNvSpPr/>
            <p:nvPr/>
          </p:nvSpPr>
          <p:spPr>
            <a:xfrm>
              <a:off x="936299" y="4940480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14" name="Ravni poveznik 113"/>
            <p:cNvCxnSpPr/>
            <p:nvPr/>
          </p:nvCxnSpPr>
          <p:spPr>
            <a:xfrm>
              <a:off x="2376459" y="5084496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Ravni poveznik 114"/>
            <p:cNvCxnSpPr/>
            <p:nvPr/>
          </p:nvCxnSpPr>
          <p:spPr>
            <a:xfrm>
              <a:off x="2376459" y="5405687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Ravni poveznik 115"/>
            <p:cNvCxnSpPr/>
            <p:nvPr/>
          </p:nvCxnSpPr>
          <p:spPr>
            <a:xfrm>
              <a:off x="2376459" y="5732568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Pravokutnik 116"/>
            <p:cNvSpPr/>
            <p:nvPr/>
          </p:nvSpPr>
          <p:spPr>
            <a:xfrm>
              <a:off x="504969" y="1358426"/>
              <a:ext cx="4320480" cy="5112568"/>
            </a:xfrm>
            <a:prstGeom prst="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18" name="Grupa 117"/>
          <p:cNvGrpSpPr/>
          <p:nvPr/>
        </p:nvGrpSpPr>
        <p:grpSpPr>
          <a:xfrm>
            <a:off x="6206676" y="1355796"/>
            <a:ext cx="2482855" cy="2970674"/>
            <a:chOff x="504969" y="1358426"/>
            <a:chExt cx="4320480" cy="5112568"/>
          </a:xfrm>
        </p:grpSpPr>
        <p:sp>
          <p:nvSpPr>
            <p:cNvPr id="119" name="Zaobljeni pravokutnik 118"/>
            <p:cNvSpPr/>
            <p:nvPr/>
          </p:nvSpPr>
          <p:spPr>
            <a:xfrm>
              <a:off x="937017" y="1772128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20" name="Ravni poveznik 119"/>
            <p:cNvCxnSpPr/>
            <p:nvPr/>
          </p:nvCxnSpPr>
          <p:spPr>
            <a:xfrm>
              <a:off x="2377177" y="1916144"/>
              <a:ext cx="1943498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Ravni poveznik 120"/>
            <p:cNvCxnSpPr/>
            <p:nvPr/>
          </p:nvCxnSpPr>
          <p:spPr>
            <a:xfrm>
              <a:off x="2377177" y="2237335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Ravni poveznik 121"/>
            <p:cNvCxnSpPr/>
            <p:nvPr/>
          </p:nvCxnSpPr>
          <p:spPr>
            <a:xfrm>
              <a:off x="2377177" y="2564216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aobljeni pravokutnik 122"/>
            <p:cNvSpPr/>
            <p:nvPr/>
          </p:nvSpPr>
          <p:spPr>
            <a:xfrm>
              <a:off x="937017" y="3356304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24" name="Ravni poveznik 123"/>
            <p:cNvCxnSpPr/>
            <p:nvPr/>
          </p:nvCxnSpPr>
          <p:spPr>
            <a:xfrm>
              <a:off x="2377177" y="3500320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avni poveznik 124"/>
            <p:cNvCxnSpPr/>
            <p:nvPr/>
          </p:nvCxnSpPr>
          <p:spPr>
            <a:xfrm>
              <a:off x="2377177" y="3821511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Ravni poveznik 125"/>
            <p:cNvCxnSpPr/>
            <p:nvPr/>
          </p:nvCxnSpPr>
          <p:spPr>
            <a:xfrm>
              <a:off x="2377177" y="4148392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Zaobljeni pravokutnik 126"/>
            <p:cNvSpPr/>
            <p:nvPr/>
          </p:nvSpPr>
          <p:spPr>
            <a:xfrm>
              <a:off x="936299" y="4940480"/>
              <a:ext cx="936104" cy="10081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28" name="Ravni poveznik 127"/>
            <p:cNvCxnSpPr/>
            <p:nvPr/>
          </p:nvCxnSpPr>
          <p:spPr>
            <a:xfrm>
              <a:off x="2376459" y="5084496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Ravni poveznik 128"/>
            <p:cNvCxnSpPr/>
            <p:nvPr/>
          </p:nvCxnSpPr>
          <p:spPr>
            <a:xfrm>
              <a:off x="2376459" y="5405687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Ravni poveznik 129"/>
            <p:cNvCxnSpPr/>
            <p:nvPr/>
          </p:nvCxnSpPr>
          <p:spPr>
            <a:xfrm>
              <a:off x="2376459" y="5732568"/>
              <a:ext cx="194421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Pravokutnik 130"/>
            <p:cNvSpPr/>
            <p:nvPr/>
          </p:nvSpPr>
          <p:spPr>
            <a:xfrm>
              <a:off x="504969" y="1358426"/>
              <a:ext cx="4320480" cy="5112568"/>
            </a:xfrm>
            <a:prstGeom prst="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32" name="TekstniOkvir 131"/>
          <p:cNvSpPr txBox="1"/>
          <p:nvPr/>
        </p:nvSpPr>
        <p:spPr>
          <a:xfrm>
            <a:off x="4289152" y="433800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Split</a:t>
            </a:r>
            <a:endParaRPr lang="hr-HR" sz="4000" b="1" dirty="0"/>
          </a:p>
        </p:txBody>
      </p:sp>
      <p:sp>
        <p:nvSpPr>
          <p:cNvPr id="133" name="TekstniOkvir 132"/>
          <p:cNvSpPr txBox="1"/>
          <p:nvPr/>
        </p:nvSpPr>
        <p:spPr>
          <a:xfrm>
            <a:off x="6723938" y="431759"/>
            <a:ext cx="148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Rijeka</a:t>
            </a:r>
            <a:endParaRPr lang="hr-HR" sz="4000" b="1" dirty="0"/>
          </a:p>
        </p:txBody>
      </p:sp>
      <p:sp>
        <p:nvSpPr>
          <p:cNvPr id="134" name="TekstniOkvir 133"/>
          <p:cNvSpPr txBox="1"/>
          <p:nvPr/>
        </p:nvSpPr>
        <p:spPr>
          <a:xfrm>
            <a:off x="3059831" y="5301208"/>
            <a:ext cx="3250505" cy="830997"/>
          </a:xfrm>
          <a:prstGeom prst="rect">
            <a:avLst/>
          </a:prstGeom>
          <a:solidFill>
            <a:srgbClr val="A0F43A"/>
          </a:solidFill>
        </p:spPr>
        <p:txBody>
          <a:bodyPr wrap="none" rtlCol="0">
            <a:spAutoFit/>
          </a:bodyPr>
          <a:lstStyle/>
          <a:p>
            <a:r>
              <a:rPr lang="en-GB" sz="4800" b="1" dirty="0" err="1" smtClean="0"/>
              <a:t>Dupliciranje</a:t>
            </a:r>
            <a:endParaRPr lang="hr-HR" sz="4800" b="1" dirty="0"/>
          </a:p>
        </p:txBody>
      </p:sp>
      <p:cxnSp>
        <p:nvCxnSpPr>
          <p:cNvPr id="136" name="Ravni poveznik sa strelicom 135"/>
          <p:cNvCxnSpPr>
            <a:stCxn id="134" idx="1"/>
          </p:cNvCxnSpPr>
          <p:nvPr/>
        </p:nvCxnSpPr>
        <p:spPr>
          <a:xfrm flipH="1" flipV="1">
            <a:off x="1835696" y="4509120"/>
            <a:ext cx="1224135" cy="120758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vni poveznik sa strelicom 138"/>
          <p:cNvCxnSpPr/>
          <p:nvPr/>
        </p:nvCxnSpPr>
        <p:spPr>
          <a:xfrm flipV="1">
            <a:off x="4708014" y="4509120"/>
            <a:ext cx="0" cy="78644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vni poveznik sa strelicom 141"/>
          <p:cNvCxnSpPr/>
          <p:nvPr/>
        </p:nvCxnSpPr>
        <p:spPr>
          <a:xfrm flipV="1">
            <a:off x="6310337" y="4509120"/>
            <a:ext cx="1155214" cy="135998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F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82958" y="2708745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Android </a:t>
            </a:r>
            <a:r>
              <a:rPr lang="en-GB" sz="6600" b="1" dirty="0" err="1" smtClean="0"/>
              <a:t>aplikacija</a:t>
            </a:r>
            <a:r>
              <a:rPr lang="en-GB" sz="6600" b="1" dirty="0" smtClean="0"/>
              <a:t>?</a:t>
            </a:r>
            <a:endParaRPr lang="hr-HR" sz="6600" b="1" dirty="0"/>
          </a:p>
        </p:txBody>
      </p:sp>
    </p:spTree>
    <p:extLst>
      <p:ext uri="{BB962C8B-B14F-4D97-AF65-F5344CB8AC3E}">
        <p14:creationId xmlns:p14="http://schemas.microsoft.com/office/powerpoint/2010/main" val="35222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  <a:solidFill>
            <a:srgbClr val="8F72FA"/>
          </a:solidFill>
        </p:spPr>
        <p:txBody>
          <a:bodyPr/>
          <a:lstStyle/>
          <a:p>
            <a:r>
              <a:rPr lang="en-GB" b="1" dirty="0" err="1" smtClean="0">
                <a:solidFill>
                  <a:schemeClr val="bg1"/>
                </a:solidFill>
              </a:rPr>
              <a:t>Društvene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err="1" smtClean="0">
                <a:solidFill>
                  <a:schemeClr val="bg1"/>
                </a:solidFill>
              </a:rPr>
              <a:t>mreže</a:t>
            </a:r>
            <a:endParaRPr lang="hr-HR" b="1" dirty="0">
              <a:solidFill>
                <a:schemeClr val="bg1"/>
              </a:solidFill>
            </a:endParaRPr>
          </a:p>
        </p:txBody>
      </p:sp>
      <p:grpSp>
        <p:nvGrpSpPr>
          <p:cNvPr id="19" name="Grupa 18"/>
          <p:cNvGrpSpPr/>
          <p:nvPr/>
        </p:nvGrpSpPr>
        <p:grpSpPr>
          <a:xfrm>
            <a:off x="2460801" y="1664804"/>
            <a:ext cx="4032448" cy="4680520"/>
            <a:chOff x="539552" y="1412776"/>
            <a:chExt cx="4032448" cy="4680520"/>
          </a:xfrm>
        </p:grpSpPr>
        <p:grpSp>
          <p:nvGrpSpPr>
            <p:cNvPr id="18" name="Grupa 17"/>
            <p:cNvGrpSpPr/>
            <p:nvPr/>
          </p:nvGrpSpPr>
          <p:grpSpPr>
            <a:xfrm>
              <a:off x="937017" y="1772128"/>
              <a:ext cx="3169759" cy="3889120"/>
              <a:chOff x="937017" y="1772128"/>
              <a:chExt cx="3169759" cy="3889120"/>
            </a:xfrm>
          </p:grpSpPr>
          <p:sp>
            <p:nvSpPr>
              <p:cNvPr id="5" name="Zaobljeni pravokutnik 4"/>
              <p:cNvSpPr/>
              <p:nvPr/>
            </p:nvSpPr>
            <p:spPr>
              <a:xfrm>
                <a:off x="937017" y="1772128"/>
                <a:ext cx="936104" cy="100811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6" name="Ravni poveznik 5"/>
              <p:cNvCxnSpPr/>
              <p:nvPr/>
            </p:nvCxnSpPr>
            <p:spPr>
              <a:xfrm>
                <a:off x="2162560" y="2056215"/>
                <a:ext cx="1944216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avni poveznik 6"/>
              <p:cNvCxnSpPr/>
              <p:nvPr/>
            </p:nvCxnSpPr>
            <p:spPr>
              <a:xfrm>
                <a:off x="2162560" y="2377406"/>
                <a:ext cx="1944216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Ravni poveznik 7"/>
              <p:cNvCxnSpPr/>
              <p:nvPr/>
            </p:nvCxnSpPr>
            <p:spPr>
              <a:xfrm>
                <a:off x="2162560" y="2704287"/>
                <a:ext cx="1944216" cy="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Zaobljeni pravokutni oblačić 8"/>
              <p:cNvSpPr/>
              <p:nvPr/>
            </p:nvSpPr>
            <p:spPr>
              <a:xfrm>
                <a:off x="1101572" y="3573016"/>
                <a:ext cx="3003918" cy="864096"/>
              </a:xfrm>
              <a:prstGeom prst="wedgeRoundRectCallout">
                <a:avLst>
                  <a:gd name="adj1" fmla="val -58265"/>
                  <a:gd name="adj2" fmla="val -34975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11" name="Srce 10"/>
              <p:cNvSpPr/>
              <p:nvPr/>
            </p:nvSpPr>
            <p:spPr>
              <a:xfrm>
                <a:off x="1102858" y="2924944"/>
                <a:ext cx="289453" cy="288032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12" name="Nasmiješeno lice 11"/>
              <p:cNvSpPr/>
              <p:nvPr/>
            </p:nvSpPr>
            <p:spPr>
              <a:xfrm>
                <a:off x="1475656" y="2924944"/>
                <a:ext cx="288032" cy="288032"/>
              </a:xfrm>
              <a:prstGeom prst="smileyFace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13" name="Zaobljeni pravokutni oblačić 12"/>
              <p:cNvSpPr/>
              <p:nvPr/>
            </p:nvSpPr>
            <p:spPr>
              <a:xfrm>
                <a:off x="1102858" y="4797152"/>
                <a:ext cx="3003918" cy="864096"/>
              </a:xfrm>
              <a:prstGeom prst="wedgeRoundRectCallout">
                <a:avLst>
                  <a:gd name="adj1" fmla="val -58265"/>
                  <a:gd name="adj2" fmla="val -34975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  <p:sp>
          <p:nvSpPr>
            <p:cNvPr id="14" name="Pravokutnik 13"/>
            <p:cNvSpPr/>
            <p:nvPr/>
          </p:nvSpPr>
          <p:spPr>
            <a:xfrm>
              <a:off x="539552" y="1412776"/>
              <a:ext cx="4032448" cy="46805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9899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/>
        </p:nvSpPr>
        <p:spPr>
          <a:xfrm>
            <a:off x="251520" y="1412776"/>
            <a:ext cx="8712968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</a:rPr>
              <a:t>Facebook</a:t>
            </a:r>
            <a:endParaRPr lang="hr-HR" sz="6000" b="1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89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U </a:t>
            </a:r>
            <a:r>
              <a:rPr lang="en-GB" sz="3600" dirty="0" err="1" smtClean="0"/>
              <a:t>jedoj</a:t>
            </a:r>
            <a:r>
              <a:rPr lang="en-GB" sz="3600" dirty="0" smtClean="0"/>
              <a:t> </a:t>
            </a:r>
            <a:r>
              <a:rPr lang="en-GB" sz="3600" dirty="0" err="1" smtClean="0"/>
              <a:t>minuti</a:t>
            </a:r>
            <a:r>
              <a:rPr lang="en-GB" sz="3600" dirty="0" smtClean="0"/>
              <a:t>…</a:t>
            </a:r>
            <a:endParaRPr lang="hr-HR" sz="3600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611560" y="2588276"/>
            <a:ext cx="5256584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000" b="1" dirty="0" smtClean="0"/>
              <a:t>136 </a:t>
            </a:r>
            <a:r>
              <a:rPr lang="en-GB" sz="4000" b="1" dirty="0" err="1" smtClean="0"/>
              <a:t>tisuća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fotografija</a:t>
            </a:r>
            <a:endParaRPr lang="hr-HR" sz="4000" b="1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1393118" y="3480972"/>
            <a:ext cx="6048672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b="1" dirty="0"/>
              <a:t>293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tisuća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statusa</a:t>
            </a:r>
            <a:endParaRPr lang="hr-HR" sz="5400" b="1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2051720" y="4437112"/>
            <a:ext cx="7092280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b="1" dirty="0" smtClean="0"/>
              <a:t>510 </a:t>
            </a:r>
            <a:r>
              <a:rPr lang="en-GB" sz="6000" b="1" dirty="0" err="1" smtClean="0"/>
              <a:t>tisuća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komentara</a:t>
            </a:r>
            <a:endParaRPr lang="hr-HR" sz="6000" b="1" dirty="0"/>
          </a:p>
        </p:txBody>
      </p:sp>
      <p:sp>
        <p:nvSpPr>
          <p:cNvPr id="7" name="Rezervirano mjesto sadržaja 2"/>
          <p:cNvSpPr txBox="1">
            <a:spLocks/>
          </p:cNvSpPr>
          <p:nvPr/>
        </p:nvSpPr>
        <p:spPr>
          <a:xfrm>
            <a:off x="251520" y="6337827"/>
            <a:ext cx="806489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*</a:t>
            </a:r>
            <a:r>
              <a:rPr lang="en-GB" sz="1800" dirty="0" err="1" smtClean="0"/>
              <a:t>preuzeto</a:t>
            </a:r>
            <a:r>
              <a:rPr lang="en-GB" sz="1800" dirty="0" smtClean="0"/>
              <a:t> s https://zephoria.com/top-15-valuable-facebook-statistics/ 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18371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Baze</a:t>
            </a:r>
            <a:r>
              <a:rPr lang="en-GB" b="1" dirty="0" smtClean="0"/>
              <a:t> </a:t>
            </a:r>
            <a:r>
              <a:rPr lang="en-GB" b="1" dirty="0" err="1" smtClean="0"/>
              <a:t>podataka</a:t>
            </a:r>
            <a:endParaRPr lang="hr-HR" b="1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95736" y="1700808"/>
            <a:ext cx="4978896" cy="74868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Organizirani</a:t>
            </a:r>
            <a:r>
              <a:rPr lang="en-GB" dirty="0" smtClean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sp>
        <p:nvSpPr>
          <p:cNvPr id="7" name="Dijagram toka: Magnetni disk 6"/>
          <p:cNvSpPr/>
          <p:nvPr/>
        </p:nvSpPr>
        <p:spPr>
          <a:xfrm>
            <a:off x="3806238" y="2564904"/>
            <a:ext cx="1224136" cy="1152128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zervirano mjesto sadržaja 2"/>
          <p:cNvSpPr txBox="1">
            <a:spLocks/>
          </p:cNvSpPr>
          <p:nvPr/>
        </p:nvSpPr>
        <p:spPr>
          <a:xfrm>
            <a:off x="1393970" y="5388821"/>
            <a:ext cx="66247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Sustav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upravljanje</a:t>
            </a:r>
            <a:r>
              <a:rPr lang="en-GB" dirty="0" smtClean="0"/>
              <a:t> </a:t>
            </a:r>
            <a:r>
              <a:rPr lang="en-GB" dirty="0" err="1" smtClean="0"/>
              <a:t>bazom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endParaRPr lang="hr-HR" dirty="0"/>
          </a:p>
        </p:txBody>
      </p:sp>
      <p:sp>
        <p:nvSpPr>
          <p:cNvPr id="11" name="Strelica udesno 10"/>
          <p:cNvSpPr/>
          <p:nvPr/>
        </p:nvSpPr>
        <p:spPr>
          <a:xfrm rot="16200000">
            <a:off x="3698226" y="4290857"/>
            <a:ext cx="1440160" cy="576064"/>
          </a:xfrm>
          <a:prstGeom prst="rightArrow">
            <a:avLst/>
          </a:prstGeom>
          <a:solidFill>
            <a:srgbClr val="A0F4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39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Sustav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upravljanje</a:t>
            </a:r>
            <a:r>
              <a:rPr lang="en-GB" dirty="0" smtClean="0"/>
              <a:t> </a:t>
            </a:r>
            <a:r>
              <a:rPr lang="en-GB" dirty="0" err="1" smtClean="0"/>
              <a:t>bazom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14400" y="1268760"/>
            <a:ext cx="8229600" cy="103671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Database management system (</a:t>
            </a:r>
            <a:r>
              <a:rPr lang="en-GB" b="1" dirty="0" smtClean="0"/>
              <a:t>DBMS</a:t>
            </a:r>
            <a:r>
              <a:rPr lang="en-GB" dirty="0" smtClean="0"/>
              <a:t>)</a:t>
            </a:r>
            <a:endParaRPr lang="hr-HR" dirty="0"/>
          </a:p>
        </p:txBody>
      </p:sp>
      <p:sp>
        <p:nvSpPr>
          <p:cNvPr id="5" name="Dijagram toka: Magnetni disk 4"/>
          <p:cNvSpPr/>
          <p:nvPr/>
        </p:nvSpPr>
        <p:spPr>
          <a:xfrm>
            <a:off x="798760" y="3356992"/>
            <a:ext cx="1224136" cy="1152128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trelica udesno 5"/>
          <p:cNvSpPr/>
          <p:nvPr/>
        </p:nvSpPr>
        <p:spPr>
          <a:xfrm rot="9282186">
            <a:off x="2076923" y="2788883"/>
            <a:ext cx="1440160" cy="576064"/>
          </a:xfrm>
          <a:prstGeom prst="rightArrow">
            <a:avLst/>
          </a:prstGeom>
          <a:solidFill>
            <a:srgbClr val="A0F4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zervirano mjesto sadržaja 2"/>
          <p:cNvSpPr txBox="1">
            <a:spLocks/>
          </p:cNvSpPr>
          <p:nvPr/>
        </p:nvSpPr>
        <p:spPr>
          <a:xfrm>
            <a:off x="3675069" y="2428843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Stvaranje</a:t>
            </a:r>
            <a:endParaRPr lang="en-GB" dirty="0" smtClean="0"/>
          </a:p>
        </p:txBody>
      </p:sp>
      <p:sp>
        <p:nvSpPr>
          <p:cNvPr id="8" name="Strelica udesno 7"/>
          <p:cNvSpPr/>
          <p:nvPr/>
        </p:nvSpPr>
        <p:spPr>
          <a:xfrm rot="1564946">
            <a:off x="2078798" y="4493726"/>
            <a:ext cx="1440160" cy="576064"/>
          </a:xfrm>
          <a:prstGeom prst="rightArrow">
            <a:avLst/>
          </a:prstGeom>
          <a:solidFill>
            <a:srgbClr val="A0F4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zervirano mjesto sadržaja 2"/>
          <p:cNvSpPr txBox="1">
            <a:spLocks/>
          </p:cNvSpPr>
          <p:nvPr/>
        </p:nvSpPr>
        <p:spPr>
          <a:xfrm>
            <a:off x="3557038" y="4828510"/>
            <a:ext cx="36004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Dohvaćanje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sp>
        <p:nvSpPr>
          <p:cNvPr id="10" name="Pravokutnik 9"/>
          <p:cNvSpPr/>
          <p:nvPr/>
        </p:nvSpPr>
        <p:spPr>
          <a:xfrm>
            <a:off x="395536" y="2132856"/>
            <a:ext cx="8352928" cy="38884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zervirano mjesto sadržaja 2"/>
          <p:cNvSpPr txBox="1">
            <a:spLocks/>
          </p:cNvSpPr>
          <p:nvPr/>
        </p:nvSpPr>
        <p:spPr>
          <a:xfrm>
            <a:off x="3851920" y="3645024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Unos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sp>
        <p:nvSpPr>
          <p:cNvPr id="13" name="Strelica udesno 12"/>
          <p:cNvSpPr/>
          <p:nvPr/>
        </p:nvSpPr>
        <p:spPr>
          <a:xfrm rot="10800000">
            <a:off x="2171078" y="3645024"/>
            <a:ext cx="1440160" cy="576064"/>
          </a:xfrm>
          <a:prstGeom prst="rightArrow">
            <a:avLst/>
          </a:prstGeom>
          <a:solidFill>
            <a:srgbClr val="A0F4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78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608</Words>
  <Application>Microsoft Office PowerPoint</Application>
  <PresentationFormat>Prikaz na zaslonu (4:3)</PresentationFormat>
  <Paragraphs>295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35</vt:i4>
      </vt:variant>
    </vt:vector>
  </HeadingPairs>
  <TitlesOfParts>
    <vt:vector size="36" baseType="lpstr">
      <vt:lpstr>Tema sustava Office</vt:lpstr>
      <vt:lpstr>Baze podataka</vt:lpstr>
      <vt:lpstr>PowerPointova prezentacija</vt:lpstr>
      <vt:lpstr>Kina u više gradova?</vt:lpstr>
      <vt:lpstr>PowerPointova prezentacija</vt:lpstr>
      <vt:lpstr>Android aplikacija?</vt:lpstr>
      <vt:lpstr>Društvene mreže</vt:lpstr>
      <vt:lpstr>Facebook</vt:lpstr>
      <vt:lpstr>Baze podataka</vt:lpstr>
      <vt:lpstr>Sustav za upravljanje bazom podataka</vt:lpstr>
      <vt:lpstr>SQL</vt:lpstr>
      <vt:lpstr>Organizacija baze podataka</vt:lpstr>
      <vt:lpstr>PowerPointova prezentacija</vt:lpstr>
      <vt:lpstr>PowerPointova prezentacija</vt:lpstr>
      <vt:lpstr>PowerPointova prezentacija</vt:lpstr>
      <vt:lpstr>PowerPointova prezentacija</vt:lpstr>
      <vt:lpstr>Identifikator (ključ)</vt:lpstr>
      <vt:lpstr>Normalizacija</vt:lpstr>
      <vt:lpstr>Prva normalna forma 1NF</vt:lpstr>
      <vt:lpstr>Prva normalna forma 1NF</vt:lpstr>
      <vt:lpstr>Prva normalna forma 1NF</vt:lpstr>
      <vt:lpstr>Druga normalna forma 2NF</vt:lpstr>
      <vt:lpstr>PowerPointova prezentacija</vt:lpstr>
      <vt:lpstr>Treća normalna forma 3NF</vt:lpstr>
      <vt:lpstr>PowerPointova prezentacija</vt:lpstr>
      <vt:lpstr>Dizajniranje baze podataka</vt:lpstr>
      <vt:lpstr>Baza podtaka za raspored kina</vt:lpstr>
      <vt:lpstr>PowerPointova prezentacija</vt:lpstr>
      <vt:lpstr>PowerPointova prezentacija</vt:lpstr>
      <vt:lpstr>PowerPointova prezentacija</vt:lpstr>
      <vt:lpstr>PowerPointova prezentacija</vt:lpstr>
      <vt:lpstr>PowerPointova prezentacija</vt:lpstr>
      <vt:lpstr>Upiti</vt:lpstr>
      <vt:lpstr>PowerPointova prezentacija</vt:lpstr>
      <vt:lpstr>Spajanje tablica (JOIN)</vt:lpstr>
      <vt:lpstr>Dodatni materijali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podataka</dc:title>
  <dc:creator>Dunja</dc:creator>
  <cp:lastModifiedBy>Dunja</cp:lastModifiedBy>
  <cp:revision>61</cp:revision>
  <dcterms:created xsi:type="dcterms:W3CDTF">2017-07-16T12:19:31Z</dcterms:created>
  <dcterms:modified xsi:type="dcterms:W3CDTF">2017-07-18T16:10:55Z</dcterms:modified>
</cp:coreProperties>
</file>