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58" r:id="rId8"/>
    <p:sldId id="276" r:id="rId9"/>
    <p:sldId id="278" r:id="rId10"/>
    <p:sldId id="277" r:id="rId11"/>
    <p:sldId id="279" r:id="rId12"/>
    <p:sldId id="261" r:id="rId13"/>
    <p:sldId id="262" r:id="rId14"/>
    <p:sldId id="263" r:id="rId15"/>
    <p:sldId id="280" r:id="rId16"/>
    <p:sldId id="281" r:id="rId17"/>
    <p:sldId id="265" r:id="rId18"/>
    <p:sldId id="266" r:id="rId19"/>
    <p:sldId id="282" r:id="rId20"/>
    <p:sldId id="268" r:id="rId21"/>
    <p:sldId id="269" r:id="rId22"/>
    <p:sldId id="270" r:id="rId23"/>
    <p:sldId id="286" r:id="rId24"/>
    <p:sldId id="287" r:id="rId25"/>
    <p:sldId id="283" r:id="rId26"/>
    <p:sldId id="288" r:id="rId27"/>
    <p:sldId id="285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FAF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Uredite stil podnaslova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49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48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25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38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49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886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017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59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04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58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C4B4-2BD2-46A3-A127-99EAE1D5F88F}" type="datetimeFigureOut">
              <a:rPr lang="hr-HR" smtClean="0"/>
              <a:t>15.7.2017.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6E24-D306-4A54-9EB6-5CCCE1B06F1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18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357090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sz="4800" b="1" dirty="0"/>
              <a:t>ICM </a:t>
            </a:r>
            <a:r>
              <a:rPr lang="en-GB" sz="4800" b="1" dirty="0">
                <a:solidFill>
                  <a:schemeClr val="accent6">
                    <a:lumMod val="75000"/>
                  </a:schemeClr>
                </a:solidFill>
              </a:rPr>
              <a:t>Summer of Code </a:t>
            </a:r>
            <a:r>
              <a:rPr lang="en-GB" sz="4800" b="1" dirty="0"/>
              <a:t>2017</a:t>
            </a:r>
            <a:endParaRPr lang="hr-HR" sz="4800" b="1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55776" y="6021288"/>
            <a:ext cx="5392688" cy="672480"/>
          </a:xfrm>
        </p:spPr>
        <p:txBody>
          <a:bodyPr/>
          <a:lstStyle/>
          <a:p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Istraživački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centar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mladih</a:t>
            </a:r>
            <a:endParaRPr lang="hr-H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364" y="-598448"/>
            <a:ext cx="7504627" cy="6832972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301208"/>
            <a:ext cx="1379672" cy="13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3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268760"/>
          </a:xfrm>
          <a:solidFill>
            <a:srgbClr val="92D05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en-GB" sz="3600" b="1" dirty="0"/>
              <a:t>github.com/</a:t>
            </a:r>
            <a:r>
              <a:rPr lang="en-GB" sz="3600" b="1" dirty="0" err="1"/>
              <a:t>IstrazivackiCentarMladih</a:t>
            </a:r>
            <a:r>
              <a:rPr lang="en-GB" sz="3600" b="1" dirty="0"/>
              <a:t>/soc2017</a:t>
            </a:r>
            <a:endParaRPr lang="hr-HR" sz="3600" b="1" dirty="0"/>
          </a:p>
        </p:txBody>
      </p:sp>
      <p:sp>
        <p:nvSpPr>
          <p:cNvPr id="4" name="TekstniOkvir 3"/>
          <p:cNvSpPr txBox="1"/>
          <p:nvPr/>
        </p:nvSpPr>
        <p:spPr>
          <a:xfrm>
            <a:off x="179512" y="1166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Materijali</a:t>
            </a:r>
            <a:r>
              <a:rPr lang="en-GB" sz="2800" b="1" dirty="0"/>
              <a:t> s </a:t>
            </a:r>
            <a:r>
              <a:rPr lang="en-GB" sz="2800" b="1" dirty="0" err="1"/>
              <a:t>radionica</a:t>
            </a:r>
            <a:r>
              <a:rPr lang="en-GB" sz="2800" b="1" dirty="0"/>
              <a:t>:</a:t>
            </a:r>
            <a:endParaRPr lang="hr-HR" sz="2800" b="1" dirty="0"/>
          </a:p>
        </p:txBody>
      </p:sp>
    </p:spTree>
    <p:extLst>
      <p:ext uri="{BB962C8B-B14F-4D97-AF65-F5344CB8AC3E}">
        <p14:creationId xmlns:p14="http://schemas.microsoft.com/office/powerpoint/2010/main" val="362142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b="1" dirty="0" err="1">
                <a:solidFill>
                  <a:srgbClr val="92D050"/>
                </a:solidFill>
              </a:rPr>
              <a:t>Kako</a:t>
            </a:r>
            <a:r>
              <a:rPr lang="en-GB" b="1" dirty="0">
                <a:solidFill>
                  <a:srgbClr val="92D050"/>
                </a:solidFill>
              </a:rPr>
              <a:t> </a:t>
            </a:r>
            <a:r>
              <a:rPr lang="en-GB" b="1" dirty="0" err="1">
                <a:solidFill>
                  <a:srgbClr val="92D050"/>
                </a:solidFill>
              </a:rPr>
              <a:t>doći</a:t>
            </a:r>
            <a:r>
              <a:rPr lang="en-GB" b="1" dirty="0">
                <a:solidFill>
                  <a:srgbClr val="92D050"/>
                </a:solidFill>
              </a:rPr>
              <a:t> </a:t>
            </a:r>
            <a:r>
              <a:rPr lang="en-GB" b="1" dirty="0" err="1">
                <a:solidFill>
                  <a:srgbClr val="92D050"/>
                </a:solidFill>
              </a:rPr>
              <a:t>na</a:t>
            </a:r>
            <a:r>
              <a:rPr lang="en-GB" b="1" dirty="0">
                <a:solidFill>
                  <a:srgbClr val="92D050"/>
                </a:solidFill>
              </a:rPr>
              <a:t> </a:t>
            </a:r>
            <a:r>
              <a:rPr lang="en-GB" b="1" dirty="0" err="1">
                <a:solidFill>
                  <a:srgbClr val="92D050"/>
                </a:solidFill>
              </a:rPr>
              <a:t>radionicu</a:t>
            </a:r>
            <a:r>
              <a:rPr lang="en-GB" b="1" dirty="0">
                <a:solidFill>
                  <a:srgbClr val="92D050"/>
                </a:solidFill>
              </a:rPr>
              <a:t>?</a:t>
            </a:r>
            <a:endParaRPr lang="hr-H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6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16" y="0"/>
            <a:ext cx="5655536" cy="8652972"/>
          </a:xfrm>
        </p:spPr>
      </p:pic>
      <p:cxnSp>
        <p:nvCxnSpPr>
          <p:cNvPr id="7" name="Ravni poveznik sa strelicom 6"/>
          <p:cNvCxnSpPr/>
          <p:nvPr/>
        </p:nvCxnSpPr>
        <p:spPr>
          <a:xfrm>
            <a:off x="3203848" y="2780928"/>
            <a:ext cx="1008112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Ravni poveznik sa strelicom 8"/>
          <p:cNvCxnSpPr/>
          <p:nvPr/>
        </p:nvCxnSpPr>
        <p:spPr>
          <a:xfrm>
            <a:off x="4333868" y="2780928"/>
            <a:ext cx="0" cy="208823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avni poveznik sa strelicom 11"/>
          <p:cNvCxnSpPr/>
          <p:nvPr/>
        </p:nvCxnSpPr>
        <p:spPr>
          <a:xfrm>
            <a:off x="4283968" y="4941168"/>
            <a:ext cx="43204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Množenje 17"/>
          <p:cNvSpPr/>
          <p:nvPr/>
        </p:nvSpPr>
        <p:spPr>
          <a:xfrm>
            <a:off x="4716016" y="1628800"/>
            <a:ext cx="648072" cy="6480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Elipsa 1"/>
          <p:cNvSpPr/>
          <p:nvPr/>
        </p:nvSpPr>
        <p:spPr>
          <a:xfrm>
            <a:off x="7668344" y="3212976"/>
            <a:ext cx="1296144" cy="12241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A109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10" name="Elipsa 9"/>
          <p:cNvSpPr/>
          <p:nvPr/>
        </p:nvSpPr>
        <p:spPr>
          <a:xfrm>
            <a:off x="7668344" y="4999463"/>
            <a:ext cx="1296144" cy="12241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A110</a:t>
            </a:r>
          </a:p>
        </p:txBody>
      </p:sp>
      <p:cxnSp>
        <p:nvCxnSpPr>
          <p:cNvPr id="11" name="Ravni poveznik sa strelicom 10"/>
          <p:cNvCxnSpPr>
            <a:endCxn id="2" idx="2"/>
          </p:cNvCxnSpPr>
          <p:nvPr/>
        </p:nvCxnSpPr>
        <p:spPr>
          <a:xfrm flipV="1">
            <a:off x="4716016" y="3825044"/>
            <a:ext cx="2952328" cy="111612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Ravni poveznik sa strelicom 15"/>
          <p:cNvCxnSpPr>
            <a:endCxn id="10" idx="2"/>
          </p:cNvCxnSpPr>
          <p:nvPr/>
        </p:nvCxnSpPr>
        <p:spPr>
          <a:xfrm>
            <a:off x="4716016" y="4999464"/>
            <a:ext cx="2952328" cy="61206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7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3648"/>
          </a:xfrm>
          <a:solidFill>
            <a:srgbClr val="92D050"/>
          </a:solidFill>
        </p:spPr>
        <p:txBody>
          <a:bodyPr/>
          <a:lstStyle/>
          <a:p>
            <a:r>
              <a:rPr lang="en-GB" b="1" dirty="0" err="1"/>
              <a:t>Kako</a:t>
            </a:r>
            <a:r>
              <a:rPr lang="en-GB" b="1" dirty="0"/>
              <a:t> </a:t>
            </a:r>
            <a:r>
              <a:rPr lang="en-GB" b="1" dirty="0" err="1"/>
              <a:t>izgledaju</a:t>
            </a:r>
            <a:r>
              <a:rPr lang="en-GB" b="1" dirty="0"/>
              <a:t> </a:t>
            </a:r>
            <a:r>
              <a:rPr lang="en-GB" b="1" dirty="0" err="1"/>
              <a:t>radionice</a:t>
            </a:r>
            <a:r>
              <a:rPr lang="en-GB" b="1" dirty="0"/>
              <a:t>?</a:t>
            </a:r>
            <a:endParaRPr lang="hr-HR" b="1" dirty="0"/>
          </a:p>
        </p:txBody>
      </p:sp>
      <p:sp>
        <p:nvSpPr>
          <p:cNvPr id="4" name="TekstniOkvir 3"/>
          <p:cNvSpPr txBox="1"/>
          <p:nvPr/>
        </p:nvSpPr>
        <p:spPr>
          <a:xfrm>
            <a:off x="3462396" y="1934437"/>
            <a:ext cx="1499128" cy="58477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GB" sz="3200" b="1" dirty="0" err="1"/>
              <a:t>Voditelj</a:t>
            </a:r>
            <a:endParaRPr lang="hr-HR" sz="3200" b="1" dirty="0"/>
          </a:p>
        </p:txBody>
      </p:sp>
      <p:sp>
        <p:nvSpPr>
          <p:cNvPr id="5" name="Strelica udesno 4"/>
          <p:cNvSpPr/>
          <p:nvPr/>
        </p:nvSpPr>
        <p:spPr>
          <a:xfrm rot="2344613">
            <a:off x="4872941" y="2556795"/>
            <a:ext cx="864096" cy="576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1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8229600" cy="1143000"/>
          </a:xfrm>
        </p:spPr>
        <p:txBody>
          <a:bodyPr/>
          <a:lstStyle/>
          <a:p>
            <a:r>
              <a:rPr lang="en-GB" b="1" dirty="0" err="1">
                <a:solidFill>
                  <a:schemeClr val="bg1"/>
                </a:solidFill>
              </a:rPr>
              <a:t>Usudite</a:t>
            </a:r>
            <a:r>
              <a:rPr lang="en-GB" b="1" dirty="0">
                <a:solidFill>
                  <a:schemeClr val="bg1"/>
                </a:solidFill>
              </a:rPr>
              <a:t> se </a:t>
            </a:r>
            <a:r>
              <a:rPr lang="en-GB" b="1" dirty="0" err="1">
                <a:solidFill>
                  <a:schemeClr val="bg1"/>
                </a:solidFill>
              </a:rPr>
              <a:t>pitati</a:t>
            </a:r>
            <a:r>
              <a:rPr lang="en-GB" b="1" dirty="0">
                <a:solidFill>
                  <a:schemeClr val="bg1"/>
                </a:solidFill>
              </a:rPr>
              <a:t>!</a:t>
            </a:r>
            <a:endParaRPr lang="hr-H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2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4725144"/>
            <a:ext cx="9172749" cy="1440160"/>
          </a:xfrm>
          <a:solidFill>
            <a:srgbClr val="00B0F0"/>
          </a:solidFill>
        </p:spPr>
        <p:txBody>
          <a:bodyPr/>
          <a:lstStyle/>
          <a:p>
            <a:r>
              <a:rPr lang="en-GB" b="1" dirty="0" err="1"/>
              <a:t>Projekti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75172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46483" y="836712"/>
            <a:ext cx="82296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Timovi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od 2 do 5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članova</a:t>
            </a:r>
            <a:endParaRPr lang="hr-H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446483" y="4725144"/>
            <a:ext cx="82296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Podjela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poslova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odabir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tehnologija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u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dogovoru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s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mentorom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Naslov 1"/>
          <p:cNvSpPr txBox="1">
            <a:spLocks/>
          </p:cNvSpPr>
          <p:nvPr/>
        </p:nvSpPr>
        <p:spPr>
          <a:xfrm>
            <a:off x="446483" y="2712740"/>
            <a:ext cx="82296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Komunikacija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s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mentorom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</a:rPr>
              <a:t>putem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 email-a</a:t>
            </a:r>
          </a:p>
        </p:txBody>
      </p:sp>
    </p:spTree>
    <p:extLst>
      <p:ext uri="{BB962C8B-B14F-4D97-AF65-F5344CB8AC3E}">
        <p14:creationId xmlns:p14="http://schemas.microsoft.com/office/powerpoint/2010/main" val="405523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2000" r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600201"/>
            <a:ext cx="3034680" cy="74867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Javno</a:t>
            </a:r>
            <a:r>
              <a:rPr lang="en-GB" dirty="0"/>
              <a:t> </a:t>
            </a:r>
            <a:r>
              <a:rPr lang="en-GB" dirty="0" err="1"/>
              <a:t>dostupni</a:t>
            </a:r>
            <a:endParaRPr lang="hr-HR" dirty="0"/>
          </a:p>
        </p:txBody>
      </p:sp>
      <p:sp>
        <p:nvSpPr>
          <p:cNvPr id="4" name="Rezervirano mjesto sadržaja 2"/>
          <p:cNvSpPr txBox="1">
            <a:spLocks/>
          </p:cNvSpPr>
          <p:nvPr/>
        </p:nvSpPr>
        <p:spPr>
          <a:xfrm>
            <a:off x="3879458" y="2344893"/>
            <a:ext cx="3034680" cy="748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GitHub</a:t>
            </a:r>
            <a:endParaRPr lang="hr-HR" dirty="0"/>
          </a:p>
        </p:txBody>
      </p:sp>
      <p:sp>
        <p:nvSpPr>
          <p:cNvPr id="5" name="Strelica udesno 4"/>
          <p:cNvSpPr/>
          <p:nvPr/>
        </p:nvSpPr>
        <p:spPr>
          <a:xfrm rot="1940933">
            <a:off x="3174783" y="2137346"/>
            <a:ext cx="648072" cy="3743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71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7030A0"/>
          </a:solidFill>
        </p:spPr>
        <p:txBody>
          <a:bodyPr/>
          <a:lstStyle/>
          <a:p>
            <a:r>
              <a:rPr lang="en-GB" dirty="0" err="1"/>
              <a:t>Prezentacija</a:t>
            </a:r>
            <a:r>
              <a:rPr lang="en-GB" dirty="0"/>
              <a:t> </a:t>
            </a:r>
            <a:r>
              <a:rPr lang="en-GB" dirty="0" err="1"/>
              <a:t>projekata</a:t>
            </a:r>
            <a:endParaRPr lang="hr-HR" dirty="0"/>
          </a:p>
        </p:txBody>
      </p:sp>
      <p:sp>
        <p:nvSpPr>
          <p:cNvPr id="6" name="Elipsa 5"/>
          <p:cNvSpPr/>
          <p:nvPr/>
        </p:nvSpPr>
        <p:spPr>
          <a:xfrm>
            <a:off x="323528" y="1628800"/>
            <a:ext cx="1512168" cy="15841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15.9. </a:t>
            </a:r>
            <a:endParaRPr lang="hr-HR" sz="3200" b="1" dirty="0">
              <a:solidFill>
                <a:schemeClr val="tx1"/>
              </a:solidFill>
            </a:endParaRPr>
          </a:p>
        </p:txBody>
      </p:sp>
      <p:sp>
        <p:nvSpPr>
          <p:cNvPr id="7" name="Elipsa 6"/>
          <p:cNvSpPr/>
          <p:nvPr/>
        </p:nvSpPr>
        <p:spPr>
          <a:xfrm>
            <a:off x="611560" y="3501008"/>
            <a:ext cx="1512168" cy="15841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FER</a:t>
            </a:r>
            <a:endParaRPr lang="hr-HR" sz="3200" b="1" dirty="0">
              <a:solidFill>
                <a:schemeClr val="tx1"/>
              </a:solidFill>
            </a:endParaRPr>
          </a:p>
        </p:txBody>
      </p:sp>
      <p:sp>
        <p:nvSpPr>
          <p:cNvPr id="9" name="Elipsa 8"/>
          <p:cNvSpPr/>
          <p:nvPr/>
        </p:nvSpPr>
        <p:spPr>
          <a:xfrm>
            <a:off x="5652120" y="1844824"/>
            <a:ext cx="3096344" cy="32403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>
                <a:solidFill>
                  <a:schemeClr val="tx1"/>
                </a:solidFill>
              </a:rPr>
              <a:t>Rješenja</a:t>
            </a:r>
            <a:r>
              <a:rPr lang="en-GB" sz="3200" b="1" dirty="0">
                <a:solidFill>
                  <a:schemeClr val="tx1"/>
                </a:solidFill>
              </a:rPr>
              <a:t> ne </a:t>
            </a:r>
            <a:r>
              <a:rPr lang="en-GB" sz="3200" b="1" dirty="0" err="1">
                <a:solidFill>
                  <a:schemeClr val="tx1"/>
                </a:solidFill>
              </a:rPr>
              <a:t>moraju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err="1">
                <a:solidFill>
                  <a:schemeClr val="tx1"/>
                </a:solidFill>
              </a:rPr>
              <a:t>biti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err="1">
                <a:solidFill>
                  <a:schemeClr val="tx1"/>
                </a:solidFill>
              </a:rPr>
              <a:t>potpuna</a:t>
            </a:r>
            <a:endParaRPr lang="hr-H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7030A0"/>
          </a:solidFill>
        </p:spPr>
        <p:txBody>
          <a:bodyPr/>
          <a:lstStyle/>
          <a:p>
            <a:r>
              <a:rPr lang="en-GB" dirty="0" err="1"/>
              <a:t>Prezentacija</a:t>
            </a:r>
            <a:r>
              <a:rPr lang="en-GB" dirty="0"/>
              <a:t> </a:t>
            </a:r>
            <a:r>
              <a:rPr lang="en-GB" dirty="0" err="1"/>
              <a:t>projekata</a:t>
            </a:r>
            <a:endParaRPr lang="hr-HR" dirty="0"/>
          </a:p>
        </p:txBody>
      </p:sp>
      <p:sp>
        <p:nvSpPr>
          <p:cNvPr id="7" name="Elipsa 6"/>
          <p:cNvSpPr/>
          <p:nvPr/>
        </p:nvSpPr>
        <p:spPr>
          <a:xfrm>
            <a:off x="323528" y="1628800"/>
            <a:ext cx="2016224" cy="19442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10 </a:t>
            </a:r>
            <a:r>
              <a:rPr lang="en-GB" sz="3200" b="1" dirty="0" err="1">
                <a:solidFill>
                  <a:schemeClr val="tx1"/>
                </a:solidFill>
              </a:rPr>
              <a:t>minuta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endParaRPr lang="hr-HR" sz="3200" b="1" dirty="0">
              <a:solidFill>
                <a:schemeClr val="tx1"/>
              </a:solidFill>
            </a:endParaRPr>
          </a:p>
        </p:txBody>
      </p:sp>
      <p:sp>
        <p:nvSpPr>
          <p:cNvPr id="8" name="Elipsa 7"/>
          <p:cNvSpPr/>
          <p:nvPr/>
        </p:nvSpPr>
        <p:spPr>
          <a:xfrm>
            <a:off x="1187624" y="4221088"/>
            <a:ext cx="2448272" cy="23042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>
                <a:solidFill>
                  <a:schemeClr val="tx1"/>
                </a:solidFill>
              </a:rPr>
              <a:t>Što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err="1">
                <a:solidFill>
                  <a:schemeClr val="tx1"/>
                </a:solidFill>
              </a:rPr>
              <a:t>ste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err="1">
                <a:solidFill>
                  <a:schemeClr val="tx1"/>
                </a:solidFill>
              </a:rPr>
              <a:t>napravili</a:t>
            </a:r>
            <a:endParaRPr lang="hr-HR" sz="3200" b="1" dirty="0">
              <a:solidFill>
                <a:schemeClr val="tx1"/>
              </a:solidFill>
            </a:endParaRPr>
          </a:p>
        </p:txBody>
      </p:sp>
      <p:sp>
        <p:nvSpPr>
          <p:cNvPr id="9" name="Elipsa 8"/>
          <p:cNvSpPr/>
          <p:nvPr/>
        </p:nvSpPr>
        <p:spPr>
          <a:xfrm>
            <a:off x="4283968" y="4343411"/>
            <a:ext cx="2448272" cy="23042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>
                <a:solidFill>
                  <a:schemeClr val="tx1"/>
                </a:solidFill>
              </a:rPr>
              <a:t>Što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err="1">
                <a:solidFill>
                  <a:schemeClr val="tx1"/>
                </a:solidFill>
              </a:rPr>
              <a:t>ste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err="1">
                <a:solidFill>
                  <a:schemeClr val="tx1"/>
                </a:solidFill>
              </a:rPr>
              <a:t>naučili</a:t>
            </a:r>
            <a:endParaRPr lang="hr-HR" sz="3200" b="1" dirty="0">
              <a:solidFill>
                <a:schemeClr val="tx1"/>
              </a:solidFill>
            </a:endParaRPr>
          </a:p>
        </p:txBody>
      </p:sp>
      <p:sp>
        <p:nvSpPr>
          <p:cNvPr id="10" name="Elipsa 9"/>
          <p:cNvSpPr/>
          <p:nvPr/>
        </p:nvSpPr>
        <p:spPr>
          <a:xfrm>
            <a:off x="6444208" y="2309619"/>
            <a:ext cx="2448272" cy="23042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>
                <a:solidFill>
                  <a:schemeClr val="tx1"/>
                </a:solidFill>
              </a:rPr>
              <a:t>Problemi</a:t>
            </a:r>
            <a:r>
              <a:rPr lang="en-GB" sz="3200" b="1" dirty="0">
                <a:solidFill>
                  <a:schemeClr val="tx1"/>
                </a:solidFill>
              </a:rPr>
              <a:t>?</a:t>
            </a:r>
            <a:endParaRPr lang="hr-H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719064"/>
          </a:xfrm>
        </p:spPr>
        <p:txBody>
          <a:bodyPr>
            <a:normAutofit fontScale="90000"/>
          </a:bodyPr>
          <a:lstStyle/>
          <a:p>
            <a:r>
              <a:rPr lang="en-GB" sz="6000" b="1" dirty="0" err="1"/>
              <a:t>Što</a:t>
            </a:r>
            <a:r>
              <a:rPr lang="en-GB" sz="6000" b="1" dirty="0"/>
              <a:t> je </a:t>
            </a:r>
            <a:r>
              <a:rPr lang="en-GB" sz="6000" b="1" dirty="0" err="1"/>
              <a:t>Istraživački</a:t>
            </a:r>
            <a:r>
              <a:rPr lang="en-GB" sz="6000" b="1" dirty="0"/>
              <a:t> </a:t>
            </a:r>
            <a:r>
              <a:rPr lang="en-GB" sz="6000" b="1" dirty="0" err="1"/>
              <a:t>centar</a:t>
            </a:r>
            <a:r>
              <a:rPr lang="en-GB" sz="6000" b="1" dirty="0"/>
              <a:t> </a:t>
            </a:r>
            <a:r>
              <a:rPr lang="en-GB" sz="6000" b="1" dirty="0" err="1"/>
              <a:t>mladih</a:t>
            </a:r>
            <a:r>
              <a:rPr lang="en-GB" sz="6000" b="1" dirty="0"/>
              <a:t>?</a:t>
            </a:r>
            <a:endParaRPr lang="hr-HR" sz="6000" b="1" dirty="0"/>
          </a:p>
        </p:txBody>
      </p:sp>
    </p:spTree>
    <p:extLst>
      <p:ext uri="{BB962C8B-B14F-4D97-AF65-F5344CB8AC3E}">
        <p14:creationId xmlns:p14="http://schemas.microsoft.com/office/powerpoint/2010/main" val="399909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-108520" y="0"/>
            <a:ext cx="9361040" cy="1417638"/>
          </a:xfrm>
          <a:solidFill>
            <a:srgbClr val="7030A0"/>
          </a:solidFill>
        </p:spPr>
        <p:txBody>
          <a:bodyPr/>
          <a:lstStyle/>
          <a:p>
            <a:r>
              <a:rPr lang="en-GB" b="1" dirty="0" err="1"/>
              <a:t>Što</a:t>
            </a:r>
            <a:r>
              <a:rPr lang="en-GB" b="1" dirty="0"/>
              <a:t> </a:t>
            </a:r>
            <a:r>
              <a:rPr lang="en-GB" b="1" dirty="0" err="1"/>
              <a:t>dalje</a:t>
            </a:r>
            <a:r>
              <a:rPr lang="en-GB" b="1" dirty="0"/>
              <a:t>…</a:t>
            </a:r>
            <a:endParaRPr lang="hr-HR" b="1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93" y="1935847"/>
            <a:ext cx="1896840" cy="189684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2" y="4365104"/>
            <a:ext cx="3456383" cy="1728192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17728"/>
            <a:ext cx="2667219" cy="1814959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5148065" y="4629035"/>
            <a:ext cx="3568154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7200" b="1" dirty="0" err="1">
                <a:solidFill>
                  <a:schemeClr val="bg1"/>
                </a:solidFill>
              </a:rPr>
              <a:t>DaZnaTe</a:t>
            </a:r>
            <a:endParaRPr lang="hr-H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8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en-GB" b="1" dirty="0" err="1"/>
              <a:t>Pitanja</a:t>
            </a:r>
            <a:r>
              <a:rPr lang="en-GB" b="1" dirty="0"/>
              <a:t>?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419211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GB" b="1" dirty="0" err="1"/>
              <a:t>Podjela</a:t>
            </a:r>
            <a:r>
              <a:rPr lang="en-GB" b="1" dirty="0"/>
              <a:t> u </a:t>
            </a:r>
            <a:r>
              <a:rPr lang="en-GB" b="1" dirty="0" err="1"/>
              <a:t>timove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28601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Knjižnica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Mentor: </a:t>
            </a:r>
            <a:r>
              <a:rPr lang="hr-HR" dirty="0" err="1"/>
              <a:t>Leonard</a:t>
            </a:r>
            <a:r>
              <a:rPr lang="hr-HR" dirty="0"/>
              <a:t> Volarić Horvat</a:t>
            </a:r>
          </a:p>
          <a:p>
            <a:r>
              <a:rPr lang="hr-HR" dirty="0"/>
              <a:t>Članovi tima</a:t>
            </a:r>
          </a:p>
          <a:p>
            <a:pPr lvl="1"/>
            <a:r>
              <a:rPr lang="hr-HR" dirty="0"/>
              <a:t>Andrej </a:t>
            </a:r>
            <a:r>
              <a:rPr lang="hr-HR" dirty="0" err="1"/>
              <a:t>Slapničar</a:t>
            </a:r>
            <a:endParaRPr lang="hr-HR" dirty="0"/>
          </a:p>
          <a:p>
            <a:pPr lvl="1"/>
            <a:r>
              <a:rPr lang="hr-HR" dirty="0"/>
              <a:t>Matija Markulin</a:t>
            </a:r>
          </a:p>
          <a:p>
            <a:pPr lvl="1"/>
            <a:r>
              <a:rPr lang="hr-HR" dirty="0"/>
              <a:t>Luka Mesarić</a:t>
            </a:r>
          </a:p>
          <a:p>
            <a:pPr lvl="1"/>
            <a:r>
              <a:rPr lang="hr-HR" dirty="0"/>
              <a:t>Leo </a:t>
            </a:r>
            <a:r>
              <a:rPr lang="hr-HR" dirty="0" err="1"/>
              <a:t>Gočan</a:t>
            </a:r>
            <a:endParaRPr lang="hr-HR" dirty="0"/>
          </a:p>
          <a:p>
            <a:pPr lvl="1"/>
            <a:r>
              <a:rPr lang="hr-HR" dirty="0"/>
              <a:t>Vedran </a:t>
            </a:r>
            <a:r>
              <a:rPr lang="hr-HR" dirty="0" err="1"/>
              <a:t>Kolka</a:t>
            </a: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02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Web </a:t>
            </a:r>
            <a:r>
              <a:rPr lang="hr-HR" dirty="0" err="1"/>
              <a:t>crawling</a:t>
            </a:r>
            <a:r>
              <a:rPr lang="hr-HR" dirty="0"/>
              <a:t> aplikacija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Mentor: Tomislav </a:t>
            </a:r>
            <a:r>
              <a:rPr lang="hr-HR" dirty="0" err="1"/>
              <a:t>Lokotar</a:t>
            </a:r>
            <a:endParaRPr lang="hr-HR" dirty="0"/>
          </a:p>
          <a:p>
            <a:r>
              <a:rPr lang="hr-HR" dirty="0"/>
              <a:t>Članovi tima</a:t>
            </a:r>
          </a:p>
          <a:p>
            <a:pPr lvl="1"/>
            <a:r>
              <a:rPr lang="hr-HR" dirty="0"/>
              <a:t>Hrvoje Abramović</a:t>
            </a:r>
          </a:p>
          <a:p>
            <a:pPr lvl="1"/>
            <a:r>
              <a:rPr lang="hr-HR" dirty="0"/>
              <a:t>Jakov </a:t>
            </a:r>
            <a:r>
              <a:rPr lang="hr-HR" dirty="0" err="1"/>
              <a:t>Štracak</a:t>
            </a:r>
            <a:endParaRPr lang="hr-HR" dirty="0"/>
          </a:p>
          <a:p>
            <a:pPr lvl="1"/>
            <a:r>
              <a:rPr lang="hr-HR" dirty="0"/>
              <a:t>Antun Tišljar</a:t>
            </a:r>
          </a:p>
          <a:p>
            <a:pPr lvl="1"/>
            <a:r>
              <a:rPr lang="hr-HR" dirty="0"/>
              <a:t>Zvonimir Kristo</a:t>
            </a:r>
          </a:p>
        </p:txBody>
      </p:sp>
    </p:spTree>
    <p:extLst>
      <p:ext uri="{BB962C8B-B14F-4D97-AF65-F5344CB8AC3E}">
        <p14:creationId xmlns:p14="http://schemas.microsoft.com/office/powerpoint/2010/main" val="162874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4. Administrativna aplikacija za udruge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Mentor: Borna Berta</a:t>
            </a:r>
          </a:p>
          <a:p>
            <a:r>
              <a:rPr lang="hr-HR" dirty="0"/>
              <a:t>Članovi tima</a:t>
            </a:r>
          </a:p>
          <a:p>
            <a:pPr lvl="1"/>
            <a:r>
              <a:rPr lang="hr-HR" dirty="0"/>
              <a:t>Mihael </a:t>
            </a:r>
            <a:r>
              <a:rPr lang="hr-HR" dirty="0" err="1"/>
              <a:t>Macuka</a:t>
            </a:r>
            <a:endParaRPr lang="hr-HR" dirty="0"/>
          </a:p>
          <a:p>
            <a:pPr lvl="1"/>
            <a:r>
              <a:rPr lang="hr-HR" dirty="0"/>
              <a:t>Ivan </a:t>
            </a:r>
            <a:r>
              <a:rPr lang="hr-HR" dirty="0" err="1"/>
              <a:t>Ilović</a:t>
            </a:r>
            <a:endParaRPr lang="hr-HR" dirty="0"/>
          </a:p>
          <a:p>
            <a:pPr lvl="1"/>
            <a:r>
              <a:rPr lang="hr-HR" dirty="0"/>
              <a:t>Dragan Volarić</a:t>
            </a:r>
          </a:p>
          <a:p>
            <a:pPr lvl="1"/>
            <a:r>
              <a:rPr lang="hr-HR" dirty="0"/>
              <a:t>Luka Barišić</a:t>
            </a:r>
          </a:p>
          <a:p>
            <a:pPr lvl="1"/>
            <a:r>
              <a:rPr lang="hr-HR" dirty="0"/>
              <a:t>Tomislav Babić</a:t>
            </a:r>
          </a:p>
        </p:txBody>
      </p:sp>
    </p:spTree>
    <p:extLst>
      <p:ext uri="{BB962C8B-B14F-4D97-AF65-F5344CB8AC3E}">
        <p14:creationId xmlns:p14="http://schemas.microsoft.com/office/powerpoint/2010/main" val="322819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5. Igra za Android mobitel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Mentor: Dunja </a:t>
            </a:r>
            <a:r>
              <a:rPr lang="hr-HR" dirty="0" err="1"/>
              <a:t>Vesinger</a:t>
            </a:r>
            <a:endParaRPr lang="hr-HR" dirty="0"/>
          </a:p>
          <a:p>
            <a:r>
              <a:rPr lang="hr-HR" dirty="0"/>
              <a:t>Članovi tima</a:t>
            </a:r>
          </a:p>
          <a:p>
            <a:pPr lvl="1"/>
            <a:r>
              <a:rPr lang="hr-HR" dirty="0"/>
              <a:t>Marin Knežević</a:t>
            </a:r>
          </a:p>
          <a:p>
            <a:pPr lvl="1"/>
            <a:r>
              <a:rPr lang="hr-HR" dirty="0"/>
              <a:t>Stela Ilijaš</a:t>
            </a:r>
          </a:p>
          <a:p>
            <a:pPr lvl="1"/>
            <a:r>
              <a:rPr lang="hr-HR" dirty="0" err="1"/>
              <a:t>Matteo</a:t>
            </a:r>
            <a:r>
              <a:rPr lang="hr-HR" dirty="0"/>
              <a:t> Lež</a:t>
            </a:r>
          </a:p>
          <a:p>
            <a:pPr lvl="1"/>
            <a:r>
              <a:rPr lang="hr-HR" dirty="0" err="1"/>
              <a:t>Daria</a:t>
            </a:r>
            <a:r>
              <a:rPr lang="hr-HR" dirty="0"/>
              <a:t> Matković</a:t>
            </a:r>
          </a:p>
        </p:txBody>
      </p:sp>
    </p:spTree>
    <p:extLst>
      <p:ext uri="{BB962C8B-B14F-4D97-AF65-F5344CB8AC3E}">
        <p14:creationId xmlns:p14="http://schemas.microsoft.com/office/powerpoint/2010/main" val="126894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6. MYMYO aplikacija za praćenje aktivnosti mišića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Mentor: Domagoj Pluščec</a:t>
            </a:r>
          </a:p>
          <a:p>
            <a:r>
              <a:rPr lang="hr-HR" dirty="0"/>
              <a:t>Članovi tima</a:t>
            </a:r>
          </a:p>
          <a:p>
            <a:pPr lvl="1"/>
            <a:r>
              <a:rPr lang="hr-HR" dirty="0"/>
              <a:t>Domagoj Tomić</a:t>
            </a:r>
          </a:p>
          <a:p>
            <a:pPr lvl="1"/>
            <a:r>
              <a:rPr lang="hr-HR" dirty="0"/>
              <a:t>Juraj Komerički</a:t>
            </a:r>
          </a:p>
          <a:p>
            <a:pPr lvl="1"/>
            <a:r>
              <a:rPr lang="hr-HR" dirty="0"/>
              <a:t>Andro </a:t>
            </a:r>
            <a:r>
              <a:rPr lang="hr-HR" dirty="0" err="1"/>
              <a:t>Žamboki</a:t>
            </a:r>
            <a:endParaRPr lang="hr-HR" dirty="0"/>
          </a:p>
          <a:p>
            <a:pPr lvl="1"/>
            <a:r>
              <a:rPr lang="hr-HR" dirty="0"/>
              <a:t>Filip </a:t>
            </a:r>
            <a:r>
              <a:rPr lang="hr-HR" dirty="0" err="1"/>
              <a:t>Husnjak</a:t>
            </a:r>
            <a:endParaRPr lang="hr-HR" dirty="0"/>
          </a:p>
          <a:p>
            <a:pPr lvl="1"/>
            <a:r>
              <a:rPr lang="hr-HR" dirty="0"/>
              <a:t>Leo </a:t>
            </a:r>
            <a:r>
              <a:rPr lang="hr-HR" dirty="0" err="1"/>
              <a:t>Patrlj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526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7. Web stranica za učeničke i studentske projekte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Mentor: Lucija </a:t>
            </a:r>
            <a:r>
              <a:rPr lang="hr-HR"/>
              <a:t>Ulaga</a:t>
            </a:r>
            <a:endParaRPr lang="hr-HR" dirty="0"/>
          </a:p>
          <a:p>
            <a:r>
              <a:rPr lang="hr-HR" dirty="0"/>
              <a:t>Članovi tima</a:t>
            </a:r>
          </a:p>
          <a:p>
            <a:pPr lvl="1"/>
            <a:r>
              <a:rPr lang="hr-HR" dirty="0"/>
              <a:t>Vedran </a:t>
            </a:r>
            <a:r>
              <a:rPr lang="hr-HR" dirty="0" err="1"/>
              <a:t>Kurdija</a:t>
            </a:r>
            <a:endParaRPr lang="hr-HR" dirty="0"/>
          </a:p>
          <a:p>
            <a:pPr lvl="1"/>
            <a:r>
              <a:rPr lang="hr-HR" dirty="0"/>
              <a:t>Matija </a:t>
            </a:r>
            <a:r>
              <a:rPr lang="hr-HR" dirty="0" err="1"/>
              <a:t>Kević</a:t>
            </a:r>
            <a:endParaRPr lang="hr-HR" dirty="0"/>
          </a:p>
          <a:p>
            <a:pPr lvl="1"/>
            <a:r>
              <a:rPr lang="hr-HR" dirty="0"/>
              <a:t>Karlo </a:t>
            </a:r>
            <a:r>
              <a:rPr lang="hr-HR" dirty="0" err="1"/>
              <a:t>Gvozdanović</a:t>
            </a:r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52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  <a:solidFill>
            <a:srgbClr val="FAF47A">
              <a:alpha val="69804"/>
            </a:srgbClr>
          </a:solidFill>
        </p:spPr>
        <p:txBody>
          <a:bodyPr/>
          <a:lstStyle/>
          <a:p>
            <a:r>
              <a:rPr lang="en-GB" b="1" dirty="0" err="1"/>
              <a:t>Popularizacija</a:t>
            </a:r>
            <a:r>
              <a:rPr lang="en-GB" b="1" dirty="0"/>
              <a:t> </a:t>
            </a:r>
            <a:r>
              <a:rPr lang="en-GB" b="1" dirty="0" err="1"/>
              <a:t>znanosti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20261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3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Znanstvena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istraživanja</a:t>
            </a:r>
            <a:endParaRPr lang="hr-H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979712" y="5517232"/>
            <a:ext cx="8229600" cy="1143000"/>
          </a:xfrm>
        </p:spPr>
        <p:txBody>
          <a:bodyPr/>
          <a:lstStyle/>
          <a:p>
            <a:r>
              <a:rPr lang="en-GB" b="1" dirty="0" err="1"/>
              <a:t>Tehnički</a:t>
            </a:r>
            <a:r>
              <a:rPr lang="en-GB" b="1" dirty="0"/>
              <a:t> </a:t>
            </a:r>
            <a:r>
              <a:rPr lang="en-GB" b="1" dirty="0" err="1"/>
              <a:t>projekti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796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/>
          <p:cNvSpPr/>
          <p:nvPr/>
        </p:nvSpPr>
        <p:spPr>
          <a:xfrm>
            <a:off x="-1" y="0"/>
            <a:ext cx="2078081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15.7.</a:t>
            </a:r>
            <a:endParaRPr lang="hr-H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6948265" y="0"/>
            <a:ext cx="2195735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15.9.</a:t>
            </a:r>
            <a:endParaRPr lang="hr-H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2078081" y="0"/>
            <a:ext cx="2448272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17.7. – 22.7.</a:t>
            </a:r>
            <a:endParaRPr lang="hr-H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Pravokutnik 7"/>
          <p:cNvSpPr/>
          <p:nvPr/>
        </p:nvSpPr>
        <p:spPr>
          <a:xfrm>
            <a:off x="4427985" y="0"/>
            <a:ext cx="252028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23.7. – 15.9.</a:t>
            </a:r>
            <a:endParaRPr lang="hr-H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-22507" y="4041706"/>
            <a:ext cx="208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err="1"/>
              <a:t>Uvodno</a:t>
            </a:r>
            <a:endParaRPr lang="en-GB" sz="3200" b="1" dirty="0"/>
          </a:p>
          <a:p>
            <a:pPr algn="ctr"/>
            <a:r>
              <a:rPr lang="en-GB" sz="3200" b="1" dirty="0" err="1"/>
              <a:t>predavanje</a:t>
            </a:r>
            <a:endParaRPr lang="hr-HR" sz="3200" b="1" dirty="0"/>
          </a:p>
        </p:txBody>
      </p:sp>
      <p:sp>
        <p:nvSpPr>
          <p:cNvPr id="9" name="TekstniOkvir 8"/>
          <p:cNvSpPr txBox="1"/>
          <p:nvPr/>
        </p:nvSpPr>
        <p:spPr>
          <a:xfrm>
            <a:off x="2373117" y="4287927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err="1"/>
              <a:t>Radionice</a:t>
            </a:r>
            <a:endParaRPr lang="hr-HR" sz="3200" b="1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13185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6000" b="1" dirty="0"/>
              <a:t>Summer of Code 2017</a:t>
            </a:r>
            <a:endParaRPr lang="hr-HR" sz="6000" b="1" dirty="0"/>
          </a:p>
        </p:txBody>
      </p:sp>
      <p:sp>
        <p:nvSpPr>
          <p:cNvPr id="10" name="TekstniOkvir 9"/>
          <p:cNvSpPr txBox="1"/>
          <p:nvPr/>
        </p:nvSpPr>
        <p:spPr>
          <a:xfrm>
            <a:off x="4930834" y="4361831"/>
            <a:ext cx="1514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err="1"/>
              <a:t>Projekti</a:t>
            </a:r>
            <a:endParaRPr lang="hr-HR" sz="3200" b="1" dirty="0"/>
          </a:p>
        </p:txBody>
      </p:sp>
      <p:sp>
        <p:nvSpPr>
          <p:cNvPr id="11" name="TekstniOkvir 10"/>
          <p:cNvSpPr txBox="1"/>
          <p:nvPr/>
        </p:nvSpPr>
        <p:spPr>
          <a:xfrm>
            <a:off x="6924450" y="4355051"/>
            <a:ext cx="224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err="1"/>
              <a:t>Prezentacija</a:t>
            </a:r>
            <a:endParaRPr lang="hr-HR" sz="3200" b="1" dirty="0"/>
          </a:p>
        </p:txBody>
      </p:sp>
    </p:spTree>
    <p:extLst>
      <p:ext uri="{BB962C8B-B14F-4D97-AF65-F5344CB8AC3E}">
        <p14:creationId xmlns:p14="http://schemas.microsoft.com/office/powerpoint/2010/main" val="30815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rgbClr val="92D050">
              <a:alpha val="69804"/>
            </a:srgbClr>
          </a:solidFill>
        </p:spPr>
        <p:txBody>
          <a:bodyPr/>
          <a:lstStyle/>
          <a:p>
            <a:r>
              <a:rPr lang="en-GB" b="1" dirty="0" err="1"/>
              <a:t>Radionice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60125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4139952" cy="1143000"/>
          </a:xfrm>
        </p:spPr>
        <p:txBody>
          <a:bodyPr/>
          <a:lstStyle/>
          <a:p>
            <a:pPr algn="l"/>
            <a:r>
              <a:rPr lang="en-GB" dirty="0" err="1"/>
              <a:t>Prije</a:t>
            </a:r>
            <a:r>
              <a:rPr lang="en-GB" dirty="0"/>
              <a:t> </a:t>
            </a:r>
            <a:r>
              <a:rPr lang="en-GB" dirty="0" err="1"/>
              <a:t>radionice</a:t>
            </a:r>
            <a:r>
              <a:rPr lang="en-GB" dirty="0"/>
              <a:t>…</a:t>
            </a:r>
            <a:endParaRPr lang="hr-HR" dirty="0"/>
          </a:p>
        </p:txBody>
      </p:sp>
      <p:sp>
        <p:nvSpPr>
          <p:cNvPr id="4" name="Naslov 1"/>
          <p:cNvSpPr txBox="1">
            <a:spLocks/>
          </p:cNvSpPr>
          <p:nvPr/>
        </p:nvSpPr>
        <p:spPr>
          <a:xfrm>
            <a:off x="1259632" y="2541154"/>
            <a:ext cx="6984776" cy="244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err="1"/>
              <a:t>Instalirajte</a:t>
            </a:r>
            <a:r>
              <a:rPr lang="en-GB" dirty="0"/>
              <a:t> </a:t>
            </a:r>
            <a:r>
              <a:rPr lang="en-GB" b="1" dirty="0" err="1"/>
              <a:t>programsku</a:t>
            </a:r>
            <a:r>
              <a:rPr lang="en-GB" b="1" dirty="0"/>
              <a:t> </a:t>
            </a:r>
            <a:r>
              <a:rPr lang="en-GB" b="1" dirty="0" err="1"/>
              <a:t>potporu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111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259</Words>
  <Application>Microsoft Office PowerPoint</Application>
  <PresentationFormat>Prikaz na zaslonu (4:3)</PresentationFormat>
  <Paragraphs>91</Paragraphs>
  <Slides>28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sustava Office</vt:lpstr>
      <vt:lpstr>ICM Summer of Code 2017</vt:lpstr>
      <vt:lpstr>Što je Istraživački centar mladih?</vt:lpstr>
      <vt:lpstr>Popularizacija znanosti</vt:lpstr>
      <vt:lpstr>PowerPoint prezentacija</vt:lpstr>
      <vt:lpstr>Znanstvena istraživanja</vt:lpstr>
      <vt:lpstr>Tehnički projekti</vt:lpstr>
      <vt:lpstr>Summer of Code 2017</vt:lpstr>
      <vt:lpstr>Radionice</vt:lpstr>
      <vt:lpstr>Prije radionice…</vt:lpstr>
      <vt:lpstr>github.com/IstrazivackiCentarMladih/soc2017</vt:lpstr>
      <vt:lpstr>Kako doći na radionicu?</vt:lpstr>
      <vt:lpstr>PowerPoint prezentacija</vt:lpstr>
      <vt:lpstr>Kako izgledaju radionice?</vt:lpstr>
      <vt:lpstr>Usudite se pitati!</vt:lpstr>
      <vt:lpstr>Projekti</vt:lpstr>
      <vt:lpstr>Timovi od 2 do 5 članova</vt:lpstr>
      <vt:lpstr>Projekti</vt:lpstr>
      <vt:lpstr>Prezentacija projekata</vt:lpstr>
      <vt:lpstr>Prezentacija projekata</vt:lpstr>
      <vt:lpstr>Što dalje…</vt:lpstr>
      <vt:lpstr>Pitanja?</vt:lpstr>
      <vt:lpstr>Podjela u timove</vt:lpstr>
      <vt:lpstr>1. Knjižnica</vt:lpstr>
      <vt:lpstr>3. Web crawling aplikacija</vt:lpstr>
      <vt:lpstr>4. Administrativna aplikacija za udruge</vt:lpstr>
      <vt:lpstr>5. Igra za Android mobitel</vt:lpstr>
      <vt:lpstr>6. MYMYO aplikacija za praćenje aktivnosti mišića</vt:lpstr>
      <vt:lpstr>7. Web stranica za učeničke i studentske projekte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 Summer of Code 2017</dc:title>
  <dc:creator>Dunja</dc:creator>
  <cp:lastModifiedBy>Domagoj Pluščec</cp:lastModifiedBy>
  <cp:revision>28</cp:revision>
  <dcterms:created xsi:type="dcterms:W3CDTF">2017-07-14T16:13:28Z</dcterms:created>
  <dcterms:modified xsi:type="dcterms:W3CDTF">2017-07-15T18:38:41Z</dcterms:modified>
</cp:coreProperties>
</file>