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Lato Light"/>
      <p:regular r:id="rId32"/>
      <p:bold r:id="rId33"/>
      <p:italic r:id="rId34"/>
      <p:boldItalic r:id="rId35"/>
    </p:embeddedFont>
    <p:embeddedFont>
      <p:font typeface="Lato Black"/>
      <p:bold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F50583-2930-4B6E-8C0C-91577B0F311A}">
  <a:tblStyle styleId="{9FF50583-2930-4B6E-8C0C-91577B0F3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3.xml"/><Relationship Id="rId41" Type="http://schemas.openxmlformats.org/officeDocument/2006/relationships/font" Target="fonts/CenturyGothic-boldItalic.fntdata"/><Relationship Id="rId22" Type="http://schemas.openxmlformats.org/officeDocument/2006/relationships/font" Target="fonts/RobotoSlab-regular.fntdata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33" Type="http://schemas.openxmlformats.org/officeDocument/2006/relationships/font" Target="fonts/LatoLight-bold.fntdata"/><Relationship Id="rId10" Type="http://schemas.openxmlformats.org/officeDocument/2006/relationships/slide" Target="slides/slide3.xml"/><Relationship Id="rId32" Type="http://schemas.openxmlformats.org/officeDocument/2006/relationships/font" Target="fonts/LatoLight-regular.fntdata"/><Relationship Id="rId13" Type="http://schemas.openxmlformats.org/officeDocument/2006/relationships/slide" Target="slides/slide6.xml"/><Relationship Id="rId35" Type="http://schemas.openxmlformats.org/officeDocument/2006/relationships/font" Target="fonts/LatoLight-boldItalic.fntdata"/><Relationship Id="rId12" Type="http://schemas.openxmlformats.org/officeDocument/2006/relationships/slide" Target="slides/slide5.xml"/><Relationship Id="rId34" Type="http://schemas.openxmlformats.org/officeDocument/2006/relationships/font" Target="fonts/LatoLight-italic.fntdata"/><Relationship Id="rId15" Type="http://schemas.openxmlformats.org/officeDocument/2006/relationships/slide" Target="slides/slide8.xml"/><Relationship Id="rId37" Type="http://schemas.openxmlformats.org/officeDocument/2006/relationships/font" Target="fonts/LatoBlack-boldItalic.fntdata"/><Relationship Id="rId14" Type="http://schemas.openxmlformats.org/officeDocument/2006/relationships/slide" Target="slides/slide7.xml"/><Relationship Id="rId36" Type="http://schemas.openxmlformats.org/officeDocument/2006/relationships/font" Target="fonts/LatoBlack-bold.fntdata"/><Relationship Id="rId17" Type="http://schemas.openxmlformats.org/officeDocument/2006/relationships/slide" Target="slides/slide10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9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72905dcb_0_87:notes"/>
          <p:cNvSpPr txBox="1"/>
          <p:nvPr>
            <p:ph idx="1" type="body"/>
          </p:nvPr>
        </p:nvSpPr>
        <p:spPr>
          <a:xfrm>
            <a:off x="685800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e372905dcb_0_87:notes"/>
          <p:cNvSpPr/>
          <p:nvPr>
            <p:ph idx="2" type="sldImg"/>
          </p:nvPr>
        </p:nvSpPr>
        <p:spPr>
          <a:xfrm>
            <a:off x="1140403" y="685776"/>
            <a:ext cx="4578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69837b2b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69837b2b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9837b2b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9837b2b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9837b2b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69837b2b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69837b2b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69837b2b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9837b2b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69837b2b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9837b2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9837b2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9837b2b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69837b2b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9837b2b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9837b2b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9837b2b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9837b2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9837b2b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69837b2b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9837b2b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9837b2b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9837b2b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9837b2b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69837b2b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69837b2b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8580"/>
          </a:xfrm>
          <a:custGeom>
            <a:rect b="b" l="l" r="r" t="t"/>
            <a:pathLst>
              <a:path extrusionOk="0" h="5148580" w="9144000">
                <a:moveTo>
                  <a:pt x="0" y="5148008"/>
                </a:moveTo>
                <a:lnTo>
                  <a:pt x="9144000" y="5148008"/>
                </a:lnTo>
                <a:lnTo>
                  <a:pt x="9144000" y="0"/>
                </a:lnTo>
                <a:lnTo>
                  <a:pt x="0" y="0"/>
                </a:lnTo>
                <a:lnTo>
                  <a:pt x="0" y="5148008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10005" y="772387"/>
            <a:ext cx="5058000" cy="3519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47300" y="912457"/>
            <a:ext cx="844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47300" y="912457"/>
            <a:ext cx="844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30200" y="208900"/>
            <a:ext cx="49860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74C7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330882" y="463084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i="0" sz="9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430200" y="208900"/>
            <a:ext cx="8449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74C7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74C7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47300" y="912457"/>
            <a:ext cx="844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99" name="Google Shape;9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102" name="Google Shape;1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616825" y="555350"/>
            <a:ext cx="8532000" cy="394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954000" y="1007125"/>
            <a:ext cx="1000500" cy="122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8703650" y="2325100"/>
            <a:ext cx="409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952550" y="2993850"/>
            <a:ext cx="47889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Listings123</a:t>
            </a:r>
            <a:endParaRPr b="1" sz="24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None/>
            </a:pPr>
            <a:r>
              <a:rPr lang="en" sz="24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Frame A Business Problem</a:t>
            </a:r>
            <a:endParaRPr b="1" sz="24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6"/>
          <p:cNvSpPr txBox="1"/>
          <p:nvPr>
            <p:ph idx="4294967295"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Power/Interest Grid (Matrix)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298200" y="1380225"/>
            <a:ext cx="1428900" cy="28182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Instructions: 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 each stakeholder in the Listings123 business case into the appropriate quadrant. Refer to slide 5 for the list of stakeholders. </a:t>
            </a:r>
            <a:endParaRPr i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1" name="Google Shape;211;p36"/>
          <p:cNvGraphicFramePr/>
          <p:nvPr/>
        </p:nvGraphicFramePr>
        <p:xfrm>
          <a:off x="3314700" y="13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{9FF50583-2930-4B6E-8C0C-91577B0F311A}</a:tableStyleId>
              </a:tblPr>
              <a:tblGrid>
                <a:gridCol w="2376150"/>
                <a:gridCol w="2376150"/>
              </a:tblGrid>
              <a:tr h="138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D3030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Investors, VCs</a:t>
                      </a:r>
                      <a:endParaRPr b="1" i="1" sz="1200">
                        <a:solidFill>
                          <a:srgbClr val="D3030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5155">
                        <a:alpha val="117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Johnny, Stevie, Me</a:t>
                      </a:r>
                      <a:endParaRPr b="1" i="1" sz="1200">
                        <a:solidFill>
                          <a:srgbClr val="11659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9DE5">
                        <a:alpha val="11760"/>
                      </a:srgbClr>
                    </a:solidFill>
                  </a:tcPr>
                </a:tc>
              </a:tr>
              <a:tr h="138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rgbClr val="11752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Hosts, Guests and Listings123 other employees</a:t>
                      </a:r>
                      <a:endParaRPr b="1" i="1" sz="1200">
                        <a:solidFill>
                          <a:srgbClr val="11752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None</a:t>
                      </a:r>
                      <a:endParaRPr b="1" i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36"/>
          <p:cNvCxnSpPr/>
          <p:nvPr/>
        </p:nvCxnSpPr>
        <p:spPr>
          <a:xfrm flipH="1" rot="10800000">
            <a:off x="3157025" y="4303850"/>
            <a:ext cx="4980600" cy="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6"/>
          <p:cNvCxnSpPr/>
          <p:nvPr/>
        </p:nvCxnSpPr>
        <p:spPr>
          <a:xfrm flipH="1" rot="10800000">
            <a:off x="3157025" y="1244025"/>
            <a:ext cx="1500" cy="300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14" name="Google Shape;214;p36"/>
          <p:cNvSpPr txBox="1"/>
          <p:nvPr/>
        </p:nvSpPr>
        <p:spPr>
          <a:xfrm>
            <a:off x="3314700" y="4310200"/>
            <a:ext cx="23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5129375" y="4638100"/>
            <a:ext cx="1035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Interest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 rot="-5400000">
            <a:off x="2025350" y="2578075"/>
            <a:ext cx="1035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Power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 rot="-5400000">
            <a:off x="2206100" y="3265725"/>
            <a:ext cx="1330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Low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 rot="-5400000">
            <a:off x="2200100" y="1887375"/>
            <a:ext cx="1342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High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5690850" y="4310200"/>
            <a:ext cx="23760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High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data do you have access to?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352850" y="2235462"/>
            <a:ext cx="8580000" cy="2809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arenR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large is your sample data set (in terms of rows and columns)?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Rows: 9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Columns: 15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AutoNum type="alphaLcParenR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information do your columns contain?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Host ID, City, State, Bathrooms, Beds, Bed Type, Amenities, Price, Cancellation Policy, Number of reviews, Days Listed, Review Scores Location, Review Scores Value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Explore Listings123’s Data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data do you have access to? </a:t>
            </a:r>
            <a:r>
              <a:rPr i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(continued)</a:t>
            </a:r>
            <a:endParaRPr i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352850" y="2235451"/>
            <a:ext cx="8580000" cy="2593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AutoNum type="alphaLcParenR" startAt="3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data types do your columns contain?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columns are 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ualitative?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Host ID, City, State, Room Type, Bed Type, Amenities, Cancellation Policy, 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columns are 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uantitative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Bathrooms, Bedrooms, Beds, Price, Number of Reviews, Days Listed, Review Scores Location, Review Scores Value</a:t>
            </a:r>
            <a:endParaRPr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Explore Listings123’s Data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data is important to the problem? Why do you think certain columns are important?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9"/>
          <p:cNvSpPr/>
          <p:nvPr/>
        </p:nvSpPr>
        <p:spPr>
          <a:xfrm>
            <a:off x="352850" y="2235450"/>
            <a:ext cx="85800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 that provides evidence why certain hosts are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 All the columns are actually important to the problem, they show a general description.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Explore Listings123’s Data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the data enough to solve the problem? If not, what data do you need?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Explore Listings123’s Data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7" name="Google Shape;257;p40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352850" y="2235450"/>
            <a:ext cx="85800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data is not enough to solve the problem. There are a lot of other factors that are crucial to the problem: is there a self check-in option? Are pets allowed? Are there any accessibility features? What languages the Host speak? Ease of travel/transportation in the area.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352850" y="1811550"/>
            <a:ext cx="8580000" cy="4524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WHO: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Who is involved in the problem/project?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352850" y="2268948"/>
            <a:ext cx="8580000" cy="22458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Johnny (CEO)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Stevie (Analytics Manager)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 (Data Analyst)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Listings123 employees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Investors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Venture Capitalists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Hosts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9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352850" y="1811550"/>
            <a:ext cx="8580000" cy="4524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WHAT:</a:t>
            </a:r>
            <a:r>
              <a:rPr b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What problem has to be solved? 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data would you need in order to solve that problem? </a:t>
            </a:r>
            <a:r>
              <a:rPr b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would be the ideal solution for that problem? What happens if the problem is not solved?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352850" y="3760100"/>
            <a:ext cx="8580000" cy="3750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WHERE: </a:t>
            </a:r>
            <a:r>
              <a:rPr b="1"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Where does the problem occur? Where do you need to solve the problem?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352850" y="4135100"/>
            <a:ext cx="8580000" cy="7227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problem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occurs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inside the marketing department. The problem should be solved within the marketing department by providing a guide for the hosts.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52850" y="2268950"/>
            <a:ext cx="8580000" cy="1342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Currently there is no clear guide provided for hosts on how to succeed with their listing(s). Johnny the CEO would like to run a marketing campaign to teach the hosts on how to be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 The investors and VCs will not provide fund for the campaign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until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there is a data-based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evidence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on what traits make a host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for Listings123.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order to solve this problem we need data-based evidence on what traits help hosts succeed.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Ideal solution would be to provide enough evidence to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convince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the investors and VCs to provide fund towards the campaign.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If the problem is not solved, than there would be no fund provided for the campaign, which would inhibit the company’s efforts to expand to new cities and to go nationwide.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/>
          <p:nvPr/>
        </p:nvSpPr>
        <p:spPr>
          <a:xfrm>
            <a:off x="365275" y="186380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WHEN: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When does the project need to be completed? When does the issue occur?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367775" y="2287700"/>
            <a:ext cx="8580000" cy="784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 have 2 weeks to provide data-based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recommendations that will be presented to the investors and VCs. The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issue has always been there, as there have not yet been a guide created for the hosts.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365263" y="32593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WHY: 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should this problem be solved? Why does the issue occur?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30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370300" y="3683250"/>
            <a:ext cx="8580000" cy="11175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issue needs to be solved, so the company can expand to new cities and go nationwide. The issue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occurs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because they have not yet created a guide for hosts to succeed as Listings123 is a young company.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Listings123’s Stakeholders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 are your stakeholders?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372950" y="2235450"/>
            <a:ext cx="85599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Internal: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Johnny(CEO)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Stevie(Analitycs Manager)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Me(Data Analyst)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Listings123’s employees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External:</a:t>
            </a: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Investors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VCs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Hosts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 Light"/>
              <a:buChar char="●"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Guests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Listings123’s Stakeholders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each stakeholder involved? What can each stakeholder contribute to the project?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372950" y="2235450"/>
            <a:ext cx="85599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Johnny(CEO) is involved because it is his idea to expand the business to new cities. He can provide data for the analyst and together with the investors and VCs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reach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decision.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Stevie as an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analytics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manager would provide advices to the CEO and the investors to make decisions. </a:t>
            </a:r>
            <a:b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She provides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guidance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 data analyst and helps by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specifying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data that needs to be sorted out. She is responsible for the data-based evidence to be precise and in time.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 as the Data Analyst I will investigate the data and provide recommendation to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problem.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investors and the VCs provide financial support and are involved int the high-level decision making.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Listings123’s Stakeholders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is each stakeholder involved? What can each stakeholder contribute to the project? </a:t>
            </a:r>
            <a:r>
              <a:rPr i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(continued)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372950" y="2235450"/>
            <a:ext cx="85599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Hosts and Guest are not aware that they are involved in the business problem. They are providing the data that is used by the Data Analyst.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Listings123’s Stakeholders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is your project important to each stakeholder?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372950" y="2235450"/>
            <a:ext cx="85599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project is important to the internal stakeholders(Johnny, Stevie, Me and Listing123’s other employees) because if hosts not succeed and guests do not have a great experience the company might start to fail and might eventually close which could mean that they would lose theirs jobs.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For investors and VCs it is important because it is an investment for them and if the company starts to lose revenue and eventually fails they can lose their investment.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For Hosts it is important to have a guide that can help them succeed.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For Guests it is important to stay at Hosts that have the skillset and traits to provide </a:t>
            </a: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exceptional services.</a:t>
            </a:r>
            <a:r>
              <a:rPr lang="en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238200" y="540550"/>
            <a:ext cx="517200" cy="4812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16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298200" y="533350"/>
            <a:ext cx="481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5"/>
          <p:cNvSpPr txBox="1"/>
          <p:nvPr>
            <p:ph type="title"/>
          </p:nvPr>
        </p:nvSpPr>
        <p:spPr>
          <a:xfrm>
            <a:off x="864625" y="526175"/>
            <a:ext cx="7299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Understand Listings123’s Stakeholders</a:t>
            </a:r>
            <a:endParaRPr sz="2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/>
          <p:nvPr/>
        </p:nvSpPr>
        <p:spPr>
          <a:xfrm>
            <a:off x="352850" y="1811550"/>
            <a:ext cx="8580000" cy="423900"/>
          </a:xfrm>
          <a:prstGeom prst="rect">
            <a:avLst/>
          </a:prstGeom>
          <a:solidFill>
            <a:srgbClr val="11659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is your project important to each stakeholder? </a:t>
            </a:r>
            <a:r>
              <a:rPr i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(continued)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372950" y="2235450"/>
            <a:ext cx="8559900" cy="27081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