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6" r:id="rId3"/>
    <p:sldId id="261" r:id="rId4"/>
    <p:sldId id="262" r:id="rId5"/>
    <p:sldId id="263"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9"/>
    <p:restoredTop sz="96197"/>
  </p:normalViewPr>
  <p:slideViewPr>
    <p:cSldViewPr snapToGrid="0" snapToObjects="1">
      <p:cViewPr>
        <p:scale>
          <a:sx n="110" d="100"/>
          <a:sy n="110" d="100"/>
        </p:scale>
        <p:origin x="216"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learn.datacamp.com/courses/introduction-to-sq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ebookcentral.proquest.com/lib/westerngovernors-ebooks/detail.action?docID=588869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6" name="Picture 45">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8" name="Straight Connector 47">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2" name="Rectangle 51">
            <a:extLst>
              <a:ext uri="{FF2B5EF4-FFF2-40B4-BE49-F238E27FC236}">
                <a16:creationId xmlns:a16="http://schemas.microsoft.com/office/drawing/2014/main" id="{19E9CB2B-7C9D-4B98-AD54-C7DE19B7B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Graph">
            <a:extLst>
              <a:ext uri="{FF2B5EF4-FFF2-40B4-BE49-F238E27FC236}">
                <a16:creationId xmlns:a16="http://schemas.microsoft.com/office/drawing/2014/main" id="{F92A516F-BEED-EB4C-B7AD-0BB92F53A2AE}"/>
              </a:ext>
            </a:extLst>
          </p:cNvPr>
          <p:cNvPicPr>
            <a:picLocks noChangeAspect="1"/>
          </p:cNvPicPr>
          <p:nvPr/>
        </p:nvPicPr>
        <p:blipFill rotWithShape="1">
          <a:blip r:embed="rId3"/>
          <a:srcRect l="11814" t="9091" r="37683" b="-1"/>
          <a:stretch/>
        </p:blipFill>
        <p:spPr>
          <a:xfrm>
            <a:off x="6096000" y="10"/>
            <a:ext cx="6095697" cy="6857990"/>
          </a:xfrm>
          <a:prstGeom prst="rect">
            <a:avLst/>
          </a:prstGeom>
        </p:spPr>
      </p:pic>
      <p:grpSp>
        <p:nvGrpSpPr>
          <p:cNvPr id="54" name="Group 53">
            <a:extLst>
              <a:ext uri="{FF2B5EF4-FFF2-40B4-BE49-F238E27FC236}">
                <a16:creationId xmlns:a16="http://schemas.microsoft.com/office/drawing/2014/main" id="{8349A827-399B-4A6D-926F-6D0F2FB8F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702" y="1149383"/>
            <a:ext cx="6562082" cy="4236223"/>
            <a:chOff x="7807230" y="2012810"/>
            <a:chExt cx="3251252" cy="3459865"/>
          </a:xfrm>
        </p:grpSpPr>
        <p:sp>
          <p:nvSpPr>
            <p:cNvPr id="55" name="Rectangle 54">
              <a:extLst>
                <a:ext uri="{FF2B5EF4-FFF2-40B4-BE49-F238E27FC236}">
                  <a16:creationId xmlns:a16="http://schemas.microsoft.com/office/drawing/2014/main" id="{FBD550E0-F195-46B4-A173-36FCD40A4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0B80ACA-FD08-4616-AD69-6BC181FA2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B371F200-D1FD-4B04-AD59-0B916F679D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087" y="1479842"/>
            <a:ext cx="5925312" cy="3575304"/>
          </a:xfrm>
          <a:prstGeom prst="rect">
            <a:avLst/>
          </a:prstGeom>
          <a:solidFill>
            <a:schemeClr val="tx2"/>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17ADA-7DE8-E341-9F39-A46E339D805C}"/>
              </a:ext>
            </a:extLst>
          </p:cNvPr>
          <p:cNvSpPr>
            <a:spLocks noGrp="1"/>
          </p:cNvSpPr>
          <p:nvPr>
            <p:ph type="title"/>
          </p:nvPr>
        </p:nvSpPr>
        <p:spPr>
          <a:xfrm>
            <a:off x="1300526" y="1649897"/>
            <a:ext cx="5429361" cy="2602700"/>
          </a:xfrm>
        </p:spPr>
        <p:txBody>
          <a:bodyPr vert="horz" lIns="91440" tIns="45720" rIns="91440" bIns="0" rtlCol="0" anchor="b">
            <a:normAutofit/>
          </a:bodyPr>
          <a:lstStyle/>
          <a:p>
            <a:pPr algn="r" fontAlgn="base"/>
            <a:r>
              <a:rPr lang="en-US" sz="1700">
                <a:solidFill>
                  <a:schemeClr val="bg1"/>
                </a:solidFill>
              </a:rPr>
              <a:t>HOW DOES ONLINE SECURITY AFFECTS MONTHLY CHARGES ON INTERNET SERVICES?</a:t>
            </a:r>
            <a:br>
              <a:rPr lang="en-US" sz="1700">
                <a:solidFill>
                  <a:schemeClr val="bg1"/>
                </a:solidFill>
              </a:rPr>
            </a:br>
            <a:r>
              <a:rPr lang="en-US" sz="1700">
                <a:solidFill>
                  <a:schemeClr val="bg1"/>
                </a:solidFill>
              </a:rPr>
              <a:t> </a:t>
            </a:r>
            <a:br>
              <a:rPr lang="en-US" sz="1700">
                <a:solidFill>
                  <a:schemeClr val="bg1"/>
                </a:solidFill>
              </a:rPr>
            </a:br>
            <a:r>
              <a:rPr lang="en-US" sz="1700">
                <a:solidFill>
                  <a:schemeClr val="bg1"/>
                </a:solidFill>
              </a:rPr>
              <a:t> </a:t>
            </a:r>
            <a:br>
              <a:rPr lang="en-US" sz="1700">
                <a:solidFill>
                  <a:schemeClr val="bg1"/>
                </a:solidFill>
              </a:rPr>
            </a:br>
            <a:r>
              <a:rPr lang="en-US" sz="1700">
                <a:solidFill>
                  <a:schemeClr val="bg1"/>
                </a:solidFill>
              </a:rPr>
              <a:t>TGM1 – TGM1 TASK 1</a:t>
            </a:r>
            <a:br>
              <a:rPr lang="en-US" sz="1700">
                <a:solidFill>
                  <a:schemeClr val="bg1"/>
                </a:solidFill>
              </a:rPr>
            </a:br>
            <a:r>
              <a:rPr lang="en-US" sz="1700">
                <a:solidFill>
                  <a:schemeClr val="bg1"/>
                </a:solidFill>
              </a:rPr>
              <a:t>DATA ACQUISITION</a:t>
            </a:r>
            <a:br>
              <a:rPr lang="en-US" sz="1700">
                <a:solidFill>
                  <a:schemeClr val="bg1"/>
                </a:solidFill>
              </a:rPr>
            </a:br>
            <a:r>
              <a:rPr lang="en-US" sz="1700">
                <a:solidFill>
                  <a:schemeClr val="bg1"/>
                </a:solidFill>
              </a:rPr>
              <a:t>PERFORMANCE ASSESSMENT</a:t>
            </a:r>
            <a:br>
              <a:rPr lang="en-US" sz="1700">
                <a:solidFill>
                  <a:schemeClr val="bg1"/>
                </a:solidFill>
              </a:rPr>
            </a:br>
            <a:r>
              <a:rPr lang="en-US" sz="1700">
                <a:solidFill>
                  <a:schemeClr val="bg1"/>
                </a:solidFill>
              </a:rPr>
              <a:t>DATA ACQUISITION – D205</a:t>
            </a:r>
            <a:br>
              <a:rPr lang="en-US" sz="1700">
                <a:solidFill>
                  <a:schemeClr val="bg1"/>
                </a:solidFill>
              </a:rPr>
            </a:br>
            <a:r>
              <a:rPr lang="en-US" sz="1700">
                <a:solidFill>
                  <a:schemeClr val="bg1"/>
                </a:solidFill>
              </a:rPr>
              <a:t>PRFA – TGM1</a:t>
            </a:r>
            <a:br>
              <a:rPr lang="en-US" sz="1700">
                <a:solidFill>
                  <a:schemeClr val="bg1"/>
                </a:solidFill>
              </a:rPr>
            </a:br>
            <a:endParaRPr lang="en-US" sz="1700">
              <a:solidFill>
                <a:schemeClr val="bg1"/>
              </a:solidFill>
            </a:endParaRPr>
          </a:p>
        </p:txBody>
      </p:sp>
      <p:cxnSp>
        <p:nvCxnSpPr>
          <p:cNvPr id="60" name="Straight Connector 59">
            <a:extLst>
              <a:ext uri="{FF2B5EF4-FFF2-40B4-BE49-F238E27FC236}">
                <a16:creationId xmlns:a16="http://schemas.microsoft.com/office/drawing/2014/main" id="{65A72820-B696-4EB4-A62D-3F1E2E3EC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420075"/>
            <a:ext cx="5303520" cy="0"/>
          </a:xfrm>
          <a:prstGeom prst="line">
            <a:avLst/>
          </a:prstGeom>
          <a:ln w="31750">
            <a:solidFill>
              <a:srgbClr val="E19718"/>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6885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B2873D16-430D-1B4F-9F28-7EA5EB6A098E}"/>
              </a:ext>
            </a:extLst>
          </p:cNvPr>
          <p:cNvPicPr>
            <a:picLocks noChangeAspect="1"/>
          </p:cNvPicPr>
          <p:nvPr/>
        </p:nvPicPr>
        <p:blipFill rotWithShape="1">
          <a:blip r:embed="rId3">
            <a:alphaModFix amt="50000"/>
          </a:blip>
          <a:srcRect t="3593" r="-1" b="6405"/>
          <a:stretch/>
        </p:blipFill>
        <p:spPr>
          <a:xfrm>
            <a:off x="20" y="10"/>
            <a:ext cx="12191675" cy="6857990"/>
          </a:xfrm>
          <a:prstGeom prst="rect">
            <a:avLst/>
          </a:prstGeom>
        </p:spPr>
      </p:pic>
      <p:sp>
        <p:nvSpPr>
          <p:cNvPr id="2" name="Title 1">
            <a:extLst>
              <a:ext uri="{FF2B5EF4-FFF2-40B4-BE49-F238E27FC236}">
                <a16:creationId xmlns:a16="http://schemas.microsoft.com/office/drawing/2014/main" id="{CEBF1FDD-8928-4946-A15B-8ED6446B5AE1}"/>
              </a:ext>
            </a:extLst>
          </p:cNvPr>
          <p:cNvSpPr>
            <a:spLocks noGrp="1"/>
          </p:cNvSpPr>
          <p:nvPr>
            <p:ph type="ctrTitle" idx="4294967295"/>
          </p:nvPr>
        </p:nvSpPr>
        <p:spPr>
          <a:xfrm>
            <a:off x="4807544" y="992221"/>
            <a:ext cx="6247308" cy="4873558"/>
          </a:xfrm>
        </p:spPr>
        <p:txBody>
          <a:bodyPr vert="horz" lIns="91440" tIns="45720" rIns="91440" bIns="0" rtlCol="0" anchor="ctr">
            <a:normAutofit/>
          </a:bodyPr>
          <a:lstStyle/>
          <a:p>
            <a:pPr fontAlgn="base"/>
            <a:r>
              <a:rPr lang="en-US" b="1" i="1" dirty="0"/>
              <a:t> </a:t>
            </a:r>
            <a:r>
              <a:rPr lang="en-US" sz="2400" b="1" i="1" dirty="0"/>
              <a:t>The SQL Script That Successfully Performs the Process of Loading the Add-On Data</a:t>
            </a:r>
            <a:br>
              <a:rPr lang="en-US" sz="2400" dirty="0"/>
            </a:br>
            <a:br>
              <a:rPr lang="en-US" sz="2000" dirty="0"/>
            </a:br>
            <a:br>
              <a:rPr lang="en-US" sz="2000" dirty="0"/>
            </a:br>
            <a:endParaRPr lang="en-US" sz="1050" dirty="0"/>
          </a:p>
        </p:txBody>
      </p:sp>
      <p:cxnSp>
        <p:nvCxnSpPr>
          <p:cNvPr id="20" name="Straight Connector 19">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22226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B2873D16-430D-1B4F-9F28-7EA5EB6A098E}"/>
              </a:ext>
            </a:extLst>
          </p:cNvPr>
          <p:cNvPicPr>
            <a:picLocks noChangeAspect="1"/>
          </p:cNvPicPr>
          <p:nvPr/>
        </p:nvPicPr>
        <p:blipFill rotWithShape="1">
          <a:blip r:embed="rId3">
            <a:alphaModFix amt="50000"/>
          </a:blip>
          <a:srcRect t="3593" r="-1" b="6405"/>
          <a:stretch/>
        </p:blipFill>
        <p:spPr>
          <a:xfrm>
            <a:off x="20" y="10"/>
            <a:ext cx="12191675" cy="6857990"/>
          </a:xfrm>
          <a:prstGeom prst="rect">
            <a:avLst/>
          </a:prstGeom>
        </p:spPr>
      </p:pic>
      <p:sp>
        <p:nvSpPr>
          <p:cNvPr id="2" name="Title 1">
            <a:extLst>
              <a:ext uri="{FF2B5EF4-FFF2-40B4-BE49-F238E27FC236}">
                <a16:creationId xmlns:a16="http://schemas.microsoft.com/office/drawing/2014/main" id="{CEBF1FDD-8928-4946-A15B-8ED6446B5AE1}"/>
              </a:ext>
            </a:extLst>
          </p:cNvPr>
          <p:cNvSpPr>
            <a:spLocks noGrp="1"/>
          </p:cNvSpPr>
          <p:nvPr>
            <p:ph type="ctrTitle" idx="4294967295"/>
          </p:nvPr>
        </p:nvSpPr>
        <p:spPr>
          <a:xfrm>
            <a:off x="4807544" y="992221"/>
            <a:ext cx="6247308" cy="4873558"/>
          </a:xfrm>
        </p:spPr>
        <p:txBody>
          <a:bodyPr vert="horz" lIns="91440" tIns="45720" rIns="91440" bIns="0" rtlCol="0" anchor="ctr">
            <a:normAutofit/>
          </a:bodyPr>
          <a:lstStyle/>
          <a:p>
            <a:pPr fontAlgn="base"/>
            <a:r>
              <a:rPr lang="en-US" b="1" i="1" dirty="0"/>
              <a:t> </a:t>
            </a:r>
            <a:r>
              <a:rPr lang="en-US" sz="2200" b="1" i="1" dirty="0"/>
              <a:t>The Web Sources Used to Acquire Data or Segments of Third-Party Code to Support the Application is Both Complete and Accurate. and the Web Sources Cited are Reliable</a:t>
            </a:r>
            <a:br>
              <a:rPr lang="en-US" sz="2200" dirty="0"/>
            </a:br>
            <a:r>
              <a:rPr lang="en-US" sz="2200" b="1" dirty="0"/>
              <a:t>Nick, A. (2021). </a:t>
            </a:r>
            <a:r>
              <a:rPr lang="en-US" sz="2200" b="1" i="1" dirty="0"/>
              <a:t>Data Camp: Introduction to SQL</a:t>
            </a:r>
            <a:r>
              <a:rPr lang="en-US" sz="2200" b="1" dirty="0"/>
              <a:t>.</a:t>
            </a:r>
            <a:br>
              <a:rPr lang="en-US" sz="2200" b="1" dirty="0"/>
            </a:br>
            <a:r>
              <a:rPr lang="en-US" sz="2200" u="sng" dirty="0">
                <a:hlinkClick r:id="rId4"/>
              </a:rPr>
              <a:t>https://learn.datacamp.com/courses/introduction-to-sql</a:t>
            </a:r>
            <a:r>
              <a:rPr lang="en-US" sz="2200" dirty="0"/>
              <a:t> .</a:t>
            </a:r>
            <a:br>
              <a:rPr lang="en-US" sz="2200" dirty="0"/>
            </a:br>
            <a:r>
              <a:rPr lang="en-US" sz="2200" dirty="0"/>
              <a:t> </a:t>
            </a:r>
            <a:br>
              <a:rPr lang="en-US" sz="2200" dirty="0"/>
            </a:br>
            <a:br>
              <a:rPr lang="en-US" sz="2000" dirty="0"/>
            </a:br>
            <a:br>
              <a:rPr lang="en-US" sz="2000" dirty="0"/>
            </a:br>
            <a:endParaRPr lang="en-US" sz="1050" dirty="0"/>
          </a:p>
        </p:txBody>
      </p:sp>
      <p:cxnSp>
        <p:nvCxnSpPr>
          <p:cNvPr id="20" name="Straight Connector 19">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05029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7" name="Picture 26">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Graph">
            <a:extLst>
              <a:ext uri="{FF2B5EF4-FFF2-40B4-BE49-F238E27FC236}">
                <a16:creationId xmlns:a16="http://schemas.microsoft.com/office/drawing/2014/main" id="{B2873D16-430D-1B4F-9F28-7EA5EB6A098E}"/>
              </a:ext>
            </a:extLst>
          </p:cNvPr>
          <p:cNvPicPr>
            <a:picLocks noChangeAspect="1"/>
          </p:cNvPicPr>
          <p:nvPr/>
        </p:nvPicPr>
        <p:blipFill rotWithShape="1">
          <a:blip r:embed="rId3"/>
          <a:srcRect t="14686" r="9090" b="3493"/>
          <a:stretch/>
        </p:blipFill>
        <p:spPr>
          <a:xfrm>
            <a:off x="-3177" y="-44551"/>
            <a:ext cx="12191695" cy="6857990"/>
          </a:xfrm>
          <a:prstGeom prst="rect">
            <a:avLst/>
          </a:prstGeom>
        </p:spPr>
      </p:pic>
      <p:sp>
        <p:nvSpPr>
          <p:cNvPr id="33" name="Rectangle 32">
            <a:extLst>
              <a:ext uri="{FF2B5EF4-FFF2-40B4-BE49-F238E27FC236}">
                <a16:creationId xmlns:a16="http://schemas.microsoft.com/office/drawing/2014/main" id="{A4092ECB-D375-4A85-AD6E-85644D2A9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BF1FDD-8928-4946-A15B-8ED6446B5AE1}"/>
              </a:ext>
            </a:extLst>
          </p:cNvPr>
          <p:cNvSpPr>
            <a:spLocks noGrp="1"/>
          </p:cNvSpPr>
          <p:nvPr>
            <p:ph type="ctrTitle" idx="4294967295"/>
          </p:nvPr>
        </p:nvSpPr>
        <p:spPr>
          <a:xfrm>
            <a:off x="1300526" y="2018413"/>
            <a:ext cx="6829042" cy="2470659"/>
          </a:xfrm>
        </p:spPr>
        <p:txBody>
          <a:bodyPr vert="horz" lIns="91440" tIns="45720" rIns="91440" bIns="0" rtlCol="0" anchor="b">
            <a:noAutofit/>
          </a:bodyPr>
          <a:lstStyle/>
          <a:p>
            <a:pPr algn="ctr"/>
            <a:br>
              <a:rPr lang="en-US" sz="2000" dirty="0">
                <a:solidFill>
                  <a:srgbClr val="FFFFFE"/>
                </a:solidFill>
              </a:rPr>
            </a:br>
            <a:br>
              <a:rPr lang="en-US" sz="2000" dirty="0">
                <a:solidFill>
                  <a:srgbClr val="FFFFFE"/>
                </a:solidFill>
              </a:rPr>
            </a:br>
            <a:br>
              <a:rPr lang="en-US" sz="2000" dirty="0">
                <a:solidFill>
                  <a:srgbClr val="FFFFFE"/>
                </a:solidFill>
              </a:rPr>
            </a:br>
            <a:br>
              <a:rPr lang="en-US" sz="2000" dirty="0">
                <a:solidFill>
                  <a:srgbClr val="FFFFFE"/>
                </a:solidFill>
              </a:rPr>
            </a:br>
            <a:br>
              <a:rPr lang="en-US" sz="2000" dirty="0">
                <a:solidFill>
                  <a:srgbClr val="FFFFFE"/>
                </a:solidFill>
              </a:rPr>
            </a:br>
            <a:br>
              <a:rPr lang="en-US" sz="2000" dirty="0">
                <a:solidFill>
                  <a:srgbClr val="FFFFFE"/>
                </a:solidFill>
              </a:rPr>
            </a:br>
            <a:br>
              <a:rPr lang="en-US" sz="2000" dirty="0">
                <a:solidFill>
                  <a:srgbClr val="FFFFFE"/>
                </a:solidFill>
              </a:rPr>
            </a:br>
            <a:r>
              <a:rPr lang="en-US" sz="2000" dirty="0">
                <a:solidFill>
                  <a:srgbClr val="FFFFFE"/>
                </a:solidFill>
              </a:rPr>
              <a:t>References</a:t>
            </a:r>
            <a:br>
              <a:rPr lang="en-US" sz="2000" dirty="0">
                <a:solidFill>
                  <a:srgbClr val="FFFFFE"/>
                </a:solidFill>
              </a:rPr>
            </a:br>
            <a:r>
              <a:rPr lang="en-US" sz="2000" dirty="0">
                <a:solidFill>
                  <a:srgbClr val="FFFFFE"/>
                </a:solidFill>
              </a:rPr>
              <a:t>Malik, U., Goldwasser, M., &amp; Johnston, B. (2019). </a:t>
            </a:r>
            <a:r>
              <a:rPr lang="en-US" sz="2000" dirty="0" err="1">
                <a:solidFill>
                  <a:srgbClr val="FFFFFE"/>
                </a:solidFill>
              </a:rPr>
              <a:t>Sql</a:t>
            </a:r>
            <a:r>
              <a:rPr lang="en-US" sz="2000" dirty="0">
                <a:solidFill>
                  <a:srgbClr val="FFFFFE"/>
                </a:solidFill>
              </a:rPr>
              <a:t> for data Analysis: Perform fast and efficient data analysis with the power of </a:t>
            </a:r>
            <a:r>
              <a:rPr lang="en-US" sz="2000" dirty="0" err="1">
                <a:solidFill>
                  <a:srgbClr val="FFFFFE"/>
                </a:solidFill>
              </a:rPr>
              <a:t>Sql</a:t>
            </a:r>
            <a:r>
              <a:rPr lang="en-US" sz="2000" dirty="0">
                <a:solidFill>
                  <a:srgbClr val="FFFFFE"/>
                </a:solidFill>
              </a:rPr>
              <a:t>. </a:t>
            </a:r>
            <a:r>
              <a:rPr lang="en-US" sz="2000" dirty="0" err="1">
                <a:solidFill>
                  <a:srgbClr val="FFFFFE"/>
                </a:solidFill>
              </a:rPr>
              <a:t>Packt</a:t>
            </a:r>
            <a:r>
              <a:rPr lang="en-US" sz="2000" dirty="0">
                <a:solidFill>
                  <a:srgbClr val="FFFFFE"/>
                </a:solidFill>
              </a:rPr>
              <a:t> Publishing.</a:t>
            </a:r>
            <a:br>
              <a:rPr lang="en-US" sz="2000" dirty="0">
                <a:solidFill>
                  <a:srgbClr val="FFFFFE"/>
                </a:solidFill>
              </a:rPr>
            </a:br>
            <a:r>
              <a:rPr lang="en-US" sz="2000" u="sng" dirty="0">
                <a:solidFill>
                  <a:srgbClr val="FFFFFE"/>
                </a:solidFill>
                <a:hlinkClick r:id="rId4"/>
              </a:rPr>
              <a:t>http://ebookcentral.proquest.com/lib/westerngovernors-ebooks/detail.action?docID=5888693</a:t>
            </a:r>
            <a:r>
              <a:rPr lang="en-US" sz="2000" dirty="0">
                <a:solidFill>
                  <a:srgbClr val="FFFFFE"/>
                </a:solidFill>
              </a:rPr>
              <a:t> Created from </a:t>
            </a:r>
            <a:r>
              <a:rPr lang="en-US" sz="2000" dirty="0" err="1">
                <a:solidFill>
                  <a:srgbClr val="FFFFFE"/>
                </a:solidFill>
              </a:rPr>
              <a:t>westerngovernors-ebooks</a:t>
            </a:r>
            <a:r>
              <a:rPr lang="en-US" sz="2000" dirty="0">
                <a:solidFill>
                  <a:srgbClr val="FFFFFE"/>
                </a:solidFill>
              </a:rPr>
              <a:t> on 2021-10-04 13:42:54.</a:t>
            </a:r>
            <a:br>
              <a:rPr lang="en-US" sz="2000" dirty="0">
                <a:solidFill>
                  <a:srgbClr val="FFFFFE"/>
                </a:solidFill>
              </a:rPr>
            </a:br>
            <a:r>
              <a:rPr lang="en-US" sz="2000" dirty="0">
                <a:solidFill>
                  <a:srgbClr val="FFFFFE"/>
                </a:solidFill>
              </a:rPr>
              <a:t> </a:t>
            </a:r>
            <a:br>
              <a:rPr lang="en-US" sz="2000" dirty="0">
                <a:solidFill>
                  <a:srgbClr val="FFFFFE"/>
                </a:solidFill>
              </a:rPr>
            </a:br>
            <a:br>
              <a:rPr lang="en-US" sz="2000" dirty="0">
                <a:solidFill>
                  <a:srgbClr val="FFFFFE"/>
                </a:solidFill>
              </a:rPr>
            </a:br>
            <a:br>
              <a:rPr lang="en-US" sz="2000" dirty="0">
                <a:solidFill>
                  <a:srgbClr val="FFFFFE"/>
                </a:solidFill>
              </a:rPr>
            </a:br>
            <a:endParaRPr lang="en-US" sz="2000" dirty="0">
              <a:solidFill>
                <a:srgbClr val="FFFFFE"/>
              </a:solidFill>
            </a:endParaRPr>
          </a:p>
        </p:txBody>
      </p:sp>
      <p:cxnSp>
        <p:nvCxnSpPr>
          <p:cNvPr id="35" name="Straight Connector 34">
            <a:extLst>
              <a:ext uri="{FF2B5EF4-FFF2-40B4-BE49-F238E27FC236}">
                <a16:creationId xmlns:a16="http://schemas.microsoft.com/office/drawing/2014/main" id="{B6C1711D-6DAC-4FE1-B7B6-AC8A81B84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666480"/>
            <a:ext cx="6829043" cy="0"/>
          </a:xfrm>
          <a:prstGeom prst="line">
            <a:avLst/>
          </a:prstGeom>
          <a:ln w="31750">
            <a:solidFill>
              <a:srgbClr val="E19718"/>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715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B2873D16-430D-1B4F-9F28-7EA5EB6A098E}"/>
              </a:ext>
            </a:extLst>
          </p:cNvPr>
          <p:cNvPicPr>
            <a:picLocks noChangeAspect="1"/>
          </p:cNvPicPr>
          <p:nvPr/>
        </p:nvPicPr>
        <p:blipFill rotWithShape="1">
          <a:blip r:embed="rId3">
            <a:alphaModFix amt="50000"/>
          </a:blip>
          <a:srcRect t="3593" r="-1" b="6405"/>
          <a:stretch/>
        </p:blipFill>
        <p:spPr>
          <a:xfrm>
            <a:off x="20" y="10"/>
            <a:ext cx="12191675" cy="6857990"/>
          </a:xfrm>
          <a:prstGeom prst="rect">
            <a:avLst/>
          </a:prstGeom>
        </p:spPr>
      </p:pic>
      <p:sp>
        <p:nvSpPr>
          <p:cNvPr id="2" name="Title 1">
            <a:extLst>
              <a:ext uri="{FF2B5EF4-FFF2-40B4-BE49-F238E27FC236}">
                <a16:creationId xmlns:a16="http://schemas.microsoft.com/office/drawing/2014/main" id="{CEBF1FDD-8928-4946-A15B-8ED6446B5AE1}"/>
              </a:ext>
            </a:extLst>
          </p:cNvPr>
          <p:cNvSpPr>
            <a:spLocks noGrp="1"/>
          </p:cNvSpPr>
          <p:nvPr>
            <p:ph type="ctrTitle" idx="4294967295"/>
          </p:nvPr>
        </p:nvSpPr>
        <p:spPr>
          <a:xfrm>
            <a:off x="4976636" y="992221"/>
            <a:ext cx="6247308" cy="4873558"/>
          </a:xfrm>
        </p:spPr>
        <p:txBody>
          <a:bodyPr vert="horz" lIns="91440" tIns="45720" rIns="91440" bIns="0" rtlCol="0" anchor="ctr">
            <a:normAutofit/>
          </a:bodyPr>
          <a:lstStyle/>
          <a:p>
            <a:pPr fontAlgn="base"/>
            <a:r>
              <a:rPr lang="en-US" sz="2600"/>
              <a:t>Summary</a:t>
            </a:r>
            <a:br>
              <a:rPr lang="en-US" sz="2600"/>
            </a:br>
            <a:br>
              <a:rPr lang="en-US" sz="2600"/>
            </a:br>
            <a:r>
              <a:rPr lang="en-US" sz="2600"/>
              <a:t>This research is aimed at identifying how online security affects the monthly charges paid  by customers with different internet services. The datasets identified are the add on csv files imported and the original database which are requirements for answering the research question.</a:t>
            </a:r>
            <a:br>
              <a:rPr lang="en-US" sz="2600"/>
            </a:br>
            <a:endParaRPr lang="en-US" sz="2600"/>
          </a:p>
        </p:txBody>
      </p:sp>
      <p:cxnSp>
        <p:nvCxnSpPr>
          <p:cNvPr id="20" name="Straight Connector 19">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5888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B2873D16-430D-1B4F-9F28-7EA5EB6A098E}"/>
              </a:ext>
            </a:extLst>
          </p:cNvPr>
          <p:cNvPicPr>
            <a:picLocks noChangeAspect="1"/>
          </p:cNvPicPr>
          <p:nvPr/>
        </p:nvPicPr>
        <p:blipFill rotWithShape="1">
          <a:blip r:embed="rId3">
            <a:alphaModFix amt="50000"/>
          </a:blip>
          <a:srcRect t="3593" r="-1" b="6405"/>
          <a:stretch/>
        </p:blipFill>
        <p:spPr>
          <a:xfrm>
            <a:off x="20" y="10"/>
            <a:ext cx="12191675" cy="6857990"/>
          </a:xfrm>
          <a:prstGeom prst="rect">
            <a:avLst/>
          </a:prstGeom>
        </p:spPr>
      </p:pic>
      <p:sp>
        <p:nvSpPr>
          <p:cNvPr id="2" name="Title 1">
            <a:extLst>
              <a:ext uri="{FF2B5EF4-FFF2-40B4-BE49-F238E27FC236}">
                <a16:creationId xmlns:a16="http://schemas.microsoft.com/office/drawing/2014/main" id="{CEBF1FDD-8928-4946-A15B-8ED6446B5AE1}"/>
              </a:ext>
            </a:extLst>
          </p:cNvPr>
          <p:cNvSpPr>
            <a:spLocks noGrp="1"/>
          </p:cNvSpPr>
          <p:nvPr>
            <p:ph type="ctrTitle" idx="4294967295"/>
          </p:nvPr>
        </p:nvSpPr>
        <p:spPr>
          <a:xfrm>
            <a:off x="4807544" y="992221"/>
            <a:ext cx="6247308" cy="4873558"/>
          </a:xfrm>
        </p:spPr>
        <p:txBody>
          <a:bodyPr vert="horz" lIns="91440" tIns="45720" rIns="91440" bIns="0" rtlCol="0" anchor="ctr">
            <a:normAutofit/>
          </a:bodyPr>
          <a:lstStyle/>
          <a:p>
            <a:pPr fontAlgn="base"/>
            <a:r>
              <a:rPr lang="en-US" sz="2400" b="1" dirty="0"/>
              <a:t>The Identified data from the original data set and the add-on CSV file That Provides Sufficient Information to answer the research question</a:t>
            </a:r>
            <a:br>
              <a:rPr lang="en-US" sz="2400" dirty="0"/>
            </a:br>
            <a:endParaRPr lang="en-US" sz="2000" dirty="0"/>
          </a:p>
        </p:txBody>
      </p:sp>
      <p:cxnSp>
        <p:nvCxnSpPr>
          <p:cNvPr id="20" name="Straight Connector 19">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77053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B2873D16-430D-1B4F-9F28-7EA5EB6A098E}"/>
              </a:ext>
            </a:extLst>
          </p:cNvPr>
          <p:cNvPicPr>
            <a:picLocks noChangeAspect="1"/>
          </p:cNvPicPr>
          <p:nvPr/>
        </p:nvPicPr>
        <p:blipFill rotWithShape="1">
          <a:blip r:embed="rId3">
            <a:alphaModFix amt="50000"/>
          </a:blip>
          <a:srcRect t="3593" r="-1" b="6405"/>
          <a:stretch/>
        </p:blipFill>
        <p:spPr>
          <a:xfrm>
            <a:off x="20" y="10"/>
            <a:ext cx="12191675" cy="6857990"/>
          </a:xfrm>
          <a:prstGeom prst="rect">
            <a:avLst/>
          </a:prstGeom>
        </p:spPr>
      </p:pic>
      <p:sp>
        <p:nvSpPr>
          <p:cNvPr id="2" name="Title 1">
            <a:extLst>
              <a:ext uri="{FF2B5EF4-FFF2-40B4-BE49-F238E27FC236}">
                <a16:creationId xmlns:a16="http://schemas.microsoft.com/office/drawing/2014/main" id="{CEBF1FDD-8928-4946-A15B-8ED6446B5AE1}"/>
              </a:ext>
            </a:extLst>
          </p:cNvPr>
          <p:cNvSpPr>
            <a:spLocks noGrp="1"/>
          </p:cNvSpPr>
          <p:nvPr>
            <p:ph type="ctrTitle" idx="4294967295"/>
          </p:nvPr>
        </p:nvSpPr>
        <p:spPr>
          <a:xfrm>
            <a:off x="4807544" y="992221"/>
            <a:ext cx="6247308" cy="4873558"/>
          </a:xfrm>
        </p:spPr>
        <p:txBody>
          <a:bodyPr vert="horz" lIns="91440" tIns="45720" rIns="91440" bIns="0" rtlCol="0" anchor="ctr">
            <a:normAutofit/>
          </a:bodyPr>
          <a:lstStyle/>
          <a:p>
            <a:pPr fontAlgn="base"/>
            <a:r>
              <a:rPr lang="en-US" sz="2400" b="1" i="1" dirty="0"/>
              <a:t>The Logical Data Model for The Add-On CSV File That Was Created and Identifies Relational Constraints</a:t>
            </a:r>
            <a:endParaRPr lang="en-US" sz="2400" dirty="0"/>
          </a:p>
        </p:txBody>
      </p:sp>
      <p:cxnSp>
        <p:nvCxnSpPr>
          <p:cNvPr id="20" name="Straight Connector 19">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70558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B2873D16-430D-1B4F-9F28-7EA5EB6A098E}"/>
              </a:ext>
            </a:extLst>
          </p:cNvPr>
          <p:cNvPicPr>
            <a:picLocks noChangeAspect="1"/>
          </p:cNvPicPr>
          <p:nvPr/>
        </p:nvPicPr>
        <p:blipFill rotWithShape="1">
          <a:blip r:embed="rId3">
            <a:alphaModFix amt="50000"/>
          </a:blip>
          <a:srcRect t="3593" r="-1" b="6405"/>
          <a:stretch/>
        </p:blipFill>
        <p:spPr>
          <a:xfrm>
            <a:off x="20" y="10"/>
            <a:ext cx="12191675" cy="6857990"/>
          </a:xfrm>
          <a:prstGeom prst="rect">
            <a:avLst/>
          </a:prstGeom>
        </p:spPr>
      </p:pic>
      <p:sp>
        <p:nvSpPr>
          <p:cNvPr id="2" name="Title 1">
            <a:extLst>
              <a:ext uri="{FF2B5EF4-FFF2-40B4-BE49-F238E27FC236}">
                <a16:creationId xmlns:a16="http://schemas.microsoft.com/office/drawing/2014/main" id="{CEBF1FDD-8928-4946-A15B-8ED6446B5AE1}"/>
              </a:ext>
            </a:extLst>
          </p:cNvPr>
          <p:cNvSpPr>
            <a:spLocks noGrp="1"/>
          </p:cNvSpPr>
          <p:nvPr>
            <p:ph type="ctrTitle" idx="4294967295"/>
          </p:nvPr>
        </p:nvSpPr>
        <p:spPr>
          <a:xfrm>
            <a:off x="4807544" y="992221"/>
            <a:ext cx="6247308" cy="4873558"/>
          </a:xfrm>
        </p:spPr>
        <p:txBody>
          <a:bodyPr vert="horz" lIns="91440" tIns="45720" rIns="91440" bIns="0" rtlCol="0" anchor="ctr">
            <a:normAutofit/>
          </a:bodyPr>
          <a:lstStyle/>
          <a:p>
            <a:pPr fontAlgn="base"/>
            <a:r>
              <a:rPr lang="en-US" sz="2400" b="1" i="1" dirty="0"/>
              <a:t>The SQL Code That Correctly Creates a Table That Accommodates the Extension of the Logical Data Model to a Physical Data Model Specifying the Field Types and Relevant Keys</a:t>
            </a:r>
            <a:br>
              <a:rPr lang="en-US" sz="2400" dirty="0"/>
            </a:br>
            <a:endParaRPr lang="en-US" sz="1800" dirty="0"/>
          </a:p>
        </p:txBody>
      </p:sp>
      <p:cxnSp>
        <p:nvCxnSpPr>
          <p:cNvPr id="20" name="Straight Connector 19">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14585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B2873D16-430D-1B4F-9F28-7EA5EB6A098E}"/>
              </a:ext>
            </a:extLst>
          </p:cNvPr>
          <p:cNvPicPr>
            <a:picLocks noChangeAspect="1"/>
          </p:cNvPicPr>
          <p:nvPr/>
        </p:nvPicPr>
        <p:blipFill rotWithShape="1">
          <a:blip r:embed="rId3">
            <a:alphaModFix amt="50000"/>
          </a:blip>
          <a:srcRect t="3593" r="-1" b="6405"/>
          <a:stretch/>
        </p:blipFill>
        <p:spPr>
          <a:xfrm>
            <a:off x="20" y="10"/>
            <a:ext cx="12191675" cy="6857990"/>
          </a:xfrm>
          <a:prstGeom prst="rect">
            <a:avLst/>
          </a:prstGeom>
        </p:spPr>
      </p:pic>
      <p:sp>
        <p:nvSpPr>
          <p:cNvPr id="2" name="Title 1">
            <a:extLst>
              <a:ext uri="{FF2B5EF4-FFF2-40B4-BE49-F238E27FC236}">
                <a16:creationId xmlns:a16="http://schemas.microsoft.com/office/drawing/2014/main" id="{CEBF1FDD-8928-4946-A15B-8ED6446B5AE1}"/>
              </a:ext>
            </a:extLst>
          </p:cNvPr>
          <p:cNvSpPr>
            <a:spLocks noGrp="1"/>
          </p:cNvSpPr>
          <p:nvPr>
            <p:ph type="ctrTitle" idx="4294967295"/>
          </p:nvPr>
        </p:nvSpPr>
        <p:spPr>
          <a:xfrm>
            <a:off x="4807544" y="992221"/>
            <a:ext cx="6247308" cy="4873558"/>
          </a:xfrm>
        </p:spPr>
        <p:txBody>
          <a:bodyPr vert="horz" lIns="91440" tIns="45720" rIns="91440" bIns="0" rtlCol="0" anchor="ctr">
            <a:normAutofit/>
          </a:bodyPr>
          <a:lstStyle/>
          <a:p>
            <a:pPr fontAlgn="base"/>
            <a:r>
              <a:rPr lang="en-US" sz="2400" b="1" i="1" dirty="0"/>
              <a:t>The SQL Code That Correctly Loads the Data from the Add-On CSV File into the Table Created in Part B1</a:t>
            </a:r>
            <a:r>
              <a:rPr lang="en-US" sz="2400" b="1" dirty="0"/>
              <a:t>.</a:t>
            </a:r>
            <a:br>
              <a:rPr lang="en-US" sz="2400" dirty="0"/>
            </a:br>
            <a:endParaRPr lang="en-US" sz="1400" dirty="0"/>
          </a:p>
        </p:txBody>
      </p:sp>
      <p:cxnSp>
        <p:nvCxnSpPr>
          <p:cNvPr id="20" name="Straight Connector 19">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09855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B2873D16-430D-1B4F-9F28-7EA5EB6A098E}"/>
              </a:ext>
            </a:extLst>
          </p:cNvPr>
          <p:cNvPicPr>
            <a:picLocks noChangeAspect="1"/>
          </p:cNvPicPr>
          <p:nvPr/>
        </p:nvPicPr>
        <p:blipFill rotWithShape="1">
          <a:blip r:embed="rId3">
            <a:alphaModFix amt="50000"/>
          </a:blip>
          <a:srcRect t="3593" r="-1" b="6405"/>
          <a:stretch/>
        </p:blipFill>
        <p:spPr>
          <a:xfrm>
            <a:off x="20" y="10"/>
            <a:ext cx="12191675" cy="6857990"/>
          </a:xfrm>
          <a:prstGeom prst="rect">
            <a:avLst/>
          </a:prstGeom>
        </p:spPr>
      </p:pic>
      <p:sp>
        <p:nvSpPr>
          <p:cNvPr id="2" name="Title 1">
            <a:extLst>
              <a:ext uri="{FF2B5EF4-FFF2-40B4-BE49-F238E27FC236}">
                <a16:creationId xmlns:a16="http://schemas.microsoft.com/office/drawing/2014/main" id="{CEBF1FDD-8928-4946-A15B-8ED6446B5AE1}"/>
              </a:ext>
            </a:extLst>
          </p:cNvPr>
          <p:cNvSpPr>
            <a:spLocks noGrp="1"/>
          </p:cNvSpPr>
          <p:nvPr>
            <p:ph type="ctrTitle" idx="4294967295"/>
          </p:nvPr>
        </p:nvSpPr>
        <p:spPr>
          <a:xfrm>
            <a:off x="4807544" y="992221"/>
            <a:ext cx="6247308" cy="4873558"/>
          </a:xfrm>
        </p:spPr>
        <p:txBody>
          <a:bodyPr vert="horz" lIns="91440" tIns="45720" rIns="91440" bIns="0" rtlCol="0" anchor="ctr">
            <a:normAutofit/>
          </a:bodyPr>
          <a:lstStyle/>
          <a:p>
            <a:pPr fontAlgn="base"/>
            <a:r>
              <a:rPr lang="en-US" sz="2400" b="1" i="1" dirty="0"/>
              <a:t>The SQL Statement(S) For the Queries That Inform the Research Question Summarized in Part A.</a:t>
            </a:r>
            <a:br>
              <a:rPr lang="en-US" sz="2400" dirty="0"/>
            </a:br>
            <a:endParaRPr lang="en-US" sz="1100" dirty="0"/>
          </a:p>
        </p:txBody>
      </p:sp>
      <p:cxnSp>
        <p:nvCxnSpPr>
          <p:cNvPr id="20" name="Straight Connector 19">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72554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B2873D16-430D-1B4F-9F28-7EA5EB6A098E}"/>
              </a:ext>
            </a:extLst>
          </p:cNvPr>
          <p:cNvPicPr>
            <a:picLocks noChangeAspect="1"/>
          </p:cNvPicPr>
          <p:nvPr/>
        </p:nvPicPr>
        <p:blipFill rotWithShape="1">
          <a:blip r:embed="rId3">
            <a:alphaModFix amt="50000"/>
          </a:blip>
          <a:srcRect t="3593" r="-1" b="6405"/>
          <a:stretch/>
        </p:blipFill>
        <p:spPr>
          <a:xfrm>
            <a:off x="20" y="10"/>
            <a:ext cx="12191675" cy="6857990"/>
          </a:xfrm>
          <a:prstGeom prst="rect">
            <a:avLst/>
          </a:prstGeom>
        </p:spPr>
      </p:pic>
      <p:sp>
        <p:nvSpPr>
          <p:cNvPr id="2" name="Title 1">
            <a:extLst>
              <a:ext uri="{FF2B5EF4-FFF2-40B4-BE49-F238E27FC236}">
                <a16:creationId xmlns:a16="http://schemas.microsoft.com/office/drawing/2014/main" id="{CEBF1FDD-8928-4946-A15B-8ED6446B5AE1}"/>
              </a:ext>
            </a:extLst>
          </p:cNvPr>
          <p:cNvSpPr>
            <a:spLocks noGrp="1"/>
          </p:cNvSpPr>
          <p:nvPr>
            <p:ph type="ctrTitle" idx="4294967295"/>
          </p:nvPr>
        </p:nvSpPr>
        <p:spPr>
          <a:xfrm>
            <a:off x="4807544" y="992221"/>
            <a:ext cx="6247308" cy="4873558"/>
          </a:xfrm>
        </p:spPr>
        <p:txBody>
          <a:bodyPr vert="horz" lIns="91440" tIns="45720" rIns="91440" bIns="0" rtlCol="0" anchor="ctr">
            <a:normAutofit/>
          </a:bodyPr>
          <a:lstStyle/>
          <a:p>
            <a:pPr fontAlgn="base"/>
            <a:r>
              <a:rPr lang="en-US" sz="2800" b="1" i="1" dirty="0"/>
              <a:t>The CSV Files That Accurately Capture the Results of The Queries</a:t>
            </a:r>
            <a:br>
              <a:rPr lang="en-US" sz="2800" dirty="0"/>
            </a:br>
            <a:r>
              <a:rPr lang="en-US" sz="2800" dirty="0"/>
              <a:t>            Location of CSV files is C:\</a:t>
            </a:r>
            <a:r>
              <a:rPr lang="en-US" sz="2800" cap="none" dirty="0"/>
              <a:t>Users\</a:t>
            </a:r>
            <a:r>
              <a:rPr lang="en-US" sz="2800" cap="none" dirty="0" err="1"/>
              <a:t>LabUser</a:t>
            </a:r>
            <a:r>
              <a:rPr lang="en-US" sz="2800" cap="none" dirty="0"/>
              <a:t>\Document</a:t>
            </a:r>
            <a:br>
              <a:rPr lang="en-US" sz="2800" dirty="0"/>
            </a:br>
            <a:br>
              <a:rPr lang="en-US" sz="2000" dirty="0"/>
            </a:br>
            <a:endParaRPr lang="en-US" sz="1050" dirty="0"/>
          </a:p>
        </p:txBody>
      </p:sp>
      <p:cxnSp>
        <p:nvCxnSpPr>
          <p:cNvPr id="20" name="Straight Connector 19">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73775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B2873D16-430D-1B4F-9F28-7EA5EB6A098E}"/>
              </a:ext>
            </a:extLst>
          </p:cNvPr>
          <p:cNvPicPr>
            <a:picLocks noChangeAspect="1"/>
          </p:cNvPicPr>
          <p:nvPr/>
        </p:nvPicPr>
        <p:blipFill rotWithShape="1">
          <a:blip r:embed="rId3">
            <a:alphaModFix amt="50000"/>
          </a:blip>
          <a:srcRect t="3593" r="-1" b="6405"/>
          <a:stretch/>
        </p:blipFill>
        <p:spPr>
          <a:xfrm>
            <a:off x="20" y="10"/>
            <a:ext cx="12191675" cy="6857990"/>
          </a:xfrm>
          <a:prstGeom prst="rect">
            <a:avLst/>
          </a:prstGeom>
        </p:spPr>
      </p:pic>
      <p:sp>
        <p:nvSpPr>
          <p:cNvPr id="2" name="Title 1">
            <a:extLst>
              <a:ext uri="{FF2B5EF4-FFF2-40B4-BE49-F238E27FC236}">
                <a16:creationId xmlns:a16="http://schemas.microsoft.com/office/drawing/2014/main" id="{CEBF1FDD-8928-4946-A15B-8ED6446B5AE1}"/>
              </a:ext>
            </a:extLst>
          </p:cNvPr>
          <p:cNvSpPr>
            <a:spLocks noGrp="1"/>
          </p:cNvSpPr>
          <p:nvPr>
            <p:ph type="ctrTitle" idx="4294967295"/>
          </p:nvPr>
        </p:nvSpPr>
        <p:spPr>
          <a:xfrm>
            <a:off x="4807544" y="992221"/>
            <a:ext cx="6247308" cy="4873558"/>
          </a:xfrm>
        </p:spPr>
        <p:txBody>
          <a:bodyPr vert="horz" lIns="91440" tIns="45720" rIns="91440" bIns="0" rtlCol="0" anchor="ctr">
            <a:normAutofit/>
          </a:bodyPr>
          <a:lstStyle/>
          <a:p>
            <a:pPr fontAlgn="base"/>
            <a:r>
              <a:rPr lang="en-US" b="1" i="1" dirty="0"/>
              <a:t> </a:t>
            </a:r>
            <a:r>
              <a:rPr lang="en-US" sz="2400" b="1" i="1" dirty="0"/>
              <a:t>The Recommended that Accurately and Logically Determines How Often the Add-On File Should be Acquire and Refresh in the Database for the Data to Remain Relevant to the Business and the Research Question</a:t>
            </a:r>
            <a:br>
              <a:rPr lang="en-US" sz="2000" dirty="0"/>
            </a:br>
            <a:br>
              <a:rPr lang="en-US" sz="2000" dirty="0"/>
            </a:br>
            <a:endParaRPr lang="en-US" sz="1050" dirty="0"/>
          </a:p>
        </p:txBody>
      </p:sp>
      <p:cxnSp>
        <p:nvCxnSpPr>
          <p:cNvPr id="20" name="Straight Connector 19">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63358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18230</TotalTime>
  <Words>416</Words>
  <Application>Microsoft Macintosh PowerPoint</Application>
  <PresentationFormat>Widescreen</PresentationFormat>
  <Paragraphs>12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HOW DOES ONLINE SECURITY AFFECTS MONTHLY CHARGES ON INTERNET SERVICES?     TGM1 – TGM1 TASK 1 DATA ACQUISITION PERFORMANCE ASSESSMENT DATA ACQUISITION – D205 PRFA – TGM1 </vt:lpstr>
      <vt:lpstr>Summary  This research is aimed at identifying how online security affects the monthly charges paid  by customers with different internet services. The datasets identified are the add on csv files imported and the original database which are requirements for answering the research question. </vt:lpstr>
      <vt:lpstr>The Identified data from the original data set and the add-on CSV file That Provides Sufficient Information to answer the research question </vt:lpstr>
      <vt:lpstr>The Logical Data Model for The Add-On CSV File That Was Created and Identifies Relational Constraints</vt:lpstr>
      <vt:lpstr>The SQL Code That Correctly Creates a Table That Accommodates the Extension of the Logical Data Model to a Physical Data Model Specifying the Field Types and Relevant Keys </vt:lpstr>
      <vt:lpstr>The SQL Code That Correctly Loads the Data from the Add-On CSV File into the Table Created in Part B1. </vt:lpstr>
      <vt:lpstr>The SQL Statement(S) For the Queries That Inform the Research Question Summarized in Part A. </vt:lpstr>
      <vt:lpstr>The CSV Files That Accurately Capture the Results of The Queries             Location of CSV files is C:\Users\LabUser\Document  </vt:lpstr>
      <vt:lpstr> The Recommended that Accurately and Logically Determines How Often the Add-On File Should be Acquire and Refresh in the Database for the Data to Remain Relevant to the Business and the Research Question  </vt:lpstr>
      <vt:lpstr> The SQL Script That Successfully Performs the Process of Loading the Add-On Data   </vt:lpstr>
      <vt:lpstr> The Web Sources Used to Acquire Data or Segments of Third-Party Code to Support the Application is Both Complete and Accurate. and the Web Sources Cited are Reliable Nick, A. (2021). Data Camp: Introduction to SQL. https://learn.datacamp.com/courses/introduction-to-sql .     </vt:lpstr>
      <vt:lpstr>       References Malik, U., Goldwasser, M., &amp; Johnston, B. (2019). Sql for data Analysis: Perform fast and efficient data analysis with the power of Sql. Packt Publishing. http://ebookcentral.proquest.com/lib/westerngovernors-ebooks/detail.action?docID=5888693 Created from westerngovernors-ebooks on 2021-10-04 13:42:54.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THE FACTORS THAT INFLUENCE INTERNET SERVICES?     TGM1 – TGM1 TASK 1 DATA ACQUISITION PERFORMANCE ASSESSMENT DATA ACQUISITION – D205 PRFA – TGM1 </dc:title>
  <dc:creator>Ibrahim Suleiman</dc:creator>
  <cp:lastModifiedBy>Ibrahim Suleiman</cp:lastModifiedBy>
  <cp:revision>3</cp:revision>
  <dcterms:created xsi:type="dcterms:W3CDTF">2021-10-10T21:10:17Z</dcterms:created>
  <dcterms:modified xsi:type="dcterms:W3CDTF">2021-10-23T13:19:38Z</dcterms:modified>
</cp:coreProperties>
</file>